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72" r:id="rId2"/>
    <p:sldId id="257" r:id="rId3"/>
    <p:sldId id="277" r:id="rId4"/>
    <p:sldId id="258" r:id="rId5"/>
    <p:sldId id="259" r:id="rId6"/>
    <p:sldId id="266" r:id="rId7"/>
    <p:sldId id="290" r:id="rId8"/>
    <p:sldId id="291" r:id="rId9"/>
    <p:sldId id="292" r:id="rId10"/>
    <p:sldId id="274" r:id="rId11"/>
    <p:sldId id="288" r:id="rId12"/>
    <p:sldId id="289" r:id="rId13"/>
    <p:sldId id="276" r:id="rId14"/>
    <p:sldId id="279" r:id="rId15"/>
    <p:sldId id="280" r:id="rId16"/>
    <p:sldId id="281" r:id="rId17"/>
    <p:sldId id="282" r:id="rId18"/>
    <p:sldId id="283" r:id="rId19"/>
    <p:sldId id="284" r:id="rId20"/>
    <p:sldId id="285" r:id="rId21"/>
    <p:sldId id="28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A12613-D4BE-46D3-A9AC-18DE6D9812A0}" type="datetimeFigureOut">
              <a:rPr lang="en-US" smtClean="0"/>
              <a:pPr/>
              <a:t>4/15/2020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ABF88A-D06B-4056-9832-EB8262649C1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Computed mediated discourse or C.M.D for short is defined as “communication produced when human beings interact with one another by transmitting messages via networked or mobile computers”. Here computers are defined broadly to include any digital communication device. C.M.C is a broader interdisciplinary field and computer mediated discourse is its specialized field. Originally C.M.C was text based. Messages typed on key-board and read as text on computer screen.</a:t>
            </a:r>
          </a:p>
          <a:p>
            <a:endParaRPr lang="en-US" dirty="0"/>
          </a:p>
        </p:txBody>
      </p:sp>
      <p:sp>
        <p:nvSpPr>
          <p:cNvPr id="4" name="Slide Number Placeholder 3"/>
          <p:cNvSpPr>
            <a:spLocks noGrp="1"/>
          </p:cNvSpPr>
          <p:nvPr>
            <p:ph type="sldNum" sz="quarter" idx="10"/>
          </p:nvPr>
        </p:nvSpPr>
        <p:spPr/>
        <p:txBody>
          <a:bodyPr/>
          <a:lstStyle/>
          <a:p>
            <a:fld id="{D3ABF88A-D06B-4056-9832-EB8262649C14}" type="slidenum">
              <a:rPr lang="en-US" smtClean="0"/>
              <a:pPr/>
              <a:t>4</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86483A09-7755-49AC-9791-C909FBB66CB8}" type="datetimeFigureOut">
              <a:rPr lang="en-US" smtClean="0"/>
              <a:pPr/>
              <a:t>4/15/2020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319BD17C-2F94-4201-A10C-A679A7C2E16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483A09-7755-49AC-9791-C909FBB66CB8}" type="datetimeFigureOut">
              <a:rPr lang="en-US" smtClean="0"/>
              <a:pPr/>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19BD17C-2F94-4201-A10C-A679A7C2E16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483A09-7755-49AC-9791-C909FBB66CB8}" type="datetimeFigureOut">
              <a:rPr lang="en-US" smtClean="0"/>
              <a:pPr/>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19BD17C-2F94-4201-A10C-A679A7C2E16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483A09-7755-49AC-9791-C909FBB66CB8}" type="datetimeFigureOut">
              <a:rPr lang="en-US" smtClean="0"/>
              <a:pPr/>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19BD17C-2F94-4201-A10C-A679A7C2E160}"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6483A09-7755-49AC-9791-C909FBB66CB8}" type="datetimeFigureOut">
              <a:rPr lang="en-US" smtClean="0"/>
              <a:pPr/>
              <a:t>4/15/2020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19BD17C-2F94-4201-A10C-A679A7C2E160}"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6483A09-7755-49AC-9791-C909FBB66CB8}" type="datetimeFigureOut">
              <a:rPr lang="en-US" smtClean="0"/>
              <a:pPr/>
              <a:t>4/15/2020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319BD17C-2F94-4201-A10C-A679A7C2E160}"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6483A09-7755-49AC-9791-C909FBB66CB8}" type="datetimeFigureOut">
              <a:rPr lang="en-US" smtClean="0"/>
              <a:pPr/>
              <a:t>4/15/2020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319BD17C-2F94-4201-A10C-A679A7C2E16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86483A09-7755-49AC-9791-C909FBB66CB8}" type="datetimeFigureOut">
              <a:rPr lang="en-US" smtClean="0"/>
              <a:pPr/>
              <a:t>4/15/2020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319BD17C-2F94-4201-A10C-A679A7C2E160}"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86483A09-7755-49AC-9791-C909FBB66CB8}" type="datetimeFigureOut">
              <a:rPr lang="en-US" smtClean="0"/>
              <a:pPr/>
              <a:t>4/15/2020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319BD17C-2F94-4201-A10C-A679A7C2E16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86483A09-7755-49AC-9791-C909FBB66CB8}" type="datetimeFigureOut">
              <a:rPr lang="en-US" smtClean="0"/>
              <a:pPr/>
              <a:t>4/15/2020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319BD17C-2F94-4201-A10C-A679A7C2E16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86483A09-7755-49AC-9791-C909FBB66CB8}" type="datetimeFigureOut">
              <a:rPr lang="en-US" smtClean="0"/>
              <a:pPr/>
              <a:t>4/15/2020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319BD17C-2F94-4201-A10C-A679A7C2E160}"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86483A09-7755-49AC-9791-C909FBB66CB8}" type="datetimeFigureOut">
              <a:rPr lang="en-US" smtClean="0"/>
              <a:pPr/>
              <a:t>4/15/2020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319BD17C-2F94-4201-A10C-A679A7C2E16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1295400"/>
            <a:ext cx="7821373" cy="1754326"/>
          </a:xfrm>
          <a:prstGeom prst="rect">
            <a:avLst/>
          </a:prstGeom>
          <a:noFill/>
        </p:spPr>
        <p:txBody>
          <a:bodyPr wrap="squar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Computer Mediated Discourse Analysis</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pPr>
              <a:buNone/>
            </a:pPr>
            <a:endParaRPr lang="en-US" dirty="0" smtClean="0"/>
          </a:p>
          <a:p>
            <a:r>
              <a:rPr lang="en-US" dirty="0" smtClean="0"/>
              <a:t>According to Herring, utterances are sequence of one word or more than one word preceded and followed by silence or change in communicator. Utterances can constitute micro messages. This occurs mostly in synchronous chat, text messages and status updates on social media such as twitter that impose technical limits on message length (160 characters for text message and 140 for twitter). Users sometimes break utterances into multiple messages or posting units that otherwise might have been single message.</a:t>
            </a:r>
            <a:endParaRPr lang="en-US" dirty="0"/>
          </a:p>
        </p:txBody>
      </p:sp>
      <p:sp>
        <p:nvSpPr>
          <p:cNvPr id="4" name="Title 3"/>
          <p:cNvSpPr>
            <a:spLocks noGrp="1"/>
          </p:cNvSpPr>
          <p:nvPr>
            <p:ph type="title"/>
          </p:nvPr>
        </p:nvSpPr>
        <p:spPr/>
        <p:txBody>
          <a:bodyPr>
            <a:normAutofit/>
          </a:bodyPr>
          <a:lstStyle/>
          <a:p>
            <a:r>
              <a:rPr lang="en-US" dirty="0" err="1" smtClean="0"/>
              <a:t>Cnntinued</a:t>
            </a:r>
            <a:r>
              <a:rPr lang="en-US" dirty="0" smtClean="0"/>
              <a:t>-------</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en-US" dirty="0" smtClean="0"/>
              <a:t>It is interesting to note that they do not do so because of any restriction on message length. Take the following example:</a:t>
            </a:r>
          </a:p>
          <a:p>
            <a:r>
              <a:rPr lang="en-US" dirty="0" smtClean="0"/>
              <a:t>				Joan: That must be nice.</a:t>
            </a:r>
          </a:p>
          <a:p>
            <a:r>
              <a:rPr lang="en-US" dirty="0" smtClean="0"/>
              <a:t>				Joan: to be in love.</a:t>
            </a:r>
          </a:p>
          <a:p>
            <a:r>
              <a:rPr lang="en-US" dirty="0" smtClean="0"/>
              <a:t>				Joan: in the spring.</a:t>
            </a:r>
          </a:p>
          <a:p>
            <a:r>
              <a:rPr lang="en-US" b="1" i="1" dirty="0" smtClean="0"/>
              <a:t>Barron</a:t>
            </a:r>
            <a:r>
              <a:rPr lang="en-US" dirty="0" smtClean="0"/>
              <a:t> suggests that such breaks reflect intonation units in speech. Posting messages in short bursts in synchronous C.M.D can also be a strategy to maintain faster and speech like pace. It may also be a trick to hold the floor by not leaving time for another participant. </a:t>
            </a:r>
          </a:p>
          <a:p>
            <a:pPr>
              <a:buNone/>
            </a:pPr>
            <a:endParaRPr lang="en-US" dirty="0"/>
          </a:p>
        </p:txBody>
      </p:sp>
      <p:sp>
        <p:nvSpPr>
          <p:cNvPr id="3" name="Title 2"/>
          <p:cNvSpPr>
            <a:spLocks noGrp="1"/>
          </p:cNvSpPr>
          <p:nvPr>
            <p:ph type="title"/>
          </p:nvPr>
        </p:nvSpPr>
        <p:spPr/>
        <p:txBody>
          <a:bodyPr/>
          <a:lstStyle/>
          <a:p>
            <a:r>
              <a:rPr lang="en-US" dirty="0" smtClean="0"/>
              <a:t>Continued--------</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en-US" b="1" dirty="0" smtClean="0"/>
              <a:t>Asynchronous messages </a:t>
            </a:r>
            <a:r>
              <a:rPr lang="en-US" dirty="0" smtClean="0"/>
              <a:t>on the contrast tend to be made up of more than one utterance. So they have more possibility of internal structure.   </a:t>
            </a:r>
            <a:r>
              <a:rPr lang="en-US" b="1" i="1" dirty="0" smtClean="0"/>
              <a:t>Herring </a:t>
            </a:r>
            <a:r>
              <a:rPr lang="en-US" dirty="0" smtClean="0"/>
              <a:t>(1996) identified a basic three move schema in messages posted in academic posting list</a:t>
            </a:r>
          </a:p>
          <a:p>
            <a:pPr lvl="0"/>
            <a:r>
              <a:rPr lang="en-US" dirty="0" smtClean="0"/>
              <a:t>Link to an earlier message.</a:t>
            </a:r>
          </a:p>
          <a:p>
            <a:pPr lvl="0"/>
            <a:r>
              <a:rPr lang="en-US" dirty="0" smtClean="0"/>
              <a:t>Express views</a:t>
            </a:r>
          </a:p>
          <a:p>
            <a:pPr lvl="0"/>
            <a:r>
              <a:rPr lang="en-US" dirty="0" smtClean="0"/>
              <a:t>Appeal to other participants.</a:t>
            </a:r>
          </a:p>
          <a:p>
            <a:r>
              <a:rPr lang="en-US" b="1" i="1" dirty="0" err="1" smtClean="0"/>
              <a:t>Goutsos</a:t>
            </a:r>
            <a:r>
              <a:rPr lang="en-US" b="1" i="1" dirty="0" smtClean="0"/>
              <a:t> </a:t>
            </a:r>
            <a:r>
              <a:rPr lang="en-US" dirty="0" smtClean="0"/>
              <a:t>(2005) proposed that two-party </a:t>
            </a:r>
            <a:r>
              <a:rPr lang="en-US" b="1" i="1" dirty="0" smtClean="0"/>
              <a:t>I.R.C (internet relay chat)</a:t>
            </a:r>
            <a:r>
              <a:rPr lang="en-US" dirty="0" smtClean="0"/>
              <a:t> follows an ideal schema consisting of three phases. These three phases are:</a:t>
            </a:r>
          </a:p>
          <a:p>
            <a:pPr lvl="0"/>
            <a:r>
              <a:rPr lang="en-US" dirty="0" smtClean="0"/>
              <a:t>Opening.</a:t>
            </a:r>
          </a:p>
          <a:p>
            <a:pPr lvl="0"/>
            <a:r>
              <a:rPr lang="en-US" dirty="0" smtClean="0"/>
              <a:t>Body.</a:t>
            </a:r>
          </a:p>
          <a:p>
            <a:pPr lvl="0"/>
            <a:r>
              <a:rPr lang="en-US" dirty="0" smtClean="0"/>
              <a:t>Closing.                                                          </a:t>
            </a:r>
          </a:p>
          <a:p>
            <a:pPr>
              <a:buNone/>
            </a:pPr>
            <a:endParaRPr lang="en-US" dirty="0"/>
          </a:p>
        </p:txBody>
      </p:sp>
      <p:sp>
        <p:nvSpPr>
          <p:cNvPr id="3" name="Title 2"/>
          <p:cNvSpPr>
            <a:spLocks noGrp="1"/>
          </p:cNvSpPr>
          <p:nvPr>
            <p:ph type="title"/>
          </p:nvPr>
        </p:nvSpPr>
        <p:spPr/>
        <p:txBody>
          <a:bodyPr/>
          <a:lstStyle/>
          <a:p>
            <a:r>
              <a:rPr lang="en-US" dirty="0" smtClean="0"/>
              <a:t>Continued-----</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en-US" dirty="0" smtClean="0"/>
              <a:t>It has following characteristics of speech acts such as:</a:t>
            </a:r>
          </a:p>
          <a:p>
            <a:pPr lvl="0"/>
            <a:r>
              <a:rPr lang="en-US" dirty="0" smtClean="0"/>
              <a:t>Self identification.</a:t>
            </a:r>
          </a:p>
          <a:p>
            <a:pPr lvl="0"/>
            <a:r>
              <a:rPr lang="en-US" dirty="0" smtClean="0"/>
              <a:t>Introduction.</a:t>
            </a:r>
          </a:p>
          <a:p>
            <a:pPr lvl="0"/>
            <a:r>
              <a:rPr lang="en-US" dirty="0" smtClean="0"/>
              <a:t>Development.</a:t>
            </a:r>
          </a:p>
          <a:p>
            <a:pPr lvl="0"/>
            <a:r>
              <a:rPr lang="en-US" dirty="0" smtClean="0"/>
              <a:t>Pre-closing.</a:t>
            </a:r>
          </a:p>
          <a:p>
            <a:pPr lvl="0"/>
            <a:r>
              <a:rPr lang="en-US" dirty="0" smtClean="0"/>
              <a:t>Greeting/closing.</a:t>
            </a:r>
          </a:p>
          <a:p>
            <a:r>
              <a:rPr lang="en-US" b="1" i="1" dirty="0" smtClean="0"/>
              <a:t>Herring</a:t>
            </a:r>
            <a:r>
              <a:rPr lang="en-US" dirty="0" smtClean="0"/>
              <a:t> (2006) proposed jointly constructed schema for dyadic instant message conversation between previously acquainted chatters.</a:t>
            </a:r>
          </a:p>
          <a:p>
            <a:pPr lvl="0"/>
            <a:r>
              <a:rPr lang="en-US" dirty="0" smtClean="0"/>
              <a:t>Greeting-----Greeting</a:t>
            </a:r>
          </a:p>
          <a:p>
            <a:pPr lvl="0"/>
            <a:r>
              <a:rPr lang="en-US" dirty="0" smtClean="0"/>
              <a:t>Formulaic inquiry---------reply</a:t>
            </a:r>
          </a:p>
          <a:p>
            <a:pPr lvl="0"/>
            <a:r>
              <a:rPr lang="en-US" dirty="0" smtClean="0"/>
              <a:t>Question/topic initiation------reply 1</a:t>
            </a:r>
          </a:p>
          <a:p>
            <a:pPr lvl="0"/>
            <a:r>
              <a:rPr lang="en-US" dirty="0" smtClean="0"/>
              <a:t>Question/topic initiation 2-------reply 2</a:t>
            </a:r>
          </a:p>
          <a:p>
            <a:pPr lvl="0"/>
            <a:r>
              <a:rPr lang="en-US" dirty="0" smtClean="0"/>
              <a:t>Closing initiation-------response</a:t>
            </a:r>
          </a:p>
          <a:p>
            <a:pPr lvl="0"/>
            <a:r>
              <a:rPr lang="en-US" dirty="0" smtClean="0"/>
              <a:t>Arrange to talk later------response</a:t>
            </a:r>
          </a:p>
          <a:p>
            <a:pPr lvl="0"/>
            <a:r>
              <a:rPr lang="en-US" dirty="0" smtClean="0"/>
              <a:t>Leave taking-----------leave taking.</a:t>
            </a:r>
          </a:p>
          <a:p>
            <a:pPr>
              <a:buNone/>
            </a:pPr>
            <a:endParaRPr lang="en-US" dirty="0" smtClean="0"/>
          </a:p>
        </p:txBody>
      </p:sp>
      <p:sp>
        <p:nvSpPr>
          <p:cNvPr id="3" name="Title 2"/>
          <p:cNvSpPr>
            <a:spLocks noGrp="1"/>
          </p:cNvSpPr>
          <p:nvPr>
            <p:ph type="title"/>
          </p:nvPr>
        </p:nvSpPr>
        <p:spPr/>
        <p:txBody>
          <a:bodyPr>
            <a:normAutofit/>
          </a:bodyPr>
          <a:lstStyle/>
          <a:p>
            <a:r>
              <a:rPr lang="en-US" dirty="0" smtClean="0"/>
              <a:t>Continued------</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en-US" b="1" i="1" dirty="0" smtClean="0"/>
              <a:t>Meaning</a:t>
            </a:r>
            <a:r>
              <a:rPr lang="en-US" dirty="0" smtClean="0"/>
              <a:t> in C.M.D are constituted and negotiated almost entirely through verbal discourse. This is especially true in textual C.M.D in which context cues are reduced /limited relative to face to face communication. Meaning are conveyed through words, utterances, conventions of genre, </a:t>
            </a:r>
            <a:r>
              <a:rPr lang="en-US" b="1" i="1" dirty="0" smtClean="0"/>
              <a:t>emoticons </a:t>
            </a:r>
            <a:r>
              <a:rPr lang="en-US" dirty="0" smtClean="0"/>
              <a:t>(icons that express emotions) and performatives.</a:t>
            </a:r>
          </a:p>
          <a:p>
            <a:r>
              <a:rPr lang="en-US" dirty="0" smtClean="0"/>
              <a:t>	Choice, frequency and distribution of words indicate what a segment is about or determine its  topicality.</a:t>
            </a:r>
          </a:p>
        </p:txBody>
      </p:sp>
      <p:sp>
        <p:nvSpPr>
          <p:cNvPr id="3" name="Title 2"/>
          <p:cNvSpPr>
            <a:spLocks noGrp="1"/>
          </p:cNvSpPr>
          <p:nvPr>
            <p:ph type="title"/>
          </p:nvPr>
        </p:nvSpPr>
        <p:spPr/>
        <p:txBody>
          <a:bodyPr/>
          <a:lstStyle/>
          <a:p>
            <a:r>
              <a:rPr lang="en-US" dirty="0" smtClean="0"/>
              <a:t>Meaning in CMD</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en-US" sz="2800" dirty="0" smtClean="0"/>
              <a:t>For example </a:t>
            </a:r>
            <a:r>
              <a:rPr lang="en-US" sz="2800" b="1" i="1" dirty="0" smtClean="0"/>
              <a:t>Cohn and </a:t>
            </a:r>
            <a:r>
              <a:rPr lang="en-US" sz="2800" b="1" i="1" dirty="0" err="1" smtClean="0"/>
              <a:t>Pennbaker</a:t>
            </a:r>
            <a:r>
              <a:rPr lang="en-US" sz="2800" dirty="0" smtClean="0"/>
              <a:t> (2004) compared live journal blogger’s affective and psychological states before and after 9/11. They used LIWC (Linguistic inquiry and word count) data analysis tool. A number of C.M.D studies have analyzed the use of individual speech acts: apologies in mailing list, advice in community blogs for mothers and mothers to be and rejection of dating requests in on line dating service.</a:t>
            </a:r>
            <a:endParaRPr lang="en-US" sz="2800" dirty="0"/>
          </a:p>
        </p:txBody>
      </p:sp>
      <p:sp>
        <p:nvSpPr>
          <p:cNvPr id="3" name="Title 2"/>
          <p:cNvSpPr>
            <a:spLocks noGrp="1"/>
          </p:cNvSpPr>
          <p:nvPr>
            <p:ph type="title"/>
          </p:nvPr>
        </p:nvSpPr>
        <p:spPr/>
        <p:txBody>
          <a:bodyPr/>
          <a:lstStyle/>
          <a:p>
            <a:r>
              <a:rPr lang="en-US" dirty="0" smtClean="0"/>
              <a:t>Continued</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pPr>
              <a:buNone/>
            </a:pPr>
            <a:r>
              <a:rPr lang="en-US" b="1" dirty="0" smtClean="0"/>
              <a:t>Emoticons</a:t>
            </a:r>
            <a:r>
              <a:rPr lang="en-US" dirty="0" smtClean="0"/>
              <a:t> most common of which are variations of smile, the wink and frowns, express meaning </a:t>
            </a:r>
            <a:r>
              <a:rPr lang="en-US" dirty="0" err="1" smtClean="0"/>
              <a:t>iconically</a:t>
            </a:r>
            <a:r>
              <a:rPr lang="en-US" dirty="0" smtClean="0"/>
              <a:t>. </a:t>
            </a:r>
            <a:r>
              <a:rPr lang="en-US" b="1" i="1" dirty="0" err="1" smtClean="0"/>
              <a:t>Dresner</a:t>
            </a:r>
            <a:r>
              <a:rPr lang="en-US" b="1" i="1" dirty="0" smtClean="0"/>
              <a:t> and Herring</a:t>
            </a:r>
            <a:r>
              <a:rPr lang="en-US" dirty="0" smtClean="0"/>
              <a:t> (2010), argue that emoticons are also used to modify the illocutionary force of computer mediated utterances. For example following a complaint with a smiling or winking emoticon can shift its pragmatic meaning to an ironic observation. Use of any emoticon imparts a Meta message of playfulness and non seriousness. It may act as signal that the act it is associated with is non </a:t>
            </a:r>
            <a:r>
              <a:rPr lang="en-US" dirty="0" err="1" smtClean="0"/>
              <a:t>bonafide</a:t>
            </a:r>
            <a:r>
              <a:rPr lang="en-US" dirty="0" smtClean="0"/>
              <a:t>.</a:t>
            </a:r>
          </a:p>
          <a:p>
            <a:pPr>
              <a:buNone/>
            </a:pPr>
            <a:r>
              <a:rPr lang="en-US" dirty="0" smtClean="0"/>
              <a:t>   </a:t>
            </a:r>
            <a:endParaRPr lang="en-US" dirty="0"/>
          </a:p>
        </p:txBody>
      </p:sp>
      <p:sp>
        <p:nvSpPr>
          <p:cNvPr id="3" name="Title 2"/>
          <p:cNvSpPr>
            <a:spLocks noGrp="1"/>
          </p:cNvSpPr>
          <p:nvPr>
            <p:ph type="title"/>
          </p:nvPr>
        </p:nvSpPr>
        <p:spPr/>
        <p:txBody>
          <a:bodyPr/>
          <a:lstStyle/>
          <a:p>
            <a:r>
              <a:rPr lang="en-US" dirty="0" smtClean="0"/>
              <a:t>Emoticons.</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pPr>
              <a:buNone/>
            </a:pPr>
            <a:r>
              <a:rPr lang="en-US" dirty="0" smtClean="0"/>
              <a:t>Another category of non </a:t>
            </a:r>
            <a:r>
              <a:rPr lang="en-US" dirty="0" err="1" smtClean="0"/>
              <a:t>bonafide</a:t>
            </a:r>
            <a:r>
              <a:rPr lang="en-US" dirty="0" smtClean="0"/>
              <a:t> communication is </a:t>
            </a:r>
            <a:r>
              <a:rPr lang="en-US" b="1" i="1" dirty="0" smtClean="0"/>
              <a:t>intentionally deceptive messages</a:t>
            </a:r>
            <a:r>
              <a:rPr lang="en-US" dirty="0" smtClean="0"/>
              <a:t>. </a:t>
            </a:r>
            <a:r>
              <a:rPr lang="en-US" b="1" i="1" dirty="0" smtClean="0"/>
              <a:t>Hancock </a:t>
            </a:r>
            <a:r>
              <a:rPr lang="en-US" dirty="0" smtClean="0"/>
              <a:t>(2007) found that people lie less in C.N.C than in synchronous record less media such as telephone and face to face conversation.   Moreover while typing deceptive messages, users tend to employ more words and avoid first person reference presumably to deflect attention from themselves. They do this at conscious level or unintentionally is not certain. </a:t>
            </a:r>
          </a:p>
          <a:p>
            <a:pPr>
              <a:buNone/>
            </a:pPr>
            <a:endParaRPr lang="en-US" dirty="0" smtClean="0"/>
          </a:p>
          <a:p>
            <a:endParaRPr lang="en-US" dirty="0"/>
          </a:p>
        </p:txBody>
      </p:sp>
      <p:sp>
        <p:nvSpPr>
          <p:cNvPr id="3" name="Title 2"/>
          <p:cNvSpPr>
            <a:spLocks noGrp="1"/>
          </p:cNvSpPr>
          <p:nvPr>
            <p:ph type="title"/>
          </p:nvPr>
        </p:nvSpPr>
        <p:spPr/>
        <p:txBody>
          <a:bodyPr>
            <a:normAutofit/>
          </a:bodyPr>
          <a:lstStyle/>
          <a:p>
            <a:r>
              <a:rPr lang="en-US" dirty="0" smtClean="0"/>
              <a:t>Continued------</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a:buNone/>
            </a:pPr>
            <a:r>
              <a:rPr lang="en-US" dirty="0" smtClean="0"/>
              <a:t>. Earlier researchers believed that networked communication was a ‘cool’ medium.</a:t>
            </a:r>
          </a:p>
          <a:p>
            <a:pPr>
              <a:buNone/>
            </a:pPr>
            <a:r>
              <a:rPr lang="en-US" dirty="0" smtClean="0"/>
              <a:t>Well suited for transfer of data but poorly suited to social uses.</a:t>
            </a:r>
          </a:p>
          <a:p>
            <a:pPr>
              <a:buNone/>
            </a:pPr>
            <a:r>
              <a:rPr lang="en-US" dirty="0" smtClean="0"/>
              <a:t>Others saw CMD as utopian, egalitarian medium in which social status cues are filtered. Any one can participate freely and democratically.</a:t>
            </a:r>
          </a:p>
          <a:p>
            <a:pPr>
              <a:buNone/>
            </a:pPr>
            <a:endParaRPr lang="en-US" dirty="0"/>
          </a:p>
        </p:txBody>
      </p:sp>
      <p:sp>
        <p:nvSpPr>
          <p:cNvPr id="3" name="Title 2"/>
          <p:cNvSpPr>
            <a:spLocks noGrp="1"/>
          </p:cNvSpPr>
          <p:nvPr>
            <p:ph type="title"/>
          </p:nvPr>
        </p:nvSpPr>
        <p:spPr/>
        <p:txBody>
          <a:bodyPr/>
          <a:lstStyle/>
          <a:p>
            <a:r>
              <a:rPr lang="en-US" dirty="0" smtClean="0"/>
              <a:t>CMD as Social practice</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a:buNone/>
            </a:pPr>
            <a:r>
              <a:rPr lang="en-US" dirty="0" smtClean="0"/>
              <a:t>But later researchers proved that it has a rich source of discourse and social practice.</a:t>
            </a:r>
          </a:p>
          <a:p>
            <a:pPr>
              <a:buNone/>
            </a:pPr>
            <a:r>
              <a:rPr lang="en-US" dirty="0" smtClean="0"/>
              <a:t>Social circumstances shape CMD and CMD constitutes social practice. </a:t>
            </a:r>
          </a:p>
        </p:txBody>
      </p:sp>
      <p:sp>
        <p:nvSpPr>
          <p:cNvPr id="3" name="Title 2"/>
          <p:cNvSpPr>
            <a:spLocks noGrp="1"/>
          </p:cNvSpPr>
          <p:nvPr>
            <p:ph type="title"/>
          </p:nvPr>
        </p:nvSpPr>
        <p:spPr/>
        <p:txBody>
          <a:bodyPr>
            <a:normAutofit/>
          </a:bodyPr>
          <a:lstStyle/>
          <a:p>
            <a:r>
              <a:rPr lang="en-US" dirty="0" smtClean="0"/>
              <a:t>Continued-------</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Brief Introduction of CMD.</a:t>
            </a:r>
            <a:endParaRPr lang="en-US" dirty="0"/>
          </a:p>
        </p:txBody>
      </p:sp>
      <p:sp>
        <p:nvSpPr>
          <p:cNvPr id="5" name="Content Placeholder 4"/>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en-US" dirty="0" smtClean="0"/>
              <a:t> Human to human communication via computer network Is a recent phenomenon.</a:t>
            </a:r>
          </a:p>
          <a:p>
            <a:r>
              <a:rPr lang="en-US" dirty="0" smtClean="0"/>
              <a:t>Originally designed in USA in late 1960’s</a:t>
            </a:r>
          </a:p>
          <a:p>
            <a:r>
              <a:rPr lang="en-US" dirty="0" smtClean="0"/>
              <a:t>It was used to transfer  computer programs and data for remote computers for defense purposes.</a:t>
            </a:r>
          </a:p>
          <a:p>
            <a:r>
              <a:rPr lang="en-US" dirty="0" smtClean="0"/>
              <a:t>Caught on immediately for interpersonal communication in 1970’s. </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marL="624078" indent="-514350">
              <a:buNone/>
            </a:pPr>
            <a:r>
              <a:rPr lang="en-US" dirty="0" smtClean="0"/>
              <a:t>CMDA applies methods adopted from language focused disciplines such as Linguistics, communication and rhetoric to the analysis of computer mediated discourse (Herring 2001).</a:t>
            </a:r>
          </a:p>
          <a:p>
            <a:pPr marL="624078" indent="-514350">
              <a:buNone/>
            </a:pPr>
            <a:r>
              <a:rPr lang="en-US" dirty="0" smtClean="0"/>
              <a:t>It may be supplemented by surveys, interviews, ethnographic observations or other methods. </a:t>
            </a:r>
          </a:p>
        </p:txBody>
      </p:sp>
      <p:sp>
        <p:nvSpPr>
          <p:cNvPr id="3" name="Title 2"/>
          <p:cNvSpPr>
            <a:spLocks noGrp="1"/>
          </p:cNvSpPr>
          <p:nvPr>
            <p:ph type="title"/>
          </p:nvPr>
        </p:nvSpPr>
        <p:spPr/>
        <p:txBody>
          <a:bodyPr/>
          <a:lstStyle/>
          <a:p>
            <a:r>
              <a:rPr lang="en-US" dirty="0" smtClean="0"/>
              <a:t>CMDA</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pPr>
              <a:buNone/>
            </a:pPr>
            <a:r>
              <a:rPr lang="en-US" b="1" dirty="0" smtClean="0"/>
              <a:t>But </a:t>
            </a:r>
            <a:r>
              <a:rPr lang="en-US" dirty="0" smtClean="0"/>
              <a:t>What defines CMDA at its core is the analysis of logs of verbal communication that is characters, words,messages,threads, utterances,exchanges,archives etc. </a:t>
            </a:r>
            <a:endParaRPr lang="en-US" b="1" dirty="0" smtClean="0"/>
          </a:p>
        </p:txBody>
      </p:sp>
      <p:sp>
        <p:nvSpPr>
          <p:cNvPr id="3" name="Title 2"/>
          <p:cNvSpPr>
            <a:spLocks noGrp="1"/>
          </p:cNvSpPr>
          <p:nvPr>
            <p:ph type="title"/>
          </p:nvPr>
        </p:nvSpPr>
        <p:spPr/>
        <p:txBody>
          <a:bodyPr/>
          <a:lstStyle/>
          <a:p>
            <a:r>
              <a:rPr lang="en-US" dirty="0" smtClean="0"/>
              <a:t>Continued…..</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a:buNone/>
            </a:pPr>
            <a:r>
              <a:rPr lang="en-US" dirty="0" smtClean="0"/>
              <a:t>Became popular among academic and business users in elite universities.</a:t>
            </a:r>
          </a:p>
          <a:p>
            <a:pPr>
              <a:buNone/>
            </a:pPr>
            <a:r>
              <a:rPr lang="en-US" dirty="0" smtClean="0"/>
              <a:t>It came in popular use in 1980’ by commercial internet providers.</a:t>
            </a:r>
          </a:p>
          <a:p>
            <a:pPr>
              <a:buNone/>
            </a:pPr>
            <a:r>
              <a:rPr lang="en-US" dirty="0" smtClean="0"/>
              <a:t>In 1980’ defense department ARPANET was replaced by Global internet .    </a:t>
            </a:r>
          </a:p>
          <a:p>
            <a:pPr>
              <a:buNone/>
            </a:pPr>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3" name="Title 2"/>
          <p:cNvSpPr>
            <a:spLocks noGrp="1"/>
          </p:cNvSpPr>
          <p:nvPr>
            <p:ph type="title"/>
          </p:nvPr>
        </p:nvSpPr>
        <p:spPr/>
        <p:txBody>
          <a:bodyPr/>
          <a:lstStyle/>
          <a:p>
            <a:r>
              <a:rPr lang="en-US" dirty="0" smtClean="0"/>
              <a:t>Continued----.</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en-US" dirty="0" smtClean="0"/>
              <a:t>Computer mediated discourse or C.M.D for short is defined as “communication produced when human beings interact with one another by transmitting messages via networked or mobile computers”. Here computers are defined broadly to include any digital communication device. C.M.C is a broader interdisciplinary field and computer mediated discourse is its specialized field. Originally C.M.C was text based. Messages typed on key-board and read as text on computer screen.</a:t>
            </a:r>
            <a:endParaRPr lang="en-US" dirty="0"/>
          </a:p>
        </p:txBody>
      </p:sp>
      <p:sp>
        <p:nvSpPr>
          <p:cNvPr id="4" name="Title 3"/>
          <p:cNvSpPr>
            <a:spLocks noGrp="1"/>
          </p:cNvSpPr>
          <p:nvPr>
            <p:ph type="title"/>
          </p:nvPr>
        </p:nvSpPr>
        <p:spPr/>
        <p:txBody>
          <a:bodyPr>
            <a:normAutofit/>
          </a:bodyPr>
          <a:lstStyle/>
          <a:p>
            <a:r>
              <a:rPr lang="en-US" dirty="0" smtClean="0"/>
              <a:t>Definition of CMD</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a:buNone/>
            </a:pPr>
            <a:r>
              <a:rPr lang="en-US" dirty="0" smtClean="0"/>
              <a:t>Different modes of C.M.C are: E-mail, discussion forum, newsgroups and chat. Its multi-user dimensions are blogs, micro blogs and wikis. Research on C.M.D started in 1980s’ but language experts first took notice of this genre of discourse in 1991 when Ferrara, Brunner and </a:t>
            </a:r>
            <a:r>
              <a:rPr lang="en-US" dirty="0" err="1" smtClean="0"/>
              <a:t>Whittemore</a:t>
            </a:r>
            <a:r>
              <a:rPr lang="en-US" dirty="0" smtClean="0"/>
              <a:t> published their work with title “</a:t>
            </a:r>
            <a:r>
              <a:rPr lang="en-US" b="1" i="1" dirty="0" smtClean="0"/>
              <a:t>Interactive Written Discourse as emerging Genre</a:t>
            </a:r>
            <a:r>
              <a:rPr lang="en-US" dirty="0" smtClean="0"/>
              <a:t>”.  </a:t>
            </a:r>
          </a:p>
          <a:p>
            <a:pPr>
              <a:buNone/>
            </a:pPr>
            <a:endParaRPr lang="en-US" dirty="0" smtClean="0"/>
          </a:p>
        </p:txBody>
      </p:sp>
      <p:sp>
        <p:nvSpPr>
          <p:cNvPr id="5" name="Title 4"/>
          <p:cNvSpPr>
            <a:spLocks noGrp="1"/>
          </p:cNvSpPr>
          <p:nvPr>
            <p:ph type="title"/>
          </p:nvPr>
        </p:nvSpPr>
        <p:spPr/>
        <p:txBody>
          <a:bodyPr>
            <a:normAutofit/>
          </a:bodyPr>
          <a:lstStyle/>
          <a:p>
            <a:r>
              <a:rPr lang="en-US" dirty="0" smtClean="0"/>
              <a:t>Different Modes of CMD</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pPr lvl="0"/>
            <a:r>
              <a:rPr lang="en-US" dirty="0" smtClean="0"/>
              <a:t>Nature of C.M.D with respect to written or spoken text.</a:t>
            </a:r>
          </a:p>
          <a:p>
            <a:pPr lvl="0"/>
            <a:r>
              <a:rPr lang="en-US" dirty="0" smtClean="0"/>
              <a:t>Structure of C.M.D at utterance and conversation level.</a:t>
            </a:r>
          </a:p>
          <a:p>
            <a:pPr lvl="0"/>
            <a:r>
              <a:rPr lang="en-US" dirty="0" smtClean="0"/>
              <a:t>Meaning as expressed through discourse usage.</a:t>
            </a:r>
          </a:p>
          <a:p>
            <a:pPr lvl="0"/>
            <a:r>
              <a:rPr lang="en-US" dirty="0" smtClean="0"/>
              <a:t>C.M.D as social practice.</a:t>
            </a:r>
          </a:p>
          <a:p>
            <a:pPr lvl="0"/>
            <a:r>
              <a:rPr lang="en-US" dirty="0" smtClean="0"/>
              <a:t>Recent developments in multi-model C.M.D.</a:t>
            </a:r>
          </a:p>
          <a:p>
            <a:pPr>
              <a:buNone/>
            </a:pPr>
            <a:endParaRPr lang="en-US" dirty="0" smtClean="0"/>
          </a:p>
          <a:p>
            <a:endParaRPr lang="en-US" dirty="0" smtClean="0"/>
          </a:p>
          <a:p>
            <a:pPr>
              <a:buNone/>
            </a:pPr>
            <a:endParaRPr lang="en-US" dirty="0" smtClean="0"/>
          </a:p>
          <a:p>
            <a:endParaRPr lang="en-US" dirty="0" smtClean="0"/>
          </a:p>
          <a:p>
            <a:endParaRPr lang="en-US" dirty="0" smtClean="0"/>
          </a:p>
          <a:p>
            <a:endParaRPr lang="en-US" dirty="0"/>
          </a:p>
        </p:txBody>
      </p:sp>
      <p:sp>
        <p:nvSpPr>
          <p:cNvPr id="4" name="Title 3"/>
          <p:cNvSpPr>
            <a:spLocks noGrp="1"/>
          </p:cNvSpPr>
          <p:nvPr>
            <p:ph type="title"/>
          </p:nvPr>
        </p:nvSpPr>
        <p:spPr/>
        <p:txBody>
          <a:bodyPr/>
          <a:lstStyle/>
          <a:p>
            <a:r>
              <a:rPr lang="en-US" dirty="0" smtClean="0"/>
              <a:t>Different aspects of CMD</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pPr>
              <a:buNone/>
            </a:pPr>
            <a:r>
              <a:rPr lang="en-US" dirty="0" smtClean="0"/>
              <a:t>So for as its modality is concerned, C.M.D is taken as single language variety as is evident in the works of  Ferrara, Brunner and Crystal. Some scholars have classified it as writing or typed speech. It has both the qualities of writing and speech. It is situated on a continuum of speech and writing. Some scholars tried to classify it as synchronous and Asynchronous C.M.D. Asynchronous modes as e-mail are closer to written end of the written- spoken continuum than synchronous modes such as chat that exhibit more oral features. </a:t>
            </a:r>
          </a:p>
          <a:p>
            <a:pPr>
              <a:buNone/>
            </a:pPr>
            <a:r>
              <a:rPr lang="en-US" dirty="0" smtClean="0"/>
              <a:t> </a:t>
            </a:r>
            <a:endParaRPr lang="en-US" dirty="0"/>
          </a:p>
        </p:txBody>
      </p:sp>
      <p:sp>
        <p:nvSpPr>
          <p:cNvPr id="3" name="Title 2"/>
          <p:cNvSpPr>
            <a:spLocks noGrp="1"/>
          </p:cNvSpPr>
          <p:nvPr>
            <p:ph type="title"/>
          </p:nvPr>
        </p:nvSpPr>
        <p:spPr/>
        <p:txBody>
          <a:bodyPr/>
          <a:lstStyle/>
          <a:p>
            <a:r>
              <a:rPr lang="en-US" dirty="0" smtClean="0"/>
              <a:t>Nature and modality of CMD</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pPr>
              <a:buNone/>
            </a:pPr>
            <a:r>
              <a:rPr lang="en-US" dirty="0" smtClean="0"/>
              <a:t>Discourse structure at sentence level and below has been discussed in this section. Moreover creative typography, spelling, word formation and syntax will also be discussed. Herring (2012) has focused on structure at utterance level and above such as messages and threads and conversation. According to him people produce grammatically correct sentences in textual C.M.D especially in asynchronous modes such as in e-mails. </a:t>
            </a:r>
          </a:p>
        </p:txBody>
      </p:sp>
      <p:sp>
        <p:nvSpPr>
          <p:cNvPr id="3" name="Title 2"/>
          <p:cNvSpPr>
            <a:spLocks noGrp="1"/>
          </p:cNvSpPr>
          <p:nvPr>
            <p:ph type="title"/>
          </p:nvPr>
        </p:nvSpPr>
        <p:spPr/>
        <p:txBody>
          <a:bodyPr/>
          <a:lstStyle/>
          <a:p>
            <a:r>
              <a:rPr lang="en-US" dirty="0" smtClean="0"/>
              <a:t>Discourse structure</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a:buNone/>
            </a:pPr>
            <a:r>
              <a:rPr lang="en-US" dirty="0" smtClean="0"/>
              <a:t>Because in most cases the writers are well educated, purpose of communication is professional and tone is serious. Yet deviations from standard sentence structure are evident. Elided elements, missing or incorrect capitalization and other mistakes in punctuation can be pointed out in this mode. So they are considered utterances rather than sentences. </a:t>
            </a:r>
          </a:p>
          <a:p>
            <a:pPr marL="624078" indent="-514350">
              <a:buFont typeface="+mj-lt"/>
              <a:buAutoNum type="arabicPeriod"/>
            </a:pPr>
            <a:endParaRPr lang="en-US" dirty="0"/>
          </a:p>
        </p:txBody>
      </p:sp>
      <p:sp>
        <p:nvSpPr>
          <p:cNvPr id="3" name="Title 2"/>
          <p:cNvSpPr>
            <a:spLocks noGrp="1"/>
          </p:cNvSpPr>
          <p:nvPr>
            <p:ph type="title"/>
          </p:nvPr>
        </p:nvSpPr>
        <p:spPr/>
        <p:txBody>
          <a:bodyPr/>
          <a:lstStyle/>
          <a:p>
            <a:r>
              <a:rPr lang="en-US" dirty="0" smtClean="0"/>
              <a:t>Continued…</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757</TotalTime>
  <Words>1326</Words>
  <Application>Microsoft Office PowerPoint</Application>
  <PresentationFormat>On-screen Show (4:3)</PresentationFormat>
  <Paragraphs>111</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Concourse</vt:lpstr>
      <vt:lpstr>Slide 1</vt:lpstr>
      <vt:lpstr>Brief Introduction of CMD.</vt:lpstr>
      <vt:lpstr>Continued----.</vt:lpstr>
      <vt:lpstr>Definition of CMD</vt:lpstr>
      <vt:lpstr>Different Modes of CMD</vt:lpstr>
      <vt:lpstr>Different aspects of CMD</vt:lpstr>
      <vt:lpstr>Nature and modality of CMD</vt:lpstr>
      <vt:lpstr>Discourse structure</vt:lpstr>
      <vt:lpstr>Continued…</vt:lpstr>
      <vt:lpstr>Cnntinued-------</vt:lpstr>
      <vt:lpstr>Continued--------</vt:lpstr>
      <vt:lpstr>Continued-----</vt:lpstr>
      <vt:lpstr>Continued------</vt:lpstr>
      <vt:lpstr>Meaning in CMD</vt:lpstr>
      <vt:lpstr>Continued</vt:lpstr>
      <vt:lpstr>Emoticons.</vt:lpstr>
      <vt:lpstr>Continued------</vt:lpstr>
      <vt:lpstr>CMD as Social practice</vt:lpstr>
      <vt:lpstr>Continued-------</vt:lpstr>
      <vt:lpstr>CMDA</vt:lpstr>
      <vt:lpstr>Continued…..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Paradigms of Research.</dc:title>
  <dc:creator>Shahid Qureshi Sb</dc:creator>
  <cp:lastModifiedBy>AWAIS COMPUTERS</cp:lastModifiedBy>
  <cp:revision>109</cp:revision>
  <dcterms:created xsi:type="dcterms:W3CDTF">2018-10-13T11:21:50Z</dcterms:created>
  <dcterms:modified xsi:type="dcterms:W3CDTF">2020-04-15T14:05:05Z</dcterms:modified>
</cp:coreProperties>
</file>