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995" autoAdjust="0"/>
    <p:restoredTop sz="94660"/>
  </p:normalViewPr>
  <p:slideViewPr>
    <p:cSldViewPr snapToGrid="0">
      <p:cViewPr varScale="1">
        <p:scale>
          <a:sx n="78" d="100"/>
          <a:sy n="78" d="100"/>
        </p:scale>
        <p:origin x="-198" y="-84"/>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E74E42A4-530F-41DF-B1F0-1E99C86925E9}" type="datetimeFigureOut">
              <a:rPr lang="en-US" smtClean="0"/>
              <a:pPr/>
              <a:t>4/15/2020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2037468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74E42A4-530F-41DF-B1F0-1E99C86925E9}"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11377176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74E42A4-530F-41DF-B1F0-1E99C86925E9}"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5498930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74E42A4-530F-41DF-B1F0-1E99C86925E9}"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D67B16-6EB8-41F4-B251-1E088BD99216}" type="slidenum">
              <a:rPr lang="en-US" smtClean="0"/>
              <a:pPr/>
              <a:t>‹#›</a:t>
            </a:fld>
            <a:endParaRPr lang="en-US"/>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25235982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74E42A4-530F-41DF-B1F0-1E99C86925E9}"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149485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E74E42A4-530F-41DF-B1F0-1E99C86925E9}" type="datetimeFigureOut">
              <a:rPr lang="en-US" smtClean="0"/>
              <a:pPr/>
              <a:t>4/15/2020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198714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E74E42A4-530F-41DF-B1F0-1E99C86925E9}" type="datetimeFigureOut">
              <a:rPr lang="en-US" smtClean="0"/>
              <a:pPr/>
              <a:t>4/15/2020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21857258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4E42A4-530F-41DF-B1F0-1E99C86925E9}"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15535248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4E42A4-530F-41DF-B1F0-1E99C86925E9}"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2389019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4E42A4-530F-41DF-B1F0-1E99C86925E9}"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3853929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74E42A4-530F-41DF-B1F0-1E99C86925E9}"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2346147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74E42A4-530F-41DF-B1F0-1E99C86925E9}"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3256467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74E42A4-530F-41DF-B1F0-1E99C86925E9}" type="datetimeFigureOut">
              <a:rPr lang="en-US" smtClean="0"/>
              <a:pPr/>
              <a:t>4/15/2020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90160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74E42A4-530F-41DF-B1F0-1E99C86925E9}" type="datetimeFigureOut">
              <a:rPr lang="en-US" smtClean="0"/>
              <a:pPr/>
              <a:t>4/15/2020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2952616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4E42A4-530F-41DF-B1F0-1E99C86925E9}" type="datetimeFigureOut">
              <a:rPr lang="en-US" smtClean="0"/>
              <a:pPr/>
              <a:t>4/15/2020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695452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74E42A4-530F-41DF-B1F0-1E99C86925E9}"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3507072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74E42A4-530F-41DF-B1F0-1E99C86925E9}"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3672569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E74E42A4-530F-41DF-B1F0-1E99C86925E9}" type="datetimeFigureOut">
              <a:rPr lang="en-US" smtClean="0"/>
              <a:pPr/>
              <a:t>4/15/2020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1BD67B16-6EB8-41F4-B251-1E088BD99216}" type="slidenum">
              <a:rPr lang="en-US" smtClean="0"/>
              <a:pPr/>
              <a:t>‹#›</a:t>
            </a:fld>
            <a:endParaRPr lang="en-US"/>
          </a:p>
        </p:txBody>
      </p:sp>
    </p:spTree>
    <p:extLst>
      <p:ext uri="{BB962C8B-B14F-4D97-AF65-F5344CB8AC3E}">
        <p14:creationId xmlns:p14="http://schemas.microsoft.com/office/powerpoint/2010/main" xmlns="" val="682720523"/>
      </p:ext>
    </p:extLst>
  </p:cSld>
  <p:clrMap bg1="dk1" tx1="lt1" bg2="dk2" tx2="lt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Lst>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i="1" u="sng" dirty="0">
                <a:latin typeface="Times New Roman" panose="02020603050405020304" pitchFamily="18" charset="0"/>
                <a:cs typeface="Times New Roman" panose="02020603050405020304" pitchFamily="18" charset="0"/>
              </a:rPr>
              <a:t>Teun Adrianus Van Dijk’s Sociocognitive Model</a:t>
            </a:r>
          </a:p>
        </p:txBody>
      </p:sp>
    </p:spTree>
    <p:extLst>
      <p:ext uri="{BB962C8B-B14F-4D97-AF65-F5344CB8AC3E}">
        <p14:creationId xmlns:p14="http://schemas.microsoft.com/office/powerpoint/2010/main" xmlns="" val="39152881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FCFA82-DD7D-4173-8C03-04E01B6B1252}"/>
              </a:ext>
            </a:extLst>
          </p:cNvPr>
          <p:cNvSpPr>
            <a:spLocks noGrp="1"/>
          </p:cNvSpPr>
          <p:nvPr>
            <p:ph type="title"/>
          </p:nvPr>
        </p:nvSpPr>
        <p:spPr>
          <a:xfrm>
            <a:off x="838200" y="196055"/>
            <a:ext cx="10515600" cy="1325563"/>
          </a:xfrm>
        </p:spPr>
        <p:txBody>
          <a:bodyPr>
            <a:normAutofit/>
          </a:bodyPr>
          <a:lstStyle/>
          <a:p>
            <a:pPr algn="ctr"/>
            <a:r>
              <a:rPr lang="en-US" sz="3600" b="1" dirty="0">
                <a:latin typeface="Times New Roman" panose="02020603050405020304" pitchFamily="18" charset="0"/>
                <a:cs typeface="Times New Roman" panose="02020603050405020304" pitchFamily="18" charset="0"/>
              </a:rPr>
              <a:t> Contextualization in Text/Talk</a:t>
            </a:r>
          </a:p>
        </p:txBody>
      </p:sp>
      <p:sp>
        <p:nvSpPr>
          <p:cNvPr id="3" name="Content Placeholder 2">
            <a:extLst>
              <a:ext uri="{FF2B5EF4-FFF2-40B4-BE49-F238E27FC236}">
                <a16:creationId xmlns:a16="http://schemas.microsoft.com/office/drawing/2014/main" xmlns="" id="{E3E38F30-2ABC-4E45-BFC7-6677B4F45C12}"/>
              </a:ext>
            </a:extLst>
          </p:cNvPr>
          <p:cNvSpPr>
            <a:spLocks noGrp="1"/>
          </p:cNvSpPr>
          <p:nvPr>
            <p:ph idx="1"/>
          </p:nvPr>
        </p:nvSpPr>
        <p:spPr>
          <a:xfrm>
            <a:off x="838200" y="1381125"/>
            <a:ext cx="10515600" cy="4351338"/>
          </a:xfrm>
        </p:spPr>
        <p:txBody>
          <a:bodyPr>
            <a:noAutofit/>
          </a:bodyPr>
          <a:lstStyle/>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Context is employed in order to explain things.</a:t>
            </a:r>
          </a:p>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We direct someone to see things in proper context.</a:t>
            </a:r>
          </a:p>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We also say that please do not describe things out of context.</a:t>
            </a:r>
          </a:p>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We do not understand complex phenomenon without understanding their context.</a:t>
            </a:r>
          </a:p>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What Tony Blair says, and how he says it, may not be apt in other situations. Context also controls discourse style and choice of lexical items. Contextualization is part of understanding human conduct in text/talk.</a:t>
            </a:r>
          </a:p>
          <a:p>
            <a:pPr algn="just">
              <a:lnSpc>
                <a:spcPct val="110000"/>
              </a:lnSpc>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731298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509D1C-EB39-4B06-A437-EBED99540907}"/>
              </a:ext>
            </a:extLst>
          </p:cNvPr>
          <p:cNvSpPr>
            <a:spLocks noGrp="1"/>
          </p:cNvSpPr>
          <p:nvPr>
            <p:ph type="title"/>
          </p:nvPr>
        </p:nvSpPr>
        <p:spPr/>
        <p:txBody>
          <a:bodyPr>
            <a:normAutofit/>
          </a:bodyPr>
          <a:lstStyle/>
          <a:p>
            <a:pPr algn="ctr"/>
            <a:r>
              <a:rPr lang="en-US" sz="3600" b="1" dirty="0">
                <a:latin typeface="Times New Roman" panose="02020603050405020304" pitchFamily="18" charset="0"/>
                <a:cs typeface="Times New Roman" panose="02020603050405020304" pitchFamily="18" charset="0"/>
              </a:rPr>
              <a:t>Context in Linguistics</a:t>
            </a:r>
          </a:p>
        </p:txBody>
      </p:sp>
      <p:sp>
        <p:nvSpPr>
          <p:cNvPr id="3" name="Content Placeholder 2">
            <a:extLst>
              <a:ext uri="{FF2B5EF4-FFF2-40B4-BE49-F238E27FC236}">
                <a16:creationId xmlns:a16="http://schemas.microsoft.com/office/drawing/2014/main" xmlns="" id="{CFA94E60-F999-474D-AD1C-D8EBC9A62CEB}"/>
              </a:ext>
            </a:extLst>
          </p:cNvPr>
          <p:cNvSpPr>
            <a:spLocks noGrp="1"/>
          </p:cNvSpPr>
          <p:nvPr>
            <p:ph idx="1"/>
          </p:nvPr>
        </p:nvSpPr>
        <p:spPr>
          <a:xfrm>
            <a:off x="838200" y="1508125"/>
            <a:ext cx="10515600" cy="4351338"/>
          </a:xfrm>
        </p:spPr>
        <p:txBody>
          <a:bodyPr>
            <a:normAutofit fontScale="92500" lnSpcReduction="20000"/>
          </a:bodyPr>
          <a:lstStyle/>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Disciplines for decades were limited to a formalist, structuralist or transformational study of signs, sounds, words, sentences, meanings or speech acts.</a:t>
            </a:r>
          </a:p>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Language use is of course social phenomena which needs to be studied in their social and cultural contexts.</a:t>
            </a:r>
          </a:p>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Untill the late 1960’s interdeciplines such as pragmatics, psycholinguistics, sociolinguistics and ethnography of speaking give us insight into the cognitive, social and cultural contexts of language use.</a:t>
            </a:r>
          </a:p>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Formal contextual conditions of appropriateness accounted characteristics of cross- decipline of pragmatics.</a:t>
            </a:r>
          </a:p>
        </p:txBody>
      </p:sp>
    </p:spTree>
    <p:extLst>
      <p:ext uri="{BB962C8B-B14F-4D97-AF65-F5344CB8AC3E}">
        <p14:creationId xmlns:p14="http://schemas.microsoft.com/office/powerpoint/2010/main" xmlns="" val="3429449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2736E1C-FA1F-4C80-A7BD-EC8055522D23}"/>
              </a:ext>
            </a:extLst>
          </p:cNvPr>
          <p:cNvSpPr>
            <a:spLocks noGrp="1"/>
          </p:cNvSpPr>
          <p:nvPr>
            <p:ph type="title"/>
          </p:nvPr>
        </p:nvSpPr>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Conti……</a:t>
            </a:r>
          </a:p>
        </p:txBody>
      </p:sp>
      <p:sp>
        <p:nvSpPr>
          <p:cNvPr id="3" name="Content Placeholder 2">
            <a:extLst>
              <a:ext uri="{FF2B5EF4-FFF2-40B4-BE49-F238E27FC236}">
                <a16:creationId xmlns:a16="http://schemas.microsoft.com/office/drawing/2014/main" xmlns="" id="{6F427317-13AF-453A-848A-62970AF3B4BC}"/>
              </a:ext>
            </a:extLst>
          </p:cNvPr>
          <p:cNvSpPr>
            <a:spLocks noGrp="1"/>
          </p:cNvSpPr>
          <p:nvPr>
            <p:ph idx="1"/>
          </p:nvPr>
        </p:nvSpPr>
        <p:spPr/>
        <p:txBody>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Susan Ervin-Tripp, pioneers of Sociolinguistics advocated explicit study of context and criticized lack of context in earlier studies.</a:t>
            </a:r>
          </a:p>
          <a:p>
            <a:pPr marL="0" indent="0" algn="just">
              <a:lnSpc>
                <a:spcPct val="100000"/>
              </a:lnSpc>
              <a:buNone/>
            </a:pPr>
            <a:endParaRPr lang="en-US" dirty="0">
              <a:latin typeface="Times New Roman" panose="02020603050405020304" pitchFamily="18" charset="0"/>
              <a:cs typeface="Times New Roman" panose="02020603050405020304" pitchFamily="18" charset="0"/>
            </a:endParaRP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Variationists gradually introduced context into their analysis finding guidspots for identifying structure of conversation and structure of context.</a:t>
            </a:r>
          </a:p>
          <a:p>
            <a:pPr algn="just">
              <a:lnSpc>
                <a:spcPct val="100000"/>
              </a:lnSpc>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2653913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6F492A-913C-49A0-9DC9-B64409A2738F}"/>
              </a:ext>
            </a:extLst>
          </p:cNvPr>
          <p:cNvSpPr>
            <a:spLocks noGrp="1"/>
          </p:cNvSpPr>
          <p:nvPr>
            <p:ph type="title"/>
          </p:nvPr>
        </p:nvSpPr>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Discourse Study </a:t>
            </a:r>
          </a:p>
        </p:txBody>
      </p:sp>
      <p:sp>
        <p:nvSpPr>
          <p:cNvPr id="3" name="Content Placeholder 2">
            <a:extLst>
              <a:ext uri="{FF2B5EF4-FFF2-40B4-BE49-F238E27FC236}">
                <a16:creationId xmlns:a16="http://schemas.microsoft.com/office/drawing/2014/main" xmlns="" id="{79ECA8E5-F09F-4BB8-8147-228334572084}"/>
              </a:ext>
            </a:extLst>
          </p:cNvPr>
          <p:cNvSpPr>
            <a:spLocks noGrp="1"/>
          </p:cNvSpPr>
          <p:nvPr>
            <p:ph idx="1"/>
          </p:nvPr>
        </p:nvSpPr>
        <p:spPr/>
        <p:txBody>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 1960’s Discourse brings new ideas in the study of language and communication. First contributions are structural and formal. Text grammar has emulated generative sentence grammars. Genre studies followed a formal paradigm, and seldom has used contextual approaches.</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Cognitive psychology of text processing offered insight into what can be called cognitive context of discourse.</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 1970’s and 1980’s discourse structures were more systematically studied in their social, cultural and historical contexts.</a:t>
            </a:r>
          </a:p>
          <a:p>
            <a:pPr algn="just">
              <a:lnSpc>
                <a:spcPct val="100000"/>
              </a:lnSpc>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906827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CFBFC0-C386-4269-97B2-BC22AEE8F996}"/>
              </a:ext>
            </a:extLst>
          </p:cNvPr>
          <p:cNvSpPr>
            <a:spLocks noGrp="1"/>
          </p:cNvSpPr>
          <p:nvPr>
            <p:ph type="title"/>
          </p:nvPr>
        </p:nvSpPr>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Critical Discourse Analysis</a:t>
            </a:r>
          </a:p>
        </p:txBody>
      </p:sp>
      <p:sp>
        <p:nvSpPr>
          <p:cNvPr id="3" name="Content Placeholder 2">
            <a:extLst>
              <a:ext uri="{FF2B5EF4-FFF2-40B4-BE49-F238E27FC236}">
                <a16:creationId xmlns:a16="http://schemas.microsoft.com/office/drawing/2014/main" xmlns="" id="{C09DBC55-71DE-49DB-B905-A2D3F3A636DF}"/>
              </a:ext>
            </a:extLst>
          </p:cNvPr>
          <p:cNvSpPr>
            <a:spLocks noGrp="1"/>
          </p:cNvSpPr>
          <p:nvPr>
            <p:ph idx="1"/>
          </p:nvPr>
        </p:nvSpPr>
        <p:spPr/>
        <p:txBody>
          <a:bodyPr>
            <a:normAutofit fontScale="92500" lnSpcReduction="10000"/>
          </a:bodyPr>
          <a:lstStyle/>
          <a:p>
            <a:pPr>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CDA takes influence from European scholars. It focuses on discursive reproduction of social power like critical study of political discourse and ideology and the study of fundamental social problems such as racism, feminist movement, gender, language and discourse.</a:t>
            </a:r>
          </a:p>
          <a:p>
            <a:pPr>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Are social and political dimensions identifiable in discourse? CDA has not developed its own theory of context and context-discourse relations. It has limited contextualism of discourse, and discourse is directly controlled by social forces.</a:t>
            </a:r>
          </a:p>
          <a:p>
            <a:pPr>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Dell Hymes formulated speaking grid of contextual factors of communicative events which is a step in unfolding contextual features.</a:t>
            </a:r>
          </a:p>
        </p:txBody>
      </p:sp>
    </p:spTree>
    <p:extLst>
      <p:ext uri="{BB962C8B-B14F-4D97-AF65-F5344CB8AC3E}">
        <p14:creationId xmlns:p14="http://schemas.microsoft.com/office/powerpoint/2010/main" xmlns="" val="15229210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666FCC-1EC8-46B5-B21A-5D04957AD1DF}"/>
              </a:ext>
            </a:extLst>
          </p:cNvPr>
          <p:cNvSpPr>
            <a:spLocks noGrp="1"/>
          </p:cNvSpPr>
          <p:nvPr>
            <p:ph type="title"/>
          </p:nvPr>
        </p:nvSpPr>
        <p:spPr/>
        <p:txBody>
          <a:bodyPr>
            <a:normAutofit/>
          </a:bodyPr>
          <a:lstStyle/>
          <a:p>
            <a:pPr algn="ctr"/>
            <a:r>
              <a:rPr lang="en-US" sz="3600" b="1" dirty="0">
                <a:latin typeface="Times New Roman" panose="02020603050405020304" pitchFamily="18" charset="0"/>
                <a:cs typeface="Times New Roman" panose="02020603050405020304" pitchFamily="18" charset="0"/>
              </a:rPr>
              <a:t>Social Approaches to Discourse</a:t>
            </a:r>
          </a:p>
        </p:txBody>
      </p:sp>
      <p:sp>
        <p:nvSpPr>
          <p:cNvPr id="3" name="Content Placeholder 2">
            <a:extLst>
              <a:ext uri="{FF2B5EF4-FFF2-40B4-BE49-F238E27FC236}">
                <a16:creationId xmlns:a16="http://schemas.microsoft.com/office/drawing/2014/main" xmlns="" id="{B0A808EB-B6E3-4CEE-AD51-2258C726005C}"/>
              </a:ext>
            </a:extLst>
          </p:cNvPr>
          <p:cNvSpPr>
            <a:spLocks noGrp="1"/>
          </p:cNvSpPr>
          <p:nvPr>
            <p:ph idx="1"/>
          </p:nvPr>
        </p:nvSpPr>
        <p:spPr/>
        <p:txBody>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Role of context in discourse processing is markable everywhere. Social approaches to discourse have largely ignored cognitive nature of context understanding and most cognitive psychologists have  paid little attention to sociolinguistic approaches to contextualization. In situational models, discourse focused on discourse structures, meaning and nature of interpretation. There is an important role of context in production and understanding of discourse which needs to be comprehended.</a:t>
            </a:r>
          </a:p>
        </p:txBody>
      </p:sp>
    </p:spTree>
    <p:extLst>
      <p:ext uri="{BB962C8B-B14F-4D97-AF65-F5344CB8AC3E}">
        <p14:creationId xmlns:p14="http://schemas.microsoft.com/office/powerpoint/2010/main" xmlns="" val="13167257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36E9ADF-E99A-4AD5-93FD-0814FC507B64}"/>
              </a:ext>
            </a:extLst>
          </p:cNvPr>
          <p:cNvSpPr>
            <a:spLocks noGrp="1"/>
          </p:cNvSpPr>
          <p:nvPr>
            <p:ph type="title"/>
          </p:nvPr>
        </p:nvSpPr>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Uses of Context</a:t>
            </a:r>
          </a:p>
        </p:txBody>
      </p:sp>
      <p:sp>
        <p:nvSpPr>
          <p:cNvPr id="3" name="Content Placeholder 2">
            <a:extLst>
              <a:ext uri="{FF2B5EF4-FFF2-40B4-BE49-F238E27FC236}">
                <a16:creationId xmlns:a16="http://schemas.microsoft.com/office/drawing/2014/main" xmlns="" id="{417853EE-F8FC-409F-8AE3-68394287E9D7}"/>
              </a:ext>
            </a:extLst>
          </p:cNvPr>
          <p:cNvSpPr>
            <a:spLocks noGrp="1"/>
          </p:cNvSpPr>
          <p:nvPr>
            <p:ph idx="1"/>
          </p:nvPr>
        </p:nvSpPr>
        <p:spPr/>
        <p:txBody>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It means situation and environment, there are two basic meanings of context like conditions and circumstances. It also means set of circumstances or facts that surround a particular event, situation, and interrelated conditions such as social, political or historical circumstances or backgrounds of events. International context is another sphere. In Gestalt psychology, context is the ground for the figure focused upon. It also refers to temporal, geographical and sociocultural situations.</a:t>
            </a:r>
          </a:p>
        </p:txBody>
      </p:sp>
    </p:spTree>
    <p:extLst>
      <p:ext uri="{BB962C8B-B14F-4D97-AF65-F5344CB8AC3E}">
        <p14:creationId xmlns:p14="http://schemas.microsoft.com/office/powerpoint/2010/main" xmlns="" val="3304145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D74C4F4-97A1-43C5-9846-7566CC089D0B}"/>
              </a:ext>
            </a:extLst>
          </p:cNvPr>
          <p:cNvSpPr>
            <a:spLocks noGrp="1"/>
          </p:cNvSpPr>
          <p:nvPr>
            <p:ph type="title"/>
          </p:nvPr>
        </p:nvSpPr>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A Multidisciplinary Theory of Context</a:t>
            </a:r>
          </a:p>
        </p:txBody>
      </p:sp>
      <p:sp>
        <p:nvSpPr>
          <p:cNvPr id="3" name="Content Placeholder 2">
            <a:extLst>
              <a:ext uri="{FF2B5EF4-FFF2-40B4-BE49-F238E27FC236}">
                <a16:creationId xmlns:a16="http://schemas.microsoft.com/office/drawing/2014/main" xmlns="" id="{BAFA17D8-A2C7-4778-B1D2-377943F5AD45}"/>
              </a:ext>
            </a:extLst>
          </p:cNvPr>
          <p:cNvSpPr>
            <a:spLocks noGrp="1"/>
          </p:cNvSpPr>
          <p:nvPr>
            <p:ph idx="1"/>
          </p:nvPr>
        </p:nvSpPr>
        <p:spPr>
          <a:xfrm>
            <a:off x="933893" y="1690688"/>
            <a:ext cx="10515600" cy="4351338"/>
          </a:xfrm>
        </p:spPr>
        <p:txBody>
          <a:bodyPr>
            <a:noAutofit/>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Contexts are </a:t>
            </a:r>
            <a:r>
              <a:rPr lang="en-US" b="1" dirty="0">
                <a:latin typeface="Times New Roman" panose="02020603050405020304" pitchFamily="18" charset="0"/>
                <a:cs typeface="Times New Roman" panose="02020603050405020304" pitchFamily="18" charset="0"/>
              </a:rPr>
              <a:t>subjective participants’ constructs</a:t>
            </a:r>
            <a:r>
              <a:rPr lang="en-US" dirty="0">
                <a:latin typeface="Times New Roman" panose="02020603050405020304" pitchFamily="18" charset="0"/>
                <a:cs typeface="Times New Roman" panose="02020603050405020304" pitchFamily="18" charset="0"/>
              </a:rPr>
              <a:t>. Contexts are </a:t>
            </a:r>
            <a:r>
              <a:rPr lang="en-US" b="1" dirty="0">
                <a:latin typeface="Times New Roman" panose="02020603050405020304" pitchFamily="18" charset="0"/>
                <a:cs typeface="Times New Roman" panose="02020603050405020304" pitchFamily="18" charset="0"/>
              </a:rPr>
              <a:t>unique</a:t>
            </a:r>
            <a:r>
              <a:rPr lang="en-US" dirty="0">
                <a:latin typeface="Times New Roman" panose="02020603050405020304" pitchFamily="18" charset="0"/>
                <a:cs typeface="Times New Roman" panose="02020603050405020304" pitchFamily="18" charset="0"/>
              </a:rPr>
              <a:t> experiences. Contexts are </a:t>
            </a:r>
            <a:r>
              <a:rPr lang="en-US" b="1" dirty="0">
                <a:latin typeface="Times New Roman" panose="02020603050405020304" pitchFamily="18" charset="0"/>
                <a:cs typeface="Times New Roman" panose="02020603050405020304" pitchFamily="18" charset="0"/>
              </a:rPr>
              <a:t>mental models</a:t>
            </a:r>
            <a:r>
              <a:rPr lang="en-US" dirty="0">
                <a:latin typeface="Times New Roman" panose="02020603050405020304" pitchFamily="18" charset="0"/>
                <a:cs typeface="Times New Roman" panose="02020603050405020304" pitchFamily="18" charset="0"/>
              </a:rPr>
              <a:t> which are </a:t>
            </a:r>
            <a:r>
              <a:rPr lang="en-US" b="1" dirty="0">
                <a:latin typeface="Times New Roman" panose="02020603050405020304" pitchFamily="18" charset="0"/>
                <a:cs typeface="Times New Roman" panose="02020603050405020304" pitchFamily="18" charset="0"/>
              </a:rPr>
              <a:t>schematic</a:t>
            </a:r>
            <a:r>
              <a:rPr lang="en-US" dirty="0">
                <a:latin typeface="Times New Roman" panose="02020603050405020304" pitchFamily="18" charset="0"/>
                <a:cs typeface="Times New Roman" panose="02020603050405020304" pitchFamily="18" charset="0"/>
              </a:rPr>
              <a:t>. </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It controls </a:t>
            </a:r>
            <a:r>
              <a:rPr lang="en-US" b="1" dirty="0">
                <a:latin typeface="Times New Roman" panose="02020603050405020304" pitchFamily="18" charset="0"/>
                <a:cs typeface="Times New Roman" panose="02020603050405020304" pitchFamily="18" charset="0"/>
              </a:rPr>
              <a:t>discourse production and comprehension</a:t>
            </a:r>
            <a:r>
              <a:rPr lang="en-US" dirty="0">
                <a:latin typeface="Times New Roman" panose="02020603050405020304" pitchFamily="18" charset="0"/>
                <a:cs typeface="Times New Roman" panose="02020603050405020304" pitchFamily="18" charset="0"/>
              </a:rPr>
              <a:t>. It is socially based, and it is also </a:t>
            </a:r>
            <a:r>
              <a:rPr lang="en-US" b="1" dirty="0">
                <a:latin typeface="Times New Roman" panose="02020603050405020304" pitchFamily="18" charset="0"/>
                <a:cs typeface="Times New Roman" panose="02020603050405020304" pitchFamily="18" charset="0"/>
              </a:rPr>
              <a:t>dynamic and planned</a:t>
            </a:r>
            <a:r>
              <a:rPr lang="en-US" dirty="0">
                <a:latin typeface="Times New Roman" panose="02020603050405020304" pitchFamily="18" charset="0"/>
                <a:cs typeface="Times New Roman" panose="02020603050405020304" pitchFamily="18" charset="0"/>
              </a:rPr>
              <a:t>.</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It may be studied such as contexts versus texts, context versus relevance, macro and micro contexts, and Semantics versus Pragmatics of context.</a:t>
            </a:r>
          </a:p>
        </p:txBody>
      </p:sp>
    </p:spTree>
    <p:extLst>
      <p:ext uri="{BB962C8B-B14F-4D97-AF65-F5344CB8AC3E}">
        <p14:creationId xmlns:p14="http://schemas.microsoft.com/office/powerpoint/2010/main" xmlns="" val="19006828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CE6988-A905-409F-9DE4-DE6E751C931B}"/>
              </a:ext>
            </a:extLst>
          </p:cNvPr>
          <p:cNvSpPr>
            <a:spLocks noGrp="1"/>
          </p:cNvSpPr>
          <p:nvPr>
            <p:ph type="title"/>
          </p:nvPr>
        </p:nvSpPr>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Appropriateness of Discourse</a:t>
            </a:r>
          </a:p>
        </p:txBody>
      </p:sp>
      <p:sp>
        <p:nvSpPr>
          <p:cNvPr id="3" name="Content Placeholder 2">
            <a:extLst>
              <a:ext uri="{FF2B5EF4-FFF2-40B4-BE49-F238E27FC236}">
                <a16:creationId xmlns:a16="http://schemas.microsoft.com/office/drawing/2014/main" xmlns="" id="{7EE06330-3A0A-40B7-93F4-19CEE83C4E39}"/>
              </a:ext>
            </a:extLst>
          </p:cNvPr>
          <p:cNvSpPr>
            <a:spLocks noGrp="1"/>
          </p:cNvSpPr>
          <p:nvPr>
            <p:ph idx="1"/>
          </p:nvPr>
        </p:nvSpPr>
        <p:spPr/>
        <p:txBody>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use of informal pronoun to address someone of higher status involves a different kind of breach of appropriateness.</a:t>
            </a:r>
          </a:p>
          <a:p>
            <a:pPr algn="just">
              <a:lnSpc>
                <a:spcPct val="100000"/>
              </a:lnSpc>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Pragmatic appropriateness</a:t>
            </a:r>
            <a:r>
              <a:rPr lang="en-US" dirty="0">
                <a:latin typeface="Times New Roman" panose="02020603050405020304" pitchFamily="18" charset="0"/>
                <a:cs typeface="Times New Roman" panose="02020603050405020304" pitchFamily="18" charset="0"/>
              </a:rPr>
              <a:t> engages </a:t>
            </a:r>
            <a:r>
              <a:rPr lang="en-US" b="1" dirty="0">
                <a:latin typeface="Times New Roman" panose="02020603050405020304" pitchFamily="18" charset="0"/>
                <a:cs typeface="Times New Roman" panose="02020603050405020304" pitchFamily="18" charset="0"/>
              </a:rPr>
              <a:t>argumentation, storytelling, conversation, and rules of debates</a:t>
            </a:r>
            <a:r>
              <a:rPr lang="en-US" dirty="0">
                <a:latin typeface="Times New Roman" panose="02020603050405020304" pitchFamily="18" charset="0"/>
                <a:cs typeface="Times New Roman" panose="02020603050405020304" pitchFamily="18" charset="0"/>
              </a:rPr>
              <a:t>. Sometimes, interruptions in talk are too considered inappropriate.</a:t>
            </a:r>
          </a:p>
          <a:p>
            <a:pPr algn="just">
              <a:lnSpc>
                <a:spcPct val="100000"/>
              </a:lnSpc>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Impolite talk</a:t>
            </a:r>
            <a:r>
              <a:rPr lang="en-US" dirty="0">
                <a:latin typeface="Times New Roman" panose="02020603050405020304" pitchFamily="18" charset="0"/>
                <a:cs typeface="Times New Roman" panose="02020603050405020304" pitchFamily="18" charset="0"/>
              </a:rPr>
              <a:t> may involve violating rules of address which happen to be socially inappropriate threatening the face of recipients.</a:t>
            </a:r>
          </a:p>
        </p:txBody>
      </p:sp>
    </p:spTree>
    <p:extLst>
      <p:ext uri="{BB962C8B-B14F-4D97-AF65-F5344CB8AC3E}">
        <p14:creationId xmlns:p14="http://schemas.microsoft.com/office/powerpoint/2010/main" xmlns="" val="41314237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05A21B-D348-4A13-BF34-819BB221C4FE}"/>
              </a:ext>
            </a:extLst>
          </p:cNvPr>
          <p:cNvSpPr>
            <a:spLocks noGrp="1"/>
          </p:cNvSpPr>
          <p:nvPr>
            <p:ph type="title"/>
          </p:nvPr>
        </p:nvSpPr>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Types of Contexts &amp; Genres </a:t>
            </a:r>
          </a:p>
        </p:txBody>
      </p:sp>
      <p:sp>
        <p:nvSpPr>
          <p:cNvPr id="3" name="Content Placeholder 2">
            <a:extLst>
              <a:ext uri="{FF2B5EF4-FFF2-40B4-BE49-F238E27FC236}">
                <a16:creationId xmlns:a16="http://schemas.microsoft.com/office/drawing/2014/main" xmlns="" id="{DD0BA4CF-7657-45D8-B14F-6798F4C4A768}"/>
              </a:ext>
            </a:extLst>
          </p:cNvPr>
          <p:cNvSpPr>
            <a:spLocks noGrp="1"/>
          </p:cNvSpPr>
          <p:nvPr>
            <p:ph idx="1"/>
          </p:nvPr>
        </p:nvSpPr>
        <p:spPr/>
        <p:txBody>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 discourse, the study of </a:t>
            </a:r>
            <a:r>
              <a:rPr lang="en-US" b="1" dirty="0">
                <a:latin typeface="Times New Roman" panose="02020603050405020304" pitchFamily="18" charset="0"/>
                <a:cs typeface="Times New Roman" panose="02020603050405020304" pitchFamily="18" charset="0"/>
              </a:rPr>
              <a:t>genre</a:t>
            </a:r>
            <a:r>
              <a:rPr lang="en-US" dirty="0">
                <a:latin typeface="Times New Roman" panose="02020603050405020304" pitchFamily="18" charset="0"/>
                <a:cs typeface="Times New Roman" panose="02020603050405020304" pitchFamily="18" charset="0"/>
              </a:rPr>
              <a:t> is valuable to define a context, because communicative events or social practices can be classified in many ways like public and private, spoken and written.</a:t>
            </a:r>
          </a:p>
          <a:p>
            <a:pPr algn="just">
              <a:lnSpc>
                <a:spcPct val="100000"/>
              </a:lnSpc>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Further, </a:t>
            </a:r>
            <a:r>
              <a:rPr lang="en-US" b="1" dirty="0">
                <a:latin typeface="Times New Roman" panose="02020603050405020304" pitchFamily="18" charset="0"/>
                <a:cs typeface="Times New Roman" panose="02020603050405020304" pitchFamily="18" charset="0"/>
              </a:rPr>
              <a:t>Communicative Event</a:t>
            </a:r>
            <a:r>
              <a:rPr lang="en-US" dirty="0">
                <a:latin typeface="Times New Roman" panose="02020603050405020304" pitchFamily="18" charset="0"/>
                <a:cs typeface="Times New Roman" panose="02020603050405020304" pitchFamily="18" charset="0"/>
              </a:rPr>
              <a:t> can be identified in multimedia, politics, education, parliament, university, shop, doctor-patient, prime minister-parliament, and finally between a higher level or low level.</a:t>
            </a:r>
          </a:p>
        </p:txBody>
      </p:sp>
    </p:spTree>
    <p:extLst>
      <p:ext uri="{BB962C8B-B14F-4D97-AF65-F5344CB8AC3E}">
        <p14:creationId xmlns:p14="http://schemas.microsoft.com/office/powerpoint/2010/main" xmlns="" val="2091770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9225"/>
            <a:ext cx="10515600" cy="1325563"/>
          </a:xfrm>
        </p:spPr>
        <p:txBody>
          <a:bodyPr>
            <a:normAutofit/>
          </a:bodyPr>
          <a:lstStyle/>
          <a:p>
            <a:r>
              <a:rPr lang="en-US" sz="3600" b="1" dirty="0">
                <a:latin typeface="Times New Roman" panose="02020603050405020304" pitchFamily="18" charset="0"/>
                <a:cs typeface="Times New Roman" panose="02020603050405020304" pitchFamily="18" charset="0"/>
              </a:rPr>
              <a:t>				Van Dijk’s life</a:t>
            </a:r>
            <a:endParaRPr lang="en-US" sz="3600" b="1" dirty="0"/>
          </a:p>
        </p:txBody>
      </p:sp>
      <p:sp>
        <p:nvSpPr>
          <p:cNvPr id="3" name="Content Placeholder 2"/>
          <p:cNvSpPr>
            <a:spLocks noGrp="1"/>
          </p:cNvSpPr>
          <p:nvPr>
            <p:ph idx="1"/>
          </p:nvPr>
        </p:nvSpPr>
        <p:spPr>
          <a:xfrm>
            <a:off x="838200" y="1474788"/>
            <a:ext cx="10515600" cy="4351338"/>
          </a:xfrm>
        </p:spPr>
        <p:txBody>
          <a:bodyPr>
            <a:noAutofit/>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His date of birth is 7</a:t>
            </a:r>
            <a:r>
              <a:rPr lang="en-US" baseline="30000" dirty="0">
                <a:latin typeface="Times New Roman" panose="02020603050405020304" pitchFamily="18" charset="0"/>
                <a:cs typeface="Times New Roman" panose="02020603050405020304" pitchFamily="18" charset="0"/>
              </a:rPr>
              <a:t>th</a:t>
            </a:r>
            <a:r>
              <a:rPr lang="en-US" dirty="0">
                <a:latin typeface="Times New Roman" panose="02020603050405020304" pitchFamily="18" charset="0"/>
                <a:cs typeface="Times New Roman" panose="02020603050405020304" pitchFamily="18" charset="0"/>
              </a:rPr>
              <a:t> May, 1943, and he opens his eyes in Naaldwijk, which is a place in Dutch province of South Holland (known as Netherlands).</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Van Dijk explored Text Linguistics, Discourse Analysis and CDA. He developed Psychology by way of text processing.</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His work in CDA  emphasizes discursive reproduction of racism and symbolic elites.</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He has been a Professor of Discourse Studies in University of Amsterdam and Pompeu Fabra University Barcelona.</a:t>
            </a:r>
          </a:p>
        </p:txBody>
      </p:sp>
    </p:spTree>
    <p:extLst>
      <p:ext uri="{BB962C8B-B14F-4D97-AF65-F5344CB8AC3E}">
        <p14:creationId xmlns:p14="http://schemas.microsoft.com/office/powerpoint/2010/main" xmlns="" val="33079953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F30D949-E3E4-4AC1-B8A8-1AFC13D43508}"/>
              </a:ext>
            </a:extLst>
          </p:cNvPr>
          <p:cNvSpPr>
            <a:spLocks noGrp="1"/>
          </p:cNvSpPr>
          <p:nvPr>
            <p:ph type="title"/>
          </p:nvPr>
        </p:nvSpPr>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Cognitive and Social Approaches to Context</a:t>
            </a:r>
          </a:p>
        </p:txBody>
      </p:sp>
      <p:sp>
        <p:nvSpPr>
          <p:cNvPr id="3" name="Content Placeholder 2">
            <a:extLst>
              <a:ext uri="{FF2B5EF4-FFF2-40B4-BE49-F238E27FC236}">
                <a16:creationId xmlns:a16="http://schemas.microsoft.com/office/drawing/2014/main" xmlns="" id="{B0BEC67C-3CE7-48D4-8D0D-74E88FDC9770}"/>
              </a:ext>
            </a:extLst>
          </p:cNvPr>
          <p:cNvSpPr>
            <a:spLocks noGrp="1"/>
          </p:cNvSpPr>
          <p:nvPr>
            <p:ph idx="1"/>
          </p:nvPr>
        </p:nvSpPr>
        <p:spPr/>
        <p:txBody>
          <a:bodyPr>
            <a:normAutofit fontScale="85000" lnSpcReduction="10000"/>
          </a:bodyPr>
          <a:lstStyle/>
          <a:p>
            <a:pPr algn="just">
              <a:lnSpc>
                <a:spcPct val="110000"/>
              </a:lnSpc>
              <a:buFont typeface="Wingdings" panose="05000000000000000000" pitchFamily="2" charset="2"/>
              <a:buChar char="Ø"/>
            </a:pPr>
            <a:r>
              <a:rPr lang="en-US" b="1" i="1" u="sng" dirty="0">
                <a:latin typeface="Times New Roman" panose="02020603050405020304" pitchFamily="18" charset="0"/>
                <a:cs typeface="Times New Roman" panose="02020603050405020304" pitchFamily="18" charset="0"/>
              </a:rPr>
              <a:t>Sociolinguistics and CDA are incomplete without cognitive interface,</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and without it, this is impossible to explain detailed production and interpretation links between society and discourse. We reduce social influences to mental ones. How local and global social structures are able to influence text and talk.</a:t>
            </a:r>
          </a:p>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Why different people in the same social situation may still talk differently. A social theory of discourse relating discourse structures to social situations feature various cognitive components. Sociocognitive approach is to integrate social and cognitive approaches to text and talk in one coherent theoretical framework without reductions and missing links. </a:t>
            </a:r>
            <a:r>
              <a:rPr lang="en-US" b="1" i="1" u="sng" dirty="0">
                <a:latin typeface="Times New Roman" panose="02020603050405020304" pitchFamily="18" charset="0"/>
                <a:cs typeface="Times New Roman" panose="02020603050405020304" pitchFamily="18" charset="0"/>
              </a:rPr>
              <a:t>Talk is not only social practice, but also mental practice. Talk is at the same time thought and action.</a:t>
            </a:r>
            <a:r>
              <a:rPr lang="en-US" i="1" dirty="0">
                <a:latin typeface="Times New Roman" panose="02020603050405020304" pitchFamily="18" charset="0"/>
                <a:cs typeface="Times New Roman" panose="02020603050405020304" pitchFamily="18" charset="0"/>
              </a:rPr>
              <a:t> </a:t>
            </a:r>
          </a:p>
          <a:p>
            <a:pPr algn="just">
              <a:lnSpc>
                <a:spcPct val="110000"/>
              </a:lnSpc>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743499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4563D9A-CCE7-4AFC-BF3B-F00564C2716B}"/>
              </a:ext>
            </a:extLst>
          </p:cNvPr>
          <p:cNvSpPr>
            <a:spLocks noGrp="1"/>
          </p:cNvSpPr>
          <p:nvPr>
            <p:ph type="title"/>
          </p:nvPr>
        </p:nvSpPr>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Systemic Functional Linguistics (SFL) by Halliday &amp; Context</a:t>
            </a:r>
          </a:p>
        </p:txBody>
      </p:sp>
      <p:sp>
        <p:nvSpPr>
          <p:cNvPr id="3" name="Content Placeholder 2">
            <a:extLst>
              <a:ext uri="{FF2B5EF4-FFF2-40B4-BE49-F238E27FC236}">
                <a16:creationId xmlns:a16="http://schemas.microsoft.com/office/drawing/2014/main" xmlns="" id="{656376E6-E278-4234-BE82-A73FDA060D0E}"/>
              </a:ext>
            </a:extLst>
          </p:cNvPr>
          <p:cNvSpPr>
            <a:spLocks noGrp="1"/>
          </p:cNvSpPr>
          <p:nvPr>
            <p:ph idx="1"/>
          </p:nvPr>
        </p:nvSpPr>
        <p:spPr>
          <a:xfrm>
            <a:off x="838200" y="1485384"/>
            <a:ext cx="10515600" cy="4351338"/>
          </a:xfrm>
        </p:spPr>
        <p:txBody>
          <a:bodyPr>
            <a:noAutofit/>
          </a:bodyPr>
          <a:lstStyle/>
          <a:p>
            <a:pPr algn="just">
              <a:lnSpc>
                <a:spcPct val="100000"/>
              </a:lnSpc>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SFL approach to context is misguided and needs to be abandoned. There are shortcomings of its account of context. Much work on discourse in linguistics has been carried out in that paradigm. Most of the linguistic studies of context take place in sociolinguistics. </a:t>
            </a:r>
            <a:r>
              <a:rPr lang="en-US" sz="2400" b="1" i="1" u="sng" dirty="0">
                <a:latin typeface="Times New Roman" panose="02020603050405020304" pitchFamily="18" charset="0"/>
                <a:cs typeface="Times New Roman" panose="02020603050405020304" pitchFamily="18" charset="0"/>
              </a:rPr>
              <a:t>SFL is limited social theory and non-existent cognitive theory which hardly provides an explanatory functional theory of language use and discourse.</a:t>
            </a:r>
          </a:p>
          <a:p>
            <a:pPr algn="just">
              <a:lnSpc>
                <a:spcPct val="100000"/>
              </a:lnSpc>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Linguistic structures are accounted in natural environment and social activities constituted by them. It is likely to be accounted  as situational context as opposed to textual or linguistic context.</a:t>
            </a:r>
          </a:p>
          <a:p>
            <a:pPr algn="just">
              <a:lnSpc>
                <a:spcPct val="100000"/>
              </a:lnSpc>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Firth sees the study of speech events as main object of study for linguistics that language use must be studied in everyday life and social intercourse. Linguistics like other social sciences must start with </a:t>
            </a:r>
            <a:r>
              <a:rPr lang="en-US" sz="2400" b="1" i="1" u="sng" dirty="0">
                <a:latin typeface="Times New Roman" panose="02020603050405020304" pitchFamily="18" charset="0"/>
                <a:cs typeface="Times New Roman" panose="02020603050405020304" pitchFamily="18" charset="0"/>
              </a:rPr>
              <a:t>man’s active participation in the world.</a:t>
            </a:r>
          </a:p>
        </p:txBody>
      </p:sp>
    </p:spTree>
    <p:extLst>
      <p:ext uri="{BB962C8B-B14F-4D97-AF65-F5344CB8AC3E}">
        <p14:creationId xmlns:p14="http://schemas.microsoft.com/office/powerpoint/2010/main" xmlns="" val="19560283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1AE7D4-9E15-4789-8314-24E9BAD56EA0}"/>
              </a:ext>
            </a:extLst>
          </p:cNvPr>
          <p:cNvSpPr>
            <a:spLocks noGrp="1"/>
          </p:cNvSpPr>
          <p:nvPr>
            <p:ph type="title"/>
          </p:nvPr>
        </p:nvSpPr>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Contextual Features</a:t>
            </a:r>
          </a:p>
        </p:txBody>
      </p:sp>
      <p:sp>
        <p:nvSpPr>
          <p:cNvPr id="3" name="Content Placeholder 2">
            <a:extLst>
              <a:ext uri="{FF2B5EF4-FFF2-40B4-BE49-F238E27FC236}">
                <a16:creationId xmlns:a16="http://schemas.microsoft.com/office/drawing/2014/main" xmlns="" id="{96E7FE07-991E-426D-8E64-E3AB66A854DF}"/>
              </a:ext>
            </a:extLst>
          </p:cNvPr>
          <p:cNvSpPr>
            <a:spLocks noGrp="1"/>
          </p:cNvSpPr>
          <p:nvPr>
            <p:ph idx="1"/>
          </p:nvPr>
        </p:nvSpPr>
        <p:spPr>
          <a:xfrm>
            <a:off x="838200" y="1591709"/>
            <a:ext cx="10515600" cy="4351338"/>
          </a:xfrm>
        </p:spPr>
        <p:txBody>
          <a:bodyPr>
            <a:normAutofit fontScale="92500" lnSpcReduction="10000"/>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inner mental happening that are not observable with regard to words, events, and habits. We limit our inquiry to what is objective and observable in the group life of our fellows. In view of duality of mind and body, thought and word, the </a:t>
            </a:r>
            <a:r>
              <a:rPr lang="en-US" b="1" i="1" u="sng" dirty="0">
                <a:latin typeface="Times New Roman" panose="02020603050405020304" pitchFamily="18" charset="0"/>
                <a:cs typeface="Times New Roman" panose="02020603050405020304" pitchFamily="18" charset="0"/>
              </a:rPr>
              <a:t>whole man in thinking and acting in association of his fellows is to be interpreted in discourse understanding.</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 </a:t>
            </a:r>
            <a:r>
              <a:rPr lang="en-US" b="1" dirty="0">
                <a:latin typeface="Times New Roman" panose="02020603050405020304" pitchFamily="18" charset="0"/>
                <a:cs typeface="Times New Roman" panose="02020603050405020304" pitchFamily="18" charset="0"/>
              </a:rPr>
              <a:t>comprehension of discourse</a:t>
            </a:r>
            <a:r>
              <a:rPr lang="en-US" dirty="0">
                <a:latin typeface="Times New Roman" panose="02020603050405020304" pitchFamily="18" charset="0"/>
                <a:cs typeface="Times New Roman" panose="02020603050405020304" pitchFamily="18" charset="0"/>
              </a:rPr>
              <a:t>, economic, religious or social structures of societies of which participants are members, have to be interpreted in analysis.</a:t>
            </a:r>
          </a:p>
          <a:p>
            <a:pPr algn="just">
              <a:lnSpc>
                <a:spcPct val="100000"/>
              </a:lnSpc>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Types</a:t>
            </a:r>
            <a:r>
              <a:rPr lang="en-US" dirty="0">
                <a:latin typeface="Times New Roman" panose="02020603050405020304" pitchFamily="18" charset="0"/>
                <a:cs typeface="Times New Roman" panose="02020603050405020304" pitchFamily="18" charset="0"/>
              </a:rPr>
              <a:t> of discourse are to be determined. Number, age and sex of participants has to be seen. Types of speech functions are tried to be comprehended.</a:t>
            </a:r>
          </a:p>
        </p:txBody>
      </p:sp>
    </p:spTree>
    <p:extLst>
      <p:ext uri="{BB962C8B-B14F-4D97-AF65-F5344CB8AC3E}">
        <p14:creationId xmlns:p14="http://schemas.microsoft.com/office/powerpoint/2010/main" xmlns="" val="13849368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7E6501-E2C8-4A94-8BDC-0329E597B3CD}"/>
              </a:ext>
            </a:extLst>
          </p:cNvPr>
          <p:cNvSpPr>
            <a:spLocks noGrp="1"/>
          </p:cNvSpPr>
          <p:nvPr>
            <p:ph type="title"/>
          </p:nvPr>
        </p:nvSpPr>
        <p:spPr>
          <a:xfrm>
            <a:off x="838200" y="0"/>
            <a:ext cx="10515600" cy="1325563"/>
          </a:xfrm>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No Theory of Context in SFL </a:t>
            </a:r>
          </a:p>
        </p:txBody>
      </p:sp>
      <p:sp>
        <p:nvSpPr>
          <p:cNvPr id="3" name="Content Placeholder 2">
            <a:extLst>
              <a:ext uri="{FF2B5EF4-FFF2-40B4-BE49-F238E27FC236}">
                <a16:creationId xmlns:a16="http://schemas.microsoft.com/office/drawing/2014/main" xmlns="" id="{6B3B2610-956F-413B-9049-200E188EA40B}"/>
              </a:ext>
            </a:extLst>
          </p:cNvPr>
          <p:cNvSpPr>
            <a:spLocks noGrp="1"/>
          </p:cNvSpPr>
          <p:nvPr>
            <p:ph idx="1"/>
          </p:nvPr>
        </p:nvSpPr>
        <p:spPr>
          <a:xfrm>
            <a:off x="838200" y="1253331"/>
            <a:ext cx="10515600" cy="4351338"/>
          </a:xfrm>
        </p:spPr>
        <p:txBody>
          <a:bodyPr>
            <a:noAutofit/>
          </a:bodyPr>
          <a:lstStyle/>
          <a:p>
            <a:pPr algn="just">
              <a:lnSpc>
                <a:spcPct val="100000"/>
              </a:lnSpc>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A student of Firth and his work shows a clear continuity of Firthian paradigm, SFL is a </a:t>
            </a:r>
            <a:r>
              <a:rPr lang="en-US" sz="2400" b="1" i="1" u="sng" dirty="0">
                <a:latin typeface="Times New Roman" panose="02020603050405020304" pitchFamily="18" charset="0"/>
                <a:cs typeface="Times New Roman" panose="02020603050405020304" pitchFamily="18" charset="0"/>
              </a:rPr>
              <a:t>monodisciplinary enterprise</a:t>
            </a:r>
            <a:r>
              <a:rPr lang="en-US" sz="2400" dirty="0">
                <a:latin typeface="Times New Roman" panose="02020603050405020304" pitchFamily="18" charset="0"/>
                <a:cs typeface="Times New Roman" panose="02020603050405020304" pitchFamily="18" charset="0"/>
              </a:rPr>
              <a:t> without much input from other social sciences. </a:t>
            </a:r>
            <a:r>
              <a:rPr lang="en-US" sz="2400" b="1" i="1" u="sng" dirty="0">
                <a:latin typeface="Times New Roman" panose="02020603050405020304" pitchFamily="18" charset="0"/>
                <a:cs typeface="Times New Roman" panose="02020603050405020304" pitchFamily="18" charset="0"/>
              </a:rPr>
              <a:t>Halliday is a staunch anti-mentalist.</a:t>
            </a:r>
          </a:p>
          <a:p>
            <a:pPr algn="just">
              <a:lnSpc>
                <a:spcPct val="100000"/>
              </a:lnSpc>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SFL is used to define context namely field (institutional setting), tenor (relation between participants) and mode (medium) and three categories appears to be arbitrary in nature.</a:t>
            </a:r>
          </a:p>
          <a:p>
            <a:pPr algn="just">
              <a:lnSpc>
                <a:spcPct val="100000"/>
              </a:lnSpc>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Relating context with language, SFL uses notion of register, because language we speak or write varies according to the type of situation. How registers differ from discourse types and genres? An example is medical discourse and legal discourse etc. </a:t>
            </a:r>
            <a:r>
              <a:rPr lang="en-US" sz="2400" b="1" i="1" u="sng" dirty="0">
                <a:latin typeface="Times New Roman" panose="02020603050405020304" pitchFamily="18" charset="0"/>
                <a:cs typeface="Times New Roman" panose="02020603050405020304" pitchFamily="18" charset="0"/>
              </a:rPr>
              <a:t>SFL is a linguistic theory and not as a theory of discourse. Halliday uses ideational, interpersonal and textual functions of language and SFL does not offer a theory of context.</a:t>
            </a:r>
          </a:p>
        </p:txBody>
      </p:sp>
    </p:spTree>
    <p:extLst>
      <p:ext uri="{BB962C8B-B14F-4D97-AF65-F5344CB8AC3E}">
        <p14:creationId xmlns:p14="http://schemas.microsoft.com/office/powerpoint/2010/main" xmlns="" val="2936424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9D16697-015E-4158-8482-CF8B2B6BB087}"/>
              </a:ext>
            </a:extLst>
          </p:cNvPr>
          <p:cNvSpPr>
            <a:spLocks noGrp="1"/>
          </p:cNvSpPr>
          <p:nvPr>
            <p:ph type="title"/>
          </p:nvPr>
        </p:nvSpPr>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Martin’s Endeavors</a:t>
            </a:r>
          </a:p>
        </p:txBody>
      </p:sp>
      <p:sp>
        <p:nvSpPr>
          <p:cNvPr id="3" name="Content Placeholder 2">
            <a:extLst>
              <a:ext uri="{FF2B5EF4-FFF2-40B4-BE49-F238E27FC236}">
                <a16:creationId xmlns:a16="http://schemas.microsoft.com/office/drawing/2014/main" xmlns="" id="{43CA111F-0671-417B-8C04-2EC5E198FA2B}"/>
              </a:ext>
            </a:extLst>
          </p:cNvPr>
          <p:cNvSpPr>
            <a:spLocks noGrp="1"/>
          </p:cNvSpPr>
          <p:nvPr>
            <p:ph idx="1"/>
          </p:nvPr>
        </p:nvSpPr>
        <p:spPr>
          <a:xfrm>
            <a:off x="838200" y="1423452"/>
            <a:ext cx="10515600" cy="4351338"/>
          </a:xfrm>
        </p:spPr>
        <p:txBody>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How </a:t>
            </a:r>
            <a:r>
              <a:rPr lang="en-US" b="1" dirty="0">
                <a:latin typeface="Times New Roman" panose="02020603050405020304" pitchFamily="18" charset="0"/>
                <a:cs typeface="Times New Roman" panose="02020603050405020304" pitchFamily="18" charset="0"/>
              </a:rPr>
              <a:t>genre</a:t>
            </a:r>
            <a:r>
              <a:rPr lang="en-US" dirty="0">
                <a:latin typeface="Times New Roman" panose="02020603050405020304" pitchFamily="18" charset="0"/>
                <a:cs typeface="Times New Roman" panose="02020603050405020304" pitchFamily="18" charset="0"/>
              </a:rPr>
              <a:t> is exactly related to other properties of context? Field, tenor and mode triple is so confused and vague as per observations of Martin.</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Context features are not social properties (Participants and their properties), but also </a:t>
            </a:r>
            <a:r>
              <a:rPr lang="en-US" b="1" dirty="0">
                <a:latin typeface="Times New Roman" panose="02020603050405020304" pitchFamily="18" charset="0"/>
                <a:cs typeface="Times New Roman" panose="02020603050405020304" pitchFamily="18" charset="0"/>
              </a:rPr>
              <a:t>linguistic-cognitive</a:t>
            </a:r>
            <a:r>
              <a:rPr lang="en-US" dirty="0">
                <a:latin typeface="Times New Roman" panose="02020603050405020304" pitchFamily="18" charset="0"/>
                <a:cs typeface="Times New Roman" panose="02020603050405020304" pitchFamily="18" charset="0"/>
              </a:rPr>
              <a:t> properties (subject matter) and </a:t>
            </a:r>
            <a:r>
              <a:rPr lang="en-US" b="1" dirty="0">
                <a:latin typeface="Times New Roman" panose="02020603050405020304" pitchFamily="18" charset="0"/>
                <a:cs typeface="Times New Roman" panose="02020603050405020304" pitchFamily="18" charset="0"/>
              </a:rPr>
              <a:t>linguistic-communicative properties</a:t>
            </a:r>
            <a:r>
              <a:rPr lang="en-US" dirty="0">
                <a:latin typeface="Times New Roman" panose="02020603050405020304" pitchFamily="18" charset="0"/>
                <a:cs typeface="Times New Roman" panose="02020603050405020304" pitchFamily="18" charset="0"/>
              </a:rPr>
              <a:t> (Channel, written/spoken modality) and </a:t>
            </a:r>
            <a:r>
              <a:rPr lang="en-US" b="1" dirty="0">
                <a:latin typeface="Times New Roman" panose="02020603050405020304" pitchFamily="18" charset="0"/>
                <a:cs typeface="Times New Roman" panose="02020603050405020304" pitchFamily="18" charset="0"/>
              </a:rPr>
              <a:t>textual –semantic properties</a:t>
            </a:r>
            <a:r>
              <a:rPr lang="en-US" dirty="0">
                <a:latin typeface="Times New Roman" panose="02020603050405020304" pitchFamily="18" charset="0"/>
                <a:cs typeface="Times New Roman" panose="02020603050405020304" pitchFamily="18" charset="0"/>
              </a:rPr>
              <a:t> (themes, coherence).</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Martin emphasizes </a:t>
            </a:r>
            <a:r>
              <a:rPr lang="en-US" b="1" dirty="0">
                <a:latin typeface="Times New Roman" panose="02020603050405020304" pitchFamily="18" charset="0"/>
                <a:cs typeface="Times New Roman" panose="02020603050405020304" pitchFamily="18" charset="0"/>
              </a:rPr>
              <a:t>dynamic nature of contexts</a:t>
            </a:r>
            <a:r>
              <a:rPr lang="en-US" dirty="0">
                <a:latin typeface="Times New Roman" panose="02020603050405020304" pitchFamily="18" charset="0"/>
                <a:cs typeface="Times New Roman" panose="02020603050405020304" pitchFamily="18" charset="0"/>
              </a:rPr>
              <a:t> and it is a situation that is </a:t>
            </a:r>
            <a:r>
              <a:rPr lang="en-US" b="1" dirty="0">
                <a:latin typeface="Times New Roman" panose="02020603050405020304" pitchFamily="18" charset="0"/>
                <a:cs typeface="Times New Roman" panose="02020603050405020304" pitchFamily="18" charset="0"/>
              </a:rPr>
              <a:t>constantly changing </a:t>
            </a:r>
            <a:r>
              <a:rPr lang="en-US" dirty="0">
                <a:latin typeface="Times New Roman" panose="02020603050405020304" pitchFamily="18" charset="0"/>
                <a:cs typeface="Times New Roman" panose="02020603050405020304" pitchFamily="18" charset="0"/>
              </a:rPr>
              <a:t>in oral communication.</a:t>
            </a:r>
          </a:p>
        </p:txBody>
      </p:sp>
    </p:spTree>
    <p:extLst>
      <p:ext uri="{BB962C8B-B14F-4D97-AF65-F5344CB8AC3E}">
        <p14:creationId xmlns:p14="http://schemas.microsoft.com/office/powerpoint/2010/main" xmlns="" val="9178282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61C7586-B5F9-44BA-BB8B-4FE5434B3489}"/>
              </a:ext>
            </a:extLst>
          </p:cNvPr>
          <p:cNvSpPr>
            <a:spLocks noGrp="1"/>
          </p:cNvSpPr>
          <p:nvPr>
            <p:ph type="title"/>
          </p:nvPr>
        </p:nvSpPr>
        <p:spPr/>
        <p:txBody>
          <a:bodyPr>
            <a:normAutofit/>
          </a:bodyPr>
          <a:lstStyle/>
          <a:p>
            <a:pPr algn="ctr"/>
            <a:r>
              <a:rPr lang="en-US" sz="3600" b="1" dirty="0">
                <a:latin typeface="Times New Roman" panose="02020603050405020304" pitchFamily="18" charset="0"/>
                <a:cs typeface="Times New Roman" panose="02020603050405020304" pitchFamily="18" charset="0"/>
              </a:rPr>
              <a:t>Context &amp; Cognition</a:t>
            </a:r>
          </a:p>
        </p:txBody>
      </p:sp>
      <p:sp>
        <p:nvSpPr>
          <p:cNvPr id="3" name="Content Placeholder 2">
            <a:extLst>
              <a:ext uri="{FF2B5EF4-FFF2-40B4-BE49-F238E27FC236}">
                <a16:creationId xmlns:a16="http://schemas.microsoft.com/office/drawing/2014/main" xmlns="" id="{4B3A50CB-BB7F-4BAD-A283-53DDF49904FD}"/>
              </a:ext>
            </a:extLst>
          </p:cNvPr>
          <p:cNvSpPr>
            <a:spLocks noGrp="1"/>
          </p:cNvSpPr>
          <p:nvPr>
            <p:ph idx="1"/>
          </p:nvPr>
        </p:nvSpPr>
        <p:spPr/>
        <p:txBody>
          <a:bodyPr>
            <a:normAutofit lnSpcReduction="10000"/>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Context properties are to be seen in the study of discourse processing. There is not overall cognitive theory of context as type of mental model. Context is not a central notion in the study of discourse. Cognitive side definitely controls production and comprehension of discourse. Mental models provide a simple, elegant and powerful account of local and global coherence of discourse understanding and production.</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We interpret the same discourse in different ways. There is an incomplete account of discourse proposed in structural, functional and generative semantic approaches to discourse.</a:t>
            </a:r>
          </a:p>
        </p:txBody>
      </p:sp>
    </p:spTree>
    <p:extLst>
      <p:ext uri="{BB962C8B-B14F-4D97-AF65-F5344CB8AC3E}">
        <p14:creationId xmlns:p14="http://schemas.microsoft.com/office/powerpoint/2010/main" xmlns="" val="3571008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32F281-2A73-4902-9FA6-D48533EFC45D}"/>
              </a:ext>
            </a:extLst>
          </p:cNvPr>
          <p:cNvSpPr>
            <a:spLocks noGrp="1"/>
          </p:cNvSpPr>
          <p:nvPr>
            <p:ph type="title"/>
          </p:nvPr>
        </p:nvSpPr>
        <p:spPr/>
        <p:txBody>
          <a:bodyPr>
            <a:normAutofit/>
          </a:bodyPr>
          <a:lstStyle/>
          <a:p>
            <a:pPr algn="ctr"/>
            <a:r>
              <a:rPr lang="en-US" sz="3600" b="1" dirty="0">
                <a:latin typeface="Times New Roman" panose="02020603050405020304" pitchFamily="18" charset="0"/>
                <a:cs typeface="Times New Roman" panose="02020603050405020304" pitchFamily="18" charset="0"/>
              </a:rPr>
              <a:t>Opinions &amp; Emotions in Discourse</a:t>
            </a:r>
          </a:p>
        </p:txBody>
      </p:sp>
      <p:sp>
        <p:nvSpPr>
          <p:cNvPr id="3" name="Content Placeholder 2">
            <a:extLst>
              <a:ext uri="{FF2B5EF4-FFF2-40B4-BE49-F238E27FC236}">
                <a16:creationId xmlns:a16="http://schemas.microsoft.com/office/drawing/2014/main" xmlns="" id="{98EA5E7F-1309-4F1D-8624-489005D0A4BD}"/>
              </a:ext>
            </a:extLst>
          </p:cNvPr>
          <p:cNvSpPr>
            <a:spLocks noGrp="1"/>
          </p:cNvSpPr>
          <p:nvPr>
            <p:ph idx="1"/>
          </p:nvPr>
        </p:nvSpPr>
        <p:spPr/>
        <p:txBody>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We read about the events of the attacks against World Trade Center and the War in Iraq.</a:t>
            </a:r>
          </a:p>
          <a:p>
            <a:pPr algn="just">
              <a:lnSpc>
                <a:spcPct val="100000"/>
              </a:lnSpc>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We construct our personal version of these events on the basis of many news articles, editorials and conversations, at the same time we form evaluative beliefs, that is opinions associated with emotions such as sadness or anger.</a:t>
            </a:r>
          </a:p>
        </p:txBody>
      </p:sp>
    </p:spTree>
    <p:extLst>
      <p:ext uri="{BB962C8B-B14F-4D97-AF65-F5344CB8AC3E}">
        <p14:creationId xmlns:p14="http://schemas.microsoft.com/office/powerpoint/2010/main" xmlns="" val="30913572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35769C2-CE5C-4C4F-950D-F49359968B52}"/>
              </a:ext>
            </a:extLst>
          </p:cNvPr>
          <p:cNvSpPr>
            <a:spLocks noGrp="1"/>
          </p:cNvSpPr>
          <p:nvPr>
            <p:ph type="title"/>
          </p:nvPr>
        </p:nvSpPr>
        <p:spPr/>
        <p:txBody>
          <a:bodyPr>
            <a:normAutofit/>
          </a:bodyPr>
          <a:lstStyle/>
          <a:p>
            <a:pPr algn="ctr"/>
            <a:r>
              <a:rPr lang="en-US" sz="3600" b="1" dirty="0">
                <a:latin typeface="Times New Roman" panose="02020603050405020304" pitchFamily="18" charset="0"/>
                <a:cs typeface="Times New Roman" panose="02020603050405020304" pitchFamily="18" charset="0"/>
              </a:rPr>
              <a:t>Experiences as Mental Models</a:t>
            </a:r>
          </a:p>
        </p:txBody>
      </p:sp>
      <p:sp>
        <p:nvSpPr>
          <p:cNvPr id="3" name="Content Placeholder 2">
            <a:extLst>
              <a:ext uri="{FF2B5EF4-FFF2-40B4-BE49-F238E27FC236}">
                <a16:creationId xmlns:a16="http://schemas.microsoft.com/office/drawing/2014/main" xmlns="" id="{C8F25CA8-8515-493C-B7D3-AAB9F1916656}"/>
              </a:ext>
            </a:extLst>
          </p:cNvPr>
          <p:cNvSpPr>
            <a:spLocks noGrp="1"/>
          </p:cNvSpPr>
          <p:nvPr>
            <p:ph idx="1"/>
          </p:nvPr>
        </p:nvSpPr>
        <p:spPr/>
        <p:txBody>
          <a:bodyPr>
            <a:normAutofit fontScale="92500" lnSpcReduction="10000"/>
          </a:bodyPr>
          <a:lstStyle/>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Mental models are the cognitive representations of our experiences. Experiences are personal interpretations of what happens to us. Personal experiences are stored in Episodic Memory, part of Long Term Memory.</a:t>
            </a:r>
          </a:p>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Our mental “autobiography”, the accumulation of our life’s personal experiences is a collection of mental models.</a:t>
            </a:r>
          </a:p>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Few people will recall after several weeks, or after a year what they bought in the supermarket.</a:t>
            </a:r>
          </a:p>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Studies show neurologically based differences between different kinds of episodic memory. Many people can confirm that they have been to Paris.</a:t>
            </a:r>
          </a:p>
        </p:txBody>
      </p:sp>
    </p:spTree>
    <p:extLst>
      <p:ext uri="{BB962C8B-B14F-4D97-AF65-F5344CB8AC3E}">
        <p14:creationId xmlns:p14="http://schemas.microsoft.com/office/powerpoint/2010/main" xmlns="" val="33357892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86CB50-E2BE-489F-80B9-9D7DD37C944D}"/>
              </a:ext>
            </a:extLst>
          </p:cNvPr>
          <p:cNvSpPr>
            <a:spLocks noGrp="1"/>
          </p:cNvSpPr>
          <p:nvPr>
            <p:ph type="title"/>
          </p:nvPr>
        </p:nvSpPr>
        <p:spPr/>
        <p:txBody>
          <a:bodyPr>
            <a:normAutofit/>
          </a:bodyPr>
          <a:lstStyle/>
          <a:p>
            <a:pPr algn="ctr">
              <a:lnSpc>
                <a:spcPct val="100000"/>
              </a:lnSpc>
            </a:pPr>
            <a:r>
              <a:rPr lang="en-US" sz="3600" b="1" dirty="0">
                <a:latin typeface="Times New Roman" panose="02020603050405020304" pitchFamily="18" charset="0"/>
                <a:cs typeface="Times New Roman" panose="02020603050405020304" pitchFamily="18" charset="0"/>
              </a:rPr>
              <a:t>Events in Discourse Comprehension</a:t>
            </a:r>
          </a:p>
        </p:txBody>
      </p:sp>
      <p:sp>
        <p:nvSpPr>
          <p:cNvPr id="3" name="Content Placeholder 2">
            <a:extLst>
              <a:ext uri="{FF2B5EF4-FFF2-40B4-BE49-F238E27FC236}">
                <a16:creationId xmlns:a16="http://schemas.microsoft.com/office/drawing/2014/main" xmlns="" id="{6AA32643-9E5F-474F-B563-4BD6086B3375}"/>
              </a:ext>
            </a:extLst>
          </p:cNvPr>
          <p:cNvSpPr>
            <a:spLocks noGrp="1"/>
          </p:cNvSpPr>
          <p:nvPr>
            <p:ph idx="1"/>
          </p:nvPr>
        </p:nvSpPr>
        <p:spPr/>
        <p:txBody>
          <a:bodyPr>
            <a:normAutofit fontScale="92500" lnSpcReduction="10000"/>
          </a:bodyPr>
          <a:lstStyle/>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These are not discourse or narrative units, such as clauses, phrases and sentences but underlying units of cognitive and semantic representation.</a:t>
            </a:r>
          </a:p>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We can monitor discourse with dynamic context models and their ongoing changes, for instance, of setting, participants, roles, goals or intentions during the participation in a communicative situation. Schematic mental models  play an important role in understanding of action.</a:t>
            </a:r>
          </a:p>
          <a:p>
            <a:pPr algn="just">
              <a:lnSpc>
                <a:spcPct val="110000"/>
              </a:lnSpc>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Clark</a:t>
            </a:r>
            <a:r>
              <a:rPr lang="en-US" dirty="0">
                <a:latin typeface="Times New Roman" panose="02020603050405020304" pitchFamily="18" charset="0"/>
                <a:cs typeface="Times New Roman" panose="02020603050405020304" pitchFamily="18" charset="0"/>
              </a:rPr>
              <a:t> emphasizes that the study of language as </a:t>
            </a:r>
            <a:r>
              <a:rPr lang="en-US" b="1" dirty="0">
                <a:latin typeface="Times New Roman" panose="02020603050405020304" pitchFamily="18" charset="0"/>
                <a:cs typeface="Times New Roman" panose="02020603050405020304" pitchFamily="18" charset="0"/>
              </a:rPr>
              <a:t>joint action </a:t>
            </a:r>
            <a:r>
              <a:rPr lang="en-US" dirty="0">
                <a:latin typeface="Times New Roman" panose="02020603050405020304" pitchFamily="18" charset="0"/>
                <a:cs typeface="Times New Roman" panose="02020603050405020304" pitchFamily="18" charset="0"/>
              </a:rPr>
              <a:t>needs both a </a:t>
            </a:r>
            <a:r>
              <a:rPr lang="en-US" b="1" dirty="0">
                <a:latin typeface="Times New Roman" panose="02020603050405020304" pitchFamily="18" charset="0"/>
                <a:cs typeface="Times New Roman" panose="02020603050405020304" pitchFamily="18" charset="0"/>
              </a:rPr>
              <a:t>cognitive and social approach</a:t>
            </a:r>
            <a:r>
              <a:rPr lang="en-US" dirty="0">
                <a:latin typeface="Times New Roman" panose="02020603050405020304" pitchFamily="18" charset="0"/>
                <a:cs typeface="Times New Roman" panose="02020603050405020304" pitchFamily="18" charset="0"/>
              </a:rPr>
              <a:t>. It is a </a:t>
            </a:r>
            <a:r>
              <a:rPr lang="en-US" b="1" i="1" u="sng" dirty="0">
                <a:latin typeface="Times New Roman" panose="02020603050405020304" pitchFamily="18" charset="0"/>
                <a:cs typeface="Times New Roman" panose="02020603050405020304" pitchFamily="18" charset="0"/>
              </a:rPr>
              <a:t>sum of joint knowledge and beliefs</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38474652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47EA491-E23F-4B1E-8BD9-65AEBD53ECF3}"/>
              </a:ext>
            </a:extLst>
          </p:cNvPr>
          <p:cNvSpPr>
            <a:spLocks noGrp="1"/>
          </p:cNvSpPr>
          <p:nvPr>
            <p:ph type="title"/>
          </p:nvPr>
        </p:nvSpPr>
        <p:spPr/>
        <p:txBody>
          <a:bodyPr>
            <a:normAutofit/>
          </a:bodyPr>
          <a:lstStyle/>
          <a:p>
            <a:pPr algn="ctr"/>
            <a:r>
              <a:rPr lang="en-US" sz="3600" b="1" dirty="0">
                <a:latin typeface="Times New Roman" panose="02020603050405020304" pitchFamily="18" charset="0"/>
                <a:cs typeface="Times New Roman" panose="02020603050405020304" pitchFamily="18" charset="0"/>
              </a:rPr>
              <a:t>Context &amp; Discourse</a:t>
            </a:r>
          </a:p>
        </p:txBody>
      </p:sp>
      <p:sp>
        <p:nvSpPr>
          <p:cNvPr id="3" name="Content Placeholder 2">
            <a:extLst>
              <a:ext uri="{FF2B5EF4-FFF2-40B4-BE49-F238E27FC236}">
                <a16:creationId xmlns:a16="http://schemas.microsoft.com/office/drawing/2014/main" xmlns="" id="{22DD8482-3A55-4230-9BCA-ADAE5AE33699}"/>
              </a:ext>
            </a:extLst>
          </p:cNvPr>
          <p:cNvSpPr>
            <a:spLocks noGrp="1"/>
          </p:cNvSpPr>
          <p:nvPr>
            <p:ph idx="1"/>
          </p:nvPr>
        </p:nvSpPr>
        <p:spPr/>
        <p:txBody>
          <a:bodyPr>
            <a:normAutofit fontScale="92500" lnSpcReduction="20000"/>
          </a:bodyPr>
          <a:lstStyle/>
          <a:p>
            <a:pPr algn="just">
              <a:lnSpc>
                <a:spcPct val="11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function of context </a:t>
            </a:r>
            <a:r>
              <a:rPr lang="en-US" dirty="0">
                <a:latin typeface="Times New Roman" panose="02020603050405020304" pitchFamily="18" charset="0"/>
                <a:cs typeface="Times New Roman" panose="02020603050405020304" pitchFamily="18" charset="0"/>
              </a:rPr>
              <a:t>is to constrain the production and comprehension of text. The relationship between discourse and context has to be seen. Context influences grammar, phonology, syntax and lexicon. Contextual constraints are also examined like cohesion, coherence, topic choice, news headline, style, speech acts, turn-taking, and strategies of persuasion and manipulation.</a:t>
            </a:r>
          </a:p>
          <a:p>
            <a:pPr algn="just">
              <a:lnSpc>
                <a:spcPct val="110000"/>
              </a:lnSpc>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Variation and style:</a:t>
            </a:r>
            <a:r>
              <a:rPr lang="en-US" dirty="0">
                <a:latin typeface="Times New Roman" panose="02020603050405020304" pitchFamily="18" charset="0"/>
                <a:cs typeface="Times New Roman" panose="02020603050405020304" pitchFamily="18" charset="0"/>
              </a:rPr>
              <a:t> If we compare the same news about an event, we find variation of expression in two different newspapers. There can be regional and class-based variation, or different ways of speaking. How is the </a:t>
            </a:r>
            <a:r>
              <a:rPr lang="en-US" b="1" dirty="0">
                <a:latin typeface="Times New Roman" panose="02020603050405020304" pitchFamily="18" charset="0"/>
                <a:cs typeface="Times New Roman" panose="02020603050405020304" pitchFamily="18" charset="0"/>
              </a:rPr>
              <a:t>gendered nature of storytelling</a:t>
            </a:r>
            <a:r>
              <a:rPr lang="en-US" dirty="0">
                <a:latin typeface="Times New Roman" panose="02020603050405020304" pitchFamily="18" charset="0"/>
                <a:cs typeface="Times New Roman" panose="02020603050405020304" pitchFamily="18" charset="0"/>
              </a:rPr>
              <a:t>? For example, women tell more stories about their children then men.</a:t>
            </a:r>
          </a:p>
        </p:txBody>
      </p:sp>
    </p:spTree>
    <p:extLst>
      <p:ext uri="{BB962C8B-B14F-4D97-AF65-F5344CB8AC3E}">
        <p14:creationId xmlns:p14="http://schemas.microsoft.com/office/powerpoint/2010/main" xmlns="" val="2493921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Times New Roman" panose="02020603050405020304" pitchFamily="18" charset="0"/>
                <a:cs typeface="Times New Roman" panose="02020603050405020304" pitchFamily="18" charset="0"/>
              </a:rPr>
              <a:t>			Notable Books</a:t>
            </a:r>
          </a:p>
        </p:txBody>
      </p:sp>
      <p:sp>
        <p:nvSpPr>
          <p:cNvPr id="3" name="Content Placeholder 2"/>
          <p:cNvSpPr>
            <a:spLocks noGrp="1"/>
          </p:cNvSpPr>
          <p:nvPr>
            <p:ph idx="1"/>
          </p:nvPr>
        </p:nvSpPr>
        <p:spPr>
          <a:xfrm>
            <a:off x="838200" y="1558925"/>
            <a:ext cx="10515600" cy="4351338"/>
          </a:xfrm>
        </p:spPr>
        <p:txBody>
          <a:bodyPr>
            <a:normAutofit lnSpcReduction="10000"/>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Racism and discourse in spain and Latin America.</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a:t>
            </a:r>
            <a:r>
              <a:rPr lang="en-US" b="1" u="sng" dirty="0">
                <a:latin typeface="Times New Roman" panose="02020603050405020304" pitchFamily="18" charset="0"/>
                <a:cs typeface="Times New Roman" panose="02020603050405020304" pitchFamily="18" charset="0"/>
              </a:rPr>
              <a:t>Discourse and Context: A Sociocognitive Approach.</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Elite Discourse and Racism.</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News as Discourse.</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Prejudice in Discourse.</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Discourse and power.</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News Analysis</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Discourse and Knowledge.</a:t>
            </a:r>
          </a:p>
          <a:p>
            <a:pPr algn="just">
              <a:lnSpc>
                <a:spcPct val="100000"/>
              </a:lnSpc>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8084314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688A2D9-11E3-426F-8535-8BDCF3503385}"/>
              </a:ext>
            </a:extLst>
          </p:cNvPr>
          <p:cNvSpPr>
            <a:spLocks noGrp="1"/>
          </p:cNvSpPr>
          <p:nvPr>
            <p:ph type="title"/>
          </p:nvPr>
        </p:nvSpPr>
        <p:spPr/>
        <p:txBody>
          <a:bodyPr>
            <a:normAutofit/>
          </a:bodyPr>
          <a:lstStyle/>
          <a:p>
            <a:pPr algn="ctr"/>
            <a:r>
              <a:rPr lang="en-US" sz="3600" b="1" dirty="0">
                <a:latin typeface="Times New Roman" panose="02020603050405020304" pitchFamily="18" charset="0"/>
                <a:cs typeface="Times New Roman" panose="02020603050405020304" pitchFamily="18" charset="0"/>
              </a:rPr>
              <a:t>Style, Context &amp;Discourse</a:t>
            </a:r>
          </a:p>
        </p:txBody>
      </p:sp>
      <p:sp>
        <p:nvSpPr>
          <p:cNvPr id="3" name="Content Placeholder 2">
            <a:extLst>
              <a:ext uri="{FF2B5EF4-FFF2-40B4-BE49-F238E27FC236}">
                <a16:creationId xmlns:a16="http://schemas.microsoft.com/office/drawing/2014/main" xmlns="" id="{16A06BC7-10C7-47B9-AC6A-2C905980EF9D}"/>
              </a:ext>
            </a:extLst>
          </p:cNvPr>
          <p:cNvSpPr>
            <a:spLocks noGrp="1"/>
          </p:cNvSpPr>
          <p:nvPr>
            <p:ph idx="1"/>
          </p:nvPr>
        </p:nvSpPr>
        <p:spPr/>
        <p:txBody>
          <a:bodyPr>
            <a:normAutofit lnSpcReduction="10000"/>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Style is a specific property of language use and discourse as it is controlled by context. Selecting a specific intonation, lexical items, topics or rhetorical features is described as property of style. The style of a person or group refer to their discourses or verbal acts.</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Style is a choice, and it can be seen in variation too. Style is distinction because no two persons can speak in the same way. Style enables speakers to index and recipients to infer personal and social identities, intentions and situations from text/talk.</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Style also functions to express power. Bureaucracy or professional use their specific style as a way to exercise control over clients.</a:t>
            </a:r>
          </a:p>
        </p:txBody>
      </p:sp>
    </p:spTree>
    <p:extLst>
      <p:ext uri="{BB962C8B-B14F-4D97-AF65-F5344CB8AC3E}">
        <p14:creationId xmlns:p14="http://schemas.microsoft.com/office/powerpoint/2010/main" xmlns="" val="1310606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Times New Roman" panose="02020603050405020304" pitchFamily="18" charset="0"/>
                <a:cs typeface="Times New Roman" panose="02020603050405020304" pitchFamily="18" charset="0"/>
              </a:rPr>
              <a:t>	Multidisciplinary Theory of Context</a:t>
            </a:r>
          </a:p>
        </p:txBody>
      </p:sp>
      <p:sp>
        <p:nvSpPr>
          <p:cNvPr id="3" name="Content Placeholder 2"/>
          <p:cNvSpPr>
            <a:spLocks noGrp="1"/>
          </p:cNvSpPr>
          <p:nvPr>
            <p:ph idx="1"/>
          </p:nvPr>
        </p:nvSpPr>
        <p:spPr/>
        <p:txBody>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Van Dijk’s Sociocognitive Approach is a multidisciplinary theory of context which studies the properties of communicative situation by discourse participants.</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Context models are studied from sociolinguistic and cognitive perspectives.</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Sociocognitive Approach aims at social, psychological, sociological and anthropological dimensions of the theory of context explored by Van Dijk.</a:t>
            </a:r>
          </a:p>
          <a:p>
            <a:pPr algn="just">
              <a:lnSpc>
                <a:spcPct val="100000"/>
              </a:lnSpc>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260495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Times New Roman" panose="02020603050405020304" pitchFamily="18" charset="0"/>
                <a:cs typeface="Times New Roman" panose="02020603050405020304" pitchFamily="18" charset="0"/>
              </a:rPr>
              <a:t>			Reading Activity </a:t>
            </a:r>
          </a:p>
        </p:txBody>
      </p:sp>
      <p:sp>
        <p:nvSpPr>
          <p:cNvPr id="3" name="Content Placeholder 2"/>
          <p:cNvSpPr>
            <a:spLocks noGrp="1"/>
          </p:cNvSpPr>
          <p:nvPr>
            <p:ph idx="1"/>
          </p:nvPr>
        </p:nvSpPr>
        <p:spPr/>
        <p:txBody>
          <a:bodyPr/>
          <a:lstStyle/>
          <a:p>
            <a:pPr>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One participant will read the given speech by Tony Blair, others will listen him attentively.</a:t>
            </a:r>
          </a:p>
        </p:txBody>
      </p:sp>
    </p:spTree>
    <p:extLst>
      <p:ext uri="{BB962C8B-B14F-4D97-AF65-F5344CB8AC3E}">
        <p14:creationId xmlns:p14="http://schemas.microsoft.com/office/powerpoint/2010/main" xmlns="" val="1759207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EE8BD9-0817-4127-A892-3B6F0D3D2E02}"/>
              </a:ext>
            </a:extLst>
          </p:cNvPr>
          <p:cNvSpPr>
            <a:spLocks noGrp="1"/>
          </p:cNvSpPr>
          <p:nvPr>
            <p:ph type="title"/>
          </p:nvPr>
        </p:nvSpPr>
        <p:spPr>
          <a:xfrm>
            <a:off x="838200" y="0"/>
            <a:ext cx="10515600" cy="1325563"/>
          </a:xfrm>
        </p:spPr>
        <p:txBody>
          <a:bodyPr>
            <a:normAutofit/>
          </a:bodyPr>
          <a:lstStyle/>
          <a:p>
            <a:pPr algn="ctr"/>
            <a:r>
              <a:rPr lang="en-US" sz="3600" b="1" dirty="0">
                <a:latin typeface="Times New Roman" panose="02020603050405020304" pitchFamily="18" charset="0"/>
                <a:cs typeface="Times New Roman" panose="02020603050405020304" pitchFamily="18" charset="0"/>
              </a:rPr>
              <a:t>Contextual Understanding of Fragment</a:t>
            </a:r>
          </a:p>
        </p:txBody>
      </p:sp>
      <p:sp>
        <p:nvSpPr>
          <p:cNvPr id="3" name="Content Placeholder 2">
            <a:extLst>
              <a:ext uri="{FF2B5EF4-FFF2-40B4-BE49-F238E27FC236}">
                <a16:creationId xmlns:a16="http://schemas.microsoft.com/office/drawing/2014/main" xmlns="" id="{BD64AFA5-D125-4A20-870A-A3BB293D670C}"/>
              </a:ext>
            </a:extLst>
          </p:cNvPr>
          <p:cNvSpPr>
            <a:spLocks noGrp="1"/>
          </p:cNvSpPr>
          <p:nvPr>
            <p:ph idx="1"/>
          </p:nvPr>
        </p:nvSpPr>
        <p:spPr>
          <a:xfrm>
            <a:off x="838200" y="1253331"/>
            <a:ext cx="10515600" cy="4351338"/>
          </a:xfrm>
        </p:spPr>
        <p:txBody>
          <a:bodyPr>
            <a:noAutofit/>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It involves knowing English grammar and rules of discourse.</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It needed to know about the world, democracy and troops. Speaker is defending to send troops in Iraq to bring democracy. It is to be Presupposed that Iraq is not a democracy.</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It appears that Members of Parliament understand that such intervention is apt in debate.</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What are the functions of parliament? What the speaker Tony Blair is doing now? What is he speaking and referring to (Text of Tony Blair and its context). Speaker is speaking as Prime Minister. It is specific way of doing politics by means of participating in parliamentary debate.</a:t>
            </a:r>
          </a:p>
          <a:p>
            <a:pPr algn="just">
              <a:lnSpc>
                <a:spcPct val="100000"/>
              </a:lnSpc>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a:p>
            <a:pPr algn="just">
              <a:lnSpc>
                <a:spcPct val="100000"/>
              </a:lnSpc>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a:p>
            <a:pPr algn="just">
              <a:lnSpc>
                <a:spcPct val="100000"/>
              </a:lnSpc>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16246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DA068A-46FC-4219-9479-7F4919B01F98}"/>
              </a:ext>
            </a:extLst>
          </p:cNvPr>
          <p:cNvSpPr>
            <a:spLocks noGrp="1"/>
          </p:cNvSpPr>
          <p:nvPr>
            <p:ph type="title"/>
          </p:nvPr>
        </p:nvSpPr>
        <p:spPr>
          <a:xfrm>
            <a:off x="838200" y="0"/>
            <a:ext cx="10515600" cy="1325563"/>
          </a:xfrm>
        </p:spPr>
        <p:txBody>
          <a:bodyPr>
            <a:normAutofit/>
          </a:bodyPr>
          <a:lstStyle/>
          <a:p>
            <a:pPr algn="ctr"/>
            <a:r>
              <a:rPr lang="en-US" sz="3600" b="1" dirty="0">
                <a:latin typeface="Times New Roman" panose="02020603050405020304" pitchFamily="18" charset="0"/>
                <a:cs typeface="Times New Roman" panose="02020603050405020304" pitchFamily="18" charset="0"/>
              </a:rPr>
              <a:t>Conti…….</a:t>
            </a:r>
          </a:p>
        </p:txBody>
      </p:sp>
      <p:sp>
        <p:nvSpPr>
          <p:cNvPr id="3" name="Content Placeholder 2">
            <a:extLst>
              <a:ext uri="{FF2B5EF4-FFF2-40B4-BE49-F238E27FC236}">
                <a16:creationId xmlns:a16="http://schemas.microsoft.com/office/drawing/2014/main" xmlns="" id="{39B7ABB7-3730-41F3-AFDD-D92931D20DAC}"/>
              </a:ext>
            </a:extLst>
          </p:cNvPr>
          <p:cNvSpPr>
            <a:spLocks noGrp="1"/>
          </p:cNvSpPr>
          <p:nvPr>
            <p:ph idx="1"/>
          </p:nvPr>
        </p:nvSpPr>
        <p:spPr>
          <a:xfrm>
            <a:off x="838200" y="1457325"/>
            <a:ext cx="10515600" cy="4351338"/>
          </a:xfrm>
        </p:spPr>
        <p:txBody>
          <a:bodyPr>
            <a:normAutofit/>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Tony Blair’s speech shows the elements of </a:t>
            </a:r>
            <a:r>
              <a:rPr lang="en-US" b="1" dirty="0">
                <a:latin typeface="Times New Roman" panose="02020603050405020304" pitchFamily="18" charset="0"/>
                <a:cs typeface="Times New Roman" panose="02020603050405020304" pitchFamily="18" charset="0"/>
              </a:rPr>
              <a:t>English grammar</a:t>
            </a:r>
            <a:r>
              <a:rPr lang="en-US" dirty="0">
                <a:latin typeface="Times New Roman" panose="02020603050405020304" pitchFamily="18" charset="0"/>
                <a:cs typeface="Times New Roman" panose="02020603050405020304" pitchFamily="18" charset="0"/>
              </a:rPr>
              <a:t> and it is also understandable an integral part of </a:t>
            </a:r>
            <a:r>
              <a:rPr lang="en-US" b="1" dirty="0">
                <a:latin typeface="Times New Roman" panose="02020603050405020304" pitchFamily="18" charset="0"/>
                <a:cs typeface="Times New Roman" panose="02020603050405020304" pitchFamily="18" charset="0"/>
              </a:rPr>
              <a:t>political process</a:t>
            </a:r>
            <a:r>
              <a:rPr lang="en-US" dirty="0">
                <a:latin typeface="Times New Roman" panose="02020603050405020304" pitchFamily="18" charset="0"/>
                <a:cs typeface="Times New Roman" panose="02020603050405020304" pitchFamily="18" charset="0"/>
              </a:rPr>
              <a:t> which engages  decision-making and legislation process.</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There is a political point in his speech and Blair has employed several </a:t>
            </a:r>
            <a:r>
              <a:rPr lang="en-US" b="1" dirty="0">
                <a:latin typeface="Times New Roman" panose="02020603050405020304" pitchFamily="18" charset="0"/>
                <a:cs typeface="Times New Roman" panose="02020603050405020304" pitchFamily="18" charset="0"/>
              </a:rPr>
              <a:t>deictic expressions</a:t>
            </a:r>
            <a:r>
              <a:rPr lang="en-US" dirty="0">
                <a:latin typeface="Times New Roman" panose="02020603050405020304" pitchFamily="18" charset="0"/>
                <a:cs typeface="Times New Roman" panose="02020603050405020304" pitchFamily="18" charset="0"/>
              </a:rPr>
              <a:t> in his speech.</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Producing and understanding of text crucially involves </a:t>
            </a:r>
            <a:r>
              <a:rPr lang="en-US" b="1" dirty="0">
                <a:latin typeface="Times New Roman" panose="02020603050405020304" pitchFamily="18" charset="0"/>
                <a:cs typeface="Times New Roman" panose="02020603050405020304" pitchFamily="18" charset="0"/>
              </a:rPr>
              <a:t>context</a:t>
            </a:r>
            <a:r>
              <a:rPr lang="en-US" dirty="0">
                <a:latin typeface="Times New Roman" panose="02020603050405020304" pitchFamily="18" charset="0"/>
                <a:cs typeface="Times New Roman" panose="02020603050405020304" pitchFamily="18" charset="0"/>
              </a:rPr>
              <a:t> of his speech.</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His speech manifests categories such as </a:t>
            </a:r>
            <a:r>
              <a:rPr lang="en-US" b="1" dirty="0">
                <a:latin typeface="Times New Roman" panose="02020603050405020304" pitchFamily="18" charset="0"/>
                <a:cs typeface="Times New Roman" panose="02020603050405020304" pitchFamily="18" charset="0"/>
              </a:rPr>
              <a:t>participants’ identities</a:t>
            </a:r>
            <a:r>
              <a:rPr lang="en-US" dirty="0">
                <a:latin typeface="Times New Roman" panose="02020603050405020304" pitchFamily="18" charset="0"/>
                <a:cs typeface="Times New Roman" panose="02020603050405020304" pitchFamily="18" charset="0"/>
              </a:rPr>
              <a:t>, roles, place, time, institution, political actions and political knowledge.</a:t>
            </a:r>
          </a:p>
        </p:txBody>
      </p:sp>
    </p:spTree>
    <p:extLst>
      <p:ext uri="{BB962C8B-B14F-4D97-AF65-F5344CB8AC3E}">
        <p14:creationId xmlns:p14="http://schemas.microsoft.com/office/powerpoint/2010/main" xmlns="" val="2640876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BED359B-5FFA-46A5-A5BC-B6FFE28E41F1}"/>
              </a:ext>
            </a:extLst>
          </p:cNvPr>
          <p:cNvSpPr>
            <a:spLocks noGrp="1"/>
          </p:cNvSpPr>
          <p:nvPr>
            <p:ph type="title"/>
          </p:nvPr>
        </p:nvSpPr>
        <p:spPr/>
        <p:txBody>
          <a:bodyPr>
            <a:normAutofit/>
          </a:bodyPr>
          <a:lstStyle/>
          <a:p>
            <a:pPr algn="ctr"/>
            <a:r>
              <a:rPr lang="en-US" sz="3600" b="1" dirty="0">
                <a:latin typeface="Times New Roman" panose="02020603050405020304" pitchFamily="18" charset="0"/>
                <a:cs typeface="Times New Roman" panose="02020603050405020304" pitchFamily="18" charset="0"/>
              </a:rPr>
              <a:t>Contextual Analysis of Discourse</a:t>
            </a:r>
          </a:p>
        </p:txBody>
      </p:sp>
      <p:sp>
        <p:nvSpPr>
          <p:cNvPr id="3" name="Content Placeholder 2">
            <a:extLst>
              <a:ext uri="{FF2B5EF4-FFF2-40B4-BE49-F238E27FC236}">
                <a16:creationId xmlns:a16="http://schemas.microsoft.com/office/drawing/2014/main" xmlns="" id="{92397A6C-3C52-4F60-BDA7-9B3AE7FFA235}"/>
              </a:ext>
            </a:extLst>
          </p:cNvPr>
          <p:cNvSpPr>
            <a:spLocks noGrp="1"/>
          </p:cNvSpPr>
          <p:nvPr>
            <p:ph idx="1"/>
          </p:nvPr>
        </p:nvSpPr>
        <p:spPr/>
        <p:txBody>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It goes beyond grammatical, textual and interactional analysis.</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It also goes beyond usual cognitive analysis.</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Understanding discourse means understanding text/talk-in-talk.</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Discourse Analysis and Conversation Analysis need to make explicit what contexts are and how exactly is the relation between contexts and text or talk.</a:t>
            </a:r>
          </a:p>
        </p:txBody>
      </p:sp>
    </p:spTree>
    <p:extLst>
      <p:ext uri="{BB962C8B-B14F-4D97-AF65-F5344CB8AC3E}">
        <p14:creationId xmlns:p14="http://schemas.microsoft.com/office/powerpoint/2010/main" xmlns="" val="645406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799391-10DE-4247-A07D-780AF676A116}"/>
              </a:ext>
            </a:extLst>
          </p:cNvPr>
          <p:cNvSpPr>
            <a:spLocks noGrp="1"/>
          </p:cNvSpPr>
          <p:nvPr>
            <p:ph type="title"/>
          </p:nvPr>
        </p:nvSpPr>
        <p:spPr>
          <a:xfrm>
            <a:off x="838200" y="0"/>
            <a:ext cx="10515600" cy="1325563"/>
          </a:xfrm>
        </p:spPr>
        <p:txBody>
          <a:bodyPr>
            <a:normAutofit/>
          </a:bodyPr>
          <a:lstStyle/>
          <a:p>
            <a:pPr algn="ctr"/>
            <a:r>
              <a:rPr lang="en-US" sz="3600" b="1" dirty="0">
                <a:latin typeface="Times New Roman" panose="02020603050405020304" pitchFamily="18" charset="0"/>
                <a:cs typeface="Times New Roman" panose="02020603050405020304" pitchFamily="18" charset="0"/>
              </a:rPr>
              <a:t>Defining a Context</a:t>
            </a:r>
          </a:p>
        </p:txBody>
      </p:sp>
      <p:sp>
        <p:nvSpPr>
          <p:cNvPr id="3" name="Content Placeholder 2">
            <a:extLst>
              <a:ext uri="{FF2B5EF4-FFF2-40B4-BE49-F238E27FC236}">
                <a16:creationId xmlns:a16="http://schemas.microsoft.com/office/drawing/2014/main" xmlns="" id="{BA64F8B8-08CB-4E76-8640-19E6B2AD97F0}"/>
              </a:ext>
            </a:extLst>
          </p:cNvPr>
          <p:cNvSpPr>
            <a:spLocks noGrp="1"/>
          </p:cNvSpPr>
          <p:nvPr>
            <p:ph idx="1"/>
          </p:nvPr>
        </p:nvSpPr>
        <p:spPr>
          <a:xfrm>
            <a:off x="838200" y="1050131"/>
            <a:ext cx="10515600" cy="4351338"/>
          </a:xfrm>
        </p:spPr>
        <p:txBody>
          <a:bodyPr>
            <a:noAutofit/>
          </a:bodyPr>
          <a:lstStyle/>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It is a situation, circumstances, and environment. It is a kind of phenomenon, event, action. Discourse needs to be studied in relation to environment, as well its surrounding conditions and consequences.</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Context of Tony Blair speech is parliamentary debate in UK House of Commons.</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Contexts come in different sizes and scopes, as well in micro and macro form. Tony Blair’s speech also tells the relationship with USA or the situation in Middle East.</a:t>
            </a:r>
          </a:p>
          <a:p>
            <a:pPr algn="just">
              <a:lnSpc>
                <a:spcPct val="1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Text and talk are constituents of their contexts, By addressing parliament about military action in Iraq, Tony Blair is setting UK foreign policy too.</a:t>
            </a:r>
          </a:p>
          <a:p>
            <a:pPr algn="just">
              <a:lnSpc>
                <a:spcPct val="100000"/>
              </a:lnSpc>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72883776"/>
      </p:ext>
    </p:extLst>
  </p:cSld>
  <p:clrMapOvr>
    <a:masterClrMapping/>
  </p:clrMapOvr>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Depth</Template>
  <TotalTime>537</TotalTime>
  <Words>2627</Words>
  <Application>Microsoft Office PowerPoint</Application>
  <PresentationFormat>Custom</PresentationFormat>
  <Paragraphs>123</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Depth</vt:lpstr>
      <vt:lpstr>Teun Adrianus Van Dijk’s Sociocognitive Model</vt:lpstr>
      <vt:lpstr>    Van Dijk’s life</vt:lpstr>
      <vt:lpstr>   Notable Books</vt:lpstr>
      <vt:lpstr> Multidisciplinary Theory of Context</vt:lpstr>
      <vt:lpstr>   Reading Activity </vt:lpstr>
      <vt:lpstr>Contextual Understanding of Fragment</vt:lpstr>
      <vt:lpstr>Conti…….</vt:lpstr>
      <vt:lpstr>Contextual Analysis of Discourse</vt:lpstr>
      <vt:lpstr>Defining a Context</vt:lpstr>
      <vt:lpstr> Contextualization in Text/Talk</vt:lpstr>
      <vt:lpstr>Context in Linguistics</vt:lpstr>
      <vt:lpstr>Conti……</vt:lpstr>
      <vt:lpstr>Discourse Study </vt:lpstr>
      <vt:lpstr>Critical Discourse Analysis</vt:lpstr>
      <vt:lpstr>Social Approaches to Discourse</vt:lpstr>
      <vt:lpstr>Uses of Context</vt:lpstr>
      <vt:lpstr>A Multidisciplinary Theory of Context</vt:lpstr>
      <vt:lpstr>Appropriateness of Discourse</vt:lpstr>
      <vt:lpstr>Types of Contexts &amp; Genres </vt:lpstr>
      <vt:lpstr>Cognitive and Social Approaches to Context</vt:lpstr>
      <vt:lpstr>Systemic Functional Linguistics (SFL) by Halliday &amp; Context</vt:lpstr>
      <vt:lpstr>Contextual Features</vt:lpstr>
      <vt:lpstr>No Theory of Context in SFL </vt:lpstr>
      <vt:lpstr>Martin’s Endeavors</vt:lpstr>
      <vt:lpstr>Context &amp; Cognition</vt:lpstr>
      <vt:lpstr>Opinions &amp; Emotions in Discourse</vt:lpstr>
      <vt:lpstr>Experiences as Mental Models</vt:lpstr>
      <vt:lpstr>Events in Discourse Comprehension</vt:lpstr>
      <vt:lpstr>Context &amp; Discourse</vt:lpstr>
      <vt:lpstr>Style, Context &amp;Discourse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Margoob Ahmad</dc:creator>
  <cp:lastModifiedBy>AWAIS COMPUTERS</cp:lastModifiedBy>
  <cp:revision>487</cp:revision>
  <dcterms:created xsi:type="dcterms:W3CDTF">2019-05-11T22:00:37Z</dcterms:created>
  <dcterms:modified xsi:type="dcterms:W3CDTF">2020-04-15T14:02:54Z</dcterms:modified>
</cp:coreProperties>
</file>