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29"/>
  </p:notesMasterIdLst>
  <p:handoutMasterIdLst>
    <p:handoutMasterId r:id="rId30"/>
  </p:handoutMasterIdLst>
  <p:sldIdLst>
    <p:sldId id="290" r:id="rId2"/>
    <p:sldId id="287" r:id="rId3"/>
    <p:sldId id="285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 varScale="1">
        <p:scale>
          <a:sx n="68" d="100"/>
          <a:sy n="68" d="100"/>
        </p:scale>
        <p:origin x="804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2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2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AFDA46C9-DC65-45EE-9CDA-E48866F7FE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5444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3E312F3-53F6-464E-8FCA-5A6208AA78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1100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EC5DD80-DF0D-47F1-A97E-F9196652AEA3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6443958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2940600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3034508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4502446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0708056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9671104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8455766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268716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6725230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658491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056745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73386875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621053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5648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8210113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10405139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71680116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4071553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749323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053468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609793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9253938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54868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5128301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562253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1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en-US"/>
              <a:t>Visit: http://www.softwaretestinghelp.com</a:t>
            </a:r>
          </a:p>
        </p:txBody>
      </p:sp>
      <p:sp>
        <p:nvSpPr>
          <p:cNvPr id="13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CDBCEE02-7E2F-4F0E-BCF7-90E541330E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Visit: http://www.softwaretestinghelp.com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19EFE-C4A9-4BCA-97A4-3836F1A738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Visit: http://www.softwaretestinghelp.com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3F869E-F51E-4412-87F2-4B86BDB023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685800" y="1981200"/>
            <a:ext cx="3810000" cy="4114800"/>
          </a:xfrm>
        </p:spPr>
        <p:txBody>
          <a:bodyPr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Visit: http://www.softwaretestinghelp.com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4CEA34-3294-4A07-A8CA-17A528818D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Visit: http://www.softwaretestinghelp.com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87C00-D296-4B9E-9AAF-3B7F537C76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Visit: http://www.softwaretestinghelp.com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D31457-98DE-4CFD-B870-273CB250F2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Visit: http://www.softwaretestinghelp.com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385F0B1-251D-4FEA-BAB2-DB0164FFEB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Visit: http://www.softwaretestinghelp.com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A515A06-70BD-41CD-AD10-CB2F56D348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Visit: http://www.softwaretestinghelp.com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E15E029-75CE-47AD-90CD-A4F931E621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Visit: http://www.softwaretestinghelp.com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800EC70-8274-4BCC-A59F-EAD302746B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Visit: http://www.softwaretestinghelp.com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69A42-EC54-40F1-B37F-F09B4EEEC0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Visit: http://www.softwaretestinghelp.com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DED2059-E0E0-472F-B5CD-6DAB5DB956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r>
              <a:rPr lang="en-US"/>
              <a:t>Visit: http://www.softwaretestinghelp.com</a:t>
            </a:r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33BE4258-3C08-4686-830A-680AD1BDBB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5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r>
              <a:rPr lang="en-US"/>
              <a:t>Visit: http://www.softwaretestinghelp.com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F2322B8C-5855-47AD-95B2-7A31D57619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85" r:id="rId2"/>
    <p:sldLayoutId id="2147483690" r:id="rId3"/>
    <p:sldLayoutId id="2147483691" r:id="rId4"/>
    <p:sldLayoutId id="2147483692" r:id="rId5"/>
    <p:sldLayoutId id="2147483693" r:id="rId6"/>
    <p:sldLayoutId id="2147483686" r:id="rId7"/>
    <p:sldLayoutId id="2147483694" r:id="rId8"/>
    <p:sldLayoutId id="2147483695" r:id="rId9"/>
    <p:sldLayoutId id="2147483687" r:id="rId10"/>
    <p:sldLayoutId id="2147483688" r:id="rId11"/>
    <p:sldLayoutId id="2147483696" r:id="rId12"/>
    <p:sldLayoutId id="2147483697" r:id="rId13"/>
  </p:sldLayoutIdLst>
  <p:txStyles>
    <p:titleStyle>
      <a:lvl1pPr algn="l" rtl="0" fontAlgn="base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fontAlgn="base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fontAlgn="base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5"/>
          <p:cNvSpPr>
            <a:spLocks noChangeArrowheads="1"/>
          </p:cNvSpPr>
          <p:nvPr/>
        </p:nvSpPr>
        <p:spPr bwMode="auto">
          <a:xfrm>
            <a:off x="990600" y="457200"/>
            <a:ext cx="8686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endParaRPr lang="en-US" sz="6000" dirty="0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2054" name="Rectangle 8"/>
          <p:cNvSpPr>
            <a:spLocks noChangeArrowheads="1"/>
          </p:cNvSpPr>
          <p:nvPr/>
        </p:nvSpPr>
        <p:spPr bwMode="auto">
          <a:xfrm>
            <a:off x="1295400" y="2514600"/>
            <a:ext cx="6934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3600" b="1" dirty="0" smtClean="0">
                <a:solidFill>
                  <a:srgbClr val="0000CC"/>
                </a:solidFill>
              </a:rPr>
              <a:t>Communication Skills</a:t>
            </a:r>
            <a:endParaRPr lang="en-US" sz="3600" b="1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idx="1"/>
          </p:nvPr>
        </p:nvSpPr>
        <p:spPr>
          <a:xfrm>
            <a:off x="685800" y="1752600"/>
            <a:ext cx="7924800" cy="3962400"/>
          </a:xfrm>
        </p:spPr>
        <p:txBody>
          <a:bodyPr/>
          <a:lstStyle/>
          <a:p>
            <a:pPr>
              <a:buFontTx/>
              <a:buNone/>
            </a:pPr>
            <a:r>
              <a:rPr lang="en-US" sz="2800" b="1" smtClean="0">
                <a:latin typeface="Arial" pitchFamily="34" charset="0"/>
              </a:rPr>
              <a:t>FEEDBACK:</a:t>
            </a:r>
          </a:p>
          <a:p>
            <a:pPr>
              <a:buFontTx/>
              <a:buNone/>
            </a:pPr>
            <a:endParaRPr lang="en-US" sz="2800" b="1" smtClean="0">
              <a:latin typeface="Arial" pitchFamily="34" charset="0"/>
            </a:endParaRPr>
          </a:p>
          <a:p>
            <a:pPr>
              <a:buFontTx/>
              <a:buNone/>
            </a:pPr>
            <a:r>
              <a:rPr lang="en-US" sz="2400" smtClean="0">
                <a:latin typeface="Arial" pitchFamily="34" charset="0"/>
              </a:rPr>
              <a:t>Feedback can be:</a:t>
            </a:r>
          </a:p>
          <a:p>
            <a:pPr>
              <a:buFontTx/>
              <a:buNone/>
            </a:pPr>
            <a:endParaRPr lang="en-US" sz="2400" smtClean="0">
              <a:latin typeface="Arial" pitchFamily="34" charset="0"/>
            </a:endParaRPr>
          </a:p>
          <a:p>
            <a:r>
              <a:rPr lang="en-US" sz="2400" smtClean="0">
                <a:latin typeface="Arial" pitchFamily="34" charset="0"/>
              </a:rPr>
              <a:t>Verbal Reactions and Non-Verbal Reactions.</a:t>
            </a:r>
          </a:p>
          <a:p>
            <a:endParaRPr lang="en-US" sz="2400" smtClean="0">
              <a:latin typeface="Arial" pitchFamily="34" charset="0"/>
            </a:endParaRPr>
          </a:p>
          <a:p>
            <a:r>
              <a:rPr lang="en-US" sz="2400" smtClean="0">
                <a:latin typeface="Arial" pitchFamily="34" charset="0"/>
              </a:rPr>
              <a:t>Positive feedback and Negative feedback.</a:t>
            </a:r>
          </a:p>
          <a:p>
            <a:pPr>
              <a:buFontTx/>
              <a:buNone/>
            </a:pPr>
            <a:endParaRPr lang="en-US" sz="800" smtClean="0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274638"/>
            <a:ext cx="91440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3600">
                <a:solidFill>
                  <a:srgbClr val="3333FF"/>
                </a:solidFill>
              </a:rPr>
              <a:t>PROCESS OF COMM…(cntd…)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idx="1"/>
          </p:nvPr>
        </p:nvSpPr>
        <p:spPr>
          <a:xfrm>
            <a:off x="304800" y="1219200"/>
            <a:ext cx="8610600" cy="4800600"/>
          </a:xfrm>
        </p:spPr>
        <p:txBody>
          <a:bodyPr/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en-US" b="1" smtClean="0"/>
              <a:t>CONTEXT:</a:t>
            </a:r>
          </a:p>
          <a:p>
            <a:pPr marL="0" indent="0">
              <a:lnSpc>
                <a:spcPct val="90000"/>
              </a:lnSpc>
              <a:buFontTx/>
              <a:buNone/>
            </a:pPr>
            <a:endParaRPr lang="en-US" sz="1000" b="1" smtClean="0"/>
          </a:p>
          <a:p>
            <a:pPr marL="0" indent="0">
              <a:lnSpc>
                <a:spcPct val="90000"/>
              </a:lnSpc>
              <a:buFontTx/>
              <a:buAutoNum type="arabicPeriod"/>
            </a:pPr>
            <a:r>
              <a:rPr lang="en-US" sz="2400" smtClean="0">
                <a:latin typeface="Arial" pitchFamily="34" charset="0"/>
              </a:rPr>
              <a:t>Various Cultures (Corporate, International, Regional, etc),</a:t>
            </a:r>
          </a:p>
          <a:p>
            <a:pPr marL="0" indent="0">
              <a:lnSpc>
                <a:spcPct val="90000"/>
              </a:lnSpc>
              <a:buFontTx/>
              <a:buAutoNum type="arabicPeriod"/>
            </a:pPr>
            <a:endParaRPr lang="en-US" sz="1000" smtClean="0">
              <a:latin typeface="Arial" pitchFamily="34" charset="0"/>
            </a:endParaRPr>
          </a:p>
          <a:p>
            <a:pPr marL="0" indent="0">
              <a:lnSpc>
                <a:spcPct val="90000"/>
              </a:lnSpc>
              <a:buFontTx/>
              <a:buAutoNum type="arabicPeriod"/>
            </a:pPr>
            <a:r>
              <a:rPr lang="en-US" sz="2400" smtClean="0">
                <a:latin typeface="Arial" pitchFamily="34" charset="0"/>
              </a:rPr>
              <a:t>Language,</a:t>
            </a:r>
          </a:p>
          <a:p>
            <a:pPr marL="0" indent="0">
              <a:lnSpc>
                <a:spcPct val="90000"/>
              </a:lnSpc>
              <a:buFontTx/>
              <a:buAutoNum type="arabicPeriod"/>
            </a:pPr>
            <a:endParaRPr lang="en-US" sz="1000" smtClean="0">
              <a:latin typeface="Arial" pitchFamily="34" charset="0"/>
            </a:endParaRPr>
          </a:p>
          <a:p>
            <a:pPr marL="0" indent="0">
              <a:lnSpc>
                <a:spcPct val="90000"/>
              </a:lnSpc>
              <a:buFontTx/>
              <a:buAutoNum type="arabicPeriod"/>
            </a:pPr>
            <a:r>
              <a:rPr lang="en-US" sz="2400" smtClean="0">
                <a:latin typeface="Arial" pitchFamily="34" charset="0"/>
              </a:rPr>
              <a:t>Location or Place (Restaurant, Office, Auditorium, Room, etc).</a:t>
            </a:r>
          </a:p>
          <a:p>
            <a:pPr marL="0" indent="0">
              <a:lnSpc>
                <a:spcPct val="90000"/>
              </a:lnSpc>
              <a:buFontTx/>
              <a:buAutoNum type="arabicPeriod"/>
            </a:pPr>
            <a:r>
              <a:rPr lang="en-US" sz="2400" smtClean="0">
                <a:latin typeface="Arial" pitchFamily="34" charset="0"/>
              </a:rPr>
              <a:t>Situation</a:t>
            </a:r>
          </a:p>
          <a:p>
            <a:pPr marL="0" indent="0">
              <a:lnSpc>
                <a:spcPct val="90000"/>
              </a:lnSpc>
              <a:buFontTx/>
              <a:buNone/>
            </a:pPr>
            <a:endParaRPr lang="en-US" sz="2400" smtClean="0">
              <a:latin typeface="Arial" pitchFamily="34" charset="0"/>
            </a:endParaRPr>
          </a:p>
          <a:p>
            <a:pPr marL="0" indent="0">
              <a:lnSpc>
                <a:spcPct val="90000"/>
              </a:lnSpc>
              <a:buFontTx/>
              <a:buNone/>
            </a:pPr>
            <a:endParaRPr lang="en-US" sz="2400" b="1" smtClean="0">
              <a:latin typeface="Arial" pitchFamily="34" charset="0"/>
            </a:endParaRP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en-US" sz="2400" b="1" smtClean="0">
                <a:solidFill>
                  <a:srgbClr val="CC0000"/>
                </a:solidFill>
              </a:rPr>
              <a:t>The sender needs to communicate the context to the receiver for better clarity in the communication process.</a:t>
            </a:r>
          </a:p>
        </p:txBody>
      </p:sp>
      <p:sp>
        <p:nvSpPr>
          <p:cNvPr id="21507" name="Rectangle 4"/>
          <p:cNvSpPr>
            <a:spLocks noChangeArrowheads="1"/>
          </p:cNvSpPr>
          <p:nvPr/>
        </p:nvSpPr>
        <p:spPr bwMode="auto">
          <a:xfrm>
            <a:off x="0" y="274638"/>
            <a:ext cx="91440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3600">
                <a:solidFill>
                  <a:srgbClr val="3333FF"/>
                </a:solidFill>
              </a:rPr>
              <a:t>PROCESS OF COMM…(…end)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3600" dirty="0" smtClean="0">
                <a:solidFill>
                  <a:srgbClr val="3333FF"/>
                </a:solidFill>
              </a:rPr>
              <a:t>COMMUNICATION GAME # 1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04800" y="914400"/>
            <a:ext cx="8229600" cy="5334000"/>
          </a:xfrm>
        </p:spPr>
        <p:txBody>
          <a:bodyPr/>
          <a:lstStyle/>
          <a:p>
            <a:pPr>
              <a:buFontTx/>
              <a:buNone/>
            </a:pPr>
            <a:r>
              <a:rPr lang="en-US" sz="4000" smtClean="0"/>
              <a:t>RULE:</a:t>
            </a:r>
          </a:p>
          <a:p>
            <a:r>
              <a:rPr lang="en-US" sz="2400" smtClean="0">
                <a:latin typeface="Arial" pitchFamily="34" charset="0"/>
              </a:rPr>
              <a:t>Make a group of Four.</a:t>
            </a:r>
          </a:p>
          <a:p>
            <a:r>
              <a:rPr lang="en-US" sz="2400" smtClean="0">
                <a:latin typeface="Arial" pitchFamily="34" charset="0"/>
              </a:rPr>
              <a:t>Sequentially assign a number to every individual.</a:t>
            </a:r>
          </a:p>
          <a:p>
            <a:r>
              <a:rPr lang="en-US" sz="2400" smtClean="0">
                <a:latin typeface="Arial" pitchFamily="34" charset="0"/>
              </a:rPr>
              <a:t>1 representative Pick up on chit from the lot.</a:t>
            </a:r>
          </a:p>
          <a:p>
            <a:r>
              <a:rPr lang="en-US" sz="2400" smtClean="0">
                <a:latin typeface="Arial" pitchFamily="34" charset="0"/>
              </a:rPr>
              <a:t>Memorize the sentence and return the chit.</a:t>
            </a:r>
          </a:p>
          <a:p>
            <a:r>
              <a:rPr lang="en-US" sz="2400" smtClean="0">
                <a:latin typeface="Arial" pitchFamily="34" charset="0"/>
              </a:rPr>
              <a:t>Go back and utter the sentence to the 2</a:t>
            </a:r>
            <a:r>
              <a:rPr lang="en-US" sz="2400" baseline="30000" smtClean="0">
                <a:latin typeface="Arial" pitchFamily="34" charset="0"/>
              </a:rPr>
              <a:t>nd</a:t>
            </a:r>
            <a:r>
              <a:rPr lang="en-US" sz="2400" smtClean="0">
                <a:latin typeface="Arial" pitchFamily="34" charset="0"/>
              </a:rPr>
              <a:t> person.</a:t>
            </a:r>
          </a:p>
          <a:p>
            <a:r>
              <a:rPr lang="en-US" sz="2400" smtClean="0">
                <a:latin typeface="Arial" pitchFamily="34" charset="0"/>
              </a:rPr>
              <a:t>No one else should hear the sentence.</a:t>
            </a:r>
          </a:p>
          <a:p>
            <a:r>
              <a:rPr lang="en-US" sz="2400" smtClean="0">
                <a:latin typeface="Arial" pitchFamily="34" charset="0"/>
              </a:rPr>
              <a:t>Then the 2</a:t>
            </a:r>
            <a:r>
              <a:rPr lang="en-US" sz="2400" baseline="30000" smtClean="0">
                <a:latin typeface="Arial" pitchFamily="34" charset="0"/>
              </a:rPr>
              <a:t>nd</a:t>
            </a:r>
            <a:r>
              <a:rPr lang="en-US" sz="2400" smtClean="0">
                <a:latin typeface="Arial" pitchFamily="34" charset="0"/>
              </a:rPr>
              <a:t> person should utter it to the 3</a:t>
            </a:r>
            <a:r>
              <a:rPr lang="en-US" sz="2400" baseline="30000" smtClean="0">
                <a:latin typeface="Arial" pitchFamily="34" charset="0"/>
              </a:rPr>
              <a:t>rd</a:t>
            </a:r>
            <a:r>
              <a:rPr lang="en-US" sz="2400" smtClean="0">
                <a:latin typeface="Arial" pitchFamily="34" charset="0"/>
              </a:rPr>
              <a:t> person and so on.</a:t>
            </a:r>
          </a:p>
          <a:p>
            <a:r>
              <a:rPr lang="en-US" sz="2400" smtClean="0">
                <a:latin typeface="Arial" pitchFamily="34" charset="0"/>
              </a:rPr>
              <a:t>The last person should announce the sentence to all.</a:t>
            </a:r>
          </a:p>
          <a:p>
            <a:r>
              <a:rPr lang="en-US" sz="2400" smtClean="0">
                <a:latin typeface="Arial" pitchFamily="34" charset="0"/>
              </a:rPr>
              <a:t>And 1</a:t>
            </a:r>
            <a:r>
              <a:rPr lang="en-US" sz="2400" baseline="30000" smtClean="0">
                <a:latin typeface="Arial" pitchFamily="34" charset="0"/>
              </a:rPr>
              <a:t>st</a:t>
            </a:r>
            <a:r>
              <a:rPr lang="en-US" sz="2400" smtClean="0">
                <a:latin typeface="Arial" pitchFamily="34" charset="0"/>
              </a:rPr>
              <a:t> person reads the chit.</a:t>
            </a:r>
          </a:p>
        </p:txBody>
      </p:sp>
      <p:pic>
        <p:nvPicPr>
          <p:cNvPr id="22532" name="Picture 4" descr="MCj0434806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4200" y="990600"/>
            <a:ext cx="1828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8229600" cy="4191000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en-US" sz="1800" smtClean="0"/>
          </a:p>
          <a:p>
            <a:pPr>
              <a:lnSpc>
                <a:spcPct val="90000"/>
              </a:lnSpc>
            </a:pPr>
            <a:r>
              <a:rPr lang="en-US" sz="2800" smtClean="0">
                <a:latin typeface="Arial" pitchFamily="34" charset="0"/>
              </a:rPr>
              <a:t>Only verbal communication can create chaos while it reaches the last person.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800" smtClean="0">
              <a:latin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2800" smtClean="0">
                <a:latin typeface="Arial" pitchFamily="34" charset="0"/>
              </a:rPr>
              <a:t>Every person’s thought process influences the individual understanding.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800" smtClean="0">
              <a:latin typeface="Arial" pitchFamily="34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smtClean="0">
                <a:solidFill>
                  <a:srgbClr val="CC0000"/>
                </a:solidFill>
                <a:latin typeface="Arial" pitchFamily="34" charset="0"/>
              </a:rPr>
              <a:t>    So be an active listener......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800" smtClean="0">
              <a:solidFill>
                <a:srgbClr val="CC0000"/>
              </a:solidFill>
              <a:latin typeface="Arial" pitchFamily="34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smtClean="0">
                <a:solidFill>
                  <a:srgbClr val="CC0000"/>
                </a:solidFill>
              </a:rPr>
              <a:t>					</a:t>
            </a:r>
            <a:endParaRPr lang="en-US" sz="2800" smtClean="0">
              <a:solidFill>
                <a:srgbClr val="9900CC"/>
              </a:solidFill>
            </a:endParaRPr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79216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3600" dirty="0" smtClean="0">
                <a:solidFill>
                  <a:srgbClr val="3333FF"/>
                </a:solidFill>
              </a:rPr>
              <a:t>WHAT DID WE LEARN?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uild="p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1143000"/>
            <a:ext cx="8305800" cy="5410200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mtClean="0">
                <a:latin typeface="Arial" pitchFamily="34" charset="0"/>
              </a:rPr>
              <a:t>Few tips towards Active Listening:</a:t>
            </a:r>
          </a:p>
          <a:p>
            <a:pPr marL="609600" indent="-609600">
              <a:buFontTx/>
              <a:buNone/>
            </a:pPr>
            <a:endParaRPr lang="en-US" smtClean="0">
              <a:latin typeface="Arial" pitchFamily="34" charset="0"/>
            </a:endParaRPr>
          </a:p>
          <a:p>
            <a:pPr marL="609600" indent="-609600">
              <a:buFontTx/>
              <a:buAutoNum type="arabicPeriod"/>
            </a:pPr>
            <a:r>
              <a:rPr lang="en-US" sz="2400" smtClean="0">
                <a:latin typeface="Arial" pitchFamily="34" charset="0"/>
              </a:rPr>
              <a:t>Understand your own communication style.</a:t>
            </a:r>
          </a:p>
          <a:p>
            <a:pPr marL="609600" indent="-609600">
              <a:buFontTx/>
              <a:buAutoNum type="arabicPeriod"/>
            </a:pPr>
            <a:endParaRPr lang="en-US" sz="2400" smtClean="0">
              <a:latin typeface="Arial" pitchFamily="34" charset="0"/>
            </a:endParaRPr>
          </a:p>
          <a:p>
            <a:pPr marL="609600" indent="-609600">
              <a:buFontTx/>
              <a:buAutoNum type="arabicPeriod" startAt="2"/>
            </a:pPr>
            <a:r>
              <a:rPr lang="en-US" sz="2400" smtClean="0">
                <a:latin typeface="Arial" pitchFamily="34" charset="0"/>
              </a:rPr>
              <a:t>Be an active listener.</a:t>
            </a:r>
          </a:p>
          <a:p>
            <a:pPr marL="609600" indent="-609600">
              <a:buFontTx/>
              <a:buAutoNum type="arabicPeriod" startAt="2"/>
            </a:pPr>
            <a:endParaRPr lang="en-US" sz="2400" smtClean="0">
              <a:latin typeface="Arial" pitchFamily="34" charset="0"/>
            </a:endParaRPr>
          </a:p>
          <a:p>
            <a:pPr marL="609600" indent="-609600">
              <a:buFontTx/>
              <a:buAutoNum type="arabicPeriod" startAt="2"/>
            </a:pPr>
            <a:r>
              <a:rPr lang="en-US" sz="2400" smtClean="0">
                <a:latin typeface="Arial" pitchFamily="34" charset="0"/>
              </a:rPr>
              <a:t>Use normal communication.</a:t>
            </a:r>
          </a:p>
          <a:p>
            <a:pPr marL="609600" indent="-609600">
              <a:buFontTx/>
              <a:buAutoNum type="arabicPeriod" startAt="2"/>
            </a:pPr>
            <a:endParaRPr lang="en-US" sz="2400" smtClean="0">
              <a:latin typeface="Arial" pitchFamily="34" charset="0"/>
            </a:endParaRPr>
          </a:p>
          <a:p>
            <a:pPr marL="609600" indent="-609600">
              <a:buFontTx/>
              <a:buAutoNum type="arabicPeriod" startAt="2"/>
            </a:pPr>
            <a:r>
              <a:rPr lang="en-US" sz="2400" smtClean="0">
                <a:latin typeface="Arial" pitchFamily="34" charset="0"/>
              </a:rPr>
              <a:t>Give Feedback</a:t>
            </a: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0" y="274638"/>
            <a:ext cx="91440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3600">
                <a:solidFill>
                  <a:srgbClr val="3333FF"/>
                </a:solidFill>
              </a:rPr>
              <a:t>ACTIVE LISTENING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idx="1"/>
          </p:nvPr>
        </p:nvSpPr>
        <p:spPr>
          <a:xfrm>
            <a:off x="228600" y="1066800"/>
            <a:ext cx="8686800" cy="5105400"/>
          </a:xfrm>
        </p:spPr>
        <p:txBody>
          <a:bodyPr/>
          <a:lstStyle/>
          <a:p>
            <a:pPr>
              <a:buFontTx/>
              <a:buNone/>
            </a:pPr>
            <a:r>
              <a:rPr lang="en-US" b="1" dirty="0" smtClean="0"/>
              <a:t>1.  Understand your own communication style:</a:t>
            </a:r>
            <a:endParaRPr lang="en-US" sz="1800" b="1" dirty="0" smtClean="0"/>
          </a:p>
          <a:p>
            <a:r>
              <a:rPr lang="en-US" sz="1800" b="1" dirty="0" smtClean="0"/>
              <a:t> </a:t>
            </a:r>
            <a:r>
              <a:rPr lang="en-US" sz="2000" dirty="0" smtClean="0">
                <a:latin typeface="Arial" pitchFamily="34" charset="0"/>
              </a:rPr>
              <a:t>High level of self-awareness to creating good &amp; long lasting impression on others.</a:t>
            </a:r>
          </a:p>
          <a:p>
            <a:endParaRPr lang="en-US" sz="2000" dirty="0" smtClean="0">
              <a:latin typeface="Arial" pitchFamily="34" charset="0"/>
            </a:endParaRPr>
          </a:p>
          <a:p>
            <a:r>
              <a:rPr lang="en-US" sz="2000" dirty="0" smtClean="0">
                <a:latin typeface="Arial" pitchFamily="34" charset="0"/>
              </a:rPr>
              <a:t>Understand how others perceive you.</a:t>
            </a:r>
          </a:p>
          <a:p>
            <a:endParaRPr lang="en-US" sz="2000" dirty="0" smtClean="0">
              <a:latin typeface="Arial" pitchFamily="34" charset="0"/>
            </a:endParaRPr>
          </a:p>
          <a:p>
            <a:r>
              <a:rPr lang="en-US" sz="2000" dirty="0" smtClean="0">
                <a:latin typeface="Arial" pitchFamily="34" charset="0"/>
              </a:rPr>
              <a:t>Avoid being CHAMELEON by changing with every personality you meet.</a:t>
            </a:r>
          </a:p>
          <a:p>
            <a:endParaRPr lang="en-US" sz="2000" dirty="0" smtClean="0">
              <a:latin typeface="Arial" pitchFamily="34" charset="0"/>
            </a:endParaRPr>
          </a:p>
          <a:p>
            <a:r>
              <a:rPr lang="en-US" sz="2000" dirty="0" smtClean="0">
                <a:latin typeface="Arial" pitchFamily="34" charset="0"/>
              </a:rPr>
              <a:t>Make others comfortable by selecting appropriate behavior that suits your personality while listening. (Ideally nodding your head).</a:t>
            </a: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0" y="274638"/>
            <a:ext cx="91440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3600">
                <a:solidFill>
                  <a:srgbClr val="3333FF"/>
                </a:solidFill>
              </a:rPr>
              <a:t>ACTIVE LISTENING…(cntd…)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idx="1"/>
          </p:nvPr>
        </p:nvSpPr>
        <p:spPr>
          <a:xfrm>
            <a:off x="381000" y="1066800"/>
            <a:ext cx="8229600" cy="51816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b="1" smtClean="0"/>
              <a:t>2. Be An Active Listener: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1000" b="1" smtClean="0"/>
          </a:p>
          <a:p>
            <a:pPr>
              <a:lnSpc>
                <a:spcPct val="90000"/>
              </a:lnSpc>
            </a:pPr>
            <a:r>
              <a:rPr lang="en-US" sz="2000" smtClean="0">
                <a:latin typeface="Arial" pitchFamily="34" charset="0"/>
              </a:rPr>
              <a:t>People speak @ 100 to 175 WPM but can listen intelligently @ 300 WPM.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000" smtClean="0">
              <a:latin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2000" smtClean="0">
                <a:latin typeface="Arial" pitchFamily="34" charset="0"/>
              </a:rPr>
              <a:t>One part of human mind pays attention, so it is easy to go into mind drift.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000" smtClean="0">
              <a:latin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2000" smtClean="0">
                <a:latin typeface="Arial" pitchFamily="34" charset="0"/>
              </a:rPr>
              <a:t>Listen with a purpose.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000" smtClean="0">
              <a:latin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2000" smtClean="0">
                <a:latin typeface="Arial" pitchFamily="34" charset="0"/>
              </a:rPr>
              <a:t>Purpose can be to </a:t>
            </a:r>
            <a:r>
              <a:rPr lang="en-US" sz="2000" smtClean="0">
                <a:solidFill>
                  <a:srgbClr val="000000"/>
                </a:solidFill>
                <a:latin typeface="Arial" pitchFamily="34" charset="0"/>
              </a:rPr>
              <a:t>gain information, obtain directions, understand others, solve problems, share interest, see how another person feels, show support, etc.</a:t>
            </a:r>
            <a:r>
              <a:rPr lang="en-US" sz="2000" smtClean="0">
                <a:latin typeface="Arial" pitchFamily="34" charset="0"/>
              </a:rPr>
              <a:t> 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000" smtClean="0">
              <a:latin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2000" smtClean="0">
                <a:latin typeface="Arial" pitchFamily="34" charset="0"/>
              </a:rPr>
              <a:t>If it is difficult to concentrate then repeat the speakers words in your mind.</a:t>
            </a:r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0" y="274638"/>
            <a:ext cx="91440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3600">
                <a:solidFill>
                  <a:srgbClr val="3333FF"/>
                </a:solidFill>
              </a:rPr>
              <a:t>ACTIVE LISTENING…(cntd…)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229600" cy="4830763"/>
          </a:xfrm>
        </p:spPr>
        <p:txBody>
          <a:bodyPr/>
          <a:lstStyle/>
          <a:p>
            <a:pPr>
              <a:buFontTx/>
              <a:buNone/>
            </a:pPr>
            <a:r>
              <a:rPr lang="en-US" smtClean="0"/>
              <a:t>3. Use Non-verbal Communication:</a:t>
            </a:r>
          </a:p>
          <a:p>
            <a:pPr>
              <a:buFontTx/>
              <a:buNone/>
            </a:pPr>
            <a:endParaRPr lang="en-US" sz="1000" smtClean="0"/>
          </a:p>
          <a:p>
            <a:r>
              <a:rPr lang="en-US" sz="2000" smtClean="0">
                <a:latin typeface="Arial" pitchFamily="34" charset="0"/>
              </a:rPr>
              <a:t>Smile, </a:t>
            </a:r>
          </a:p>
          <a:p>
            <a:pPr>
              <a:buFontTx/>
              <a:buNone/>
            </a:pPr>
            <a:endParaRPr lang="en-US" sz="2000" smtClean="0">
              <a:latin typeface="Arial" pitchFamily="34" charset="0"/>
            </a:endParaRPr>
          </a:p>
          <a:p>
            <a:r>
              <a:rPr lang="en-US" sz="2000" smtClean="0">
                <a:latin typeface="Arial" pitchFamily="34" charset="0"/>
              </a:rPr>
              <a:t>Gestures,</a:t>
            </a:r>
          </a:p>
          <a:p>
            <a:pPr>
              <a:buFontTx/>
              <a:buNone/>
            </a:pPr>
            <a:endParaRPr lang="en-US" sz="2000" smtClean="0">
              <a:latin typeface="Arial" pitchFamily="34" charset="0"/>
            </a:endParaRPr>
          </a:p>
          <a:p>
            <a:r>
              <a:rPr lang="en-US" sz="2000" smtClean="0">
                <a:latin typeface="Arial" pitchFamily="34" charset="0"/>
              </a:rPr>
              <a:t>Eye contact,</a:t>
            </a:r>
          </a:p>
          <a:p>
            <a:pPr>
              <a:buFontTx/>
              <a:buNone/>
            </a:pPr>
            <a:endParaRPr lang="en-US" sz="2000" smtClean="0">
              <a:latin typeface="Arial" pitchFamily="34" charset="0"/>
            </a:endParaRPr>
          </a:p>
          <a:p>
            <a:r>
              <a:rPr lang="en-US" sz="2000" smtClean="0">
                <a:latin typeface="Arial" pitchFamily="34" charset="0"/>
              </a:rPr>
              <a:t>Your posture.</a:t>
            </a: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0" y="274638"/>
            <a:ext cx="91440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3600">
                <a:solidFill>
                  <a:srgbClr val="3333FF"/>
                </a:solidFill>
              </a:rPr>
              <a:t>ACTIVE LISTENING…(cntd…)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1143000"/>
            <a:ext cx="8229600" cy="5105400"/>
          </a:xfrm>
        </p:spPr>
        <p:txBody>
          <a:bodyPr/>
          <a:lstStyle/>
          <a:p>
            <a:pPr>
              <a:buFontTx/>
              <a:buNone/>
            </a:pPr>
            <a:r>
              <a:rPr lang="en-US" b="1" smtClean="0"/>
              <a:t>4. Give Feedback</a:t>
            </a:r>
          </a:p>
          <a:p>
            <a:r>
              <a:rPr lang="en-US" sz="2000" smtClean="0">
                <a:solidFill>
                  <a:srgbClr val="000000"/>
                </a:solidFill>
                <a:latin typeface="Arial" pitchFamily="34" charset="0"/>
              </a:rPr>
              <a:t>Remember that what someone says and what we hear can be amazingly different</a:t>
            </a:r>
            <a:r>
              <a:rPr lang="en-US" sz="2000" smtClean="0">
                <a:latin typeface="Arial" pitchFamily="34" charset="0"/>
              </a:rPr>
              <a:t>.</a:t>
            </a:r>
          </a:p>
          <a:p>
            <a:pPr>
              <a:buFontTx/>
              <a:buNone/>
            </a:pPr>
            <a:endParaRPr lang="en-US" sz="2000" smtClean="0">
              <a:latin typeface="Arial" pitchFamily="34" charset="0"/>
            </a:endParaRPr>
          </a:p>
          <a:p>
            <a:r>
              <a:rPr lang="en-US" sz="2000" smtClean="0">
                <a:solidFill>
                  <a:srgbClr val="000000"/>
                </a:solidFill>
                <a:latin typeface="Arial" pitchFamily="34" charset="0"/>
              </a:rPr>
              <a:t>Repeat back or summarize to ensure that you understand</a:t>
            </a:r>
            <a:r>
              <a:rPr lang="en-US" sz="2000" smtClean="0">
                <a:latin typeface="Arial" pitchFamily="34" charset="0"/>
              </a:rPr>
              <a:t>.</a:t>
            </a:r>
          </a:p>
          <a:p>
            <a:pPr>
              <a:buFontTx/>
              <a:buNone/>
            </a:pPr>
            <a:endParaRPr lang="en-US" sz="2000" smtClean="0">
              <a:latin typeface="Arial" pitchFamily="34" charset="0"/>
            </a:endParaRPr>
          </a:p>
          <a:p>
            <a:r>
              <a:rPr lang="en-US" sz="2000" smtClean="0">
                <a:solidFill>
                  <a:srgbClr val="000000"/>
                </a:solidFill>
                <a:latin typeface="Arial" pitchFamily="34" charset="0"/>
              </a:rPr>
              <a:t>Restate what you think you heard and ask, "Have I understood you correctly?"</a:t>
            </a:r>
            <a:endParaRPr lang="en-US" sz="2000" smtClean="0">
              <a:latin typeface="Arial" pitchFamily="34" charset="0"/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274638"/>
            <a:ext cx="91440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3600">
                <a:solidFill>
                  <a:srgbClr val="3333FF"/>
                </a:solidFill>
              </a:rPr>
              <a:t>ACTIVE LISTENING…(cntd…)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idx="1"/>
          </p:nvPr>
        </p:nvSpPr>
        <p:spPr>
          <a:xfrm>
            <a:off x="304800" y="1600200"/>
            <a:ext cx="8382000" cy="4038600"/>
          </a:xfrm>
        </p:spPr>
        <p:txBody>
          <a:bodyPr/>
          <a:lstStyle/>
          <a:p>
            <a:pPr>
              <a:buFontTx/>
              <a:buNone/>
            </a:pPr>
            <a:r>
              <a:rPr lang="en-US" sz="2400" smtClean="0">
                <a:latin typeface="Arial" pitchFamily="34" charset="0"/>
              </a:rPr>
              <a:t>Some major areas of nonverbal behaviors to explore are:</a:t>
            </a:r>
          </a:p>
          <a:p>
            <a:pPr>
              <a:buFontTx/>
              <a:buNone/>
            </a:pPr>
            <a:endParaRPr lang="en-US" sz="2400" smtClean="0">
              <a:latin typeface="Arial" pitchFamily="34" charset="0"/>
            </a:endParaRPr>
          </a:p>
          <a:p>
            <a:r>
              <a:rPr lang="en-US" sz="2400" smtClean="0">
                <a:latin typeface="Arial" pitchFamily="34" charset="0"/>
              </a:rPr>
              <a:t>Eye contact</a:t>
            </a:r>
          </a:p>
          <a:p>
            <a:r>
              <a:rPr lang="en-US" sz="2400" smtClean="0">
                <a:latin typeface="Arial" pitchFamily="34" charset="0"/>
              </a:rPr>
              <a:t>Facial expressions</a:t>
            </a:r>
          </a:p>
          <a:p>
            <a:r>
              <a:rPr lang="en-US" sz="2400" smtClean="0">
                <a:latin typeface="Arial" pitchFamily="34" charset="0"/>
              </a:rPr>
              <a:t>Gestures</a:t>
            </a:r>
          </a:p>
          <a:p>
            <a:r>
              <a:rPr lang="en-US" sz="2400" smtClean="0">
                <a:latin typeface="Arial" pitchFamily="34" charset="0"/>
              </a:rPr>
              <a:t>Posture and body orientation</a:t>
            </a:r>
          </a:p>
          <a:p>
            <a:r>
              <a:rPr lang="en-US" sz="2400" smtClean="0">
                <a:latin typeface="Arial" pitchFamily="34" charset="0"/>
              </a:rPr>
              <a:t>Proximity</a:t>
            </a:r>
          </a:p>
          <a:p>
            <a:r>
              <a:rPr lang="en-US" sz="2400" smtClean="0">
                <a:latin typeface="Arial" pitchFamily="34" charset="0"/>
              </a:rPr>
              <a:t>Paralinguistic</a:t>
            </a:r>
          </a:p>
          <a:p>
            <a:r>
              <a:rPr lang="en-US" sz="2400" smtClean="0">
                <a:latin typeface="Arial" pitchFamily="34" charset="0"/>
              </a:rPr>
              <a:t>Humor</a:t>
            </a:r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3600">
                <a:solidFill>
                  <a:srgbClr val="3333FF"/>
                </a:solidFill>
              </a:rPr>
              <a:t>SIX WAYS OF USING NON-VERBAL COMMUNICATION SKILLS EFFECTIVELY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Content Placeholder 2"/>
          <p:cNvSpPr>
            <a:spLocks noGrp="1"/>
          </p:cNvSpPr>
          <p:nvPr>
            <p:ph idx="1"/>
          </p:nvPr>
        </p:nvSpPr>
        <p:spPr>
          <a:xfrm>
            <a:off x="533400" y="1524000"/>
            <a:ext cx="7772400" cy="4876800"/>
          </a:xfrm>
        </p:spPr>
        <p:txBody>
          <a:bodyPr/>
          <a:lstStyle/>
          <a:p>
            <a:r>
              <a:rPr lang="en-US" sz="2800" dirty="0" smtClean="0"/>
              <a:t>Meaning of Communication</a:t>
            </a:r>
          </a:p>
          <a:p>
            <a:r>
              <a:rPr lang="en-US" sz="2800" dirty="0" smtClean="0"/>
              <a:t>What makes a good communicator?</a:t>
            </a:r>
          </a:p>
          <a:p>
            <a:r>
              <a:rPr lang="en-US" sz="2800" dirty="0" smtClean="0"/>
              <a:t>Process</a:t>
            </a:r>
          </a:p>
          <a:p>
            <a:r>
              <a:rPr lang="en-US" sz="2800" dirty="0" smtClean="0"/>
              <a:t>Communication game </a:t>
            </a:r>
          </a:p>
          <a:p>
            <a:r>
              <a:rPr lang="en-US" sz="2800" dirty="0" smtClean="0"/>
              <a:t>What did we learn?</a:t>
            </a:r>
          </a:p>
          <a:p>
            <a:r>
              <a:rPr lang="en-US" sz="2800" dirty="0" smtClean="0"/>
              <a:t>Active listing</a:t>
            </a:r>
          </a:p>
          <a:p>
            <a:r>
              <a:rPr lang="en-US" sz="2800" dirty="0" smtClean="0"/>
              <a:t>Six ways of using non-verbal communication skills effectively</a:t>
            </a:r>
          </a:p>
          <a:p>
            <a:r>
              <a:rPr lang="en-US" sz="2800" dirty="0" smtClean="0"/>
              <a:t>Effective presentation skills</a:t>
            </a:r>
          </a:p>
          <a:p>
            <a:r>
              <a:rPr lang="en-US" sz="2800" dirty="0" smtClean="0"/>
              <a:t>Reference</a:t>
            </a:r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sz="28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0" dirty="0" smtClean="0">
                <a:solidFill>
                  <a:srgbClr val="0070C0"/>
                </a:solidFill>
                <a:effectLst/>
              </a:rPr>
              <a:t>CONTENT</a:t>
            </a:r>
            <a:endParaRPr lang="en-US" b="0" dirty="0">
              <a:solidFill>
                <a:srgbClr val="0070C0"/>
              </a:solidFill>
              <a:effectLst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304800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3600">
                <a:solidFill>
                  <a:srgbClr val="3333FF"/>
                </a:solidFill>
              </a:rPr>
              <a:t>SIX WAYS OF …(cntd…)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5720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b="1" smtClean="0"/>
              <a:t>EYE CONTACT: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mtClean="0"/>
              <a:t>	</a:t>
            </a:r>
            <a:r>
              <a:rPr lang="en-US" sz="2000" smtClean="0">
                <a:latin typeface="Arial" pitchFamily="34" charset="0"/>
              </a:rPr>
              <a:t>Eye is an direct and most expressive part of our body.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000" smtClean="0">
              <a:latin typeface="Arial" pitchFamily="34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sz="2000" smtClean="0">
                <a:latin typeface="Arial" pitchFamily="34" charset="0"/>
              </a:rPr>
              <a:t>Different ways of Eye Contact</a:t>
            </a:r>
          </a:p>
          <a:p>
            <a:pPr lvl="1">
              <a:lnSpc>
                <a:spcPct val="90000"/>
              </a:lnSpc>
            </a:pPr>
            <a:r>
              <a:rPr lang="en-US" sz="2000" smtClean="0">
                <a:latin typeface="Arial" pitchFamily="34" charset="0"/>
              </a:rPr>
              <a:t>Direct Eye Contact: (Shows confidence)</a:t>
            </a:r>
          </a:p>
          <a:p>
            <a:pPr lvl="1">
              <a:lnSpc>
                <a:spcPct val="90000"/>
              </a:lnSpc>
            </a:pPr>
            <a:r>
              <a:rPr lang="en-US" sz="2000" smtClean="0">
                <a:latin typeface="Arial" pitchFamily="34" charset="0"/>
              </a:rPr>
              <a:t>Looking downwards (Listening carefully or Guilty)</a:t>
            </a:r>
          </a:p>
          <a:p>
            <a:pPr lvl="1">
              <a:lnSpc>
                <a:spcPct val="90000"/>
              </a:lnSpc>
            </a:pPr>
            <a:r>
              <a:rPr lang="en-US" sz="2000" smtClean="0">
                <a:latin typeface="Arial" pitchFamily="34" charset="0"/>
              </a:rPr>
              <a:t>Single raised eyebrow (Doubting)</a:t>
            </a:r>
          </a:p>
          <a:p>
            <a:pPr lvl="1">
              <a:lnSpc>
                <a:spcPct val="90000"/>
              </a:lnSpc>
            </a:pPr>
            <a:r>
              <a:rPr lang="en-US" sz="2000" smtClean="0">
                <a:latin typeface="Arial" pitchFamily="34" charset="0"/>
              </a:rPr>
              <a:t>Both raised eyebrows (Admiring)</a:t>
            </a:r>
          </a:p>
          <a:p>
            <a:pPr lvl="1">
              <a:lnSpc>
                <a:spcPct val="90000"/>
              </a:lnSpc>
            </a:pPr>
            <a:r>
              <a:rPr lang="en-US" sz="2000" smtClean="0">
                <a:latin typeface="Arial" pitchFamily="34" charset="0"/>
              </a:rPr>
              <a:t>Bent eyebrows (Sudden focus)</a:t>
            </a:r>
          </a:p>
          <a:p>
            <a:pPr lvl="1">
              <a:lnSpc>
                <a:spcPct val="90000"/>
              </a:lnSpc>
            </a:pPr>
            <a:r>
              <a:rPr lang="en-US" sz="2000" smtClean="0">
                <a:latin typeface="Arial" pitchFamily="34" charset="0"/>
              </a:rPr>
              <a:t>Tears coming out (Emotional either happy or hurt)</a:t>
            </a:r>
          </a:p>
          <a:p>
            <a:pPr lvl="1">
              <a:lnSpc>
                <a:spcPct val="90000"/>
              </a:lnSpc>
            </a:pPr>
            <a:endParaRPr lang="en-US" sz="2000" smtClean="0">
              <a:latin typeface="Arial" pitchFamily="34" charset="0"/>
            </a:endParaRP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000" smtClean="0">
                <a:latin typeface="Arial" pitchFamily="34" charset="0"/>
              </a:rPr>
              <a:t>						………and many more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343400"/>
          </a:xfrm>
        </p:spPr>
        <p:txBody>
          <a:bodyPr>
            <a:normAutofit lnSpcReduction="10000"/>
          </a:bodyPr>
          <a:lstStyle/>
          <a:p>
            <a:pPr marL="225425" indent="-225425" fontAlgn="auto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en-US" sz="2400" b="1" smtClean="0"/>
              <a:t>FACIAL EXPRESSION:</a:t>
            </a:r>
          </a:p>
          <a:p>
            <a:pPr marL="225425" indent="-225425" fontAlgn="auto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endParaRPr lang="en-US" sz="900" b="1" smtClean="0"/>
          </a:p>
          <a:p>
            <a:pPr marL="225425" indent="-225425" fontAlgn="auto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en-US" sz="1800" b="1" smtClean="0">
                <a:latin typeface="Arial" pitchFamily="34" charset="0"/>
              </a:rPr>
              <a:t>Smile covers the most part of facial expression:</a:t>
            </a:r>
          </a:p>
          <a:p>
            <a:pPr marL="225425" indent="-225425" fontAlgn="auto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endParaRPr lang="en-US" sz="1800" b="1" smtClean="0">
              <a:latin typeface="Arial" pitchFamily="34" charset="0"/>
            </a:endParaRPr>
          </a:p>
          <a:p>
            <a:pPr marL="225425" indent="-225425" fontAlgn="auto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en-US" sz="1800" b="1" smtClean="0">
                <a:latin typeface="Arial" pitchFamily="34" charset="0"/>
              </a:rPr>
              <a:t>Smiling is a powerful cue that transmits:</a:t>
            </a:r>
          </a:p>
          <a:p>
            <a:pPr marL="225425" indent="-225425" fontAlgn="auto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endParaRPr lang="en-US" sz="1800" b="1" smtClean="0">
              <a:latin typeface="Arial" pitchFamily="34" charset="0"/>
            </a:endParaRPr>
          </a:p>
          <a:p>
            <a:pPr marL="569913" lvl="1" indent="-230188" fontAlgn="auto">
              <a:lnSpc>
                <a:spcPct val="9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en-US" sz="1800" b="1" smtClean="0">
                <a:latin typeface="Arial" pitchFamily="34" charset="0"/>
              </a:rPr>
              <a:t>Happiness</a:t>
            </a:r>
          </a:p>
          <a:p>
            <a:pPr marL="569913" lvl="1" indent="-230188" fontAlgn="auto">
              <a:lnSpc>
                <a:spcPct val="90000"/>
              </a:lnSpc>
              <a:spcBef>
                <a:spcPts val="324"/>
              </a:spcBef>
              <a:spcAft>
                <a:spcPts val="0"/>
              </a:spcAft>
              <a:buFontTx/>
              <a:buNone/>
              <a:defRPr/>
            </a:pPr>
            <a:endParaRPr lang="en-US" sz="1800" b="1" smtClean="0">
              <a:latin typeface="Arial" pitchFamily="34" charset="0"/>
            </a:endParaRPr>
          </a:p>
          <a:p>
            <a:pPr marL="569913" lvl="1" indent="-230188" fontAlgn="auto">
              <a:lnSpc>
                <a:spcPct val="9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en-US" sz="1800" b="1" smtClean="0">
                <a:latin typeface="Arial" pitchFamily="34" charset="0"/>
              </a:rPr>
              <a:t>Friendliness</a:t>
            </a:r>
          </a:p>
          <a:p>
            <a:pPr marL="569913" lvl="1" indent="-230188" fontAlgn="auto">
              <a:lnSpc>
                <a:spcPct val="90000"/>
              </a:lnSpc>
              <a:spcBef>
                <a:spcPts val="324"/>
              </a:spcBef>
              <a:spcAft>
                <a:spcPts val="0"/>
              </a:spcAft>
              <a:buFontTx/>
              <a:buNone/>
              <a:defRPr/>
            </a:pPr>
            <a:endParaRPr lang="en-US" sz="1800" b="1" smtClean="0">
              <a:latin typeface="Arial" pitchFamily="34" charset="0"/>
            </a:endParaRPr>
          </a:p>
          <a:p>
            <a:pPr marL="569913" lvl="1" indent="-230188" fontAlgn="auto">
              <a:lnSpc>
                <a:spcPct val="9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en-US" sz="1800" b="1" smtClean="0">
                <a:latin typeface="Arial" pitchFamily="34" charset="0"/>
              </a:rPr>
              <a:t>Warmth</a:t>
            </a:r>
          </a:p>
          <a:p>
            <a:pPr marL="569913" lvl="1" indent="-230188" fontAlgn="auto">
              <a:lnSpc>
                <a:spcPct val="90000"/>
              </a:lnSpc>
              <a:spcBef>
                <a:spcPts val="324"/>
              </a:spcBef>
              <a:spcAft>
                <a:spcPts val="0"/>
              </a:spcAft>
              <a:buFontTx/>
              <a:buNone/>
              <a:defRPr/>
            </a:pPr>
            <a:endParaRPr lang="en-US" sz="1800" b="1" smtClean="0">
              <a:latin typeface="Arial" pitchFamily="34" charset="0"/>
            </a:endParaRPr>
          </a:p>
          <a:p>
            <a:pPr marL="569913" lvl="1" indent="-230188" fontAlgn="auto">
              <a:lnSpc>
                <a:spcPct val="9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en-US" sz="1800" b="1" smtClean="0">
                <a:latin typeface="Arial" pitchFamily="34" charset="0"/>
              </a:rPr>
              <a:t>Liking</a:t>
            </a:r>
          </a:p>
          <a:p>
            <a:pPr marL="569913" lvl="1" indent="-230188" fontAlgn="auto">
              <a:lnSpc>
                <a:spcPct val="90000"/>
              </a:lnSpc>
              <a:spcBef>
                <a:spcPts val="324"/>
              </a:spcBef>
              <a:spcAft>
                <a:spcPts val="0"/>
              </a:spcAft>
              <a:buFontTx/>
              <a:buNone/>
              <a:defRPr/>
            </a:pPr>
            <a:endParaRPr lang="en-US" sz="1800" b="1" smtClean="0">
              <a:latin typeface="Arial" pitchFamily="34" charset="0"/>
            </a:endParaRPr>
          </a:p>
          <a:p>
            <a:pPr marL="569913" lvl="1" indent="-230188" fontAlgn="auto">
              <a:lnSpc>
                <a:spcPct val="9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en-US" sz="1800" b="1" smtClean="0">
                <a:latin typeface="Arial" pitchFamily="34" charset="0"/>
              </a:rPr>
              <a:t>Affiliation</a:t>
            </a:r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304800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3600">
                <a:solidFill>
                  <a:srgbClr val="3333FF"/>
                </a:solidFill>
              </a:rPr>
              <a:t>SIX WAYS OF …(cntd…)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1524000"/>
            <a:ext cx="8305800" cy="4419600"/>
          </a:xfrm>
        </p:spPr>
        <p:txBody>
          <a:bodyPr/>
          <a:lstStyle/>
          <a:p>
            <a:pPr>
              <a:buFontTx/>
              <a:buNone/>
            </a:pPr>
            <a:r>
              <a:rPr lang="en-US" sz="2800" b="1" smtClean="0">
                <a:latin typeface="TimesNewRoman,Bold" charset="0"/>
              </a:rPr>
              <a:t>GESTURES</a:t>
            </a:r>
            <a:r>
              <a:rPr lang="en-US" b="1" smtClean="0">
                <a:latin typeface="TimesNewRoman,Bold" charset="0"/>
              </a:rPr>
              <a:t>:</a:t>
            </a:r>
          </a:p>
          <a:p>
            <a:pPr>
              <a:buFontTx/>
              <a:buNone/>
            </a:pPr>
            <a:endParaRPr lang="en-US" sz="1000" b="1" smtClean="0">
              <a:latin typeface="TimesNewRoman,Bold" charset="0"/>
            </a:endParaRPr>
          </a:p>
          <a:p>
            <a:r>
              <a:rPr lang="en-US" sz="2400" smtClean="0">
                <a:latin typeface="Arial" pitchFamily="34" charset="0"/>
              </a:rPr>
              <a:t>If you fail to gesture while speaking, you may be perceived as boring, stiff and unanimated. </a:t>
            </a:r>
          </a:p>
          <a:p>
            <a:endParaRPr lang="en-US" sz="1000" smtClean="0">
              <a:latin typeface="Arial" pitchFamily="34" charset="0"/>
            </a:endParaRPr>
          </a:p>
          <a:p>
            <a:r>
              <a:rPr lang="en-US" sz="2400" smtClean="0">
                <a:latin typeface="Arial" pitchFamily="34" charset="0"/>
              </a:rPr>
              <a:t>A lively and animated teaching style captures students' attention, makes the material more interesting, facilitates learning and provides a bit of entertainment. </a:t>
            </a:r>
          </a:p>
          <a:p>
            <a:endParaRPr lang="en-US" sz="1000" smtClean="0">
              <a:latin typeface="Arial" pitchFamily="34" charset="0"/>
            </a:endParaRPr>
          </a:p>
          <a:p>
            <a:r>
              <a:rPr lang="en-US" sz="2400" smtClean="0">
                <a:latin typeface="Arial" pitchFamily="34" charset="0"/>
              </a:rPr>
              <a:t>Head nods, a form of gestures, communicate positive reinforcement to students and indicate that you are listening.</a:t>
            </a: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0" y="304800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3600">
                <a:solidFill>
                  <a:srgbClr val="3333FF"/>
                </a:solidFill>
              </a:rPr>
              <a:t>SIX WAYS OF …(cntd…)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457200" y="1143000"/>
            <a:ext cx="8153400" cy="490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5425" indent="-225425"/>
            <a:r>
              <a:rPr lang="en-US" sz="2800" b="1"/>
              <a:t>POSTURE AND BODY ORIENTATION:</a:t>
            </a:r>
          </a:p>
          <a:p>
            <a:pPr marL="225425" indent="-225425"/>
            <a:endParaRPr lang="en-US" sz="2800" b="1"/>
          </a:p>
          <a:p>
            <a:pPr marL="225425" indent="-225425">
              <a:buFontTx/>
              <a:buChar char="•"/>
            </a:pPr>
            <a:r>
              <a:rPr lang="en-US" sz="2000">
                <a:latin typeface="Arial" pitchFamily="34" charset="0"/>
              </a:rPr>
              <a:t>You communicate numerous messages by the way you walk, talk, stand and sit. </a:t>
            </a:r>
          </a:p>
          <a:p>
            <a:pPr marL="225425" indent="-225425"/>
            <a:endParaRPr lang="en-US" sz="2000">
              <a:latin typeface="Arial" pitchFamily="34" charset="0"/>
            </a:endParaRPr>
          </a:p>
          <a:p>
            <a:pPr marL="225425" indent="-225425">
              <a:buFontTx/>
              <a:buChar char="•"/>
            </a:pPr>
            <a:r>
              <a:rPr lang="en-US" sz="2000">
                <a:latin typeface="Arial" pitchFamily="34" charset="0"/>
              </a:rPr>
              <a:t>Standing erect, but not rigid, and leaning slightly forward communicates to students that you are approachable, receptive and friendly. </a:t>
            </a:r>
          </a:p>
          <a:p>
            <a:pPr marL="225425" indent="-225425"/>
            <a:endParaRPr lang="en-US" sz="2000">
              <a:latin typeface="Arial" pitchFamily="34" charset="0"/>
            </a:endParaRPr>
          </a:p>
          <a:p>
            <a:pPr marL="225425" indent="-225425">
              <a:buFontTx/>
              <a:buChar char="•"/>
            </a:pPr>
            <a:r>
              <a:rPr lang="en-US" sz="2000">
                <a:latin typeface="Arial" pitchFamily="34" charset="0"/>
              </a:rPr>
              <a:t>Furthermore, interpersonal closeness results when you and your students face each other.</a:t>
            </a:r>
          </a:p>
          <a:p>
            <a:pPr marL="225425" indent="-225425"/>
            <a:endParaRPr lang="en-US" sz="2000">
              <a:latin typeface="Arial" pitchFamily="34" charset="0"/>
            </a:endParaRPr>
          </a:p>
          <a:p>
            <a:pPr marL="225425" indent="-225425">
              <a:buFontTx/>
              <a:buChar char="•"/>
            </a:pPr>
            <a:r>
              <a:rPr lang="en-US" sz="2000">
                <a:latin typeface="Arial" pitchFamily="34" charset="0"/>
              </a:rPr>
              <a:t>Speaking with your back turned or looking at the floor or ceiling should be avoided; it communicates disinterest to your class.</a:t>
            </a:r>
          </a:p>
          <a:p>
            <a:pPr marL="225425" indent="-225425"/>
            <a:endParaRPr lang="en-US" sz="2000">
              <a:latin typeface="Arial" pitchFamily="34" charset="0"/>
            </a:endParaRPr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0" y="304800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3600">
                <a:solidFill>
                  <a:srgbClr val="3333FF"/>
                </a:solidFill>
              </a:rPr>
              <a:t>SIX WAYS OF …(cntd…)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8229600" cy="54864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2400" smtClean="0"/>
              <a:t>PROXIMITY:</a:t>
            </a:r>
          </a:p>
          <a:p>
            <a:pPr>
              <a:lnSpc>
                <a:spcPct val="80000"/>
              </a:lnSpc>
            </a:pPr>
            <a:r>
              <a:rPr lang="en-US" sz="2000" smtClean="0">
                <a:latin typeface="Arial" pitchFamily="34" charset="0"/>
              </a:rPr>
              <a:t>Cultural norms dictate a comfortable distance for interaction with audience.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2000" smtClean="0">
              <a:latin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2000" smtClean="0">
                <a:latin typeface="Arial" pitchFamily="34" charset="0"/>
              </a:rPr>
              <a:t>You should look for signals of discomfort caused by invading young audience‘s space.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2000" smtClean="0">
              <a:latin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2000" smtClean="0">
                <a:latin typeface="Arial" pitchFamily="34" charset="0"/>
              </a:rPr>
              <a:t>Some of these are:</a:t>
            </a:r>
          </a:p>
          <a:p>
            <a:pPr lvl="1">
              <a:lnSpc>
                <a:spcPct val="80000"/>
              </a:lnSpc>
            </a:pPr>
            <a:r>
              <a:rPr lang="en-US" sz="2000" smtClean="0">
                <a:latin typeface="Arial" pitchFamily="34" charset="0"/>
              </a:rPr>
              <a:t>Rocking,</a:t>
            </a:r>
          </a:p>
          <a:p>
            <a:pPr lvl="1">
              <a:lnSpc>
                <a:spcPct val="80000"/>
              </a:lnSpc>
            </a:pPr>
            <a:r>
              <a:rPr lang="en-US" sz="2000" smtClean="0">
                <a:latin typeface="Arial" pitchFamily="34" charset="0"/>
              </a:rPr>
              <a:t>Leg swinging,</a:t>
            </a:r>
          </a:p>
          <a:p>
            <a:pPr lvl="1">
              <a:lnSpc>
                <a:spcPct val="80000"/>
              </a:lnSpc>
            </a:pPr>
            <a:r>
              <a:rPr lang="en-US" sz="2000" smtClean="0">
                <a:latin typeface="Arial" pitchFamily="34" charset="0"/>
              </a:rPr>
              <a:t>Tapping,</a:t>
            </a:r>
          </a:p>
          <a:p>
            <a:pPr lvl="1">
              <a:lnSpc>
                <a:spcPct val="80000"/>
              </a:lnSpc>
            </a:pPr>
            <a:r>
              <a:rPr lang="en-US" sz="2000" smtClean="0">
                <a:latin typeface="Arial" pitchFamily="34" charset="0"/>
              </a:rPr>
              <a:t>Gaze aversion,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2000" smtClean="0">
              <a:latin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2000" smtClean="0">
                <a:latin typeface="Arial" pitchFamily="34" charset="0"/>
              </a:rPr>
              <a:t>To counteract this, move around the classroom to increase interaction with your students. Increasing proximity enables you to make better eye contact and increases the opportunities for students to speak.</a:t>
            </a: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0" y="304800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3600">
                <a:solidFill>
                  <a:srgbClr val="3333FF"/>
                </a:solidFill>
              </a:rPr>
              <a:t>SIX WAYS OF …(cntd…)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304800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3600">
                <a:solidFill>
                  <a:srgbClr val="3333FF"/>
                </a:solidFill>
              </a:rPr>
              <a:t>SIX WAYS OF …(cntd…)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8229600" cy="4495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000" b="1" smtClean="0">
                <a:latin typeface="Arial" pitchFamily="34" charset="0"/>
              </a:rPr>
              <a:t>Paralinguistic :</a:t>
            </a:r>
            <a:br>
              <a:rPr lang="en-US" sz="2000" b="1" smtClean="0">
                <a:latin typeface="Arial" pitchFamily="34" charset="0"/>
              </a:rPr>
            </a:br>
            <a:r>
              <a:rPr lang="en-US" sz="2000" b="1" smtClean="0"/>
              <a:t/>
            </a:r>
            <a:br>
              <a:rPr lang="en-US" sz="2000" b="1" smtClean="0"/>
            </a:br>
            <a:r>
              <a:rPr lang="en-US" sz="2000" b="1" smtClean="0">
                <a:latin typeface="Arial" pitchFamily="34" charset="0"/>
              </a:rPr>
              <a:t>This facet of nonverbal communication includes such vocal elements as:</a:t>
            </a:r>
            <a:br>
              <a:rPr lang="en-US" sz="2000" b="1" smtClean="0">
                <a:latin typeface="Arial" pitchFamily="34" charset="0"/>
              </a:rPr>
            </a:br>
            <a:r>
              <a:rPr lang="en-US" sz="2000" b="1" smtClean="0">
                <a:latin typeface="Arial" pitchFamily="34" charset="0"/>
              </a:rPr>
              <a:t/>
            </a:r>
            <a:br>
              <a:rPr lang="en-US" sz="2000" b="1" smtClean="0">
                <a:latin typeface="Arial" pitchFamily="34" charset="0"/>
              </a:rPr>
            </a:br>
            <a:r>
              <a:rPr lang="en-US" sz="2000" b="1" smtClean="0">
                <a:latin typeface="Arial" pitchFamily="34" charset="0"/>
              </a:rPr>
              <a:t>	- Tone</a:t>
            </a:r>
            <a:br>
              <a:rPr lang="en-US" sz="2000" b="1" smtClean="0">
                <a:latin typeface="Arial" pitchFamily="34" charset="0"/>
              </a:rPr>
            </a:br>
            <a:r>
              <a:rPr lang="en-US" sz="2000" b="1" smtClean="0">
                <a:latin typeface="Arial" pitchFamily="34" charset="0"/>
              </a:rPr>
              <a:t/>
            </a:r>
            <a:br>
              <a:rPr lang="en-US" sz="2000" b="1" smtClean="0">
                <a:latin typeface="Arial" pitchFamily="34" charset="0"/>
              </a:rPr>
            </a:br>
            <a:r>
              <a:rPr lang="en-US" sz="2000" b="1" smtClean="0">
                <a:latin typeface="Arial" pitchFamily="34" charset="0"/>
              </a:rPr>
              <a:t>	- Pitch</a:t>
            </a:r>
            <a:br>
              <a:rPr lang="en-US" sz="2000" b="1" smtClean="0">
                <a:latin typeface="Arial" pitchFamily="34" charset="0"/>
              </a:rPr>
            </a:br>
            <a:r>
              <a:rPr lang="en-US" sz="2000" b="1" smtClean="0">
                <a:latin typeface="Arial" pitchFamily="34" charset="0"/>
              </a:rPr>
              <a:t/>
            </a:r>
            <a:br>
              <a:rPr lang="en-US" sz="2000" b="1" smtClean="0">
                <a:latin typeface="Arial" pitchFamily="34" charset="0"/>
              </a:rPr>
            </a:br>
            <a:r>
              <a:rPr lang="en-US" sz="2000" b="1" smtClean="0">
                <a:latin typeface="Arial" pitchFamily="34" charset="0"/>
              </a:rPr>
              <a:t>	- Rhythm</a:t>
            </a:r>
            <a:br>
              <a:rPr lang="en-US" sz="2000" b="1" smtClean="0">
                <a:latin typeface="Arial" pitchFamily="34" charset="0"/>
              </a:rPr>
            </a:br>
            <a:r>
              <a:rPr lang="en-US" sz="2000" b="1" smtClean="0">
                <a:latin typeface="Arial" pitchFamily="34" charset="0"/>
              </a:rPr>
              <a:t/>
            </a:r>
            <a:br>
              <a:rPr lang="en-US" sz="2000" b="1" smtClean="0">
                <a:latin typeface="Arial" pitchFamily="34" charset="0"/>
              </a:rPr>
            </a:br>
            <a:r>
              <a:rPr lang="en-US" sz="2000" b="1" smtClean="0">
                <a:latin typeface="Arial" pitchFamily="34" charset="0"/>
              </a:rPr>
              <a:t>	- Timbre</a:t>
            </a:r>
            <a:br>
              <a:rPr lang="en-US" sz="2000" b="1" smtClean="0">
                <a:latin typeface="Arial" pitchFamily="34" charset="0"/>
              </a:rPr>
            </a:br>
            <a:r>
              <a:rPr lang="en-US" sz="2000" b="1" smtClean="0">
                <a:latin typeface="Arial" pitchFamily="34" charset="0"/>
              </a:rPr>
              <a:t/>
            </a:r>
            <a:br>
              <a:rPr lang="en-US" sz="2000" b="1" smtClean="0">
                <a:latin typeface="Arial" pitchFamily="34" charset="0"/>
              </a:rPr>
            </a:br>
            <a:r>
              <a:rPr lang="en-US" sz="2000" b="1" smtClean="0">
                <a:latin typeface="Arial" pitchFamily="34" charset="0"/>
              </a:rPr>
              <a:t>	- Loudness</a:t>
            </a:r>
            <a:br>
              <a:rPr lang="en-US" sz="2000" b="1" smtClean="0">
                <a:latin typeface="Arial" pitchFamily="34" charset="0"/>
              </a:rPr>
            </a:br>
            <a:r>
              <a:rPr lang="en-US" sz="2000" b="1" smtClean="0">
                <a:latin typeface="Arial" pitchFamily="34" charset="0"/>
              </a:rPr>
              <a:t/>
            </a:r>
            <a:br>
              <a:rPr lang="en-US" sz="2000" b="1" smtClean="0">
                <a:latin typeface="Arial" pitchFamily="34" charset="0"/>
              </a:rPr>
            </a:br>
            <a:r>
              <a:rPr lang="en-US" sz="2000" b="1" smtClean="0">
                <a:latin typeface="Arial" pitchFamily="34" charset="0"/>
              </a:rPr>
              <a:t>	- Inflection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304800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3600">
                <a:solidFill>
                  <a:srgbClr val="3333FF"/>
                </a:solidFill>
              </a:rPr>
              <a:t>FEW FACTS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47800"/>
            <a:ext cx="8229600" cy="37338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1800" b="1" smtClean="0">
                <a:solidFill>
                  <a:srgbClr val="000000"/>
                </a:solidFill>
              </a:rPr>
              <a:t>     - </a:t>
            </a:r>
            <a:r>
              <a:rPr lang="en-US" sz="1800" b="1" smtClean="0">
                <a:solidFill>
                  <a:srgbClr val="000000"/>
                </a:solidFill>
                <a:latin typeface="Arial" pitchFamily="34" charset="0"/>
              </a:rPr>
              <a:t>You have over 630 muscles in your body.</a:t>
            </a:r>
            <a:br>
              <a:rPr lang="en-US" sz="1800" b="1" smtClean="0">
                <a:solidFill>
                  <a:srgbClr val="000000"/>
                </a:solidFill>
                <a:latin typeface="Arial" pitchFamily="34" charset="0"/>
              </a:rPr>
            </a:br>
            <a:r>
              <a:rPr lang="en-US" sz="1800" b="1" smtClean="0">
                <a:solidFill>
                  <a:srgbClr val="000000"/>
                </a:solidFill>
                <a:latin typeface="Arial" pitchFamily="34" charset="0"/>
              </a:rPr>
              <a:t/>
            </a:r>
            <a:br>
              <a:rPr lang="en-US" sz="1800" b="1" smtClean="0">
                <a:solidFill>
                  <a:srgbClr val="000000"/>
                </a:solidFill>
                <a:latin typeface="Arial" pitchFamily="34" charset="0"/>
              </a:rPr>
            </a:br>
            <a:r>
              <a:rPr lang="en-US" sz="1800" b="1" smtClean="0">
                <a:solidFill>
                  <a:srgbClr val="000000"/>
                </a:solidFill>
                <a:latin typeface="Arial" pitchFamily="34" charset="0"/>
              </a:rPr>
              <a:t>- Eye muscles are the busiest muscles in the body. Scientists estimate they may move more than 100,000 times a day.</a:t>
            </a:r>
            <a:br>
              <a:rPr lang="en-US" sz="1800" b="1" smtClean="0">
                <a:solidFill>
                  <a:srgbClr val="000000"/>
                </a:solidFill>
                <a:latin typeface="Arial" pitchFamily="34" charset="0"/>
              </a:rPr>
            </a:br>
            <a:r>
              <a:rPr lang="en-US" sz="1800" b="1" smtClean="0">
                <a:solidFill>
                  <a:srgbClr val="000000"/>
                </a:solidFill>
                <a:latin typeface="Arial" pitchFamily="34" charset="0"/>
              </a:rPr>
              <a:t/>
            </a:r>
            <a:br>
              <a:rPr lang="en-US" sz="1800" b="1" smtClean="0">
                <a:solidFill>
                  <a:srgbClr val="000000"/>
                </a:solidFill>
                <a:latin typeface="Arial" pitchFamily="34" charset="0"/>
              </a:rPr>
            </a:br>
            <a:r>
              <a:rPr lang="en-US" sz="1800" b="1" smtClean="0">
                <a:solidFill>
                  <a:srgbClr val="000000"/>
                </a:solidFill>
                <a:latin typeface="Arial" pitchFamily="34" charset="0"/>
              </a:rPr>
              <a:t>- You have over 30 muscles in your face to help you smile or frown. It takes 17 muscles to smile and 43 to frown.</a:t>
            </a:r>
            <a:br>
              <a:rPr lang="en-US" sz="1800" b="1" smtClean="0">
                <a:solidFill>
                  <a:srgbClr val="000000"/>
                </a:solidFill>
                <a:latin typeface="Arial" pitchFamily="34" charset="0"/>
              </a:rPr>
            </a:br>
            <a:r>
              <a:rPr lang="en-US" sz="1800" b="1" smtClean="0">
                <a:solidFill>
                  <a:srgbClr val="000000"/>
                </a:solidFill>
                <a:latin typeface="Arial" pitchFamily="34" charset="0"/>
              </a:rPr>
              <a:t>SO SMILE EVERYTIME YOU SEE SOMEONE.</a:t>
            </a:r>
            <a:br>
              <a:rPr lang="en-US" sz="1800" b="1" smtClean="0">
                <a:solidFill>
                  <a:srgbClr val="000000"/>
                </a:solidFill>
                <a:latin typeface="Arial" pitchFamily="34" charset="0"/>
              </a:rPr>
            </a:br>
            <a:r>
              <a:rPr lang="en-US" sz="1800" b="1" smtClean="0">
                <a:solidFill>
                  <a:srgbClr val="000000"/>
                </a:solidFill>
                <a:latin typeface="Arial" pitchFamily="34" charset="0"/>
              </a:rPr>
              <a:t/>
            </a:r>
            <a:br>
              <a:rPr lang="en-US" sz="1800" b="1" smtClean="0">
                <a:solidFill>
                  <a:srgbClr val="000000"/>
                </a:solidFill>
                <a:latin typeface="Arial" pitchFamily="34" charset="0"/>
              </a:rPr>
            </a:br>
            <a:r>
              <a:rPr lang="en-US" sz="1800" b="1" smtClean="0">
                <a:solidFill>
                  <a:srgbClr val="000000"/>
                </a:solidFill>
                <a:latin typeface="Arial" pitchFamily="34" charset="0"/>
              </a:rPr>
              <a:t>- The strongest muscle in your body is your tongue. USE IT EFFECTIVELY.</a:t>
            </a:r>
            <a:br>
              <a:rPr lang="en-US" sz="1800" b="1" smtClean="0">
                <a:solidFill>
                  <a:srgbClr val="000000"/>
                </a:solidFill>
                <a:latin typeface="Arial" pitchFamily="34" charset="0"/>
              </a:rPr>
            </a:br>
            <a:r>
              <a:rPr lang="en-US" sz="1800" b="1" smtClean="0">
                <a:solidFill>
                  <a:srgbClr val="000000"/>
                </a:solidFill>
                <a:latin typeface="Arial" pitchFamily="34" charset="0"/>
              </a:rPr>
              <a:t/>
            </a:r>
            <a:br>
              <a:rPr lang="en-US" sz="1800" b="1" smtClean="0">
                <a:solidFill>
                  <a:srgbClr val="000000"/>
                </a:solidFill>
                <a:latin typeface="Arial" pitchFamily="34" charset="0"/>
              </a:rPr>
            </a:br>
            <a:r>
              <a:rPr lang="en-US" sz="1800" b="1" smtClean="0">
                <a:solidFill>
                  <a:srgbClr val="000000"/>
                </a:solidFill>
                <a:latin typeface="Arial" pitchFamily="34" charset="0"/>
              </a:rPr>
              <a:t>- It takes the interaction of 72 different muscles to produce human speech.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idx="1"/>
          </p:nvPr>
        </p:nvSpPr>
        <p:spPr>
          <a:xfrm>
            <a:off x="381000" y="1143000"/>
            <a:ext cx="8458200" cy="4953000"/>
          </a:xfrm>
        </p:spPr>
        <p:txBody>
          <a:bodyPr/>
          <a:lstStyle/>
          <a:p>
            <a:r>
              <a:rPr lang="en-US" sz="2400" b="1" smtClean="0"/>
              <a:t>Presentation Skills while appearing for an interview.</a:t>
            </a:r>
          </a:p>
          <a:p>
            <a:pPr>
              <a:buFontTx/>
              <a:buNone/>
            </a:pPr>
            <a:endParaRPr lang="en-US" sz="1000" b="1" smtClean="0"/>
          </a:p>
          <a:p>
            <a:pPr lvl="1"/>
            <a:r>
              <a:rPr lang="en-US" sz="2000" b="1" smtClean="0">
                <a:latin typeface="Arial" pitchFamily="34" charset="0"/>
              </a:rPr>
              <a:t>Your Dressing sense (Males &amp; Females), </a:t>
            </a:r>
          </a:p>
          <a:p>
            <a:pPr lvl="1">
              <a:buFontTx/>
              <a:buNone/>
            </a:pPr>
            <a:endParaRPr lang="en-US" sz="2000" b="1" smtClean="0">
              <a:latin typeface="Arial" pitchFamily="34" charset="0"/>
            </a:endParaRPr>
          </a:p>
          <a:p>
            <a:pPr lvl="1"/>
            <a:r>
              <a:rPr lang="en-US" sz="2000" b="1" smtClean="0">
                <a:latin typeface="Arial" pitchFamily="34" charset="0"/>
              </a:rPr>
              <a:t>Documents needed to be carried,</a:t>
            </a:r>
          </a:p>
          <a:p>
            <a:pPr lvl="1">
              <a:buFontTx/>
              <a:buNone/>
            </a:pPr>
            <a:endParaRPr lang="en-US" sz="2000" b="1" smtClean="0">
              <a:latin typeface="Arial" pitchFamily="34" charset="0"/>
            </a:endParaRPr>
          </a:p>
          <a:p>
            <a:pPr lvl="1"/>
            <a:r>
              <a:rPr lang="en-US" sz="2000" b="1" smtClean="0">
                <a:latin typeface="Arial" pitchFamily="34" charset="0"/>
              </a:rPr>
              <a:t>Your body language (while standing, while sitting, while walking),</a:t>
            </a:r>
          </a:p>
          <a:p>
            <a:pPr lvl="1">
              <a:buFontTx/>
              <a:buNone/>
            </a:pPr>
            <a:endParaRPr lang="en-US" sz="2000" b="1" smtClean="0">
              <a:latin typeface="Arial" pitchFamily="34" charset="0"/>
            </a:endParaRPr>
          </a:p>
          <a:p>
            <a:pPr lvl="1"/>
            <a:r>
              <a:rPr lang="en-US" sz="2000" b="1" smtClean="0">
                <a:latin typeface="Arial" pitchFamily="34" charset="0"/>
              </a:rPr>
              <a:t>Your attitude (Soberness, Soft words, avoid western accent),</a:t>
            </a:r>
          </a:p>
          <a:p>
            <a:pPr lvl="1">
              <a:buFontTx/>
              <a:buNone/>
            </a:pPr>
            <a:endParaRPr lang="en-US" sz="2000" b="1" smtClean="0">
              <a:latin typeface="Arial" pitchFamily="34" charset="0"/>
            </a:endParaRPr>
          </a:p>
          <a:p>
            <a:pPr lvl="1"/>
            <a:r>
              <a:rPr lang="en-US" sz="2000" b="1" smtClean="0">
                <a:latin typeface="Arial" pitchFamily="34" charset="0"/>
              </a:rPr>
              <a:t>Your Confidence (while talking, body movements, aggression, etc).</a:t>
            </a:r>
          </a:p>
          <a:p>
            <a:pPr lvl="1">
              <a:buFontTx/>
              <a:buNone/>
            </a:pPr>
            <a:endParaRPr lang="en-US" sz="2000" b="1" smtClean="0">
              <a:latin typeface="Arial" pitchFamily="34" charset="0"/>
            </a:endParaRPr>
          </a:p>
          <a:p>
            <a:pPr lvl="1">
              <a:buFontTx/>
              <a:buNone/>
            </a:pPr>
            <a:endParaRPr lang="en-US" sz="2000" b="1" smtClean="0">
              <a:latin typeface="Arial" pitchFamily="34" charset="0"/>
            </a:endParaRPr>
          </a:p>
          <a:p>
            <a:pPr lvl="1">
              <a:buFontTx/>
              <a:buNone/>
            </a:pPr>
            <a:endParaRPr lang="en-US" sz="1600" b="1" smtClean="0"/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274638"/>
            <a:ext cx="91440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3600">
                <a:solidFill>
                  <a:srgbClr val="3333FF"/>
                </a:solidFill>
              </a:rPr>
              <a:t>EFFECTIVE PRESENTATION SKILLS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Communication is a dynamic process…</a:t>
            </a:r>
          </a:p>
          <a:p>
            <a:r>
              <a:rPr lang="en-US" smtClean="0"/>
              <a:t>through this process we convey a thought or feeling to someone else.</a:t>
            </a:r>
          </a:p>
          <a:p>
            <a:r>
              <a:rPr lang="en-US" smtClean="0"/>
              <a:t>how it is received depends on a set of events, stimuli, that person is exposed to.</a:t>
            </a:r>
          </a:p>
          <a:p>
            <a:r>
              <a:rPr lang="en-US" smtClean="0"/>
              <a:t>how you say what you say plays an important role in communication.</a:t>
            </a:r>
          </a:p>
          <a:p>
            <a:pPr>
              <a:buFont typeface="Wingdings 3" pitchFamily="18" charset="2"/>
              <a:buNone/>
            </a:pPr>
            <a:endParaRPr lang="en-US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4000" b="0" dirty="0" smtClean="0">
                <a:solidFill>
                  <a:srgbClr val="0070C0"/>
                </a:solidFill>
                <a:effectLst/>
              </a:rPr>
              <a:t>COMMUNICATION - MEANING</a:t>
            </a:r>
            <a:endParaRPr lang="en-US" sz="4000" b="0" dirty="0">
              <a:solidFill>
                <a:srgbClr val="0070C0"/>
              </a:solidFill>
              <a:effectLst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1828800"/>
            <a:ext cx="8229600" cy="4419600"/>
          </a:xfrm>
        </p:spPr>
        <p:txBody>
          <a:bodyPr/>
          <a:lstStyle/>
          <a:p>
            <a:pPr>
              <a:buFontTx/>
              <a:buNone/>
            </a:pPr>
            <a:endParaRPr lang="en-US" sz="1200" smtClean="0"/>
          </a:p>
          <a:p>
            <a:r>
              <a:rPr lang="en-US" smtClean="0"/>
              <a:t>An Active Listener,</a:t>
            </a:r>
          </a:p>
          <a:p>
            <a:pPr>
              <a:buFontTx/>
              <a:buNone/>
            </a:pPr>
            <a:endParaRPr lang="en-US" sz="1600" smtClean="0"/>
          </a:p>
          <a:p>
            <a:r>
              <a:rPr lang="en-US" smtClean="0"/>
              <a:t>An Effective Presenter,</a:t>
            </a:r>
          </a:p>
          <a:p>
            <a:pPr>
              <a:buFontTx/>
              <a:buNone/>
            </a:pPr>
            <a:endParaRPr lang="en-US" sz="1600" smtClean="0"/>
          </a:p>
          <a:p>
            <a:r>
              <a:rPr lang="en-US" smtClean="0"/>
              <a:t>A Quick Thinker.</a:t>
            </a:r>
          </a:p>
          <a:p>
            <a:pPr>
              <a:buFontTx/>
              <a:buNone/>
            </a:pPr>
            <a:endParaRPr lang="en-US" sz="1600" smtClean="0"/>
          </a:p>
          <a:p>
            <a:r>
              <a:rPr lang="en-US" smtClean="0"/>
              <a:t>A Win-Win Negotiator.</a:t>
            </a: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0" y="274638"/>
            <a:ext cx="9144000" cy="124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3600">
                <a:solidFill>
                  <a:srgbClr val="3333FF"/>
                </a:solidFill>
              </a:rPr>
              <a:t>WHAT MAKES A GOOD COMMUNICATOR?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-76200"/>
            <a:ext cx="9144000" cy="5638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371600"/>
            <a:ext cx="89154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274638"/>
            <a:ext cx="91440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3600">
                <a:solidFill>
                  <a:srgbClr val="3333FF"/>
                </a:solidFill>
              </a:rPr>
              <a:t>PROCESS OF COMMUNICATION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629400" y="1600200"/>
            <a:ext cx="1243013" cy="1295400"/>
          </a:xfrm>
        </p:spPr>
      </p:pic>
      <p:sp>
        <p:nvSpPr>
          <p:cNvPr id="8194" name="Rectangle 2"/>
          <p:cNvSpPr>
            <a:spLocks noGrp="1" noChangeArrowheads="1"/>
          </p:cNvSpPr>
          <p:nvPr>
            <p:ph type="body" sz="half" idx="2"/>
          </p:nvPr>
        </p:nvSpPr>
        <p:spPr>
          <a:xfrm>
            <a:off x="228600" y="1066800"/>
            <a:ext cx="8915400" cy="2133600"/>
          </a:xfrm>
        </p:spPr>
        <p:txBody>
          <a:bodyPr>
            <a:normAutofit lnSpcReduction="10000"/>
          </a:bodyPr>
          <a:lstStyle/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en-US" sz="2000" b="1" u="sng" smtClean="0"/>
              <a:t>Source</a:t>
            </a:r>
            <a:r>
              <a:rPr lang="en-US" sz="2000" b="1" smtClean="0"/>
              <a:t>:</a:t>
            </a: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en-US" sz="2000" smtClean="0">
                <a:latin typeface="Arial" pitchFamily="34" charset="0"/>
              </a:rPr>
              <a:t>Why to communicate?</a:t>
            </a: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endParaRPr lang="en-US" sz="800" smtClean="0">
              <a:latin typeface="Arial" pitchFamily="34" charset="0"/>
            </a:endParaRP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en-US" sz="2000" smtClean="0">
                <a:latin typeface="Arial" pitchFamily="34" charset="0"/>
              </a:rPr>
              <a:t>What to communicate?</a:t>
            </a: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endParaRPr lang="en-US" sz="800" smtClean="0">
              <a:latin typeface="Arial" pitchFamily="34" charset="0"/>
            </a:endParaRP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en-US" sz="2000" smtClean="0">
                <a:latin typeface="Arial" pitchFamily="34" charset="0"/>
              </a:rPr>
              <a:t>Usefulness of the communication.</a:t>
            </a: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endParaRPr lang="en-US" sz="800" smtClean="0">
              <a:latin typeface="Arial" pitchFamily="34" charset="0"/>
            </a:endParaRP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en-US" sz="2000" smtClean="0">
                <a:latin typeface="Arial" pitchFamily="34" charset="0"/>
              </a:rPr>
              <a:t>Accuracy of the Information to be communicated.</a:t>
            </a:r>
          </a:p>
        </p:txBody>
      </p:sp>
      <p:sp>
        <p:nvSpPr>
          <p:cNvPr id="16388" name="Rectangle 3"/>
          <p:cNvSpPr>
            <a:spLocks noChangeArrowheads="1"/>
          </p:cNvSpPr>
          <p:nvPr/>
        </p:nvSpPr>
        <p:spPr bwMode="auto">
          <a:xfrm>
            <a:off x="0" y="274638"/>
            <a:ext cx="91440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3600">
                <a:solidFill>
                  <a:srgbClr val="3333FF"/>
                </a:solidFill>
              </a:rPr>
              <a:t>PROCESS OF COMM…(cntd…)</a:t>
            </a:r>
          </a:p>
        </p:txBody>
      </p:sp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5600" y="5486400"/>
            <a:ext cx="1905000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228600" y="3352800"/>
            <a:ext cx="89154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000" b="1" u="sng">
                <a:solidFill>
                  <a:srgbClr val="000000"/>
                </a:solidFill>
              </a:rPr>
              <a:t>Encoding</a:t>
            </a:r>
            <a:r>
              <a:rPr lang="en-US" sz="2000" b="1">
                <a:solidFill>
                  <a:srgbClr val="000000"/>
                </a:solidFill>
              </a:rPr>
              <a:t>: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>
                <a:solidFill>
                  <a:srgbClr val="000000"/>
                </a:solidFill>
                <a:latin typeface="Arial" pitchFamily="34" charset="0"/>
              </a:rPr>
              <a:t>The process of transferring the information you want to communicate into a form that can be sent and correctly decoded at the other end.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800">
              <a:solidFill>
                <a:srgbClr val="000000"/>
              </a:solidFill>
              <a:latin typeface="Arial" pitchFamily="34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>
                <a:solidFill>
                  <a:srgbClr val="000000"/>
                </a:solidFill>
                <a:latin typeface="Arial" pitchFamily="34" charset="0"/>
              </a:rPr>
              <a:t>Ability to convey the information.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800">
              <a:solidFill>
                <a:srgbClr val="000000"/>
              </a:solidFill>
              <a:latin typeface="Arial" pitchFamily="34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>
                <a:solidFill>
                  <a:srgbClr val="000000"/>
                </a:solidFill>
                <a:latin typeface="Arial" pitchFamily="34" charset="0"/>
              </a:rPr>
              <a:t>Eliminate sources of confusion. For e.g. cultural issues, mistaken assumptions, and missing information.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800">
              <a:solidFill>
                <a:srgbClr val="000000"/>
              </a:solidFill>
              <a:latin typeface="Arial" pitchFamily="34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>
                <a:solidFill>
                  <a:srgbClr val="000000"/>
                </a:solidFill>
                <a:latin typeface="Arial" pitchFamily="34" charset="0"/>
              </a:rPr>
              <a:t>Knowing your audience.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819400"/>
            <a:ext cx="274320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3200400" y="3505200"/>
            <a:ext cx="6096000" cy="2209800"/>
          </a:xfrm>
        </p:spPr>
        <p:txBody>
          <a:bodyPr>
            <a:normAutofit lnSpcReduction="10000"/>
          </a:bodyPr>
          <a:lstStyle/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en-US" sz="1800" b="1" u="sng" smtClean="0">
                <a:latin typeface="Arial" pitchFamily="34" charset="0"/>
              </a:rPr>
              <a:t>Written Communication Channels</a:t>
            </a:r>
          </a:p>
          <a:p>
            <a:pPr marL="621792" lvl="1" fontAlgn="auto">
              <a:lnSpc>
                <a:spcPct val="9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en-US" sz="1800" b="1" smtClean="0">
                <a:latin typeface="Arial" pitchFamily="34" charset="0"/>
              </a:rPr>
              <a:t>Letters,</a:t>
            </a:r>
          </a:p>
          <a:p>
            <a:pPr marL="621792" lvl="1" fontAlgn="auto">
              <a:lnSpc>
                <a:spcPct val="90000"/>
              </a:lnSpc>
              <a:spcBef>
                <a:spcPts val="324"/>
              </a:spcBef>
              <a:spcAft>
                <a:spcPts val="0"/>
              </a:spcAft>
              <a:buFontTx/>
              <a:buNone/>
              <a:defRPr/>
            </a:pPr>
            <a:endParaRPr lang="en-US" sz="1800" b="1" smtClean="0">
              <a:latin typeface="Arial" pitchFamily="34" charset="0"/>
            </a:endParaRPr>
          </a:p>
          <a:p>
            <a:pPr marL="621792" lvl="1" fontAlgn="auto">
              <a:lnSpc>
                <a:spcPct val="9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en-US" sz="1800" b="1" smtClean="0">
                <a:latin typeface="Arial" pitchFamily="34" charset="0"/>
              </a:rPr>
              <a:t>e-Mails,</a:t>
            </a:r>
          </a:p>
          <a:p>
            <a:pPr marL="621792" lvl="1" fontAlgn="auto">
              <a:lnSpc>
                <a:spcPct val="90000"/>
              </a:lnSpc>
              <a:spcBef>
                <a:spcPts val="324"/>
              </a:spcBef>
              <a:spcAft>
                <a:spcPts val="0"/>
              </a:spcAft>
              <a:buFontTx/>
              <a:buNone/>
              <a:defRPr/>
            </a:pPr>
            <a:endParaRPr lang="en-US" sz="1800" b="1" smtClean="0">
              <a:latin typeface="Arial" pitchFamily="34" charset="0"/>
            </a:endParaRPr>
          </a:p>
          <a:p>
            <a:pPr marL="621792" lvl="1" fontAlgn="auto">
              <a:lnSpc>
                <a:spcPct val="9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en-US" sz="1800" b="1" smtClean="0">
                <a:latin typeface="Arial" pitchFamily="34" charset="0"/>
              </a:rPr>
              <a:t>Memos,</a:t>
            </a:r>
          </a:p>
          <a:p>
            <a:pPr marL="621792" lvl="1" fontAlgn="auto">
              <a:lnSpc>
                <a:spcPct val="90000"/>
              </a:lnSpc>
              <a:spcBef>
                <a:spcPts val="324"/>
              </a:spcBef>
              <a:spcAft>
                <a:spcPts val="0"/>
              </a:spcAft>
              <a:buFontTx/>
              <a:buNone/>
              <a:defRPr/>
            </a:pPr>
            <a:endParaRPr lang="en-US" sz="1800" b="1" smtClean="0">
              <a:latin typeface="Arial" pitchFamily="34" charset="0"/>
            </a:endParaRPr>
          </a:p>
          <a:p>
            <a:pPr marL="621792" lvl="1" fontAlgn="auto">
              <a:lnSpc>
                <a:spcPct val="9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en-US" sz="1800" b="1" smtClean="0">
                <a:latin typeface="Arial" pitchFamily="34" charset="0"/>
              </a:rPr>
              <a:t>Reports.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3124200" y="1066800"/>
            <a:ext cx="5105400" cy="2133600"/>
          </a:xfrm>
        </p:spPr>
        <p:txBody>
          <a:bodyPr>
            <a:normAutofit lnSpcReduction="10000"/>
          </a:bodyPr>
          <a:lstStyle/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en-US" sz="2000" b="1" u="sng" smtClean="0">
                <a:latin typeface="Arial" pitchFamily="34" charset="0"/>
              </a:rPr>
              <a:t>Verbal Communication Channels</a:t>
            </a:r>
          </a:p>
          <a:p>
            <a:pPr marL="621792" lvl="1" fontAlgn="auto">
              <a:lnSpc>
                <a:spcPct val="9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en-US" sz="2000" smtClean="0">
                <a:latin typeface="Arial" pitchFamily="34" charset="0"/>
              </a:rPr>
              <a:t>Face-To-Face meetings,</a:t>
            </a:r>
          </a:p>
          <a:p>
            <a:pPr marL="621792" lvl="1" fontAlgn="auto">
              <a:lnSpc>
                <a:spcPct val="90000"/>
              </a:lnSpc>
              <a:spcBef>
                <a:spcPts val="324"/>
              </a:spcBef>
              <a:spcAft>
                <a:spcPts val="0"/>
              </a:spcAft>
              <a:buFontTx/>
              <a:buNone/>
              <a:defRPr/>
            </a:pPr>
            <a:endParaRPr lang="en-US" sz="2000" smtClean="0">
              <a:latin typeface="Arial" pitchFamily="34" charset="0"/>
            </a:endParaRPr>
          </a:p>
          <a:p>
            <a:pPr marL="621792" lvl="1" fontAlgn="auto">
              <a:lnSpc>
                <a:spcPct val="9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en-US" sz="2000" smtClean="0">
                <a:latin typeface="Arial" pitchFamily="34" charset="0"/>
              </a:rPr>
              <a:t>Telephones,</a:t>
            </a:r>
          </a:p>
          <a:p>
            <a:pPr marL="621792" lvl="1" fontAlgn="auto">
              <a:lnSpc>
                <a:spcPct val="90000"/>
              </a:lnSpc>
              <a:spcBef>
                <a:spcPts val="324"/>
              </a:spcBef>
              <a:spcAft>
                <a:spcPts val="0"/>
              </a:spcAft>
              <a:buFontTx/>
              <a:buNone/>
              <a:defRPr/>
            </a:pPr>
            <a:endParaRPr lang="en-US" sz="2000" smtClean="0">
              <a:latin typeface="Arial" pitchFamily="34" charset="0"/>
            </a:endParaRPr>
          </a:p>
          <a:p>
            <a:pPr marL="621792" lvl="1" fontAlgn="auto">
              <a:lnSpc>
                <a:spcPct val="90000"/>
              </a:lnSpc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en-US" sz="2000" smtClean="0">
                <a:latin typeface="Arial" pitchFamily="34" charset="0"/>
              </a:rPr>
              <a:t>Video Conferencing.</a:t>
            </a: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274638"/>
            <a:ext cx="91440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3600">
                <a:solidFill>
                  <a:srgbClr val="3333FF"/>
                </a:solidFill>
              </a:rPr>
              <a:t>PROCESS OF COMM…(cntd…)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idx="1"/>
          </p:nvPr>
        </p:nvSpPr>
        <p:spPr>
          <a:xfrm>
            <a:off x="304800" y="1219200"/>
            <a:ext cx="8382000" cy="4800600"/>
          </a:xfrm>
        </p:spPr>
        <p:txBody>
          <a:bodyPr>
            <a:normAutofit lnSpcReduction="10000"/>
          </a:bodyPr>
          <a:lstStyle/>
          <a:p>
            <a:pPr marL="365760" indent="-256032" fontAlgn="auto">
              <a:spcAft>
                <a:spcPts val="0"/>
              </a:spcAft>
              <a:buFontTx/>
              <a:buNone/>
              <a:defRPr/>
            </a:pPr>
            <a:r>
              <a:rPr lang="en-US" sz="4000" smtClean="0">
                <a:solidFill>
                  <a:schemeClr val="accent2"/>
                </a:solidFill>
              </a:rPr>
              <a:t>Strengths and Weaknesses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800" b="1" smtClean="0"/>
              <a:t>Verbal Communication:</a:t>
            </a:r>
          </a:p>
          <a:p>
            <a:pPr marL="365760" indent="-256032" fontAlgn="auto">
              <a:spcAft>
                <a:spcPts val="0"/>
              </a:spcAft>
              <a:buFontTx/>
              <a:buNone/>
              <a:defRPr/>
            </a:pPr>
            <a:endParaRPr lang="en-US" sz="800" smtClean="0"/>
          </a:p>
          <a:p>
            <a:pPr marL="365760" indent="-256032" fontAlgn="auto">
              <a:spcAft>
                <a:spcPts val="0"/>
              </a:spcAft>
              <a:buFontTx/>
              <a:buNone/>
              <a:defRPr/>
            </a:pPr>
            <a:r>
              <a:rPr lang="en-US" sz="2400" b="1" smtClean="0"/>
              <a:t>     Strength</a:t>
            </a:r>
            <a:r>
              <a:rPr lang="en-US" sz="2400" smtClean="0"/>
              <a:t>	- Role of Body Language.</a:t>
            </a:r>
          </a:p>
          <a:p>
            <a:pPr marL="365760" indent="-256032" fontAlgn="auto">
              <a:spcAft>
                <a:spcPts val="0"/>
              </a:spcAft>
              <a:buFontTx/>
              <a:buNone/>
              <a:defRPr/>
            </a:pPr>
            <a:endParaRPr lang="en-US" sz="800" b="1" smtClean="0"/>
          </a:p>
          <a:p>
            <a:pPr marL="365760" indent="-256032" fontAlgn="auto">
              <a:spcAft>
                <a:spcPts val="0"/>
              </a:spcAft>
              <a:buFontTx/>
              <a:buNone/>
              <a:defRPr/>
            </a:pPr>
            <a:r>
              <a:rPr lang="en-US" sz="2400" b="1" smtClean="0"/>
              <a:t>     Weakness</a:t>
            </a:r>
            <a:r>
              <a:rPr lang="en-US" sz="2400" smtClean="0"/>
              <a:t>	-</a:t>
            </a:r>
            <a:r>
              <a:rPr lang="en-US" sz="2400" b="1" smtClean="0"/>
              <a:t> </a:t>
            </a:r>
            <a:r>
              <a:rPr lang="en-US" sz="2400" smtClean="0"/>
              <a:t>Not possible to give long list of directions</a:t>
            </a:r>
          </a:p>
          <a:p>
            <a:pPr marL="365760" indent="-256032" fontAlgn="auto">
              <a:spcAft>
                <a:spcPts val="0"/>
              </a:spcAft>
              <a:buFontTx/>
              <a:buNone/>
              <a:defRPr/>
            </a:pPr>
            <a:endParaRPr lang="en-US" sz="800" smtClean="0"/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800" b="1" smtClean="0"/>
              <a:t>Written Communication</a:t>
            </a:r>
            <a:r>
              <a:rPr lang="en-US" smtClean="0"/>
              <a:t>:</a:t>
            </a:r>
          </a:p>
          <a:p>
            <a:pPr marL="365760" indent="-256032" fontAlgn="auto">
              <a:spcAft>
                <a:spcPts val="0"/>
              </a:spcAft>
              <a:buFontTx/>
              <a:buNone/>
              <a:defRPr/>
            </a:pPr>
            <a:endParaRPr lang="en-US" sz="800" smtClean="0"/>
          </a:p>
          <a:p>
            <a:pPr marL="365760" indent="-256032" fontAlgn="auto">
              <a:spcAft>
                <a:spcPts val="0"/>
              </a:spcAft>
              <a:buFontTx/>
              <a:buNone/>
              <a:defRPr/>
            </a:pPr>
            <a:r>
              <a:rPr lang="en-US" sz="2400" b="1" smtClean="0"/>
              <a:t>      Strength</a:t>
            </a:r>
            <a:r>
              <a:rPr lang="en-US" sz="2400" smtClean="0"/>
              <a:t>	- A proof of a communication</a:t>
            </a:r>
          </a:p>
          <a:p>
            <a:pPr marL="365760" indent="-256032" fontAlgn="auto">
              <a:spcAft>
                <a:spcPts val="0"/>
              </a:spcAft>
              <a:buFontTx/>
              <a:buNone/>
              <a:defRPr/>
            </a:pPr>
            <a:endParaRPr lang="en-US" sz="800" smtClean="0"/>
          </a:p>
          <a:p>
            <a:pPr marL="365760" indent="-256032" fontAlgn="auto">
              <a:spcAft>
                <a:spcPts val="0"/>
              </a:spcAft>
              <a:buFontTx/>
              <a:buNone/>
              <a:defRPr/>
            </a:pPr>
            <a:r>
              <a:rPr lang="en-US" sz="2400" b="1" smtClean="0"/>
              <a:t>      Weakness</a:t>
            </a:r>
            <a:r>
              <a:rPr lang="en-US" sz="2400" smtClean="0"/>
              <a:t>	- Written words does not show a person’s actual  feelings.</a:t>
            </a: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274638"/>
            <a:ext cx="91440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3600">
                <a:solidFill>
                  <a:srgbClr val="3333FF"/>
                </a:solidFill>
              </a:rPr>
              <a:t>PROCESS OF COMM…(cntd…)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8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48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48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48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uild="p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3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447800"/>
            <a:ext cx="1905000" cy="1127125"/>
          </a:xfrm>
        </p:spPr>
      </p:pic>
      <p:sp>
        <p:nvSpPr>
          <p:cNvPr id="19459" name="Rectangle 2"/>
          <p:cNvSpPr>
            <a:spLocks noGrp="1" noChangeArrowheads="1"/>
          </p:cNvSpPr>
          <p:nvPr>
            <p:ph type="body" sz="half" idx="2"/>
          </p:nvPr>
        </p:nvSpPr>
        <p:spPr>
          <a:xfrm>
            <a:off x="2362200" y="685800"/>
            <a:ext cx="6553200" cy="2590800"/>
          </a:xfrm>
          <a:noFill/>
        </p:spPr>
        <p:txBody>
          <a:bodyPr/>
          <a:lstStyle/>
          <a:p>
            <a:r>
              <a:rPr lang="en-US" sz="2200" u="sng" smtClean="0"/>
              <a:t>EFFECTIVE DECODING</a:t>
            </a:r>
            <a:r>
              <a:rPr lang="en-US" sz="2200" smtClean="0"/>
              <a:t>:</a:t>
            </a:r>
          </a:p>
          <a:p>
            <a:pPr lvl="1"/>
            <a:r>
              <a:rPr lang="en-US" sz="2000" b="1" smtClean="0"/>
              <a:t>Listen actively,</a:t>
            </a:r>
          </a:p>
          <a:p>
            <a:pPr lvl="1">
              <a:buFontTx/>
              <a:buNone/>
            </a:pPr>
            <a:endParaRPr lang="en-US" sz="900" b="1" smtClean="0"/>
          </a:p>
          <a:p>
            <a:pPr lvl="1"/>
            <a:r>
              <a:rPr lang="en-US" sz="2000" b="1" smtClean="0"/>
              <a:t>Reading information carefully,</a:t>
            </a:r>
          </a:p>
          <a:p>
            <a:pPr lvl="1">
              <a:buFontTx/>
              <a:buNone/>
            </a:pPr>
            <a:endParaRPr lang="en-US" sz="800" b="1" smtClean="0"/>
          </a:p>
          <a:p>
            <a:pPr lvl="1"/>
            <a:r>
              <a:rPr lang="en-US" sz="2000" b="1" smtClean="0"/>
              <a:t>Avoid Confusion,</a:t>
            </a:r>
          </a:p>
          <a:p>
            <a:pPr lvl="1">
              <a:buFontTx/>
              <a:buNone/>
            </a:pPr>
            <a:endParaRPr lang="en-US" sz="800" b="1" smtClean="0"/>
          </a:p>
          <a:p>
            <a:pPr lvl="1"/>
            <a:r>
              <a:rPr lang="en-US" sz="2000" b="1" smtClean="0"/>
              <a:t>Ask question for better understanding.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0"/>
            <a:ext cx="91440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3600">
                <a:solidFill>
                  <a:srgbClr val="3333FF"/>
                </a:solidFill>
              </a:rPr>
              <a:t>PROCESS OF COMM…(cntd…)</a:t>
            </a:r>
          </a:p>
        </p:txBody>
      </p:sp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4648200"/>
            <a:ext cx="1600200" cy="129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2514600" y="3124200"/>
            <a:ext cx="66294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200"/>
              <a:t>The audience or individuals to whom we are sending the information.</a:t>
            </a:r>
          </a:p>
          <a:p>
            <a:pPr marL="342900" indent="-342900">
              <a:spcBef>
                <a:spcPct val="20000"/>
              </a:spcBef>
            </a:pPr>
            <a:endParaRPr lang="en-US" sz="800"/>
          </a:p>
          <a:p>
            <a:pPr marL="342900" indent="-342900">
              <a:spcBef>
                <a:spcPct val="20000"/>
              </a:spcBef>
            </a:pPr>
            <a:r>
              <a:rPr lang="en-US" sz="2200" u="sng"/>
              <a:t>THE INFLUENCE FOR RECEIVER</a:t>
            </a:r>
            <a:r>
              <a:rPr lang="en-US" sz="2200"/>
              <a:t>:</a:t>
            </a:r>
          </a:p>
          <a:p>
            <a:pPr marL="342900" indent="-342900">
              <a:spcBef>
                <a:spcPct val="20000"/>
              </a:spcBef>
            </a:pPr>
            <a:endParaRPr lang="en-US" sz="800"/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 b="1"/>
              <a:t>The prior knowledge can influence the receiver’s understanding of the message.</a:t>
            </a:r>
          </a:p>
          <a:p>
            <a:pPr marL="342900" indent="-342900">
              <a:spcBef>
                <a:spcPct val="20000"/>
              </a:spcBef>
            </a:pPr>
            <a:endParaRPr lang="en-US" sz="800" b="1"/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 b="1"/>
              <a:t>Blockages in the receiver’s mind.</a:t>
            </a:r>
          </a:p>
          <a:p>
            <a:pPr marL="342900" indent="-342900">
              <a:spcBef>
                <a:spcPct val="20000"/>
              </a:spcBef>
            </a:pPr>
            <a:endParaRPr lang="en-US" sz="800" b="1"/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 b="1"/>
              <a:t>The surrounding disturbances.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78</TotalTime>
  <Words>1155</Words>
  <Application>Microsoft Office PowerPoint</Application>
  <PresentationFormat>On-screen Show (4:3)</PresentationFormat>
  <Paragraphs>268</Paragraphs>
  <Slides>27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6" baseType="lpstr">
      <vt:lpstr>Arial</vt:lpstr>
      <vt:lpstr>Lucida Sans Unicode</vt:lpstr>
      <vt:lpstr>Tahoma</vt:lpstr>
      <vt:lpstr>Times New Roman</vt:lpstr>
      <vt:lpstr>TimesNewRoman,Bold</vt:lpstr>
      <vt:lpstr>Verdana</vt:lpstr>
      <vt:lpstr>Wingdings 2</vt:lpstr>
      <vt:lpstr>Wingdings 3</vt:lpstr>
      <vt:lpstr>Concourse</vt:lpstr>
      <vt:lpstr>PowerPoint Presentation</vt:lpstr>
      <vt:lpstr>CONTENT</vt:lpstr>
      <vt:lpstr>COMMUNICATION - MEANING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COMMUNICATION GAME # 1</vt:lpstr>
      <vt:lpstr>WHAT DID WE LEARN?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Communication Skills</dc:title>
  <dc:creator>vijays</dc:creator>
  <cp:lastModifiedBy>Ch Umair</cp:lastModifiedBy>
  <cp:revision>13</cp:revision>
  <dcterms:created xsi:type="dcterms:W3CDTF">2008-02-14T09:26:20Z</dcterms:created>
  <dcterms:modified xsi:type="dcterms:W3CDTF">2020-03-10T14:15:51Z</dcterms:modified>
</cp:coreProperties>
</file>