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75" r:id="rId2"/>
    <p:sldId id="276"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1" r:id="rId18"/>
    <p:sldId id="270" r:id="rId19"/>
    <p:sldId id="272" r:id="rId20"/>
    <p:sldId id="273" r:id="rId21"/>
    <p:sldId id="27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8" y="1511121"/>
            <a:ext cx="7431109" cy="1320800"/>
          </a:xfrm>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677333" y="772733"/>
            <a:ext cx="8479545" cy="4752304"/>
          </a:xfrm>
          <a:prstGeom prst="rect">
            <a:avLst/>
          </a:prstGeom>
        </p:spPr>
      </p:pic>
    </p:spTree>
    <p:extLst>
      <p:ext uri="{BB962C8B-B14F-4D97-AF65-F5344CB8AC3E}">
        <p14:creationId xmlns:p14="http://schemas.microsoft.com/office/powerpoint/2010/main" val="13933646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Childhood-Onset Fluency Disorder</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en-US" dirty="0">
                <a:latin typeface="Times New Roman" panose="02020603050405020304" pitchFamily="18" charset="0"/>
                <a:cs typeface="Times New Roman" panose="02020603050405020304" pitchFamily="18" charset="0"/>
              </a:rPr>
              <a:t>Childhood-onset fluency disorder, also known as stuttering or stammering is a common disorder. A multifactorial speech disorder, it is normally seen with recurrent prolongations, reverberations, or blocks of sounds, syllables, phrases or </a:t>
            </a:r>
            <a:r>
              <a:rPr lang="en-US" dirty="0" smtClean="0">
                <a:latin typeface="Times New Roman" panose="02020603050405020304" pitchFamily="18" charset="0"/>
                <a:cs typeface="Times New Roman" panose="02020603050405020304" pitchFamily="18" charset="0"/>
              </a:rPr>
              <a:t>words.</a:t>
            </a:r>
          </a:p>
          <a:p>
            <a:r>
              <a:rPr lang="en-US" dirty="0">
                <a:latin typeface="Times New Roman" panose="02020603050405020304" pitchFamily="18" charset="0"/>
                <a:cs typeface="Times New Roman" panose="02020603050405020304" pitchFamily="18" charset="0"/>
              </a:rPr>
              <a:t>Symptoms of Childhood-Onset Fluency Disorder</a:t>
            </a:r>
          </a:p>
          <a:p>
            <a:r>
              <a:rPr lang="en-US" dirty="0">
                <a:latin typeface="Times New Roman" panose="02020603050405020304" pitchFamily="18" charset="0"/>
                <a:cs typeface="Times New Roman" panose="02020603050405020304" pitchFamily="18" charset="0"/>
              </a:rPr>
              <a:t>According to DSM-5, there are certain criteria that must be met in order for the diagnosis of childhood-onset fluency disorder </a:t>
            </a:r>
          </a:p>
          <a:p>
            <a:r>
              <a:rPr lang="en-US" dirty="0">
                <a:latin typeface="Times New Roman" panose="02020603050405020304" pitchFamily="18" charset="0"/>
                <a:cs typeface="Times New Roman" panose="02020603050405020304" pitchFamily="18" charset="0"/>
              </a:rPr>
              <a:t>Sound and syllable repetitions</a:t>
            </a:r>
          </a:p>
          <a:p>
            <a:r>
              <a:rPr lang="en-US" dirty="0">
                <a:latin typeface="Times New Roman" panose="02020603050405020304" pitchFamily="18" charset="0"/>
                <a:cs typeface="Times New Roman" panose="02020603050405020304" pitchFamily="18" charset="0"/>
              </a:rPr>
              <a:t>Sound prolongations</a:t>
            </a:r>
          </a:p>
          <a:p>
            <a:r>
              <a:rPr lang="en-US" dirty="0">
                <a:latin typeface="Times New Roman" panose="02020603050405020304" pitchFamily="18" charset="0"/>
                <a:cs typeface="Times New Roman" panose="02020603050405020304" pitchFamily="18" charset="0"/>
              </a:rPr>
              <a:t>Interjections</a:t>
            </a:r>
          </a:p>
          <a:p>
            <a:r>
              <a:rPr lang="en-US" dirty="0">
                <a:latin typeface="Times New Roman" panose="02020603050405020304" pitchFamily="18" charset="0"/>
                <a:cs typeface="Times New Roman" panose="02020603050405020304" pitchFamily="18" charset="0"/>
              </a:rPr>
              <a:t>Broken words (such as breaks within a word)</a:t>
            </a:r>
          </a:p>
          <a:p>
            <a:r>
              <a:rPr lang="en-US" dirty="0">
                <a:latin typeface="Times New Roman" panose="02020603050405020304" pitchFamily="18" charset="0"/>
                <a:cs typeface="Times New Roman" panose="02020603050405020304" pitchFamily="18" charset="0"/>
              </a:rPr>
              <a:t>Audible or silent blocking (filled or unfilled gaps in speech)</a:t>
            </a:r>
          </a:p>
          <a:p>
            <a:r>
              <a:rPr lang="en-US" dirty="0">
                <a:latin typeface="Times New Roman" panose="02020603050405020304" pitchFamily="18" charset="0"/>
                <a:cs typeface="Times New Roman" panose="02020603050405020304" pitchFamily="18" charset="0"/>
              </a:rPr>
              <a:t>Circumlocutions (word substitutions to evade challenging </a:t>
            </a:r>
            <a:r>
              <a:rPr lang="en-US" dirty="0" smtClean="0">
                <a:latin typeface="Times New Roman" panose="02020603050405020304" pitchFamily="18" charset="0"/>
                <a:cs typeface="Times New Roman" panose="02020603050405020304" pitchFamily="18" charset="0"/>
              </a:rPr>
              <a:t>words</a:t>
            </a:r>
          </a:p>
          <a:p>
            <a:endParaRPr lang="en-US" dirty="0"/>
          </a:p>
        </p:txBody>
      </p:sp>
    </p:spTree>
    <p:extLst>
      <p:ext uri="{BB962C8B-B14F-4D97-AF65-F5344CB8AC3E}">
        <p14:creationId xmlns:p14="http://schemas.microsoft.com/office/powerpoint/2010/main" val="23804025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a:t>
            </a:r>
            <a:r>
              <a:rPr lang="en-US" dirty="0"/>
              <a:t>C</a:t>
            </a:r>
            <a:r>
              <a:rPr lang="en-US" dirty="0" smtClean="0"/>
              <a:t>ommunication Disorder</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anose="05000000000000000000" pitchFamily="2" charset="2"/>
              <a:buChar char="Ø"/>
            </a:pPr>
            <a:r>
              <a:rPr lang="en-US" dirty="0" smtClean="0"/>
              <a:t>   SCD </a:t>
            </a:r>
            <a:r>
              <a:rPr lang="en-US" dirty="0"/>
              <a:t>is diagnosed based on difficulties with both verbal and non-verbal social </a:t>
            </a:r>
            <a:r>
              <a:rPr lang="en-US" dirty="0" smtClean="0"/>
              <a:t>   communication </a:t>
            </a:r>
            <a:r>
              <a:rPr lang="en-US" dirty="0"/>
              <a:t>skills. These skills include:</a:t>
            </a:r>
          </a:p>
          <a:p>
            <a:endParaRPr lang="en-US" dirty="0"/>
          </a:p>
          <a:p>
            <a:r>
              <a:rPr lang="en-US" dirty="0"/>
              <a:t>Responding to others</a:t>
            </a:r>
          </a:p>
          <a:p>
            <a:endParaRPr lang="en-US" dirty="0"/>
          </a:p>
          <a:p>
            <a:r>
              <a:rPr lang="en-US" dirty="0"/>
              <a:t>Using gestures (like waving or pointing)</a:t>
            </a:r>
          </a:p>
          <a:p>
            <a:endParaRPr lang="en-US" dirty="0"/>
          </a:p>
          <a:p>
            <a:r>
              <a:rPr lang="en-US" dirty="0"/>
              <a:t>Taking turns when talking or playing</a:t>
            </a:r>
          </a:p>
          <a:p>
            <a:endParaRPr lang="en-US" dirty="0"/>
          </a:p>
          <a:p>
            <a:r>
              <a:rPr lang="en-US" dirty="0"/>
              <a:t>Talking about emotions and feelings</a:t>
            </a:r>
          </a:p>
          <a:p>
            <a:endParaRPr lang="en-US" dirty="0"/>
          </a:p>
          <a:p>
            <a:r>
              <a:rPr lang="en-US" dirty="0"/>
              <a:t>Staying on topic </a:t>
            </a:r>
          </a:p>
        </p:txBody>
      </p:sp>
    </p:spTree>
    <p:extLst>
      <p:ext uri="{BB962C8B-B14F-4D97-AF65-F5344CB8AC3E}">
        <p14:creationId xmlns:p14="http://schemas.microsoft.com/office/powerpoint/2010/main" val="15597722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Unspecified Communication Disorder</a:t>
            </a:r>
            <a:endParaRPr lang="en-US" dirty="0"/>
          </a:p>
        </p:txBody>
      </p:sp>
      <p:sp>
        <p:nvSpPr>
          <p:cNvPr id="3" name="Content Placeholder 2"/>
          <p:cNvSpPr>
            <a:spLocks noGrp="1"/>
          </p:cNvSpPr>
          <p:nvPr>
            <p:ph idx="1"/>
          </p:nvPr>
        </p:nvSpPr>
        <p:spPr/>
        <p:txBody>
          <a:bodyPr>
            <a:normAutofit/>
          </a:bodyPr>
          <a:lstStyle/>
          <a:p>
            <a:r>
              <a:rPr lang="en-US" dirty="0"/>
              <a:t>Introduction</a:t>
            </a:r>
          </a:p>
          <a:p>
            <a:r>
              <a:rPr lang="en-US" dirty="0"/>
              <a:t>Unspecified Communication Disorder (UCD) is a DSM-5 (Diagnostic and Statistical Manual of Mental Disorders, fifth edition), diagnosis assigned to individuals who are experiencing symptoms of a Communication Disorder. This diagnostic category applies to a clinical presentations in which symptoms of a communication disorder are </a:t>
            </a:r>
            <a:r>
              <a:rPr lang="en-US" dirty="0" smtClean="0"/>
              <a:t>present.</a:t>
            </a:r>
          </a:p>
          <a:p>
            <a:r>
              <a:rPr lang="en-US" dirty="0"/>
              <a:t>Symptoms of Unspecified Communication </a:t>
            </a:r>
            <a:r>
              <a:rPr lang="en-US" dirty="0" smtClean="0"/>
              <a:t>Disorder</a:t>
            </a:r>
            <a:endParaRPr lang="en-US" dirty="0"/>
          </a:p>
          <a:p>
            <a:pPr>
              <a:buFont typeface="Wingdings" panose="05000000000000000000" pitchFamily="2" charset="2"/>
              <a:buChar char="Ø"/>
            </a:pPr>
            <a:r>
              <a:rPr lang="en-US" dirty="0" smtClean="0"/>
              <a:t>Language </a:t>
            </a:r>
            <a:r>
              <a:rPr lang="en-US" dirty="0"/>
              <a:t>Disorder</a:t>
            </a:r>
          </a:p>
          <a:p>
            <a:r>
              <a:rPr lang="en-US" dirty="0"/>
              <a:t>Speech Sound Disorder</a:t>
            </a:r>
          </a:p>
          <a:p>
            <a:r>
              <a:rPr lang="en-US" dirty="0"/>
              <a:t>Childhood Onset Fluency Disorder (Stuttering)</a:t>
            </a:r>
          </a:p>
          <a:p>
            <a:r>
              <a:rPr lang="en-US" dirty="0"/>
              <a:t>Social (Pragmatic) Communication Disorder</a:t>
            </a:r>
          </a:p>
        </p:txBody>
      </p:sp>
    </p:spTree>
    <p:extLst>
      <p:ext uri="{BB962C8B-B14F-4D97-AF65-F5344CB8AC3E}">
        <p14:creationId xmlns:p14="http://schemas.microsoft.com/office/powerpoint/2010/main" val="32232869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Autism </a:t>
            </a:r>
            <a:r>
              <a:rPr lang="en-US" dirty="0" smtClean="0">
                <a:latin typeface="Times New Roman" panose="02020603050405020304" pitchFamily="18" charset="0"/>
                <a:cs typeface="Times New Roman" panose="02020603050405020304" pitchFamily="18" charset="0"/>
              </a:rPr>
              <a:t>Spectrum</a:t>
            </a:r>
            <a:r>
              <a:rPr lang="en-US" dirty="0" smtClean="0"/>
              <a:t> Disorder</a:t>
            </a:r>
            <a:endParaRPr lang="en-US" dirty="0"/>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Autism</a:t>
            </a:r>
            <a:r>
              <a:rPr lang="en-US" dirty="0"/>
              <a:t> spectrum disorder (ASD) is a developmental disability  that can cause significant social, communication and behavioral challenges. There is often nothing about how people with ASD look that sets them apart from other people, but people with ASD may communicate, interact, behave, and learn in ways that are different from most other people. </a:t>
            </a:r>
            <a:endParaRPr lang="en-US" dirty="0" smtClean="0"/>
          </a:p>
          <a:p>
            <a:r>
              <a:rPr lang="en-US" dirty="0"/>
              <a:t>Symptoms</a:t>
            </a:r>
            <a:endParaRPr lang="en-US" dirty="0" smtClean="0"/>
          </a:p>
          <a:p>
            <a:r>
              <a:rPr lang="en-US" dirty="0"/>
              <a:t>not point at objects to show interest (for example, not point at an airplane flying over)</a:t>
            </a:r>
          </a:p>
          <a:p>
            <a:r>
              <a:rPr lang="en-US" dirty="0"/>
              <a:t>not look at objects when another person points at them</a:t>
            </a:r>
          </a:p>
          <a:p>
            <a:r>
              <a:rPr lang="en-US" dirty="0"/>
              <a:t>have trouble relating to others or not have an interest in other people at all</a:t>
            </a:r>
          </a:p>
          <a:p>
            <a:r>
              <a:rPr lang="en-US" dirty="0"/>
              <a:t>avoid eye contact and want to be </a:t>
            </a:r>
            <a:r>
              <a:rPr lang="en-US" dirty="0" smtClean="0"/>
              <a:t>alone</a:t>
            </a:r>
          </a:p>
          <a:p>
            <a:endParaRPr lang="en-US" dirty="0"/>
          </a:p>
        </p:txBody>
      </p:sp>
    </p:spTree>
    <p:extLst>
      <p:ext uri="{BB962C8B-B14F-4D97-AF65-F5344CB8AC3E}">
        <p14:creationId xmlns:p14="http://schemas.microsoft.com/office/powerpoint/2010/main" val="31163881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Diagnosis</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Diagnosed</a:t>
            </a:r>
          </a:p>
          <a:p>
            <a:r>
              <a:rPr lang="en-US" dirty="0" smtClean="0"/>
              <a:t> </a:t>
            </a:r>
            <a:r>
              <a:rPr lang="en-US" dirty="0"/>
              <a:t>ASD can be difficult since there is no medical test, like a blood test, to diagnose the disorders. Doctors look at the child’s behavior and development to make a diagnosis.</a:t>
            </a:r>
          </a:p>
          <a:p>
            <a:endParaRPr lang="en-US" dirty="0"/>
          </a:p>
          <a:p>
            <a:r>
              <a:rPr lang="en-US" dirty="0"/>
              <a:t>ASD can sometimes be detected at 18 months or younger. </a:t>
            </a:r>
          </a:p>
        </p:txBody>
      </p:sp>
    </p:spTree>
    <p:extLst>
      <p:ext uri="{BB962C8B-B14F-4D97-AF65-F5344CB8AC3E}">
        <p14:creationId xmlns:p14="http://schemas.microsoft.com/office/powerpoint/2010/main" val="16299897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Attention</a:t>
            </a:r>
            <a:r>
              <a:rPr lang="en-US" dirty="0"/>
              <a:t> Deficient Hyperactivity </a:t>
            </a:r>
            <a:r>
              <a:rPr lang="en-US" dirty="0">
                <a:latin typeface="Times New Roman" panose="02020603050405020304" pitchFamily="18" charset="0"/>
                <a:cs typeface="Times New Roman" panose="02020603050405020304" pitchFamily="18" charset="0"/>
              </a:rPr>
              <a:t>Disorder</a:t>
            </a:r>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As the name specifies, the key characteristics of ADHD are inattention and hyperactivity, but not all children who have an attention deficient are hyperactive. This means that it is difficult to accurately diagnose. Many children experience  concentration difficulties, especially when they are not interested in a particular subject or find it difficult. And most children can behave in hyperactive ways. This means that misdiagnoses are common.</a:t>
            </a:r>
          </a:p>
          <a:p>
            <a:r>
              <a:rPr lang="en-US" dirty="0">
                <a:latin typeface="Times New Roman" panose="02020603050405020304" pitchFamily="18" charset="0"/>
                <a:cs typeface="Times New Roman" panose="02020603050405020304" pitchFamily="18" charset="0"/>
              </a:rPr>
              <a:t>Symptoms</a:t>
            </a:r>
          </a:p>
          <a:p>
            <a:r>
              <a:rPr lang="en-US" dirty="0">
                <a:latin typeface="Times New Roman" panose="02020603050405020304" pitchFamily="18" charset="0"/>
                <a:cs typeface="Times New Roman" panose="02020603050405020304" pitchFamily="18" charset="0"/>
              </a:rPr>
              <a:t>slow processing</a:t>
            </a:r>
          </a:p>
          <a:p>
            <a:r>
              <a:rPr lang="en-US" dirty="0">
                <a:latin typeface="Times New Roman" panose="02020603050405020304" pitchFamily="18" charset="0"/>
                <a:cs typeface="Times New Roman" panose="02020603050405020304" pitchFamily="18" charset="0"/>
              </a:rPr>
              <a:t>losing their place while reading or in the middle of a task</a:t>
            </a:r>
          </a:p>
          <a:p>
            <a:r>
              <a:rPr lang="en-US" dirty="0">
                <a:latin typeface="Times New Roman" panose="02020603050405020304" pitchFamily="18" charset="0"/>
                <a:cs typeface="Times New Roman" panose="02020603050405020304" pitchFamily="18" charset="0"/>
              </a:rPr>
              <a:t>having to continually be drawn back onto task and told to pay attention</a:t>
            </a:r>
          </a:p>
          <a:p>
            <a:r>
              <a:rPr lang="en-US" dirty="0">
                <a:latin typeface="Times New Roman" panose="02020603050405020304" pitchFamily="18" charset="0"/>
                <a:cs typeface="Times New Roman" panose="02020603050405020304" pitchFamily="18" charset="0"/>
              </a:rPr>
              <a:t>needing have instructions repeated</a:t>
            </a:r>
          </a:p>
          <a:p>
            <a:endParaRPr lang="en-US" dirty="0"/>
          </a:p>
        </p:txBody>
      </p:sp>
    </p:spTree>
    <p:extLst>
      <p:ext uri="{BB962C8B-B14F-4D97-AF65-F5344CB8AC3E}">
        <p14:creationId xmlns:p14="http://schemas.microsoft.com/office/powerpoint/2010/main" val="4017900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Specific</a:t>
            </a:r>
            <a:r>
              <a:rPr lang="en-US" dirty="0"/>
              <a:t> Learning Disorder</a:t>
            </a:r>
          </a:p>
        </p:txBody>
      </p:sp>
      <p:sp>
        <p:nvSpPr>
          <p:cNvPr id="3" name="Content Placeholder 2"/>
          <p:cNvSpPr>
            <a:spLocks noGrp="1"/>
          </p:cNvSpPr>
          <p:nvPr>
            <p:ph idx="1"/>
          </p:nvPr>
        </p:nvSpPr>
        <p:spPr/>
        <p:txBody>
          <a:bodyPr>
            <a:normAutofit fontScale="85000" lnSpcReduction="20000"/>
          </a:bodyPr>
          <a:lstStyle/>
          <a:p>
            <a:r>
              <a:rPr lang="en-US" dirty="0"/>
              <a:t>Specific Learning Disorder, Impairment in Reading is part of a cluster of diagnoses called Specific Learning Disorders. Specific Learning Disorders are a group of psychiatric conditions that include:</a:t>
            </a:r>
          </a:p>
          <a:p>
            <a:endParaRPr lang="en-US" dirty="0"/>
          </a:p>
          <a:p>
            <a:r>
              <a:rPr lang="en-US" dirty="0"/>
              <a:t>Impairment in Reading</a:t>
            </a:r>
          </a:p>
          <a:p>
            <a:r>
              <a:rPr lang="en-US" dirty="0"/>
              <a:t>Impairment in Written Expression</a:t>
            </a:r>
          </a:p>
          <a:p>
            <a:r>
              <a:rPr lang="en-US" dirty="0" smtClean="0"/>
              <a:t>Impairment </a:t>
            </a:r>
            <a:r>
              <a:rPr lang="en-US" dirty="0"/>
              <a:t>in </a:t>
            </a:r>
            <a:r>
              <a:rPr lang="en-US" dirty="0" smtClean="0"/>
              <a:t>Mathematics</a:t>
            </a:r>
            <a:endParaRPr lang="en-US" dirty="0"/>
          </a:p>
          <a:p>
            <a:r>
              <a:rPr lang="en-US" dirty="0"/>
              <a:t>Reading Disorder DSM-IV TR Diagnostic Criteria:</a:t>
            </a:r>
          </a:p>
          <a:p>
            <a:r>
              <a:rPr lang="en-US" dirty="0"/>
              <a:t>Reading achievement (measured by an individually administered standardized test of reading accuracy or comprehension) is substantially below the individual's expected level, given his or her chronological age, measured intelligence and age appropriate education.</a:t>
            </a:r>
          </a:p>
          <a:p>
            <a:r>
              <a:rPr lang="en-US" dirty="0"/>
              <a:t>The disturbance ,</a:t>
            </a:r>
            <a:r>
              <a:rPr lang="en-US" dirty="0" smtClean="0"/>
              <a:t> </a:t>
            </a:r>
            <a:r>
              <a:rPr lang="en-US" dirty="0"/>
              <a:t>significantly interferes with academic achievement and/or activities require reading skills.</a:t>
            </a:r>
          </a:p>
          <a:p>
            <a:r>
              <a:rPr lang="en-US" dirty="0"/>
              <a:t>If a sensory deficient is present, reading difficulties are in excess of those usually associated with it.</a:t>
            </a:r>
            <a:endParaRPr lang="en-US" dirty="0" smtClean="0"/>
          </a:p>
        </p:txBody>
      </p:sp>
    </p:spTree>
    <p:extLst>
      <p:ext uri="{BB962C8B-B14F-4D97-AF65-F5344CB8AC3E}">
        <p14:creationId xmlns:p14="http://schemas.microsoft.com/office/powerpoint/2010/main" val="10588847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Developmental coordinate Disorder</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r>
              <a:rPr lang="en-US" sz="1600" dirty="0">
                <a:latin typeface="Times New Roman" panose="02020603050405020304" pitchFamily="18" charset="0"/>
                <a:cs typeface="Times New Roman" panose="02020603050405020304" pitchFamily="18" charset="0"/>
              </a:rPr>
              <a:t>Children normally develop the ability to sit up, stand, walk, and talk at predictable ages. When they are late in achieving these milestones, it may be due to a developmental problem. Developmental coordination disorder (DCD) is one such condition. </a:t>
            </a:r>
            <a:r>
              <a:rPr lang="en-US" sz="1600" dirty="0" smtClean="0">
                <a:latin typeface="Times New Roman" panose="02020603050405020304" pitchFamily="18" charset="0"/>
                <a:cs typeface="Times New Roman" panose="02020603050405020304" pitchFamily="18" charset="0"/>
              </a:rPr>
              <a:t>gnus </a:t>
            </a:r>
            <a:r>
              <a:rPr lang="en-US" sz="1600" dirty="0">
                <a:latin typeface="Times New Roman" panose="02020603050405020304" pitchFamily="18" charset="0"/>
                <a:cs typeface="Times New Roman" panose="02020603050405020304" pitchFamily="18" charset="0"/>
              </a:rPr>
              <a:t>of DCD can appear soon after birth. Newborns may have trouble learning how to suck and swallow milk. Toddlers may be slow to learn to roll over, sit, crawl, walk, </a:t>
            </a:r>
          </a:p>
          <a:p>
            <a:pPr>
              <a:buFont typeface="Wingdings" panose="05000000000000000000" pitchFamily="2" charset="2"/>
              <a:buChar char="Ø"/>
            </a:pPr>
            <a:r>
              <a:rPr lang="en-US" sz="1600" dirty="0" smtClean="0">
                <a:latin typeface="Times New Roman" panose="02020603050405020304" pitchFamily="18" charset="0"/>
                <a:cs typeface="Times New Roman" panose="02020603050405020304" pitchFamily="18" charset="0"/>
              </a:rPr>
              <a:t>As </a:t>
            </a:r>
            <a:r>
              <a:rPr lang="en-US" sz="1600" dirty="0">
                <a:latin typeface="Times New Roman" panose="02020603050405020304" pitchFamily="18" charset="0"/>
                <a:cs typeface="Times New Roman" panose="02020603050405020304" pitchFamily="18" charset="0"/>
              </a:rPr>
              <a:t>you enter school, symptoms of the disorder may become more noticeable. Symptoms of DCD may </a:t>
            </a:r>
            <a:r>
              <a:rPr lang="en-US" sz="1600" dirty="0" smtClean="0">
                <a:latin typeface="Times New Roman" panose="02020603050405020304" pitchFamily="18" charset="0"/>
                <a:cs typeface="Times New Roman" panose="02020603050405020304" pitchFamily="18" charset="0"/>
              </a:rPr>
              <a:t>include: an </a:t>
            </a:r>
            <a:r>
              <a:rPr lang="en-US" sz="1600" dirty="0">
                <a:latin typeface="Times New Roman" panose="02020603050405020304" pitchFamily="18" charset="0"/>
                <a:cs typeface="Times New Roman" panose="02020603050405020304" pitchFamily="18" charset="0"/>
              </a:rPr>
              <a:t>unsteady walk</a:t>
            </a:r>
          </a:p>
          <a:p>
            <a:r>
              <a:rPr lang="en-US" sz="1600" dirty="0">
                <a:latin typeface="Times New Roman" panose="02020603050405020304" pitchFamily="18" charset="0"/>
                <a:cs typeface="Times New Roman" panose="02020603050405020304" pitchFamily="18" charset="0"/>
              </a:rPr>
              <a:t>difficulty going down stairs</a:t>
            </a:r>
          </a:p>
          <a:p>
            <a:r>
              <a:rPr lang="en-US" sz="1600" dirty="0">
                <a:latin typeface="Times New Roman" panose="02020603050405020304" pitchFamily="18" charset="0"/>
                <a:cs typeface="Times New Roman" panose="02020603050405020304" pitchFamily="18" charset="0"/>
              </a:rPr>
              <a:t>dropping objects</a:t>
            </a:r>
          </a:p>
          <a:p>
            <a:r>
              <a:rPr lang="en-US" sz="1600" dirty="0">
                <a:latin typeface="Times New Roman" panose="02020603050405020304" pitchFamily="18" charset="0"/>
                <a:cs typeface="Times New Roman" panose="02020603050405020304" pitchFamily="18" charset="0"/>
              </a:rPr>
              <a:t>running into others</a:t>
            </a:r>
          </a:p>
          <a:p>
            <a:r>
              <a:rPr lang="en-US" sz="1600" dirty="0">
                <a:latin typeface="Times New Roman" panose="02020603050405020304" pitchFamily="18" charset="0"/>
                <a:cs typeface="Times New Roman" panose="02020603050405020304" pitchFamily="18" charset="0"/>
              </a:rPr>
              <a:t>frequent tripping</a:t>
            </a:r>
          </a:p>
          <a:p>
            <a:r>
              <a:rPr lang="en-US" sz="1600" dirty="0">
                <a:latin typeface="Times New Roman" panose="02020603050405020304" pitchFamily="18" charset="0"/>
                <a:cs typeface="Times New Roman" panose="02020603050405020304" pitchFamily="18" charset="0"/>
              </a:rPr>
              <a:t>difficulty tying shoes, putting on clothes, and other self-care activities</a:t>
            </a:r>
          </a:p>
        </p:txBody>
      </p:sp>
    </p:spTree>
    <p:extLst>
      <p:ext uri="{BB962C8B-B14F-4D97-AF65-F5344CB8AC3E}">
        <p14:creationId xmlns:p14="http://schemas.microsoft.com/office/powerpoint/2010/main" val="25192226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Diagnosed</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DCD is </a:t>
            </a:r>
            <a:r>
              <a:rPr lang="en-US" dirty="0">
                <a:latin typeface="Times New Roman" panose="02020603050405020304" pitchFamily="18" charset="0"/>
                <a:cs typeface="Times New Roman" panose="02020603050405020304" pitchFamily="18" charset="0"/>
              </a:rPr>
              <a:t>difficult to diagnose because the symptoms may be confused with those of other conditions. The Diagnostic and Statistical Manual of Mental Disorders (DSM-V) lists four criteria that must be met for a diagnosis of DCD:</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The child shows delays in reaching motor milestones.</a:t>
            </a:r>
          </a:p>
          <a:p>
            <a:r>
              <a:rPr lang="en-US" dirty="0">
                <a:latin typeface="Times New Roman" panose="02020603050405020304" pitchFamily="18" charset="0"/>
                <a:cs typeface="Times New Roman" panose="02020603050405020304" pitchFamily="18" charset="0"/>
              </a:rPr>
              <a:t>The condition significantly interferes with activities of daily living and/or academic performance.</a:t>
            </a:r>
          </a:p>
          <a:p>
            <a:r>
              <a:rPr lang="en-US" dirty="0">
                <a:latin typeface="Times New Roman" panose="02020603050405020304" pitchFamily="18" charset="0"/>
                <a:cs typeface="Times New Roman" panose="02020603050405020304" pitchFamily="18" charset="0"/>
              </a:rPr>
              <a:t>The symptoms begin early in the child’s life.</a:t>
            </a:r>
          </a:p>
          <a:p>
            <a:r>
              <a:rPr lang="en-US" dirty="0">
                <a:latin typeface="Times New Roman" panose="02020603050405020304" pitchFamily="18" charset="0"/>
                <a:cs typeface="Times New Roman" panose="02020603050405020304" pitchFamily="18" charset="0"/>
              </a:rPr>
              <a:t>Difficulties with motor skills are not better explained by intellectual disability, visual impairment, or brain disorders</a:t>
            </a:r>
          </a:p>
        </p:txBody>
      </p:sp>
    </p:spTree>
    <p:extLst>
      <p:ext uri="{BB962C8B-B14F-4D97-AF65-F5344CB8AC3E}">
        <p14:creationId xmlns:p14="http://schemas.microsoft.com/office/powerpoint/2010/main" val="2242276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Stereotype movement  Disorder</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Stereotypic movements are repetitive, rhythmic, fixed, patterned in form, amplitude, and localization, but purposeless (e.g., hand shaking, waving, body rocking, head nodding). They are commonly seen in children; both in normal children (primary stereotypy) and in individuals with additional behavioral or neurological signs and symptoms (secondary stereotypy). They should be differentiated from compulsions (OCD), tics (tic disorders), trichotillomania, skin picking disorder, or the direct physiological effect of a substance. There is increasing evidence to support a neurobiological mechanism. Response to behavioral and pharmacological therapies is variable.</a:t>
            </a:r>
          </a:p>
        </p:txBody>
      </p:sp>
    </p:spTree>
    <p:extLst>
      <p:ext uri="{BB962C8B-B14F-4D97-AF65-F5344CB8AC3E}">
        <p14:creationId xmlns:p14="http://schemas.microsoft.com/office/powerpoint/2010/main" val="42564002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2050" y="6631976"/>
            <a:ext cx="8596668" cy="45719"/>
          </a:xfrm>
        </p:spPr>
        <p:txBody>
          <a:bodyPr>
            <a:normAutofit fontScale="90000"/>
          </a:bodyPr>
          <a:lstStyle/>
          <a:p>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sz="3600" dirty="0" smtClean="0">
                <a:latin typeface="Times New Roman" panose="02020603050405020304" pitchFamily="18" charset="0"/>
                <a:cs typeface="Times New Roman" panose="02020603050405020304" pitchFamily="18" charset="0"/>
              </a:rPr>
              <a:t> Presenter                Muhammad Mujtaba</a:t>
            </a:r>
          </a:p>
          <a:p>
            <a:pPr marL="0" indent="0">
              <a:buNone/>
            </a:pPr>
            <a:r>
              <a:rPr lang="en-US" sz="3600" dirty="0" smtClean="0">
                <a:latin typeface="Times New Roman" panose="02020603050405020304" pitchFamily="18" charset="0"/>
                <a:cs typeface="Times New Roman" panose="02020603050405020304" pitchFamily="18" charset="0"/>
              </a:rPr>
              <a:t>Semester                5</a:t>
            </a:r>
            <a:r>
              <a:rPr lang="en-US" sz="3600" baseline="30000" dirty="0" smtClean="0">
                <a:latin typeface="Times New Roman" panose="02020603050405020304" pitchFamily="18" charset="0"/>
                <a:cs typeface="Times New Roman" panose="02020603050405020304" pitchFamily="18" charset="0"/>
              </a:rPr>
              <a:t>th</a:t>
            </a:r>
            <a:endParaRPr lang="en-US" sz="3600" dirty="0" smtClean="0">
              <a:latin typeface="Times New Roman" panose="02020603050405020304" pitchFamily="18" charset="0"/>
              <a:cs typeface="Times New Roman" panose="02020603050405020304" pitchFamily="18" charset="0"/>
            </a:endParaRPr>
          </a:p>
          <a:p>
            <a:pPr marL="0" indent="0">
              <a:buNone/>
            </a:pPr>
            <a:r>
              <a:rPr lang="en-US" sz="3600" dirty="0" smtClean="0">
                <a:latin typeface="Times New Roman" panose="02020603050405020304" pitchFamily="18" charset="0"/>
                <a:cs typeface="Times New Roman" panose="02020603050405020304" pitchFamily="18" charset="0"/>
              </a:rPr>
              <a:t>Roll no                   002</a:t>
            </a:r>
          </a:p>
          <a:p>
            <a:pPr marL="0" indent="0">
              <a:buNone/>
            </a:pPr>
            <a:r>
              <a:rPr lang="en-US" sz="3600" dirty="0" smtClean="0">
                <a:latin typeface="Times New Roman" panose="02020603050405020304" pitchFamily="18" charset="0"/>
                <a:cs typeface="Times New Roman" panose="02020603050405020304" pitchFamily="18" charset="0"/>
              </a:rPr>
              <a:t>Submitted to          Ma'am Samar</a:t>
            </a:r>
          </a:p>
          <a:p>
            <a:pPr marL="0" indent="0">
              <a:buNone/>
            </a:pPr>
            <a:r>
              <a:rPr lang="en-US" sz="3600" dirty="0" smtClean="0">
                <a:latin typeface="Times New Roman" panose="02020603050405020304" pitchFamily="18" charset="0"/>
                <a:cs typeface="Times New Roman" panose="02020603050405020304" pitchFamily="18" charset="0"/>
              </a:rPr>
              <a:t>Depart                    Applied Psychology</a:t>
            </a:r>
          </a:p>
          <a:p>
            <a:pPr marL="0" indent="0">
              <a:buNone/>
            </a:pPr>
            <a:r>
              <a:rPr lang="en-US" sz="3600" i="1" dirty="0" smtClean="0">
                <a:latin typeface="Times New Roman" panose="02020603050405020304" pitchFamily="18" charset="0"/>
                <a:cs typeface="Times New Roman" panose="02020603050405020304" pitchFamily="18" charset="0"/>
              </a:rPr>
              <a:t>THE ISLAMIA UNIVERSITY  OF BAHAWALPUR</a:t>
            </a:r>
            <a:endParaRPr lang="en-US" sz="36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19878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Tic </a:t>
            </a:r>
            <a:r>
              <a:rPr lang="en-US" dirty="0" smtClean="0">
                <a:latin typeface="Times New Roman" panose="02020603050405020304" pitchFamily="18" charset="0"/>
                <a:cs typeface="Times New Roman" panose="02020603050405020304" pitchFamily="18" charset="0"/>
              </a:rPr>
              <a:t>Disorder(Tourette’s</a:t>
            </a:r>
            <a:r>
              <a:rPr lang="en-US" dirty="0" smtClean="0"/>
              <a:t> disorder)</a:t>
            </a:r>
            <a:endParaRPr lang="en-US" dirty="0"/>
          </a:p>
        </p:txBody>
      </p:sp>
      <p:sp>
        <p:nvSpPr>
          <p:cNvPr id="3" name="Content Placeholder 2"/>
          <p:cNvSpPr>
            <a:spLocks noGrp="1"/>
          </p:cNvSpPr>
          <p:nvPr>
            <p:ph idx="1"/>
          </p:nvPr>
        </p:nvSpPr>
        <p:spPr>
          <a:xfrm>
            <a:off x="883396" y="1735586"/>
            <a:ext cx="8596668" cy="3880773"/>
          </a:xfrm>
        </p:spPr>
        <p:txBody>
          <a:bodyPr/>
          <a:lstStyle/>
          <a:p>
            <a:r>
              <a:rPr lang="en-US" dirty="0">
                <a:latin typeface="Times New Roman" panose="02020603050405020304" pitchFamily="18" charset="0"/>
                <a:cs typeface="Times New Roman" panose="02020603050405020304" pitchFamily="18" charset="0"/>
              </a:rPr>
              <a:t>Tourette Syndrome (TS), also called Tourette disorder or Gilles de la Tourette Syndrome, is a chronic and inherited neuropsychiatric disorder characterized by physical and vocal tics that begin in childhood. Although it is classically associated with involuntary uttering of obscenities (coprolalia), this dramatic symptom is not the cardinal manifestation of the condition.</a:t>
            </a:r>
          </a:p>
          <a:p>
            <a:r>
              <a:rPr lang="en-US" dirty="0" smtClean="0">
                <a:latin typeface="Times New Roman" panose="02020603050405020304" pitchFamily="18" charset="0"/>
                <a:cs typeface="Times New Roman" panose="02020603050405020304" pitchFamily="18" charset="0"/>
              </a:rPr>
              <a:t>Diagnostic </a:t>
            </a:r>
            <a:r>
              <a:rPr lang="en-US" dirty="0">
                <a:latin typeface="Times New Roman" panose="02020603050405020304" pitchFamily="18" charset="0"/>
                <a:cs typeface="Times New Roman" panose="02020603050405020304" pitchFamily="18" charset="0"/>
              </a:rPr>
              <a:t>Criteria</a:t>
            </a:r>
          </a:p>
          <a:p>
            <a:r>
              <a:rPr lang="en-US" dirty="0">
                <a:latin typeface="Times New Roman" panose="02020603050405020304" pitchFamily="18" charset="0"/>
                <a:cs typeface="Times New Roman" panose="02020603050405020304" pitchFamily="18" charset="0"/>
              </a:rPr>
              <a:t>The DSM-5 (American Psychiatric </a:t>
            </a:r>
            <a:r>
              <a:rPr lang="en-US" dirty="0" smtClean="0">
                <a:latin typeface="Times New Roman" panose="02020603050405020304" pitchFamily="18" charset="0"/>
                <a:cs typeface="Times New Roman" panose="02020603050405020304" pitchFamily="18" charset="0"/>
              </a:rPr>
              <a:t>Association) </a:t>
            </a:r>
            <a:r>
              <a:rPr lang="en-US" dirty="0">
                <a:latin typeface="Times New Roman" panose="02020603050405020304" pitchFamily="18" charset="0"/>
                <a:cs typeface="Times New Roman" panose="02020603050405020304" pitchFamily="18" charset="0"/>
              </a:rPr>
              <a:t>recognizes 3 tic disorders: Tourette disorder, chronic (persistent) motor or vocal tic disorder and provisional tic disorder. The provisional disorder requires one or more vocal or motor tics that began before age 18 but have been present for less than 12 months, and the patient must not have previously had one of the other 2 tic disorder</a:t>
            </a:r>
          </a:p>
        </p:txBody>
      </p:sp>
    </p:spTree>
    <p:extLst>
      <p:ext uri="{BB962C8B-B14F-4D97-AF65-F5344CB8AC3E}">
        <p14:creationId xmlns:p14="http://schemas.microsoft.com/office/powerpoint/2010/main" val="20329916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677334" y="257578"/>
            <a:ext cx="8596668" cy="5756856"/>
          </a:xfrm>
          <a:prstGeom prst="rect">
            <a:avLst/>
          </a:prstGeom>
        </p:spPr>
      </p:pic>
    </p:spTree>
    <p:extLst>
      <p:ext uri="{BB962C8B-B14F-4D97-AF65-F5344CB8AC3E}">
        <p14:creationId xmlns:p14="http://schemas.microsoft.com/office/powerpoint/2010/main" val="30467089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sz="3600" dirty="0" smtClean="0">
                <a:latin typeface="Times New Roman" panose="02020603050405020304" pitchFamily="18" charset="0"/>
                <a:cs typeface="Times New Roman" panose="02020603050405020304" pitchFamily="18" charset="0"/>
              </a:rPr>
              <a:t>Neurodevelopmental Disorders</a:t>
            </a:r>
            <a:endParaRPr lang="en-US"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flipV="1">
            <a:off x="6375042" y="5147731"/>
            <a:ext cx="4199726" cy="45719"/>
          </a:xfrm>
        </p:spPr>
        <p:txBody>
          <a:bodyPr>
            <a:normAutofit fontScale="25000" lnSpcReduction="20000"/>
          </a:bodyPr>
          <a:lstStyle/>
          <a:p>
            <a:endParaRPr lang="en-US" dirty="0"/>
          </a:p>
        </p:txBody>
      </p:sp>
    </p:spTree>
    <p:extLst>
      <p:ext uri="{BB962C8B-B14F-4D97-AF65-F5344CB8AC3E}">
        <p14:creationId xmlns:p14="http://schemas.microsoft.com/office/powerpoint/2010/main" val="23164591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What is Neurodevelopmental Disorder</a:t>
            </a:r>
            <a:r>
              <a:rPr lang="en-US" dirty="0" smtClean="0"/>
              <a:t>?</a:t>
            </a:r>
            <a:endParaRPr lang="en-US" dirty="0"/>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Neurodevelopmental disorder are a group of disorder that effect the development of the nervous system , leading to abnormal  brain function which may effect emotion, learning ability , self control , and memory , the  effect of  neurodevelopmental disorder tend to last for a  persons entire life time.</a:t>
            </a:r>
          </a:p>
          <a:p>
            <a:r>
              <a:rPr lang="en-US" sz="3600" dirty="0" smtClean="0">
                <a:latin typeface="Times New Roman" panose="02020603050405020304" pitchFamily="18" charset="0"/>
                <a:cs typeface="Times New Roman" panose="02020603050405020304" pitchFamily="18" charset="0"/>
              </a:rPr>
              <a:t>Causes</a:t>
            </a:r>
          </a:p>
          <a:p>
            <a:r>
              <a:rPr lang="en-US" dirty="0" smtClean="0">
                <a:latin typeface="Times New Roman" panose="02020603050405020304" pitchFamily="18" charset="0"/>
                <a:cs typeface="Times New Roman" panose="02020603050405020304" pitchFamily="18" charset="0"/>
              </a:rPr>
              <a:t>Deprivation</a:t>
            </a:r>
          </a:p>
          <a:p>
            <a:r>
              <a:rPr lang="en-US" dirty="0" smtClean="0">
                <a:latin typeface="Times New Roman" panose="02020603050405020304" pitchFamily="18" charset="0"/>
                <a:cs typeface="Times New Roman" panose="02020603050405020304" pitchFamily="18" charset="0"/>
              </a:rPr>
              <a:t>Genetic disorder</a:t>
            </a:r>
          </a:p>
          <a:p>
            <a:r>
              <a:rPr lang="en-US" dirty="0" smtClean="0">
                <a:latin typeface="Times New Roman" panose="02020603050405020304" pitchFamily="18" charset="0"/>
                <a:cs typeface="Times New Roman" panose="02020603050405020304" pitchFamily="18" charset="0"/>
              </a:rPr>
              <a:t>Immune  dysfunction</a:t>
            </a:r>
          </a:p>
          <a:p>
            <a:r>
              <a:rPr lang="en-US" dirty="0" smtClean="0">
                <a:latin typeface="Times New Roman" panose="02020603050405020304" pitchFamily="18" charset="0"/>
                <a:cs typeface="Times New Roman" panose="02020603050405020304" pitchFamily="18" charset="0"/>
              </a:rPr>
              <a:t>Nutrition</a:t>
            </a:r>
          </a:p>
          <a:p>
            <a:r>
              <a:rPr lang="en-US" dirty="0" smtClean="0">
                <a:latin typeface="Times New Roman" panose="02020603050405020304" pitchFamily="18" charset="0"/>
                <a:cs typeface="Times New Roman" panose="02020603050405020304" pitchFamily="18" charset="0"/>
              </a:rPr>
              <a:t>trauma</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59213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Intellectual disability(intellectual developmental Disorder)</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 Diagnostic Criteria</a:t>
            </a:r>
          </a:p>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Intellectual disability is a disorder with onset during the developmental period  that includes both intellectual  and adaptive functioning , social and practical domains</a:t>
            </a:r>
          </a:p>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The  following criteria must be met:</a:t>
            </a:r>
          </a:p>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Deficits in intellectual functions such as:</a:t>
            </a:r>
          </a:p>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Reasoning</a:t>
            </a:r>
          </a:p>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Problem solving , planning ,</a:t>
            </a:r>
          </a:p>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Abstract thinking, judgment,</a:t>
            </a:r>
          </a:p>
          <a:p>
            <a:pPr>
              <a:buFont typeface="Wingdings" panose="05000000000000000000" pitchFamily="2" charset="2"/>
              <a:buChar char="Ø"/>
            </a:pPr>
            <a:r>
              <a:rPr lang="en-US" dirty="0" smtClean="0">
                <a:latin typeface="Times New Roman" panose="02020603050405020304" pitchFamily="18" charset="0"/>
                <a:cs typeface="Times New Roman" panose="02020603050405020304" pitchFamily="18" charset="0"/>
              </a:rPr>
              <a:t>Academic learning,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05644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Global Developmental Delay</a:t>
            </a:r>
            <a:br>
              <a:rPr lang="en-US" dirty="0" smtClean="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Diagnosed reserved for individual under 5 when clinical severity level cannot be reliably assessed.</a:t>
            </a:r>
          </a:p>
          <a:p>
            <a:r>
              <a:rPr lang="en-US" dirty="0" smtClean="0">
                <a:latin typeface="Times New Roman" panose="02020603050405020304" pitchFamily="18" charset="0"/>
                <a:cs typeface="Times New Roman" panose="02020603050405020304" pitchFamily="18" charset="0"/>
              </a:rPr>
              <a:t>Diagnosed when an individual fails to meet expected developmental milestones in several  areas of intellectual functioning and applies to individual  who are unable  to undergo systematic assessments of intellectual  functioning including children who are too  young  to participate in standardized testing.</a:t>
            </a:r>
          </a:p>
          <a:p>
            <a:r>
              <a:rPr lang="en-US" dirty="0" smtClean="0">
                <a:latin typeface="Times New Roman" panose="02020603050405020304" pitchFamily="18" charset="0"/>
                <a:cs typeface="Times New Roman" panose="02020603050405020304" pitchFamily="18" charset="0"/>
              </a:rPr>
              <a:t>Require reassessment after a  period of time.</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04204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Unspecified intellectual  Disability</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Diagnosed in individual over 5 when assessment of the degree of  intellectual disability by means locally available procedures is difficult or impossible because of:</a:t>
            </a:r>
          </a:p>
          <a:p>
            <a:r>
              <a:rPr lang="en-US" dirty="0" smtClean="0">
                <a:latin typeface="Times New Roman" panose="02020603050405020304" pitchFamily="18" charset="0"/>
                <a:cs typeface="Times New Roman" panose="02020603050405020304" pitchFamily="18" charset="0"/>
              </a:rPr>
              <a:t>Associated sensory or physical impairment as in blindness or prelingual locomotors disability.</a:t>
            </a:r>
          </a:p>
          <a:p>
            <a:r>
              <a:rPr lang="en-US" dirty="0" smtClean="0">
                <a:latin typeface="Times New Roman" panose="02020603050405020304" pitchFamily="18" charset="0"/>
                <a:cs typeface="Times New Roman" panose="02020603050405020304" pitchFamily="18" charset="0"/>
              </a:rPr>
              <a:t>Presence of severe problem behavior or co-occurring mental disorder</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35053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Communication Disorder  </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t> A </a:t>
            </a:r>
            <a:r>
              <a:rPr lang="en-US" dirty="0" smtClean="0">
                <a:latin typeface="Times New Roman" panose="02020603050405020304" pitchFamily="18" charset="0"/>
                <a:cs typeface="Times New Roman" panose="02020603050405020304" pitchFamily="18" charset="0"/>
              </a:rPr>
              <a:t>communication disorder may be evident in the processes of hearing , language,  and speech . May  range in severity from mild to profound.</a:t>
            </a:r>
          </a:p>
          <a:p>
            <a:r>
              <a:rPr lang="en-US" dirty="0" smtClean="0">
                <a:latin typeface="Times New Roman" panose="02020603050405020304" pitchFamily="18" charset="0"/>
                <a:cs typeface="Times New Roman" panose="02020603050405020304" pitchFamily="18" charset="0"/>
              </a:rPr>
              <a:t>It may be development or acquired. A communication disorder may result in a primary disability or secondary to other  disabilities. </a:t>
            </a:r>
          </a:p>
          <a:p>
            <a:r>
              <a:rPr lang="en-US" sz="3600" dirty="0" smtClean="0">
                <a:latin typeface="Times New Roman" panose="02020603050405020304" pitchFamily="18" charset="0"/>
                <a:cs typeface="Times New Roman" panose="02020603050405020304" pitchFamily="18" charset="0"/>
              </a:rPr>
              <a:t>Type of communication Disorders</a:t>
            </a:r>
          </a:p>
          <a:p>
            <a:r>
              <a:rPr lang="en-US" dirty="0" smtClean="0">
                <a:latin typeface="Times New Roman" panose="02020603050405020304" pitchFamily="18" charset="0"/>
                <a:cs typeface="Times New Roman" panose="02020603050405020304" pitchFamily="18" charset="0"/>
              </a:rPr>
              <a:t>Speech disorder- involves difficulties in articulation , fluency and voice. </a:t>
            </a:r>
          </a:p>
          <a:p>
            <a:r>
              <a:rPr lang="en-US" dirty="0" smtClean="0">
                <a:latin typeface="Times New Roman" panose="02020603050405020304" pitchFamily="18" charset="0"/>
                <a:cs typeface="Times New Roman" panose="02020603050405020304" pitchFamily="18" charset="0"/>
              </a:rPr>
              <a:t>Language disorder- involves difficulties with content (semantics) from (phonology,  and syntax)</a:t>
            </a:r>
          </a:p>
          <a:p>
            <a:r>
              <a:rPr lang="en-US" dirty="0" smtClean="0">
                <a:latin typeface="Times New Roman" panose="02020603050405020304" pitchFamily="18" charset="0"/>
                <a:cs typeface="Times New Roman" panose="02020603050405020304" pitchFamily="18" charset="0"/>
              </a:rPr>
              <a:t>Hearing disorder has a separates classification.</a:t>
            </a:r>
          </a:p>
          <a:p>
            <a:r>
              <a:rPr lang="en-US" dirty="0" smtClean="0">
                <a:latin typeface="Times New Roman" panose="02020603050405020304" pitchFamily="18" charset="0"/>
                <a:cs typeface="Times New Roman" panose="02020603050405020304" pitchFamily="18" charset="0"/>
              </a:rPr>
              <a:t> </a:t>
            </a:r>
            <a:endParaRPr lang="en-US" dirty="0"/>
          </a:p>
        </p:txBody>
      </p:sp>
    </p:spTree>
    <p:extLst>
      <p:ext uri="{BB962C8B-B14F-4D97-AF65-F5344CB8AC3E}">
        <p14:creationId xmlns:p14="http://schemas.microsoft.com/office/powerpoint/2010/main" val="10724546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anose="02020603050405020304" pitchFamily="18" charset="0"/>
                <a:cs typeface="Times New Roman" panose="02020603050405020304" pitchFamily="18" charset="0"/>
              </a:rPr>
              <a:t>Causes of communication</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Hearing impairment ( full or partial hearing impairment)</a:t>
            </a:r>
          </a:p>
          <a:p>
            <a:r>
              <a:rPr lang="en-US" dirty="0" smtClean="0">
                <a:latin typeface="Times New Roman" panose="02020603050405020304" pitchFamily="18" charset="0"/>
                <a:cs typeface="Times New Roman" panose="02020603050405020304" pitchFamily="18" charset="0"/>
              </a:rPr>
              <a:t>Physical  disability ( cleft lip and  palate , or malformation of the  mouth  or nose , disability such as  cerebral palsy)</a:t>
            </a:r>
          </a:p>
          <a:p>
            <a:r>
              <a:rPr lang="en-US" dirty="0" smtClean="0">
                <a:latin typeface="Times New Roman" panose="02020603050405020304" pitchFamily="18" charset="0"/>
                <a:cs typeface="Times New Roman" panose="02020603050405020304" pitchFamily="18" charset="0"/>
              </a:rPr>
              <a:t>Developmental disability (some children (not all) with developmental disability or down  syndrome)</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6997643"/>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164</TotalTime>
  <Words>1510</Words>
  <Application>Microsoft Office PowerPoint</Application>
  <PresentationFormat>Widescreen</PresentationFormat>
  <Paragraphs>124</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Times New Roman</vt:lpstr>
      <vt:lpstr>Trebuchet MS</vt:lpstr>
      <vt:lpstr>Wingdings</vt:lpstr>
      <vt:lpstr>Wingdings 3</vt:lpstr>
      <vt:lpstr>Facet</vt:lpstr>
      <vt:lpstr>PowerPoint Presentation</vt:lpstr>
      <vt:lpstr>PowerPoint Presentation</vt:lpstr>
      <vt:lpstr>Neurodevelopmental Disorders</vt:lpstr>
      <vt:lpstr>What is Neurodevelopmental Disorder?</vt:lpstr>
      <vt:lpstr>Intellectual disability(intellectual developmental Disorder)</vt:lpstr>
      <vt:lpstr>Global Developmental Delay </vt:lpstr>
      <vt:lpstr>Unspecified intellectual  Disability</vt:lpstr>
      <vt:lpstr>Communication Disorder  </vt:lpstr>
      <vt:lpstr>Causes of communication</vt:lpstr>
      <vt:lpstr>Childhood-Onset Fluency Disorder</vt:lpstr>
      <vt:lpstr>Social Communication Disorder</vt:lpstr>
      <vt:lpstr>Unspecified Communication Disorder</vt:lpstr>
      <vt:lpstr>Autism Spectrum Disorder</vt:lpstr>
      <vt:lpstr>Diagnosis </vt:lpstr>
      <vt:lpstr>Attention Deficient Hyperactivity Disorder</vt:lpstr>
      <vt:lpstr>Specific Learning Disorder</vt:lpstr>
      <vt:lpstr>Developmental coordinate Disorder</vt:lpstr>
      <vt:lpstr>Diagnosed</vt:lpstr>
      <vt:lpstr>Stereotype movement  Disorder</vt:lpstr>
      <vt:lpstr>Tic Disorder(Tourette’s disorder)</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Neurodevelopmental Disorders</dc:title>
  <dc:creator>Muhammad Tariq Khan</dc:creator>
  <cp:lastModifiedBy>Muhammad Tariq Khan</cp:lastModifiedBy>
  <cp:revision>18</cp:revision>
  <dcterms:created xsi:type="dcterms:W3CDTF">2020-04-02T08:00:49Z</dcterms:created>
  <dcterms:modified xsi:type="dcterms:W3CDTF">2020-04-02T10:45:19Z</dcterms:modified>
</cp:coreProperties>
</file>