
<file path=[Content_Types].xml><?xml version="1.0" encoding="utf-8"?>
<Types xmlns="http://schemas.openxmlformats.org/package/2006/content-types">
  <Default ContentType="image/jpeg" Extension="jpeg"/>
  <Default ContentType="image/jpeg" Extension="jpg"/>
  <Default ContentType="image/png" Extension="png"/>
  <Default ContentType="application/vnd.openxmlformats-package.relationships+xml" Extension="rels"/>
  <Default ContentType="application/xml" Extension="xml"/>
  <Override ContentType="application/vnd.openxmlformats-officedocument.presentationml.presProps+xml" PartName="/ppt/presProps1.xml"/>
  <Override ContentType="application/vnd.openxmlformats-officedocument.presentationml.presentation.main+xml" PartName="/ppt/presentation.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slide+xml" PartName="/ppt/slides/slide24.xml"/>
  <Override ContentType="application/vnd.openxmlformats-officedocument.presentationml.slide+xml" PartName="/ppt/slides/slide25.xml"/>
  <Override ContentType="application/vnd.openxmlformats-officedocument.presentationml.slide+xml" PartName="/ppt/slides/slide26.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3.xml"/>
  <Override ContentType="application/vnd.openxmlformats-officedocument.presentationml.slideLayout+xml" PartName="/ppt/slideLayouts/slideLayout14.xml"/>
  <Override ContentType="application/vnd.openxmlformats-officedocument.presentationml.slideLayout+xml" PartName="/ppt/slideLayouts/slideLayout15.xml"/>
  <Override ContentType="application/vnd.openxmlformats-officedocument.presentationml.slideLayout+xml" PartName="/ppt/slideLayouts/slideLayout16.xml"/>
  <Override ContentType="application/vnd.openxmlformats-officedocument.presentationml.slideLayout+xml" PartName="/ppt/slideLayouts/slideLayout17.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theme+xml" PartName="/ppt/theme/theme1.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strictFirstAndLastChars="0" saveSubsetFonts="1">
  <p:sldMasterIdLst>
    <p:sldMasterId id="2147483648" r:id="rId3"/>
  </p:sld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Lst>
  <p:sldSz cy="6858000" cx="12192000"/>
  <p:notesSz cx="6858000" cy="9144000"/>
  <p:defaultTextStyle>
    <a:defPPr lvl="0">
      <a:defRPr lang="en-US"/>
    </a:defPPr>
    <a:lvl1pPr defTabSz="457200" eaLnBrk="1" hangingPunct="1" latinLnBrk="0" lvl="0" marL="0" rtl="0" algn="l">
      <a:defRPr kern="1200" sz="1800">
        <a:solidFill>
          <a:schemeClr val="tx1"/>
        </a:solidFill>
        <a:latin typeface="+mn-lt"/>
        <a:ea typeface="+mn-ea"/>
        <a:cs typeface="+mn-cs"/>
      </a:defRPr>
    </a:lvl1pPr>
    <a:lvl2pPr defTabSz="457200" eaLnBrk="1" hangingPunct="1" latinLnBrk="0" lvl="1" marL="457200" rtl="0" algn="l">
      <a:defRPr kern="1200" sz="1800">
        <a:solidFill>
          <a:schemeClr val="tx1"/>
        </a:solidFill>
        <a:latin typeface="+mn-lt"/>
        <a:ea typeface="+mn-ea"/>
        <a:cs typeface="+mn-cs"/>
      </a:defRPr>
    </a:lvl2pPr>
    <a:lvl3pPr defTabSz="457200" eaLnBrk="1" hangingPunct="1" latinLnBrk="0" lvl="2" marL="914400" rtl="0" algn="l">
      <a:defRPr kern="1200" sz="1800">
        <a:solidFill>
          <a:schemeClr val="tx1"/>
        </a:solidFill>
        <a:latin typeface="+mn-lt"/>
        <a:ea typeface="+mn-ea"/>
        <a:cs typeface="+mn-cs"/>
      </a:defRPr>
    </a:lvl3pPr>
    <a:lvl4pPr defTabSz="457200" eaLnBrk="1" hangingPunct="1" latinLnBrk="0" lvl="3" marL="1371600" rtl="0" algn="l">
      <a:defRPr kern="1200" sz="1800">
        <a:solidFill>
          <a:schemeClr val="tx1"/>
        </a:solidFill>
        <a:latin typeface="+mn-lt"/>
        <a:ea typeface="+mn-ea"/>
        <a:cs typeface="+mn-cs"/>
      </a:defRPr>
    </a:lvl4pPr>
    <a:lvl5pPr defTabSz="457200" eaLnBrk="1" hangingPunct="1" latinLnBrk="0" lvl="4" marL="1828800" rtl="0" algn="l">
      <a:defRPr kern="1200" sz="1800">
        <a:solidFill>
          <a:schemeClr val="tx1"/>
        </a:solidFill>
        <a:latin typeface="+mn-lt"/>
        <a:ea typeface="+mn-ea"/>
        <a:cs typeface="+mn-cs"/>
      </a:defRPr>
    </a:lvl5pPr>
    <a:lvl6pPr defTabSz="457200" eaLnBrk="1" hangingPunct="1" latinLnBrk="0" lvl="5" marL="2286000" rtl="0" algn="l">
      <a:defRPr kern="1200" sz="1800">
        <a:solidFill>
          <a:schemeClr val="tx1"/>
        </a:solidFill>
        <a:latin typeface="+mn-lt"/>
        <a:ea typeface="+mn-ea"/>
        <a:cs typeface="+mn-cs"/>
      </a:defRPr>
    </a:lvl6pPr>
    <a:lvl7pPr defTabSz="457200" eaLnBrk="1" hangingPunct="1" latinLnBrk="0" lvl="6" marL="2743200" rtl="0" algn="l">
      <a:defRPr kern="1200" sz="1800">
        <a:solidFill>
          <a:schemeClr val="tx1"/>
        </a:solidFill>
        <a:latin typeface="+mn-lt"/>
        <a:ea typeface="+mn-ea"/>
        <a:cs typeface="+mn-cs"/>
      </a:defRPr>
    </a:lvl7pPr>
    <a:lvl8pPr defTabSz="457200" eaLnBrk="1" hangingPunct="1" latinLnBrk="0" lvl="7" marL="3200400" rtl="0" algn="l">
      <a:defRPr kern="1200" sz="1800">
        <a:solidFill>
          <a:schemeClr val="tx1"/>
        </a:solidFill>
        <a:latin typeface="+mn-lt"/>
        <a:ea typeface="+mn-ea"/>
        <a:cs typeface="+mn-cs"/>
      </a:defRPr>
    </a:lvl8pPr>
    <a:lvl9pPr defTabSz="457200" eaLnBrk="1" hangingPunct="1" latinLnBrk="0" lvl="8" marL="3657600" rtl="0" algn="l">
      <a:defRPr kern="1200" sz="1800">
        <a:solidFill>
          <a:schemeClr val="tx1"/>
        </a:solidFill>
        <a:latin typeface="+mn-lt"/>
        <a:ea typeface="+mn-ea"/>
        <a:cs typeface="+mn-cs"/>
      </a:defRPr>
    </a:lvl9pPr>
  </p:defaultTextStyle>
</p:presentation>
</file>

<file path=ppt/presProps1.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_rels/presentation.xml.rels><?xml version="1.0" encoding="UTF-8" standalone="yes"?><Relationships xmlns="http://schemas.openxmlformats.org/package/2006/relationships"><Relationship Id="rId20" Type="http://schemas.openxmlformats.org/officeDocument/2006/relationships/slide" Target="slides/slide18.xml"/><Relationship Id="rId22" Type="http://schemas.openxmlformats.org/officeDocument/2006/relationships/slide" Target="slides/slide20.xml"/><Relationship Id="rId21" Type="http://schemas.openxmlformats.org/officeDocument/2006/relationships/slide" Target="slides/slide19.xml"/><Relationship Id="rId24" Type="http://schemas.openxmlformats.org/officeDocument/2006/relationships/slide" Target="slides/slide22.xml"/><Relationship Id="rId23" Type="http://schemas.openxmlformats.org/officeDocument/2006/relationships/slide" Target="slides/slide21.xml"/><Relationship Id="rId1" Type="http://schemas.openxmlformats.org/officeDocument/2006/relationships/theme" Target="theme/theme1.xml"/><Relationship Id="rId2" Type="http://schemas.openxmlformats.org/officeDocument/2006/relationships/presProps" Target="presProps1.xml"/><Relationship Id="rId3" Type="http://schemas.openxmlformats.org/officeDocument/2006/relationships/slideMaster" Target="slideMasters/slideMaster1.xml"/><Relationship Id="rId4" Type="http://schemas.openxmlformats.org/officeDocument/2006/relationships/slide" Target="slides/slide1.xml"/><Relationship Id="rId9" Type="http://schemas.openxmlformats.org/officeDocument/2006/relationships/slide" Target="slides/slide7.xml"/><Relationship Id="rId26" Type="http://schemas.openxmlformats.org/officeDocument/2006/relationships/slide" Target="slides/slide24.xml"/><Relationship Id="rId25" Type="http://schemas.openxmlformats.org/officeDocument/2006/relationships/slide" Target="slides/slide23.xml"/><Relationship Id="rId28" Type="http://schemas.openxmlformats.org/officeDocument/2006/relationships/slide" Target="slides/slide26.xml"/><Relationship Id="rId27" Type="http://schemas.openxmlformats.org/officeDocument/2006/relationships/slide" Target="slides/slide25.xml"/><Relationship Id="rId5" Type="http://schemas.openxmlformats.org/officeDocument/2006/relationships/slide" Target="slides/slide2.xml"/><Relationship Id="rId6" Type="http://schemas.openxmlformats.org/officeDocument/2006/relationships/slide" Target="slides/slide3.xml"/><Relationship Id="rId7" Type="http://schemas.openxmlformats.org/officeDocument/2006/relationships/slide" Target="slides/slide5.xml"/><Relationship Id="rId8" Type="http://schemas.openxmlformats.org/officeDocument/2006/relationships/slide" Target="slides/slide6.xml"/><Relationship Id="rId11" Type="http://schemas.openxmlformats.org/officeDocument/2006/relationships/slide" Target="slides/slide9.xml"/><Relationship Id="rId10" Type="http://schemas.openxmlformats.org/officeDocument/2006/relationships/slide" Target="slides/slide8.xml"/><Relationship Id="rId13" Type="http://schemas.openxmlformats.org/officeDocument/2006/relationships/slide" Target="slides/slide11.xml"/><Relationship Id="rId12" Type="http://schemas.openxmlformats.org/officeDocument/2006/relationships/slide" Target="slides/slide10.xml"/><Relationship Id="rId15" Type="http://schemas.openxmlformats.org/officeDocument/2006/relationships/slide" Target="slides/slide13.xml"/><Relationship Id="rId14" Type="http://schemas.openxmlformats.org/officeDocument/2006/relationships/slide" Target="slides/slide12.xml"/><Relationship Id="rId17" Type="http://schemas.openxmlformats.org/officeDocument/2006/relationships/slide" Target="slides/slide15.xml"/><Relationship Id="rId16" Type="http://schemas.openxmlformats.org/officeDocument/2006/relationships/slide" Target="slides/slide14.xml"/><Relationship Id="rId19" Type="http://schemas.openxmlformats.org/officeDocument/2006/relationships/slide" Target="slides/slide17.xml"/><Relationship Id="rId18" Type="http://schemas.openxmlformats.org/officeDocument/2006/relationships/slide" Target="slides/slide16.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en-US" smtClean="0"/>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4/3/2020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582098503"/>
      </p:ext>
    </p:extLst>
  </p:cSld>
  <p:clrMapOvr>
    <a:masterClrMapping/>
  </p:clrMapOvr>
  <mc:AlternateContent xmlns:mc="http://schemas.openxmlformats.org/markup-compatibility/2006" xmlns:p15="http://schemas.microsoft.com/office/powerpoint/2012/main">
    <mc:Choice Requires="p15">
      <p:transition>
        <p15:prstTrans prst="fallOver"/>
      </p:transition>
    </mc:Choice>
    <mc:Fallback xmlns="">
      <p:transition>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4/3/2020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639022934"/>
      </p:ext>
    </p:extLst>
  </p:cSld>
  <p:clrMapOvr>
    <a:masterClrMapping/>
  </p:clrMapOvr>
  <mc:AlternateContent xmlns:mc="http://schemas.openxmlformats.org/markup-compatibility/2006" xmlns:p15="http://schemas.microsoft.com/office/powerpoint/2012/main">
    <mc:Choice Requires="p15">
      <p:transition>
        <p15:prstTrans prst="fallOver"/>
      </p:transition>
    </mc:Choice>
    <mc:Fallback xmlns="">
      <p:transition>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en-US" smtClean="0"/>
              <a:t>Click to edit Master title style</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4/3/2020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139999083"/>
      </p:ext>
    </p:extLst>
  </p:cSld>
  <p:clrMapOvr>
    <a:masterClrMapping/>
  </p:clrMapOvr>
  <mc:AlternateContent xmlns:mc="http://schemas.openxmlformats.org/markup-compatibility/2006" xmlns:p15="http://schemas.microsoft.com/office/powerpoint/2012/main">
    <mc:Choice Requires="p15">
      <p:transition>
        <p15:prstTrans prst="fallOver"/>
      </p:transition>
    </mc:Choice>
    <mc:Fallback xmlns="">
      <p:transition>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en-US" smtClean="0"/>
              <a:t>Click to edit Master title style</a:t>
            </a:r>
            <a:endParaRPr lang="en-US" dirty="0"/>
          </a:p>
        </p:txBody>
      </p:sp>
      <p:sp>
        <p:nvSpPr>
          <p:cNvPr id="11" name="Text Placeholder 3"/>
          <p:cNvSpPr>
            <a:spLocks noGrp="1"/>
          </p:cNvSpPr>
          <p:nvPr>
            <p:ph type="body" sz="half" idx="14"/>
          </p:nvPr>
        </p:nvSpPr>
        <p:spPr>
          <a:xfrm>
            <a:off x="1930400" y="3771174"/>
            <a:ext cx="727964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en-US" smtClean="0"/>
              <a:t>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4/3/2020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12" name="TextBox 11"/>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
        <p:nvSpPr>
          <p:cNvPr id="15" name="TextBox 14"/>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Tree>
    <p:extLst>
      <p:ext uri="{BB962C8B-B14F-4D97-AF65-F5344CB8AC3E}">
        <p14:creationId xmlns:p14="http://schemas.microsoft.com/office/powerpoint/2010/main" val="774514777"/>
      </p:ext>
    </p:extLst>
  </p:cSld>
  <p:clrMapOvr>
    <a:masterClrMapping/>
  </p:clrMapOvr>
  <mc:AlternateContent xmlns:mc="http://schemas.openxmlformats.org/markup-compatibility/2006" xmlns:p15="http://schemas.microsoft.com/office/powerpoint/2012/main">
    <mc:Choice Requires="p15">
      <p:transition>
        <p15:prstTrans prst="fallOver"/>
      </p:transition>
    </mc:Choice>
    <mc:Fallback xmlns="">
      <p:transition>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4/3/2020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853311369"/>
      </p:ext>
    </p:extLst>
  </p:cSld>
  <p:clrMapOvr>
    <a:masterClrMapping/>
  </p:clrMapOvr>
  <mc:AlternateContent xmlns:mc="http://schemas.openxmlformats.org/markup-compatibility/2006" xmlns:p15="http://schemas.microsoft.com/office/powerpoint/2012/main">
    <mc:Choice Requires="p15">
      <p:transition>
        <p15:prstTrans prst="fallOver"/>
      </p:transition>
    </mc:Choice>
    <mc:Fallback xmlns="">
      <p:transition>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cxnSp>
        <p:nvCxnSpPr>
          <p:cNvPr id="17" name="Straight Connector 16"/>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B61BEF0D-F0BB-DE4B-95CE-6DB70DBA9567}" type="datetimeFigureOut">
              <a:rPr lang="en-US" smtClean="0"/>
              <a:pPr/>
              <a:t>4/3/2020</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244181361"/>
      </p:ext>
    </p:extLst>
  </p:cSld>
  <p:clrMapOvr>
    <a:masterClrMapping/>
  </p:clrMapOvr>
  <mc:AlternateContent xmlns:mc="http://schemas.openxmlformats.org/markup-compatibility/2006" xmlns:p15="http://schemas.microsoft.com/office/powerpoint/2012/main">
    <mc:Choice Requires="p15">
      <p:transition>
        <p15:prstTrans prst="fallOver"/>
      </p:transition>
    </mc:Choice>
    <mc:Fallback xmlns="">
      <p:transition>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cxnSp>
        <p:nvCxnSpPr>
          <p:cNvPr id="19" name="Straight Connector 18"/>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B61BEF0D-F0BB-DE4B-95CE-6DB70DBA9567}" type="datetimeFigureOut">
              <a:rPr lang="en-US" smtClean="0"/>
              <a:pPr/>
              <a:t>4/3/2020</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504437596"/>
      </p:ext>
    </p:extLst>
  </p:cSld>
  <p:clrMapOvr>
    <a:masterClrMapping/>
  </p:clrMapOvr>
  <mc:AlternateContent xmlns:mc="http://schemas.openxmlformats.org/markup-compatibility/2006" xmlns:p15="http://schemas.microsoft.com/office/powerpoint/2012/main">
    <mc:Choice Requires="p15">
      <p:transition>
        <p15:prstTrans prst="fallOver"/>
      </p:transition>
    </mc:Choice>
    <mc:Fallback xmlns="">
      <p:transition>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4/3/2020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219398026"/>
      </p:ext>
    </p:extLst>
  </p:cSld>
  <p:clrMapOvr>
    <a:masterClrMapping/>
  </p:clrMapOvr>
  <mc:AlternateContent xmlns:mc="http://schemas.openxmlformats.org/markup-compatibility/2006" xmlns:p15="http://schemas.microsoft.com/office/powerpoint/2012/main">
    <mc:Choice Requires="p15">
      <p:transition>
        <p15:prstTrans prst="fallOver"/>
      </p:transition>
    </mc:Choice>
    <mc:Fallback xmlns="">
      <p:transition>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4/3/2020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233389368"/>
      </p:ext>
    </p:extLst>
  </p:cSld>
  <p:clrMapOvr>
    <a:masterClrMapping/>
  </p:clrMapOvr>
  <mc:AlternateContent xmlns:mc="http://schemas.openxmlformats.org/markup-compatibility/2006" xmlns:p15="http://schemas.microsoft.com/office/powerpoint/2012/main">
    <mc:Choice Requires="p15">
      <p:transition>
        <p15:prstTrans prst="fallOver"/>
      </p:transition>
    </mc:Choice>
    <mc:Fallback xmlns="">
      <p:transition>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3"/>
          <p:cNvSpPr>
            <a:spLocks noGrp="1"/>
          </p:cNvSpPr>
          <p:nvPr>
            <p:ph type="dt" sz="half" idx="10"/>
          </p:nvPr>
        </p:nvSpPr>
        <p:spPr/>
        <p:txBody>
          <a:bodyPr/>
          <a:lstStyle/>
          <a:p>
            <a:fld id="{B61BEF0D-F0BB-DE4B-95CE-6DB70DBA9567}" type="datetimeFigureOut">
              <a:rPr lang="en-US" smtClean="0"/>
              <a:pPr/>
              <a:t>4/3/2020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403620338"/>
      </p:ext>
    </p:extLst>
  </p:cSld>
  <p:clrMapOvr>
    <a:masterClrMapping/>
  </p:clrMapOvr>
  <mc:AlternateContent xmlns:mc="http://schemas.openxmlformats.org/markup-compatibility/2006" xmlns:p15="http://schemas.microsoft.com/office/powerpoint/2012/main">
    <mc:Choice Requires="p15">
      <p:transition>
        <p15:prstTrans prst="fallOver"/>
      </p:transition>
    </mc:Choice>
    <mc:Fallback xmlns="">
      <p:transition>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4/3/2020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875873441"/>
      </p:ext>
    </p:extLst>
  </p:cSld>
  <p:clrMapOvr>
    <a:masterClrMapping/>
  </p:clrMapOvr>
  <mc:AlternateContent xmlns:mc="http://schemas.openxmlformats.org/markup-compatibility/2006" xmlns:p15="http://schemas.microsoft.com/office/powerpoint/2012/main">
    <mc:Choice Requires="p15">
      <p:transition>
        <p15:prstTrans prst="fallOver"/>
      </p:transition>
    </mc:Choice>
    <mc:Fallback xmlns="">
      <p:transition>
        <p:fade/>
      </p:transition>
    </mc:Fallback>
  </mc:AlternateContent>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smtClean="0"/>
              <a:pPr/>
              <a:t>4/3/2020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073747955"/>
      </p:ext>
    </p:extLst>
  </p:cSld>
  <p:clrMapOvr>
    <a:masterClrMapping/>
  </p:clrMapOvr>
  <mc:AlternateContent xmlns:mc="http://schemas.openxmlformats.org/markup-compatibility/2006" xmlns:p15="http://schemas.microsoft.com/office/powerpoint/2012/main">
    <mc:Choice Requires="p15">
      <p:transition>
        <p15:prstTrans prst="fallOver"/>
      </p:transition>
    </mc:Choice>
    <mc:Fallback xmlns="">
      <p:transition>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4/3/2020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891984285"/>
      </p:ext>
    </p:extLst>
  </p:cSld>
  <p:clrMapOvr>
    <a:masterClrMapping/>
  </p:clrMapOvr>
  <mc:AlternateContent xmlns:mc="http://schemas.openxmlformats.org/markup-compatibility/2006" xmlns:p15="http://schemas.microsoft.com/office/powerpoint/2012/main">
    <mc:Choice Requires="p15">
      <p:transition>
        <p15:prstTrans prst="fallOver"/>
      </p:transition>
    </mc:Choice>
    <mc:Fallback xmlns="">
      <p:transition>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7" name="Date Placeholder 2"/>
          <p:cNvSpPr>
            <a:spLocks noGrp="1"/>
          </p:cNvSpPr>
          <p:nvPr>
            <p:ph type="dt" sz="half" idx="10"/>
          </p:nvPr>
        </p:nvSpPr>
        <p:spPr/>
        <p:txBody>
          <a:bodyPr/>
          <a:lstStyle/>
          <a:p>
            <a:fld id="{B61BEF0D-F0BB-DE4B-95CE-6DB70DBA9567}" type="datetimeFigureOut">
              <a:rPr lang="en-US" smtClean="0"/>
              <a:pPr/>
              <a:t>4/3/2020</a:t>
            </a:fld>
            <a:endParaRPr lang="en-US" dirty="0"/>
          </a:p>
        </p:txBody>
      </p:sp>
      <p:sp>
        <p:nvSpPr>
          <p:cNvPr id="5" name="Footer Placeholder 3"/>
          <p:cNvSpPr>
            <a:spLocks noGrp="1"/>
          </p:cNvSpPr>
          <p:nvPr>
            <p:ph type="ftr" sz="quarter" idx="11"/>
          </p:nvPr>
        </p:nvSpPr>
        <p:spPr/>
        <p:txBody>
          <a:bodyPr/>
          <a:lstStyle/>
          <a:p>
            <a:endParaRPr lang="en-US" dirty="0"/>
          </a:p>
        </p:txBody>
      </p:sp>
      <p:sp>
        <p:nvSpPr>
          <p:cNvPr id="6"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248018084"/>
      </p:ext>
    </p:extLst>
  </p:cSld>
  <p:clrMapOvr>
    <a:masterClrMapping/>
  </p:clrMapOvr>
  <mc:AlternateContent xmlns:mc="http://schemas.openxmlformats.org/markup-compatibility/2006" xmlns:p15="http://schemas.microsoft.com/office/powerpoint/2012/main">
    <mc:Choice Requires="p15">
      <p:transition>
        <p15:prstTrans prst="fallOver"/>
      </p:transition>
    </mc:Choice>
    <mc:Fallback xmlns="">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B61BEF0D-F0BB-DE4B-95CE-6DB70DBA9567}" type="datetimeFigureOut">
              <a:rPr lang="en-US" smtClean="0"/>
              <a:pPr/>
              <a:t>4/3/2020</a:t>
            </a:fld>
            <a:endParaRPr lang="en-US" dirty="0"/>
          </a:p>
        </p:txBody>
      </p:sp>
      <p:sp>
        <p:nvSpPr>
          <p:cNvPr id="5" name="Footer Placeholder 2"/>
          <p:cNvSpPr>
            <a:spLocks noGrp="1"/>
          </p:cNvSpPr>
          <p:nvPr>
            <p:ph type="ftr" sz="quarter" idx="11"/>
          </p:nvPr>
        </p:nvSpPr>
        <p:spPr/>
        <p:txBody>
          <a:bodyPr/>
          <a:lstStyle/>
          <a:p>
            <a:endParaRPr lang="en-US" dirty="0"/>
          </a:p>
        </p:txBody>
      </p:sp>
      <p:sp>
        <p:nvSpPr>
          <p:cNvPr id="6"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572724157"/>
      </p:ext>
    </p:extLst>
  </p:cSld>
  <p:clrMapOvr>
    <a:masterClrMapping/>
  </p:clrMapOvr>
  <mc:AlternateContent xmlns:mc="http://schemas.openxmlformats.org/markup-compatibility/2006" xmlns:p15="http://schemas.microsoft.com/office/powerpoint/2012/main">
    <mc:Choice Requires="p15">
      <p:transition>
        <p15:prstTrans prst="fallOver"/>
      </p:transition>
    </mc:Choice>
    <mc:Fallback xmlns="">
      <p:transition>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3" y="1447800"/>
            <a:ext cx="3401064" cy="1447800"/>
          </a:xfrm>
        </p:spPr>
        <p:txBody>
          <a:bodyPr anchor="b"/>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154953"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7" name="Date Placeholder 4"/>
          <p:cNvSpPr>
            <a:spLocks noGrp="1"/>
          </p:cNvSpPr>
          <p:nvPr>
            <p:ph type="dt" sz="half" idx="10"/>
          </p:nvPr>
        </p:nvSpPr>
        <p:spPr/>
        <p:txBody>
          <a:bodyPr/>
          <a:lstStyle/>
          <a:p>
            <a:fld id="{B61BEF0D-F0BB-DE4B-95CE-6DB70DBA9567}" type="datetimeFigureOut">
              <a:rPr lang="en-US" smtClean="0"/>
              <a:pPr/>
              <a:t>4/3/2020</a:t>
            </a:fld>
            <a:endParaRPr lang="en-US" dirty="0"/>
          </a:p>
        </p:txBody>
      </p:sp>
      <p:sp>
        <p:nvSpPr>
          <p:cNvPr id="5" name="Footer Placeholder 5"/>
          <p:cNvSpPr>
            <a:spLocks noGrp="1"/>
          </p:cNvSpPr>
          <p:nvPr>
            <p:ph type="ftr" sz="quarter" idx="11"/>
          </p:nvPr>
        </p:nvSpPr>
        <p:spPr/>
        <p:txBody>
          <a:bodyPr/>
          <a:lstStyle/>
          <a:p>
            <a:endParaRPr lang="en-US" dirty="0"/>
          </a:p>
        </p:txBody>
      </p:sp>
      <p:sp>
        <p:nvSpPr>
          <p:cNvPr id="6"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947202147"/>
      </p:ext>
    </p:extLst>
  </p:cSld>
  <p:clrMapOvr>
    <a:masterClrMapping/>
  </p:clrMapOvr>
  <mc:AlternateContent xmlns:mc="http://schemas.openxmlformats.org/markup-compatibility/2006" xmlns:p15="http://schemas.microsoft.com/office/powerpoint/2012/main">
    <mc:Choice Requires="p15">
      <p:transition>
        <p15:prstTrans prst="fallOver"/>
      </p:transition>
    </mc:Choice>
    <mc:Fallback xmlns="">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4/3/2020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825287301"/>
      </p:ext>
    </p:extLst>
  </p:cSld>
  <p:clrMapOvr>
    <a:masterClrMapping/>
  </p:clrMapOvr>
  <mc:AlternateContent xmlns:mc="http://schemas.openxmlformats.org/markup-compatibility/2006" xmlns:p15="http://schemas.microsoft.com/office/powerpoint/2012/main">
    <mc:Choice Requires="p15">
      <p:transition>
        <p15:prstTrans prst="fallOver"/>
      </p:transition>
    </mc:Choice>
    <mc:Fallback xmlns="">
      <p:transition>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B61BEF0D-F0BB-DE4B-95CE-6DB70DBA9567}" type="datetimeFigureOut">
              <a:rPr lang="en-US" smtClean="0"/>
              <a:pPr/>
              <a:t>4/3/2020</a:t>
            </a:fld>
            <a:endParaRPr lang="en-US" dirty="0"/>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en-US" dirty="0"/>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99948355"/>
      </p:ext>
    </p:extLst>
  </p:cSld>
  <p:clrMap bg1="dk1" tx1="lt1" bg2="dk2" tx2="lt2" accent1="accent1" accent2="accent2" accent3="accent3" accent4="accent4" accent5="accent5" accent6="accent6" hlink="hlink" folHlink="folHlink"/>
  <p:sldLayoutIdLst>
    <p:sldLayoutId id="2147484061" r:id="rId1"/>
    <p:sldLayoutId id="2147484062" r:id="rId2"/>
    <p:sldLayoutId id="2147484063" r:id="rId3"/>
    <p:sldLayoutId id="2147484064" r:id="rId4"/>
    <p:sldLayoutId id="2147484065" r:id="rId5"/>
    <p:sldLayoutId id="2147484066" r:id="rId6"/>
    <p:sldLayoutId id="2147484067" r:id="rId7"/>
    <p:sldLayoutId id="2147484068" r:id="rId8"/>
    <p:sldLayoutId id="2147484069" r:id="rId9"/>
    <p:sldLayoutId id="2147484070" r:id="rId10"/>
    <p:sldLayoutId id="2147484071" r:id="rId11"/>
    <p:sldLayoutId id="2147484072" r:id="rId12"/>
    <p:sldLayoutId id="2147484073" r:id="rId13"/>
    <p:sldLayoutId id="2147484074" r:id="rId14"/>
    <p:sldLayoutId id="2147484075" r:id="rId15"/>
    <p:sldLayoutId id="2147484076" r:id="rId16"/>
    <p:sldLayoutId id="2147484077" r:id="rId17"/>
  </p:sldLayoutIdLst>
  <mc:AlternateContent xmlns:mc="http://schemas.openxmlformats.org/markup-compatibility/2006" xmlns:p15="http://schemas.microsoft.com/office/powerpoint/2012/main">
    <mc:Choice Requires="p15">
      <p:transition>
        <p15:prstTrans prst="fallOver"/>
      </p:transition>
    </mc:Choice>
    <mc:Fallback xmlns="">
      <p:transition>
        <p:fade/>
      </p:transition>
    </mc:Fallback>
  </mc:AlternateContent>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233332" y="1071154"/>
            <a:ext cx="8292497" cy="4807132"/>
          </a:xfrm>
        </p:spPr>
        <p:txBody>
          <a:bodyPr/>
          <a:lstStyle/>
          <a:p>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33332" y="1071154"/>
            <a:ext cx="8292497" cy="4807132"/>
          </a:xfrm>
          <a:prstGeom prst="rect">
            <a:avLst/>
          </a:prstGeom>
        </p:spPr>
      </p:pic>
    </p:spTree>
    <p:extLst>
      <p:ext uri="{BB962C8B-B14F-4D97-AF65-F5344CB8AC3E}">
        <p14:creationId xmlns:p14="http://schemas.microsoft.com/office/powerpoint/2010/main" val="231365626"/>
      </p:ext>
    </p:extLst>
  </p:cSld>
  <p:clrMapOvr>
    <a:masterClrMapping/>
  </p:clrMapOvr>
  <mc:AlternateContent xmlns:mc="http://schemas.openxmlformats.org/markup-compatibility/2006" xmlns:p15="http://schemas.microsoft.com/office/powerpoint/2012/main">
    <mc:Choice Requires="p15">
      <p:transition>
        <p15:prstTrans prst="fallOver"/>
      </p:transition>
    </mc:Choice>
    <mc:Fallback xmlns="">
      <p:transition>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747490"/>
          </a:xfrm>
        </p:spPr>
        <p:txBody>
          <a:bodyPr>
            <a:normAutofit/>
          </a:bodyPr>
          <a:lstStyle/>
          <a:p>
            <a:r>
              <a:rPr lang="en-US" sz="2400" dirty="0" smtClean="0"/>
              <a:t>Diagnosis of delusional disorder</a:t>
            </a:r>
            <a:endParaRPr lang="en-US" sz="2400" dirty="0"/>
          </a:p>
        </p:txBody>
      </p:sp>
      <p:sp>
        <p:nvSpPr>
          <p:cNvPr id="3" name="Content Placeholder 2"/>
          <p:cNvSpPr>
            <a:spLocks noGrp="1"/>
          </p:cNvSpPr>
          <p:nvPr>
            <p:ph idx="1"/>
          </p:nvPr>
        </p:nvSpPr>
        <p:spPr>
          <a:xfrm>
            <a:off x="2589212" y="1136469"/>
            <a:ext cx="8915400" cy="5264331"/>
          </a:xfrm>
        </p:spPr>
        <p:txBody>
          <a:bodyPr>
            <a:normAutofit/>
          </a:bodyPr>
          <a:lstStyle/>
          <a:p>
            <a:r>
              <a:rPr lang="en-GB" sz="1600" dirty="0"/>
              <a:t>The presence of non-bizarre delusions is the most obvious symptom of this disorder. Other symptoms that might appear include:</a:t>
            </a:r>
          </a:p>
          <a:p>
            <a:r>
              <a:rPr lang="en-GB" sz="1600" dirty="0"/>
              <a:t>An irritable, angry, or low mood</a:t>
            </a:r>
          </a:p>
          <a:p>
            <a:r>
              <a:rPr lang="en-GB" sz="1600" dirty="0"/>
              <a:t>Hallucinations (seeing, hearing, or feeling things that are not really there) that are related to the </a:t>
            </a:r>
            <a:r>
              <a:rPr lang="en-GB" sz="1600" dirty="0" smtClean="0"/>
              <a:t>delusion.</a:t>
            </a:r>
          </a:p>
          <a:p>
            <a:r>
              <a:rPr lang="en-GB" sz="2400" dirty="0" smtClean="0"/>
              <a:t>Treatment of delusional disorder:</a:t>
            </a:r>
            <a:br>
              <a:rPr lang="en-GB" sz="2400" dirty="0" smtClean="0"/>
            </a:br>
            <a:r>
              <a:rPr lang="en-GB" sz="1600" dirty="0" smtClean="0"/>
              <a:t/>
            </a:r>
            <a:br>
              <a:rPr lang="en-GB" sz="1600" dirty="0" smtClean="0"/>
            </a:br>
            <a:r>
              <a:rPr lang="en-GB" sz="1600" dirty="0" smtClean="0"/>
              <a:t> </a:t>
            </a:r>
            <a:r>
              <a:rPr lang="en-GB" sz="1600" dirty="0"/>
              <a:t>Delusional disorder is considered difficult to treat. Antipsychotic drugs, antidepressants and mood-stabilising medications are frequently used to treat this mental illness and there is growing interest in psychological therapies such as psychotherapy and cognitive behavioural therapy (CBT) as a means of treatment</a:t>
            </a:r>
            <a:r>
              <a:rPr lang="en-GB" dirty="0" smtClean="0"/>
              <a:t>.</a:t>
            </a:r>
            <a:br>
              <a:rPr lang="en-GB" dirty="0" smtClean="0"/>
            </a:br>
            <a:endParaRPr lang="en-US" dirty="0"/>
          </a:p>
        </p:txBody>
      </p:sp>
    </p:spTree>
    <p:extLst>
      <p:ext uri="{BB962C8B-B14F-4D97-AF65-F5344CB8AC3E}">
        <p14:creationId xmlns:p14="http://schemas.microsoft.com/office/powerpoint/2010/main" val="1536507155"/>
      </p:ext>
    </p:extLst>
  </p:cSld>
  <p:clrMapOvr>
    <a:masterClrMapping/>
  </p:clrMapOvr>
  <mc:AlternateContent xmlns:mc="http://schemas.openxmlformats.org/markup-compatibility/2006" xmlns:p15="http://schemas.microsoft.com/office/powerpoint/2012/main">
    <mc:Choice Requires="p15">
      <p:transition>
        <p15:prstTrans prst="fallOver"/>
      </p:transition>
    </mc:Choice>
    <mc:Fallback xmlns="">
      <p:transition>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425700" y="1175657"/>
            <a:ext cx="7439025" cy="4624252"/>
          </a:xfrm>
        </p:spPr>
      </p:pic>
    </p:spTree>
    <p:extLst>
      <p:ext uri="{BB962C8B-B14F-4D97-AF65-F5344CB8AC3E}">
        <p14:creationId xmlns:p14="http://schemas.microsoft.com/office/powerpoint/2010/main" val="1822572694"/>
      </p:ext>
    </p:extLst>
  </p:cSld>
  <p:clrMapOvr>
    <a:masterClrMapping/>
  </p:clrMapOvr>
  <mc:AlternateContent xmlns:mc="http://schemas.openxmlformats.org/markup-compatibility/2006" xmlns:p15="http://schemas.microsoft.com/office/powerpoint/2012/main">
    <mc:Choice Requires="p15">
      <p:transition>
        <p15:prstTrans prst="fallOver"/>
      </p:transition>
    </mc:Choice>
    <mc:Fallback xmlns="">
      <p:transition>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592925" y="624110"/>
            <a:ext cx="8911687" cy="460107"/>
          </a:xfrm>
        </p:spPr>
        <p:txBody>
          <a:bodyPr>
            <a:normAutofit fontScale="90000"/>
          </a:bodyPr>
          <a:lstStyle/>
          <a:p>
            <a:r>
              <a:rPr lang="en-US" dirty="0" smtClean="0"/>
              <a:t>Schizotypal disorder:</a:t>
            </a:r>
            <a:endParaRPr lang="en-US" dirty="0"/>
          </a:p>
        </p:txBody>
      </p:sp>
      <p:sp>
        <p:nvSpPr>
          <p:cNvPr id="7" name="Content Placeholder 6"/>
          <p:cNvSpPr>
            <a:spLocks noGrp="1"/>
          </p:cNvSpPr>
          <p:nvPr>
            <p:ph idx="1"/>
          </p:nvPr>
        </p:nvSpPr>
        <p:spPr>
          <a:xfrm>
            <a:off x="1687875" y="1201784"/>
            <a:ext cx="8915400" cy="5408022"/>
          </a:xfrm>
        </p:spPr>
        <p:txBody>
          <a:bodyPr>
            <a:normAutofit/>
          </a:bodyPr>
          <a:lstStyle/>
          <a:p>
            <a:r>
              <a:rPr lang="en-GB" sz="1600" dirty="0"/>
              <a:t>schizotypal personality disorder is defined as a "pervasive pattern of social and interpersonal deficits marked by acute discomfort with, and reduced capacity for, close relationships as well as by cognitive or perceptual distortions and </a:t>
            </a:r>
            <a:r>
              <a:rPr lang="en-GB" sz="1600" dirty="0" smtClean="0"/>
              <a:t>eccentricities </a:t>
            </a:r>
            <a:r>
              <a:rPr lang="en-GB" sz="1600" dirty="0"/>
              <a:t>of </a:t>
            </a:r>
            <a:r>
              <a:rPr lang="en-GB" sz="1600" dirty="0" smtClean="0"/>
              <a:t>behaviour.</a:t>
            </a:r>
            <a:br>
              <a:rPr lang="en-GB" sz="1600" dirty="0" smtClean="0"/>
            </a:br>
            <a:r>
              <a:rPr lang="en-GB" sz="1600" dirty="0" smtClean="0"/>
              <a:t>Symptoms :</a:t>
            </a:r>
            <a:endParaRPr lang="en-GB" sz="1600" dirty="0"/>
          </a:p>
          <a:p>
            <a:pPr marL="400050" indent="-400050">
              <a:buFont typeface="+mj-lt"/>
              <a:buAutoNum type="romanUcPeriod"/>
            </a:pPr>
            <a:r>
              <a:rPr lang="en-GB" sz="1600" dirty="0"/>
              <a:t>Flat emotions or limited or inappropriate emotional </a:t>
            </a:r>
            <a:r>
              <a:rPr lang="en-GB" sz="1600" dirty="0" smtClean="0"/>
              <a:t>responses.</a:t>
            </a:r>
            <a:endParaRPr lang="en-GB" sz="1600" dirty="0"/>
          </a:p>
          <a:p>
            <a:pPr marL="400050" indent="-400050">
              <a:buFont typeface="+mj-lt"/>
              <a:buAutoNum type="romanUcPeriod"/>
            </a:pPr>
            <a:r>
              <a:rPr lang="en-GB" sz="1600" dirty="0"/>
              <a:t>Persistent and excessive social </a:t>
            </a:r>
            <a:r>
              <a:rPr lang="en-GB" sz="1600" dirty="0" smtClean="0"/>
              <a:t>anxiety.</a:t>
            </a:r>
            <a:endParaRPr lang="en-GB" sz="1600" dirty="0"/>
          </a:p>
          <a:p>
            <a:pPr marL="400050" indent="-400050">
              <a:buFont typeface="+mj-lt"/>
              <a:buAutoNum type="romanUcPeriod"/>
            </a:pPr>
            <a:r>
              <a:rPr lang="en-GB" sz="1600" dirty="0"/>
              <a:t>Incorrect interpretation of events, such as a feeling that something that is actually harmless or inoffensive has a direct personal </a:t>
            </a:r>
            <a:r>
              <a:rPr lang="en-GB" sz="1600" dirty="0" smtClean="0"/>
              <a:t>meaning.</a:t>
            </a:r>
            <a:endParaRPr lang="en-GB" sz="1600" dirty="0"/>
          </a:p>
          <a:p>
            <a:pPr marL="400050" indent="-400050">
              <a:buFont typeface="+mj-lt"/>
              <a:buAutoNum type="romanUcPeriod"/>
            </a:pPr>
            <a:r>
              <a:rPr lang="en-GB" sz="1600" dirty="0"/>
              <a:t>Peculiar, eccentric or unusual thinking, beliefs or </a:t>
            </a:r>
            <a:r>
              <a:rPr lang="en-GB" sz="1600" dirty="0" smtClean="0"/>
              <a:t>mannerisms.</a:t>
            </a:r>
            <a:endParaRPr lang="en-GB" sz="1600" dirty="0"/>
          </a:p>
          <a:p>
            <a:pPr marL="0" indent="0">
              <a:buNone/>
            </a:pPr>
            <a:r>
              <a:rPr lang="en-GB" sz="1600" dirty="0" smtClean="0"/>
              <a:t>             Suspicious </a:t>
            </a:r>
            <a:r>
              <a:rPr lang="en-GB" sz="1600" dirty="0"/>
              <a:t>or paranoid </a:t>
            </a:r>
            <a:r>
              <a:rPr lang="en-GB" sz="1600" dirty="0" smtClean="0"/>
              <a:t>thoughts.</a:t>
            </a:r>
            <a:br>
              <a:rPr lang="en-GB" sz="1600" dirty="0" smtClean="0"/>
            </a:br>
            <a:r>
              <a:rPr lang="en-GB" sz="1600" dirty="0" smtClean="0"/>
              <a:t> </a:t>
            </a:r>
            <a:r>
              <a:rPr lang="en-GB" sz="2400" dirty="0" smtClean="0"/>
              <a:t>Causes:</a:t>
            </a:r>
            <a:r>
              <a:rPr lang="en-GB" sz="1600" dirty="0" smtClean="0"/>
              <a:t/>
            </a:r>
            <a:br>
              <a:rPr lang="en-GB" sz="1600" dirty="0" smtClean="0"/>
            </a:br>
            <a:r>
              <a:rPr lang="en-GB" sz="1600" dirty="0" smtClean="0"/>
              <a:t>        Brain functions</a:t>
            </a:r>
            <a:endParaRPr lang="en-GB" sz="1600" dirty="0"/>
          </a:p>
          <a:p>
            <a:pPr marL="0" indent="0">
              <a:buNone/>
            </a:pPr>
            <a:r>
              <a:rPr lang="en-GB" sz="1600" dirty="0" smtClean="0"/>
              <a:t>        Genetics</a:t>
            </a:r>
          </a:p>
          <a:p>
            <a:pPr marL="0" indent="0">
              <a:buNone/>
            </a:pPr>
            <a:r>
              <a:rPr lang="en-GB" sz="1600" dirty="0" smtClean="0"/>
              <a:t>        Environmental </a:t>
            </a:r>
            <a:r>
              <a:rPr lang="en-GB" sz="1600" dirty="0"/>
              <a:t>influences and learned </a:t>
            </a:r>
            <a:r>
              <a:rPr lang="en-GB" sz="1600" dirty="0" smtClean="0"/>
              <a:t>behaviour</a:t>
            </a:r>
            <a:endParaRPr lang="en-US" sz="1600" dirty="0"/>
          </a:p>
        </p:txBody>
      </p:sp>
    </p:spTree>
    <p:extLst>
      <p:ext uri="{BB962C8B-B14F-4D97-AF65-F5344CB8AC3E}">
        <p14:creationId xmlns:p14="http://schemas.microsoft.com/office/powerpoint/2010/main" val="2487425831"/>
      </p:ext>
    </p:extLst>
  </p:cSld>
  <p:clrMapOvr>
    <a:masterClrMapping/>
  </p:clrMapOvr>
  <mc:AlternateContent xmlns:mc="http://schemas.openxmlformats.org/markup-compatibility/2006" xmlns:p15="http://schemas.microsoft.com/office/powerpoint/2012/main">
    <mc:Choice Requires="p15">
      <p:transition>
        <p15:prstTrans prst="fallOver"/>
      </p:transition>
    </mc:Choice>
    <mc:Fallback xmlns="">
      <p:transition>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656050"/>
          </a:xfrm>
        </p:spPr>
        <p:txBody>
          <a:bodyPr>
            <a:normAutofit/>
          </a:bodyPr>
          <a:lstStyle/>
          <a:p>
            <a:r>
              <a:rPr lang="en-US" sz="2000" dirty="0" smtClean="0"/>
              <a:t>Brief psychotic disorder</a:t>
            </a:r>
            <a:endParaRPr lang="en-US" sz="2000" dirty="0"/>
          </a:p>
        </p:txBody>
      </p:sp>
      <p:sp>
        <p:nvSpPr>
          <p:cNvPr id="3" name="Content Placeholder 2"/>
          <p:cNvSpPr>
            <a:spLocks noGrp="1"/>
          </p:cNvSpPr>
          <p:nvPr>
            <p:ph idx="1"/>
          </p:nvPr>
        </p:nvSpPr>
        <p:spPr>
          <a:xfrm>
            <a:off x="2312126" y="940527"/>
            <a:ext cx="9192486" cy="4950822"/>
          </a:xfrm>
        </p:spPr>
        <p:txBody>
          <a:bodyPr>
            <a:normAutofit/>
          </a:bodyPr>
          <a:lstStyle/>
          <a:p>
            <a:r>
              <a:rPr lang="en-GB" sz="2400" dirty="0" smtClean="0"/>
              <a:t>Types of brief psychotic disorder</a:t>
            </a:r>
            <a:br>
              <a:rPr lang="en-GB" sz="2400" dirty="0" smtClean="0"/>
            </a:br>
            <a:r>
              <a:rPr lang="en-GB" sz="1600" dirty="0" smtClean="0"/>
              <a:t>1)Delusions</a:t>
            </a:r>
          </a:p>
          <a:p>
            <a:pPr marL="0" indent="0">
              <a:buNone/>
            </a:pPr>
            <a:r>
              <a:rPr lang="en-GB" sz="1600" dirty="0" smtClean="0"/>
              <a:t>        </a:t>
            </a:r>
            <a:r>
              <a:rPr lang="en-GB" sz="1600" dirty="0"/>
              <a:t>2) H</a:t>
            </a:r>
            <a:r>
              <a:rPr lang="en-GB" sz="1600" dirty="0" smtClean="0"/>
              <a:t>allucinations,</a:t>
            </a:r>
          </a:p>
          <a:p>
            <a:pPr marL="0" indent="0">
              <a:buNone/>
            </a:pPr>
            <a:r>
              <a:rPr lang="en-GB" sz="1600" dirty="0" smtClean="0"/>
              <a:t>        </a:t>
            </a:r>
            <a:r>
              <a:rPr lang="en-GB" sz="1600" dirty="0"/>
              <a:t>3) </a:t>
            </a:r>
            <a:r>
              <a:rPr lang="en-GB" sz="1600" dirty="0" smtClean="0"/>
              <a:t>Disorganized </a:t>
            </a:r>
            <a:r>
              <a:rPr lang="en-GB" sz="1600" dirty="0"/>
              <a:t>speech, </a:t>
            </a:r>
            <a:endParaRPr lang="en-GB" sz="1600" dirty="0" smtClean="0"/>
          </a:p>
          <a:p>
            <a:pPr marL="0" indent="0">
              <a:buNone/>
            </a:pPr>
            <a:r>
              <a:rPr lang="en-GB" sz="1600" dirty="0" smtClean="0"/>
              <a:t>          4</a:t>
            </a:r>
            <a:r>
              <a:rPr lang="en-GB" sz="1600" dirty="0"/>
              <a:t>) </a:t>
            </a:r>
            <a:r>
              <a:rPr lang="en-GB" sz="1600" dirty="0" smtClean="0"/>
              <a:t>Disorganized </a:t>
            </a:r>
            <a:r>
              <a:rPr lang="en-GB" sz="1600" dirty="0"/>
              <a:t>or catatonic </a:t>
            </a:r>
            <a:r>
              <a:rPr lang="en-GB" sz="1600" dirty="0" smtClean="0"/>
              <a:t>behaviour,</a:t>
            </a:r>
          </a:p>
          <a:p>
            <a:pPr marL="0" indent="0">
              <a:buNone/>
            </a:pPr>
            <a:r>
              <a:rPr lang="en-GB" sz="1600" dirty="0" smtClean="0"/>
              <a:t>        5 ) Negative </a:t>
            </a:r>
            <a:r>
              <a:rPr lang="en-GB" sz="1600" dirty="0"/>
              <a:t>symptoms. </a:t>
            </a:r>
            <a:r>
              <a:rPr lang="en-GB" sz="1600" dirty="0" smtClean="0"/>
              <a:t/>
            </a:r>
            <a:br>
              <a:rPr lang="en-GB" sz="1600" dirty="0" smtClean="0"/>
            </a:br>
            <a:r>
              <a:rPr lang="en-GB" sz="2400" dirty="0" smtClean="0"/>
              <a:t>        Causes</a:t>
            </a:r>
            <a:r>
              <a:rPr lang="en-GB" sz="1600" dirty="0" smtClean="0"/>
              <a:t>:</a:t>
            </a:r>
          </a:p>
          <a:p>
            <a:pPr marL="400050" indent="-400050">
              <a:buFont typeface="+mj-lt"/>
              <a:buAutoNum type="romanLcPeriod"/>
            </a:pPr>
            <a:r>
              <a:rPr lang="en-GB" sz="1600" dirty="0" smtClean="0"/>
              <a:t> Assault,  </a:t>
            </a:r>
            <a:endParaRPr lang="en-GB" sz="1600" dirty="0"/>
          </a:p>
          <a:p>
            <a:pPr marL="400050" indent="-400050">
              <a:buFont typeface="+mj-lt"/>
              <a:buAutoNum type="romanLcPeriod"/>
            </a:pPr>
            <a:r>
              <a:rPr lang="en-GB" sz="1600" dirty="0" smtClean="0"/>
              <a:t>  Natural disaster </a:t>
            </a:r>
          </a:p>
          <a:p>
            <a:pPr marL="400050" indent="-400050">
              <a:buFont typeface="+mj-lt"/>
              <a:buAutoNum type="romanLcPeriod"/>
            </a:pPr>
            <a:r>
              <a:rPr lang="en-GB" sz="1600" dirty="0" smtClean="0"/>
              <a:t> The </a:t>
            </a:r>
            <a:r>
              <a:rPr lang="en-GB" sz="1600" dirty="0"/>
              <a:t>psychotic spectrum, there may be a genetic, biologic, environmental</a:t>
            </a:r>
            <a:r>
              <a:rPr lang="en-GB" sz="1600" dirty="0" smtClean="0"/>
              <a:t>,</a:t>
            </a:r>
          </a:p>
          <a:p>
            <a:pPr marL="400050" indent="-400050">
              <a:buFont typeface="+mj-lt"/>
              <a:buAutoNum type="romanLcPeriod"/>
            </a:pPr>
            <a:r>
              <a:rPr lang="en-GB" sz="1600" dirty="0" smtClean="0"/>
              <a:t> Major stress or trauma </a:t>
            </a:r>
            <a:endParaRPr lang="en-US" sz="1600" dirty="0"/>
          </a:p>
        </p:txBody>
      </p:sp>
    </p:spTree>
    <p:extLst>
      <p:ext uri="{BB962C8B-B14F-4D97-AF65-F5344CB8AC3E}">
        <p14:creationId xmlns:p14="http://schemas.microsoft.com/office/powerpoint/2010/main" val="938623759"/>
      </p:ext>
    </p:extLst>
  </p:cSld>
  <p:clrMapOvr>
    <a:masterClrMapping/>
  </p:clrMapOvr>
  <mc:AlternateContent xmlns:mc="http://schemas.openxmlformats.org/markup-compatibility/2006" xmlns:p15="http://schemas.microsoft.com/office/powerpoint/2012/main">
    <mc:Choice Requires="p15">
      <p:transition advTm="25000">
        <p15:prstTrans prst="fallOver"/>
      </p:transition>
    </mc:Choice>
    <mc:Fallback xmlns="">
      <p:transition advTm="25000">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616861"/>
          </a:xfrm>
        </p:spPr>
        <p:txBody>
          <a:bodyPr>
            <a:normAutofit/>
          </a:bodyPr>
          <a:lstStyle/>
          <a:p>
            <a:r>
              <a:rPr lang="en-US" sz="2400" dirty="0" smtClean="0"/>
              <a:t>Schizophreniform disorder</a:t>
            </a:r>
            <a:endParaRPr lang="en-US" sz="2400" dirty="0"/>
          </a:p>
        </p:txBody>
      </p:sp>
      <p:sp>
        <p:nvSpPr>
          <p:cNvPr id="3" name="Content Placeholder 2"/>
          <p:cNvSpPr>
            <a:spLocks noGrp="1"/>
          </p:cNvSpPr>
          <p:nvPr>
            <p:ph idx="1"/>
          </p:nvPr>
        </p:nvSpPr>
        <p:spPr>
          <a:xfrm>
            <a:off x="2589212" y="1110343"/>
            <a:ext cx="8915400" cy="4800879"/>
          </a:xfrm>
        </p:spPr>
        <p:txBody>
          <a:bodyPr>
            <a:noAutofit/>
          </a:bodyPr>
          <a:lstStyle/>
          <a:p>
            <a:pPr marL="0" indent="0">
              <a:buNone/>
            </a:pPr>
            <a:r>
              <a:rPr lang="en-GB" sz="1600" dirty="0" smtClean="0"/>
              <a:t>       </a:t>
            </a:r>
            <a:r>
              <a:rPr lang="en-GB" sz="2400" dirty="0" smtClean="0"/>
              <a:t>Symptoms:</a:t>
            </a:r>
            <a:endParaRPr lang="en-GB" sz="2400" dirty="0"/>
          </a:p>
          <a:p>
            <a:r>
              <a:rPr lang="en-GB" sz="1600" dirty="0" smtClean="0"/>
              <a:t>Hallucinations and delusion</a:t>
            </a:r>
            <a:endParaRPr lang="en-GB" sz="1600" dirty="0"/>
          </a:p>
          <a:p>
            <a:r>
              <a:rPr lang="en-GB" sz="1600" dirty="0"/>
              <a:t>D</a:t>
            </a:r>
            <a:r>
              <a:rPr lang="en-GB" sz="1600" dirty="0" smtClean="0"/>
              <a:t>isorganized </a:t>
            </a:r>
            <a:r>
              <a:rPr lang="en-GB" sz="1600" dirty="0"/>
              <a:t>speech resulting from formal thought </a:t>
            </a:r>
            <a:r>
              <a:rPr lang="en-GB" sz="1600" dirty="0" smtClean="0"/>
              <a:t>disorder.</a:t>
            </a:r>
            <a:endParaRPr lang="en-GB" sz="1600" dirty="0"/>
          </a:p>
          <a:p>
            <a:r>
              <a:rPr lang="en-GB" sz="1600" dirty="0" smtClean="0"/>
              <a:t>Disorganized </a:t>
            </a:r>
            <a:r>
              <a:rPr lang="en-GB" sz="1600" dirty="0"/>
              <a:t>or catatonic </a:t>
            </a:r>
            <a:r>
              <a:rPr lang="en-GB" sz="1600" dirty="0" smtClean="0"/>
              <a:t>behaviour.</a:t>
            </a:r>
            <a:endParaRPr lang="en-GB" sz="1600" dirty="0"/>
          </a:p>
          <a:p>
            <a:r>
              <a:rPr lang="en-GB" sz="1600" dirty="0" smtClean="0"/>
              <a:t>An </a:t>
            </a:r>
            <a:r>
              <a:rPr lang="en-GB" sz="1600" dirty="0"/>
              <a:t>inability to feel a range of emotions </a:t>
            </a:r>
            <a:r>
              <a:rPr lang="en-GB" sz="1600" dirty="0" smtClean="0"/>
              <a:t>.</a:t>
            </a:r>
            <a:br>
              <a:rPr lang="en-GB" sz="1600" dirty="0" smtClean="0"/>
            </a:br>
            <a:r>
              <a:rPr lang="en-GB" sz="2400" dirty="0" smtClean="0"/>
              <a:t>  Causes</a:t>
            </a:r>
            <a:r>
              <a:rPr lang="en-GB" sz="1600" dirty="0" smtClean="0"/>
              <a:t>:</a:t>
            </a:r>
            <a:r>
              <a:rPr lang="en-US" sz="1600" dirty="0"/>
              <a:t/>
            </a:r>
            <a:br>
              <a:rPr lang="en-US" sz="1600" dirty="0"/>
            </a:br>
            <a:r>
              <a:rPr lang="en-US" sz="1600" dirty="0" smtClean="0"/>
              <a:t>  </a:t>
            </a:r>
            <a:r>
              <a:rPr lang="en-GB" sz="1600" dirty="0" smtClean="0"/>
              <a:t>Genetics </a:t>
            </a:r>
            <a:r>
              <a:rPr lang="en-GB" sz="1600" dirty="0"/>
              <a:t>(heredity): A tendency to develop schizophreniform disorder might be passed on from parents to their </a:t>
            </a:r>
            <a:r>
              <a:rPr lang="en-GB" sz="1600" dirty="0" smtClean="0"/>
              <a:t>children</a:t>
            </a:r>
            <a:r>
              <a:rPr lang="en-GB" sz="1600" dirty="0"/>
              <a:t>.</a:t>
            </a:r>
            <a:r>
              <a:rPr lang="en-GB" sz="1600" dirty="0" smtClean="0"/>
              <a:t> </a:t>
            </a:r>
            <a:endParaRPr lang="en-GB" sz="1600" dirty="0"/>
          </a:p>
          <a:p>
            <a:pPr marL="0" indent="0">
              <a:buNone/>
            </a:pPr>
            <a:r>
              <a:rPr lang="en-GB" sz="1600" dirty="0" smtClean="0"/>
              <a:t>         Brain </a:t>
            </a:r>
            <a:r>
              <a:rPr lang="en-GB" sz="1600" dirty="0"/>
              <a:t>chemistry: People with schizophrenia and schizophreniform disorder might have an imbalance of certain chemicals in the brain.</a:t>
            </a:r>
            <a:r>
              <a:rPr lang="en-US" sz="1600" dirty="0" smtClean="0"/>
              <a:t> </a:t>
            </a:r>
            <a:br>
              <a:rPr lang="en-US" sz="1600" dirty="0" smtClean="0"/>
            </a:br>
            <a:r>
              <a:rPr lang="en-US" sz="1600" dirty="0" smtClean="0"/>
              <a:t>            </a:t>
            </a:r>
            <a:r>
              <a:rPr lang="en-US" sz="2400" dirty="0"/>
              <a:t> </a:t>
            </a:r>
            <a:r>
              <a:rPr lang="en-US" sz="2400" dirty="0" smtClean="0"/>
              <a:t>Diagnosis</a:t>
            </a:r>
            <a:r>
              <a:rPr lang="en-US" sz="1600" dirty="0" smtClean="0"/>
              <a:t>:</a:t>
            </a:r>
          </a:p>
          <a:p>
            <a:pPr marL="0" indent="0">
              <a:buNone/>
            </a:pPr>
            <a:r>
              <a:rPr lang="en-US" sz="1600" dirty="0"/>
              <a:t> </a:t>
            </a:r>
            <a:r>
              <a:rPr lang="en-US" sz="1600" dirty="0" smtClean="0"/>
              <a:t>                             </a:t>
            </a:r>
            <a:r>
              <a:rPr lang="en-GB" sz="1600" dirty="0" smtClean="0"/>
              <a:t>Schizophreniform </a:t>
            </a:r>
            <a:r>
              <a:rPr lang="en-GB" sz="1600" dirty="0"/>
              <a:t>disorder is a mental disorder diagnosed when symptoms of schizophrenia are present for a significant portion of the time at least a month, but signs of disturbance are not present for the full six months required for the diagnosis of schizophrenia</a:t>
            </a:r>
            <a:r>
              <a:rPr lang="en-GB" sz="1600" dirty="0" smtClean="0"/>
              <a:t>.</a:t>
            </a:r>
          </a:p>
          <a:p>
            <a:pPr marL="0" indent="0">
              <a:buNone/>
            </a:pPr>
            <a:r>
              <a:rPr lang="en-US" sz="1600" dirty="0" smtClean="0"/>
              <a:t>              </a:t>
            </a:r>
          </a:p>
          <a:p>
            <a:pPr marL="0" indent="0">
              <a:buNone/>
            </a:pPr>
            <a:r>
              <a:rPr lang="en-US" sz="1600" dirty="0"/>
              <a:t> </a:t>
            </a:r>
            <a:r>
              <a:rPr lang="en-US" sz="1600" dirty="0" smtClean="0"/>
              <a:t>            </a:t>
            </a:r>
            <a:br>
              <a:rPr lang="en-US" sz="1600" dirty="0" smtClean="0"/>
            </a:br>
            <a:r>
              <a:rPr lang="en-US" sz="1600" dirty="0" smtClean="0"/>
              <a:t/>
            </a:r>
            <a:br>
              <a:rPr lang="en-US" sz="1600" dirty="0" smtClean="0"/>
            </a:br>
            <a:r>
              <a:rPr lang="en-US" sz="1600" dirty="0" smtClean="0"/>
              <a:t>              </a:t>
            </a:r>
            <a:endParaRPr lang="en-US" sz="1600" dirty="0"/>
          </a:p>
        </p:txBody>
      </p:sp>
    </p:spTree>
    <p:extLst>
      <p:ext uri="{BB962C8B-B14F-4D97-AF65-F5344CB8AC3E}">
        <p14:creationId xmlns:p14="http://schemas.microsoft.com/office/powerpoint/2010/main" val="4024157134"/>
      </p:ext>
    </p:extLst>
  </p:cSld>
  <p:clrMapOvr>
    <a:masterClrMapping/>
  </p:clrMapOvr>
  <mc:AlternateContent xmlns:mc="http://schemas.openxmlformats.org/markup-compatibility/2006" xmlns:p15="http://schemas.microsoft.com/office/powerpoint/2012/main">
    <mc:Choice Requires="p15">
      <p:transition>
        <p15:prstTrans prst="fallOver"/>
      </p:transition>
    </mc:Choice>
    <mc:Fallback xmlns="">
      <p:transition>
        <p:fade/>
      </p:transition>
    </mc:Fallback>
  </mc:AlternateContent>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30" name="Shape 1030"/>
        <p:cNvGrpSpPr/>
        <p:nvPr/>
      </p:nvGrpSpPr>
      <p:grpSpPr>
        <a:xfrm>
          <a:off x="0" y="0"/>
          <a:ext cx="0" cy="0"/>
          <a:chOff x="0" y="0"/>
          <a:chExt cx="0" cy="0"/>
        </a:xfrm>
      </p:grpSpPr>
      <p:sp>
        <p:nvSpPr>
          <p:cNvPr id="1031" name="Google Shape;1031;p1"/>
          <p:cNvSpPr txBox="1"/>
          <p:nvPr>
            <p:ph type="title"/>
          </p:nvPr>
        </p:nvSpPr>
        <p:spPr>
          <a:xfrm>
            <a:off x="2592925" y="624110"/>
            <a:ext cx="8911800" cy="656100"/>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Clr>
                <a:schemeClr val="lt2"/>
              </a:buClr>
              <a:buSzPts val="2000"/>
              <a:buFont typeface="Century Gothic"/>
              <a:buNone/>
            </a:pPr>
            <a:r>
              <a:rPr lang="en-GB" sz="2000"/>
              <a:t>Treatment:</a:t>
            </a:r>
            <a:endParaRPr sz="2000"/>
          </a:p>
        </p:txBody>
      </p:sp>
      <p:sp>
        <p:nvSpPr>
          <p:cNvPr id="1032" name="Google Shape;1032;p1"/>
          <p:cNvSpPr txBox="1"/>
          <p:nvPr>
            <p:ph idx="1" type="body"/>
          </p:nvPr>
        </p:nvSpPr>
        <p:spPr>
          <a:xfrm>
            <a:off x="2589212" y="1018903"/>
            <a:ext cx="8915400" cy="4892400"/>
          </a:xfrm>
          <a:prstGeom prst="rect">
            <a:avLst/>
          </a:prstGeom>
          <a:noFill/>
          <a:ln>
            <a:noFill/>
          </a:ln>
        </p:spPr>
        <p:txBody>
          <a:bodyPr anchorCtr="0" anchor="t" bIns="45700" lIns="91425" spcFirstLastPara="1" rIns="91425" wrap="square" tIns="45700">
            <a:normAutofit/>
          </a:bodyPr>
          <a:lstStyle/>
          <a:p>
            <a:pPr indent="-342900" lvl="0" marL="342900" rtl="0" algn="l">
              <a:spcBef>
                <a:spcPts val="0"/>
              </a:spcBef>
              <a:spcAft>
                <a:spcPts val="0"/>
              </a:spcAft>
              <a:buSzPts val="1600"/>
              <a:buChar char="►"/>
            </a:pPr>
            <a:r>
              <a:rPr lang="en-GB"/>
              <a:t>YThe treatment is given by:</a:t>
            </a:r>
            <a:endParaRPr/>
          </a:p>
          <a:p>
            <a:pPr indent="-342900" lvl="0" marL="342900" rtl="0" algn="l">
              <a:spcBef>
                <a:spcPts val="1000"/>
              </a:spcBef>
              <a:spcAft>
                <a:spcPts val="0"/>
              </a:spcAft>
              <a:buSzPts val="1600"/>
              <a:buChar char="►"/>
            </a:pPr>
            <a:r>
              <a:rPr lang="en-GB"/>
              <a:t>    </a:t>
            </a:r>
            <a:r>
              <a:rPr lang="en-GB" sz="1600"/>
              <a:t>Psychotherapy</a:t>
            </a:r>
            <a:br>
              <a:rPr lang="en-GB"/>
            </a:br>
            <a:r>
              <a:rPr lang="en-GB"/>
              <a:t>     medication</a:t>
            </a:r>
            <a:endParaRPr/>
          </a:p>
          <a:p>
            <a:pPr indent="-241300" lvl="0" marL="342900" rtl="0" algn="l">
              <a:spcBef>
                <a:spcPts val="1000"/>
              </a:spcBef>
              <a:spcAft>
                <a:spcPts val="0"/>
              </a:spcAft>
              <a:buSzPts val="1600"/>
              <a:buNone/>
            </a:pPr>
            <a:r>
              <a:t/>
            </a:r>
            <a:endParaRPr/>
          </a:p>
        </p:txBody>
      </p:sp>
      <p:pic>
        <p:nvPicPr>
          <p:cNvPr id="1033" name="Google Shape;1033;p1"/>
          <p:cNvPicPr preferRelativeResize="0"/>
          <p:nvPr/>
        </p:nvPicPr>
        <p:blipFill rotWithShape="1">
          <a:blip r:embed="rId2">
            <a:alphaModFix/>
          </a:blip>
          <a:srcRect b="0" l="0" r="0" t="0"/>
          <a:stretch/>
        </p:blipFill>
        <p:spPr>
          <a:xfrm>
            <a:off x="3213462" y="2220686"/>
            <a:ext cx="5316583" cy="3332797"/>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669113"/>
          </a:xfrm>
        </p:spPr>
        <p:txBody>
          <a:bodyPr>
            <a:normAutofit/>
          </a:bodyPr>
          <a:lstStyle/>
          <a:p>
            <a:r>
              <a:rPr lang="en-US" sz="2000" dirty="0" smtClean="0"/>
              <a:t>Schizoaffective disorder</a:t>
            </a:r>
            <a:endParaRPr lang="en-US" sz="2000" dirty="0"/>
          </a:p>
        </p:txBody>
      </p:sp>
      <p:sp>
        <p:nvSpPr>
          <p:cNvPr id="3" name="Content Placeholder 2"/>
          <p:cNvSpPr>
            <a:spLocks noGrp="1"/>
          </p:cNvSpPr>
          <p:nvPr>
            <p:ph idx="1"/>
          </p:nvPr>
        </p:nvSpPr>
        <p:spPr>
          <a:xfrm>
            <a:off x="2589212" y="1293223"/>
            <a:ext cx="8915400" cy="4885508"/>
          </a:xfrm>
        </p:spPr>
        <p:txBody>
          <a:bodyPr>
            <a:noAutofit/>
          </a:bodyPr>
          <a:lstStyle/>
          <a:p>
            <a:r>
              <a:rPr lang="en-GB" sz="1600" dirty="0"/>
              <a:t>Schizoaffective disorder is a psychiatric condition. People with this condition experience both psychosis and mood disorders: Psychosis is a loss of contact with reality, and mood disorders may include episodes of mania or depression. Schizoaffective disorder is divided into two subtypes based on the type of mood disorder involved:</a:t>
            </a:r>
          </a:p>
          <a:p>
            <a:r>
              <a:rPr lang="en-GB" sz="2000" dirty="0"/>
              <a:t>depressive</a:t>
            </a:r>
            <a:r>
              <a:rPr lang="en-GB" sz="1600" dirty="0"/>
              <a:t>: involves major depressive episodes only</a:t>
            </a:r>
          </a:p>
          <a:p>
            <a:r>
              <a:rPr lang="en-GB" sz="2000" dirty="0"/>
              <a:t>bipolar</a:t>
            </a:r>
            <a:r>
              <a:rPr lang="en-GB" sz="1600" dirty="0"/>
              <a:t>: involves manic episodes (high energy with extreme elevated, expansive, or irritable mood) with or without depressive </a:t>
            </a:r>
            <a:r>
              <a:rPr lang="en-GB" sz="1600" dirty="0" smtClean="0"/>
              <a:t>episodes.</a:t>
            </a:r>
            <a:br>
              <a:rPr lang="en-GB" sz="1600" dirty="0" smtClean="0"/>
            </a:br>
            <a:r>
              <a:rPr lang="en-GB" sz="1600" dirty="0" smtClean="0"/>
              <a:t>Causes:</a:t>
            </a:r>
            <a:endParaRPr lang="en-GB" sz="1600" dirty="0"/>
          </a:p>
          <a:p>
            <a:r>
              <a:rPr lang="en-GB" sz="1600" dirty="0"/>
              <a:t>paranoid </a:t>
            </a:r>
            <a:r>
              <a:rPr lang="en-GB" sz="1600" dirty="0" smtClean="0"/>
              <a:t>thoughts and delusions</a:t>
            </a:r>
            <a:endParaRPr lang="en-GB" sz="1600" dirty="0"/>
          </a:p>
          <a:p>
            <a:r>
              <a:rPr lang="en-GB" sz="1600" dirty="0" smtClean="0"/>
              <a:t>Hallucinations and confusion</a:t>
            </a:r>
          </a:p>
          <a:p>
            <a:r>
              <a:rPr lang="en-GB" sz="1600" dirty="0" smtClean="0"/>
              <a:t>catatonia</a:t>
            </a:r>
            <a:r>
              <a:rPr lang="en-GB" sz="1600" dirty="0"/>
              <a:t>, which is an inability to move normally</a:t>
            </a:r>
          </a:p>
          <a:p>
            <a:r>
              <a:rPr lang="en-GB" sz="1600" dirty="0"/>
              <a:t>speaking too </a:t>
            </a:r>
            <a:r>
              <a:rPr lang="en-GB" sz="1600" dirty="0" smtClean="0"/>
              <a:t>quickly.</a:t>
            </a:r>
          </a:p>
          <a:p>
            <a:r>
              <a:rPr lang="en-GB" sz="1600" dirty="0" smtClean="0"/>
              <a:t/>
            </a:r>
            <a:br>
              <a:rPr lang="en-GB" sz="1600" dirty="0" smtClean="0"/>
            </a:br>
            <a:r>
              <a:rPr lang="en-GB" sz="1600" dirty="0" smtClean="0"/>
              <a:t>     </a:t>
            </a:r>
            <a:endParaRPr lang="en-US" sz="1600" dirty="0"/>
          </a:p>
        </p:txBody>
      </p:sp>
    </p:spTree>
    <p:extLst>
      <p:ext uri="{BB962C8B-B14F-4D97-AF65-F5344CB8AC3E}">
        <p14:creationId xmlns:p14="http://schemas.microsoft.com/office/powerpoint/2010/main" val="823664441"/>
      </p:ext>
    </p:extLst>
  </p:cSld>
  <p:clrMapOvr>
    <a:masterClrMapping/>
  </p:clrMapOvr>
  <mc:AlternateContent xmlns:mc="http://schemas.openxmlformats.org/markup-compatibility/2006" xmlns:p15="http://schemas.microsoft.com/office/powerpoint/2012/main">
    <mc:Choice Requires="p15">
      <p:transition>
        <p15:prstTrans prst="fallOver"/>
      </p:transition>
    </mc:Choice>
    <mc:Fallback xmlns="">
      <p:transition>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89212" y="624110"/>
            <a:ext cx="8911687" cy="512359"/>
          </a:xfrm>
        </p:spPr>
        <p:txBody>
          <a:bodyPr>
            <a:normAutofit fontScale="90000"/>
          </a:bodyPr>
          <a:lstStyle/>
          <a:p>
            <a:r>
              <a:rPr lang="en-US" sz="2700" dirty="0" smtClean="0"/>
              <a:t> </a:t>
            </a:r>
            <a:r>
              <a:rPr lang="en-US" sz="2700" dirty="0"/>
              <a:t>S</a:t>
            </a:r>
            <a:r>
              <a:rPr lang="en-US" sz="2700" dirty="0" smtClean="0"/>
              <a:t>chizoaffective disorder</a:t>
            </a:r>
            <a:r>
              <a:rPr lang="en-US" dirty="0" smtClean="0"/>
              <a:t>:</a:t>
            </a:r>
            <a:endParaRPr lang="en-US" dirty="0"/>
          </a:p>
        </p:txBody>
      </p:sp>
      <p:sp>
        <p:nvSpPr>
          <p:cNvPr id="3" name="Content Placeholder 2"/>
          <p:cNvSpPr>
            <a:spLocks noGrp="1"/>
          </p:cNvSpPr>
          <p:nvPr>
            <p:ph idx="1"/>
          </p:nvPr>
        </p:nvSpPr>
        <p:spPr>
          <a:xfrm>
            <a:off x="2589212" y="1267097"/>
            <a:ext cx="8915400" cy="4644125"/>
          </a:xfrm>
        </p:spPr>
        <p:txBody>
          <a:bodyPr>
            <a:normAutofit/>
          </a:bodyPr>
          <a:lstStyle/>
          <a:p>
            <a:r>
              <a:rPr lang="en-GB" sz="2400" dirty="0"/>
              <a:t> </a:t>
            </a:r>
            <a:r>
              <a:rPr lang="en-GB" sz="2400" dirty="0" smtClean="0"/>
              <a:t>Diagnosis </a:t>
            </a:r>
            <a:r>
              <a:rPr lang="en-GB" sz="2400" dirty="0"/>
              <a:t>of </a:t>
            </a:r>
            <a:r>
              <a:rPr lang="en-GB" sz="2400" dirty="0" smtClean="0"/>
              <a:t>schizoaffective</a:t>
            </a:r>
            <a:r>
              <a:rPr lang="en-US" sz="1600" dirty="0"/>
              <a:t/>
            </a:r>
            <a:br>
              <a:rPr lang="en-US" sz="1600" dirty="0"/>
            </a:br>
            <a:endParaRPr lang="en-US" sz="1600" dirty="0"/>
          </a:p>
          <a:p>
            <a:r>
              <a:rPr lang="en-GB" sz="1600" dirty="0" smtClean="0"/>
              <a:t> </a:t>
            </a:r>
            <a:r>
              <a:rPr lang="en-GB" sz="1600" dirty="0"/>
              <a:t>disorder is made if a person has periods of uninterrupted illness and has, at some point, an episode of mania, major depression, or mix of both while also having symptoms of schizophrenia. In addition, the person has a period of at least two weeks of psychotic symptoms without the mood symptoms</a:t>
            </a:r>
            <a:r>
              <a:rPr lang="en-GB" sz="1600" dirty="0" smtClean="0"/>
              <a:t>.</a:t>
            </a:r>
          </a:p>
          <a:p>
            <a:r>
              <a:rPr lang="en-GB" sz="2400" dirty="0"/>
              <a:t> </a:t>
            </a:r>
            <a:r>
              <a:rPr lang="en-GB" sz="2400" dirty="0" smtClean="0"/>
              <a:t>Treatment</a:t>
            </a:r>
            <a:r>
              <a:rPr lang="en-GB" sz="1600" dirty="0" smtClean="0"/>
              <a:t>:</a:t>
            </a:r>
          </a:p>
          <a:p>
            <a:r>
              <a:rPr lang="en-GB" sz="1600" dirty="0" smtClean="0"/>
              <a:t>    1.   By medication:</a:t>
            </a:r>
          </a:p>
          <a:p>
            <a:pPr marL="0" indent="0">
              <a:buNone/>
            </a:pPr>
            <a:r>
              <a:rPr lang="en-GB" sz="1600" dirty="0"/>
              <a:t> </a:t>
            </a:r>
            <a:r>
              <a:rPr lang="en-GB" sz="1600" dirty="0" smtClean="0"/>
              <a:t> a.  Anti psychotic</a:t>
            </a:r>
            <a:br>
              <a:rPr lang="en-GB" sz="1600" dirty="0" smtClean="0"/>
            </a:br>
            <a:r>
              <a:rPr lang="en-GB" sz="1600" dirty="0" smtClean="0"/>
              <a:t>   b. Mood stabilizing</a:t>
            </a:r>
            <a:br>
              <a:rPr lang="en-GB" sz="1600" dirty="0" smtClean="0"/>
            </a:br>
            <a:r>
              <a:rPr lang="en-GB" sz="1600" dirty="0" smtClean="0"/>
              <a:t>   c. Anti depressants</a:t>
            </a:r>
            <a:br>
              <a:rPr lang="en-GB" sz="1600" dirty="0" smtClean="0"/>
            </a:br>
            <a:r>
              <a:rPr lang="en-GB" sz="1600" dirty="0" smtClean="0"/>
              <a:t>           2.  By life skill training</a:t>
            </a:r>
            <a:br>
              <a:rPr lang="en-GB" sz="1600" dirty="0" smtClean="0"/>
            </a:br>
            <a:r>
              <a:rPr lang="en-GB" sz="1600" dirty="0" smtClean="0"/>
              <a:t>         3 . By hospitalization</a:t>
            </a:r>
            <a:br>
              <a:rPr lang="en-GB" sz="1600" dirty="0" smtClean="0"/>
            </a:br>
            <a:r>
              <a:rPr lang="en-GB" sz="1600" dirty="0" smtClean="0"/>
              <a:t>           4.   By psychotherapy</a:t>
            </a:r>
            <a:endParaRPr lang="en-US" sz="1600" dirty="0"/>
          </a:p>
        </p:txBody>
      </p:sp>
    </p:spTree>
    <p:extLst>
      <p:ext uri="{BB962C8B-B14F-4D97-AF65-F5344CB8AC3E}">
        <p14:creationId xmlns:p14="http://schemas.microsoft.com/office/powerpoint/2010/main" val="3652703079"/>
      </p:ext>
    </p:extLst>
  </p:cSld>
  <p:clrMapOvr>
    <a:masterClrMapping/>
  </p:clrMapOvr>
  <mc:AlternateContent xmlns:mc="http://schemas.openxmlformats.org/markup-compatibility/2006" xmlns:p15="http://schemas.microsoft.com/office/powerpoint/2012/main">
    <mc:Choice Requires="p15">
      <p:transition>
        <p15:prstTrans prst="fallOver"/>
      </p:transition>
    </mc:Choice>
    <mc:Fallback xmlns="">
      <p:transition>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407856"/>
          </a:xfrm>
        </p:spPr>
        <p:txBody>
          <a:bodyPr>
            <a:noAutofit/>
          </a:bodyPr>
          <a:lstStyle/>
          <a:p>
            <a:r>
              <a:rPr lang="en-US" sz="2400" dirty="0" smtClean="0"/>
              <a:t>Substance 0r medication induced psychotic disorder </a:t>
            </a:r>
            <a:endParaRPr lang="en-US" sz="2400" dirty="0"/>
          </a:p>
        </p:txBody>
      </p:sp>
      <p:sp>
        <p:nvSpPr>
          <p:cNvPr id="3" name="Content Placeholder 2"/>
          <p:cNvSpPr>
            <a:spLocks noGrp="1"/>
          </p:cNvSpPr>
          <p:nvPr>
            <p:ph idx="1"/>
          </p:nvPr>
        </p:nvSpPr>
        <p:spPr>
          <a:xfrm>
            <a:off x="2589212" y="1031966"/>
            <a:ext cx="8915400" cy="4879256"/>
          </a:xfrm>
        </p:spPr>
        <p:txBody>
          <a:bodyPr/>
          <a:lstStyle/>
          <a:p>
            <a:r>
              <a:rPr lang="en-GB" sz="1600" dirty="0"/>
              <a:t>Substance/medication–induced psychotic disorder is characterized by hallucinations and/or delusions due to the direct effects of a substance or withdrawal from a substance in the absence of </a:t>
            </a:r>
            <a:r>
              <a:rPr lang="en-GB" sz="1600" dirty="0" smtClean="0"/>
              <a:t>delirium</a:t>
            </a:r>
            <a:r>
              <a:rPr lang="en-GB" dirty="0" smtClean="0"/>
              <a:t>.</a:t>
            </a:r>
            <a:br>
              <a:rPr lang="en-GB" dirty="0" smtClean="0"/>
            </a:br>
            <a:r>
              <a:rPr lang="en-GB" sz="2000" dirty="0" smtClean="0"/>
              <a:t> </a:t>
            </a:r>
            <a:r>
              <a:rPr lang="en-GB" sz="2400" dirty="0"/>
              <a:t>Symptoms</a:t>
            </a:r>
            <a:r>
              <a:rPr lang="en-GB" dirty="0" smtClean="0"/>
              <a:t>.</a:t>
            </a:r>
            <a:br>
              <a:rPr lang="en-GB" dirty="0" smtClean="0"/>
            </a:br>
            <a:r>
              <a:rPr lang="en-GB" dirty="0" smtClean="0"/>
              <a:t>                </a:t>
            </a:r>
            <a:r>
              <a:rPr lang="en-GB" sz="1600" dirty="0"/>
              <a:t>Substance or medication-induced psychotic disorder has two major symptoms, delusions and hallucinations. People with substance-induced psychosis might have delusions, hallucinations, or both. People with substance-induced hallucinations and delusions may or may not have insight into whether they are real.</a:t>
            </a:r>
            <a:endParaRPr lang="en-GB" sz="1600" dirty="0" smtClean="0"/>
          </a:p>
          <a:p>
            <a:r>
              <a:rPr lang="en-GB" sz="1600" dirty="0"/>
              <a:t> </a:t>
            </a:r>
            <a:r>
              <a:rPr lang="en-GB" sz="1600" dirty="0" smtClean="0"/>
              <a:t>               </a:t>
            </a:r>
            <a:endParaRPr lang="en-US" sz="1600"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85656" y="3592286"/>
            <a:ext cx="5846173" cy="2021613"/>
          </a:xfrm>
          <a:prstGeom prst="rect">
            <a:avLst/>
          </a:prstGeom>
        </p:spPr>
      </p:pic>
    </p:spTree>
    <p:extLst>
      <p:ext uri="{BB962C8B-B14F-4D97-AF65-F5344CB8AC3E}">
        <p14:creationId xmlns:p14="http://schemas.microsoft.com/office/powerpoint/2010/main" val="1045331563"/>
      </p:ext>
    </p:extLst>
  </p:cSld>
  <p:clrMapOvr>
    <a:masterClrMapping/>
  </p:clrMapOvr>
  <mc:AlternateContent xmlns:mc="http://schemas.openxmlformats.org/markup-compatibility/2006" xmlns:p15="http://schemas.microsoft.com/office/powerpoint/2012/main">
    <mc:Choice Requires="p15">
      <p:transition>
        <p15:prstTrans prst="fallOver"/>
      </p:transition>
    </mc:Choice>
    <mc:Fallback xmlns="">
      <p:transition>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46258" y="611047"/>
            <a:ext cx="7041879" cy="825867"/>
          </a:xfrm>
        </p:spPr>
        <p:txBody>
          <a:bodyPr>
            <a:normAutofit/>
          </a:bodyPr>
          <a:lstStyle/>
          <a:p>
            <a:r>
              <a:rPr lang="en-US" sz="2400" dirty="0" smtClean="0"/>
              <a:t>Diagnosis</a:t>
            </a:r>
            <a:endParaRPr lang="en-US" sz="2400" dirty="0"/>
          </a:p>
        </p:txBody>
      </p:sp>
      <p:sp>
        <p:nvSpPr>
          <p:cNvPr id="3" name="Content Placeholder 2"/>
          <p:cNvSpPr>
            <a:spLocks noGrp="1"/>
          </p:cNvSpPr>
          <p:nvPr>
            <p:ph idx="1"/>
          </p:nvPr>
        </p:nvSpPr>
        <p:spPr>
          <a:xfrm>
            <a:off x="2327955" y="1041397"/>
            <a:ext cx="8915400" cy="5411654"/>
          </a:xfrm>
        </p:spPr>
        <p:txBody>
          <a:bodyPr/>
          <a:lstStyle/>
          <a:p>
            <a:pPr marL="0" indent="0">
              <a:buNone/>
            </a:pPr>
            <a:endParaRPr lang="en-US" dirty="0"/>
          </a:p>
          <a:p>
            <a:r>
              <a:rPr lang="en-US" dirty="0" smtClean="0"/>
              <a:t> </a:t>
            </a:r>
            <a:r>
              <a:rPr lang="en-US" sz="1600" dirty="0"/>
              <a:t>Prominent hallucinations or </a:t>
            </a:r>
            <a:r>
              <a:rPr lang="en-US" sz="1600" dirty="0" smtClean="0"/>
              <a:t>delusion.</a:t>
            </a:r>
            <a:endParaRPr lang="en-GB" sz="1600" dirty="0" smtClean="0"/>
          </a:p>
          <a:p>
            <a:r>
              <a:rPr lang="en-GB" sz="1600" dirty="0" smtClean="0"/>
              <a:t> </a:t>
            </a:r>
            <a:r>
              <a:rPr lang="en-GB" sz="1600" dirty="0"/>
              <a:t>The disturbance is not better accounted for by a Psychotic Disorder that is not substance induced. Evidence that the symptoms are better accounted for by a Psychotic Disorder that is not substance induced might include the following: the symptoms precede the onset of the substance use (or medication use</a:t>
            </a:r>
            <a:r>
              <a:rPr lang="en-GB" sz="1600" dirty="0" smtClean="0"/>
              <a:t>.</a:t>
            </a:r>
          </a:p>
          <a:p>
            <a:r>
              <a:rPr lang="en-GB" sz="1600" dirty="0" smtClean="0"/>
              <a:t> </a:t>
            </a:r>
            <a:r>
              <a:rPr lang="en-GB" sz="1600" dirty="0"/>
              <a:t>. The disturbance does not occur exclusively during the course of delirium</a:t>
            </a:r>
            <a:r>
              <a:rPr lang="en-GB" dirty="0"/>
              <a:t>. </a:t>
            </a:r>
            <a:r>
              <a:rPr lang="en-GB" sz="2400" dirty="0" smtClean="0"/>
              <a:t>Treatment:</a:t>
            </a:r>
            <a:r>
              <a:rPr lang="en-GB" sz="1600" dirty="0" smtClean="0"/>
              <a:t/>
            </a:r>
            <a:br>
              <a:rPr lang="en-GB" sz="1600" dirty="0" smtClean="0"/>
            </a:br>
            <a:r>
              <a:rPr lang="en-GB" sz="1600" dirty="0" smtClean="0"/>
              <a:t> </a:t>
            </a:r>
            <a:r>
              <a:rPr lang="en-GB" sz="1600" dirty="0"/>
              <a:t>In most substance-induced psychoses, stopping the substance and giving an anxiolytic (</a:t>
            </a:r>
            <a:r>
              <a:rPr lang="en-GB" sz="1600" dirty="0" smtClean="0"/>
              <a:t> </a:t>
            </a:r>
            <a:r>
              <a:rPr lang="en-GB" sz="1600" dirty="0"/>
              <a:t>a benzodiazepine) or antipsychotic drug is effective. For psychosis due to dopamine-stimulating drugs such as amphetamine, an antipsychotic drug is most effective.</a:t>
            </a:r>
            <a:br>
              <a:rPr lang="en-GB" sz="1600" dirty="0"/>
            </a:br>
            <a:r>
              <a:rPr lang="en-GB" sz="1600" dirty="0"/>
              <a:t/>
            </a:r>
            <a:br>
              <a:rPr lang="en-GB" sz="1600" dirty="0"/>
            </a:br>
            <a:r>
              <a:rPr lang="en-US" sz="1600" dirty="0" smtClean="0"/>
              <a:t/>
            </a:r>
            <a:br>
              <a:rPr lang="en-US" sz="1600" dirty="0" smtClean="0"/>
            </a:br>
            <a:endParaRPr lang="en-US" sz="1600" dirty="0"/>
          </a:p>
        </p:txBody>
      </p:sp>
    </p:spTree>
    <p:extLst>
      <p:ext uri="{BB962C8B-B14F-4D97-AF65-F5344CB8AC3E}">
        <p14:creationId xmlns:p14="http://schemas.microsoft.com/office/powerpoint/2010/main" val="1029162050"/>
      </p:ext>
    </p:extLst>
  </p:cSld>
  <p:clrMapOvr>
    <a:masterClrMapping/>
  </p:clrMapOvr>
  <mc:AlternateContent xmlns:mc="http://schemas.openxmlformats.org/markup-compatibility/2006" xmlns:p15="http://schemas.microsoft.com/office/powerpoint/2012/main">
    <mc:Choice Requires="p15">
      <p:transition>
        <p15:prstTrans prst="fallOver"/>
      </p:transition>
    </mc:Choice>
    <mc:Fallback xmlns="">
      <p:transition>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03312" y="875211"/>
            <a:ext cx="8946541" cy="5982789"/>
          </a:xfrm>
        </p:spPr>
        <p:txBody>
          <a:bodyPr/>
          <a:lstStyle/>
          <a:p>
            <a:r>
              <a:rPr lang="en-US" dirty="0" smtClean="0"/>
              <a:t>       Topic:</a:t>
            </a:r>
          </a:p>
          <a:p>
            <a:r>
              <a:rPr lang="en-US" dirty="0"/>
              <a:t> </a:t>
            </a:r>
            <a:r>
              <a:rPr lang="en-US" dirty="0" smtClean="0"/>
              <a:t>                  Schizophrenia spectrum and other psychotic disorders</a:t>
            </a:r>
            <a:br>
              <a:rPr lang="en-US" dirty="0" smtClean="0"/>
            </a:br>
            <a:r>
              <a:rPr lang="en-US" dirty="0" smtClean="0"/>
              <a:t>           </a:t>
            </a:r>
          </a:p>
          <a:p>
            <a:pPr marL="0" indent="0">
              <a:buNone/>
            </a:pPr>
            <a:r>
              <a:rPr lang="en-US" dirty="0"/>
              <a:t> </a:t>
            </a:r>
            <a:r>
              <a:rPr lang="en-US" dirty="0" smtClean="0"/>
              <a:t>            Submitted to:</a:t>
            </a:r>
          </a:p>
          <a:p>
            <a:r>
              <a:rPr lang="en-US" dirty="0"/>
              <a:t> </a:t>
            </a:r>
            <a:r>
              <a:rPr lang="en-US" dirty="0" smtClean="0"/>
              <a:t>                    Mam </a:t>
            </a:r>
            <a:r>
              <a:rPr lang="en-US" dirty="0"/>
              <a:t>S</a:t>
            </a:r>
            <a:r>
              <a:rPr lang="en-US" dirty="0" smtClean="0"/>
              <a:t>amar Fahad        </a:t>
            </a:r>
          </a:p>
          <a:p>
            <a:r>
              <a:rPr lang="en-US" dirty="0"/>
              <a:t> </a:t>
            </a:r>
            <a:r>
              <a:rPr lang="en-US" dirty="0" smtClean="0"/>
              <a:t>         Submitted by:</a:t>
            </a:r>
            <a:br>
              <a:rPr lang="en-US" dirty="0" smtClean="0"/>
            </a:br>
            <a:r>
              <a:rPr lang="en-US" dirty="0" smtClean="0"/>
              <a:t>                     Uzma Malik</a:t>
            </a:r>
            <a:br>
              <a:rPr lang="en-US" dirty="0" smtClean="0"/>
            </a:br>
            <a:r>
              <a:rPr lang="en-US" dirty="0" smtClean="0"/>
              <a:t>            Roll no.</a:t>
            </a:r>
            <a:br>
              <a:rPr lang="en-US" dirty="0" smtClean="0"/>
            </a:br>
            <a:r>
              <a:rPr lang="en-US" dirty="0" smtClean="0"/>
              <a:t>                      005</a:t>
            </a:r>
          </a:p>
          <a:p>
            <a:r>
              <a:rPr lang="en-US" dirty="0"/>
              <a:t> </a:t>
            </a:r>
            <a:r>
              <a:rPr lang="en-US" dirty="0" smtClean="0"/>
              <a:t>          BS5th,Department of psychology ,</a:t>
            </a:r>
            <a:r>
              <a:rPr lang="en-US" dirty="0" err="1" smtClean="0"/>
              <a:t>Islamia</a:t>
            </a:r>
            <a:r>
              <a:rPr lang="en-US" dirty="0" smtClean="0"/>
              <a:t> university , BWP </a:t>
            </a:r>
            <a:br>
              <a:rPr lang="en-US" dirty="0" smtClean="0"/>
            </a:br>
            <a:r>
              <a:rPr lang="en-US" dirty="0" smtClean="0"/>
              <a:t>                        </a:t>
            </a:r>
          </a:p>
          <a:p>
            <a:r>
              <a:rPr lang="en-US" dirty="0"/>
              <a:t> </a:t>
            </a:r>
            <a:r>
              <a:rPr lang="en-US" dirty="0" smtClean="0"/>
              <a:t> </a:t>
            </a:r>
          </a:p>
        </p:txBody>
      </p:sp>
      <p:pic>
        <p:nvPicPr>
          <p:cNvPr id="4" name="Picture 3"/>
          <p:cNvPicPr>
            <a:picLocks noChangeAspect="1"/>
          </p:cNvPicPr>
          <p:nvPr/>
        </p:nvPicPr>
        <p:blipFill>
          <a:blip r:embed="rId2"/>
          <a:stretch>
            <a:fillRect/>
          </a:stretch>
        </p:blipFill>
        <p:spPr>
          <a:xfrm>
            <a:off x="4667250" y="4665342"/>
            <a:ext cx="2726327" cy="1813833"/>
          </a:xfrm>
          <a:prstGeom prst="rect">
            <a:avLst/>
          </a:prstGeom>
        </p:spPr>
      </p:pic>
    </p:spTree>
    <p:extLst>
      <p:ext uri="{BB962C8B-B14F-4D97-AF65-F5344CB8AC3E}">
        <p14:creationId xmlns:p14="http://schemas.microsoft.com/office/powerpoint/2010/main" val="2574963173"/>
      </p:ext>
    </p:extLst>
  </p:cSld>
  <p:clrMapOvr>
    <a:masterClrMapping/>
  </p:clrMapOvr>
  <mc:AlternateContent xmlns:mc="http://schemas.openxmlformats.org/markup-compatibility/2006" xmlns:p15="http://schemas.microsoft.com/office/powerpoint/2012/main">
    <mc:Choice Requires="p15">
      <p:transition>
        <p15:prstTrans prst="fallOver"/>
      </p:transition>
    </mc:Choice>
    <mc:Fallback xmlns="">
      <p:transition>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786679"/>
          </a:xfrm>
        </p:spPr>
        <p:txBody>
          <a:bodyPr>
            <a:normAutofit/>
          </a:bodyPr>
          <a:lstStyle/>
          <a:p>
            <a:r>
              <a:rPr lang="en-US" sz="2400" dirty="0" smtClean="0"/>
              <a:t>Catatonia</a:t>
            </a:r>
            <a:endParaRPr lang="en-US" sz="2400" dirty="0"/>
          </a:p>
        </p:txBody>
      </p:sp>
      <p:sp>
        <p:nvSpPr>
          <p:cNvPr id="3" name="Content Placeholder 2"/>
          <p:cNvSpPr>
            <a:spLocks noGrp="1"/>
          </p:cNvSpPr>
          <p:nvPr>
            <p:ph idx="1"/>
          </p:nvPr>
        </p:nvSpPr>
        <p:spPr>
          <a:xfrm>
            <a:off x="2589212" y="1084217"/>
            <a:ext cx="8915400" cy="4827005"/>
          </a:xfrm>
        </p:spPr>
        <p:txBody>
          <a:bodyPr>
            <a:normAutofit/>
          </a:bodyPr>
          <a:lstStyle/>
          <a:p>
            <a:r>
              <a:rPr lang="en-GB" dirty="0"/>
              <a:t>Catatonia is a group of symptoms that usually involve a lack of movement and communication, and also can include agitation, confusion, and </a:t>
            </a:r>
            <a:r>
              <a:rPr lang="en-GB" dirty="0" smtClean="0"/>
              <a:t>restlessness</a:t>
            </a:r>
          </a:p>
          <a:p>
            <a:r>
              <a:rPr lang="en-GB" sz="2400" dirty="0"/>
              <a:t> </a:t>
            </a:r>
            <a:r>
              <a:rPr lang="en-GB" sz="2400" dirty="0" smtClean="0"/>
              <a:t>  Causes</a:t>
            </a:r>
            <a:r>
              <a:rPr lang="en-GB" dirty="0" smtClean="0"/>
              <a:t>:</a:t>
            </a:r>
            <a:r>
              <a:rPr lang="en-GB" dirty="0"/>
              <a:t/>
            </a:r>
            <a:br>
              <a:rPr lang="en-GB" dirty="0"/>
            </a:br>
            <a:r>
              <a:rPr lang="en-GB" sz="1600" dirty="0"/>
              <a:t>. Several physical conditions can lead to catatonia in people who don’t have a mental illness. These include:</a:t>
            </a:r>
          </a:p>
          <a:p>
            <a:r>
              <a:rPr lang="en-GB" sz="1600" dirty="0"/>
              <a:t>Conditions that affect your body chemistry, like kidney problems, diabetes, and thyroid conditions</a:t>
            </a:r>
          </a:p>
          <a:p>
            <a:r>
              <a:rPr lang="en-GB" sz="1600" dirty="0"/>
              <a:t>Parkinson’s disease, which attacks your body’s nervous system</a:t>
            </a:r>
          </a:p>
          <a:p>
            <a:r>
              <a:rPr lang="en-GB" sz="1600" dirty="0"/>
              <a:t>Encephalitis, an infection that affects your </a:t>
            </a:r>
            <a:r>
              <a:rPr lang="en-GB" sz="1600" dirty="0" smtClean="0"/>
              <a:t>brain.</a:t>
            </a:r>
          </a:p>
          <a:p>
            <a:r>
              <a:rPr lang="en-GB" sz="1600" dirty="0" smtClean="0"/>
              <a:t>Mood disorder</a:t>
            </a:r>
          </a:p>
          <a:p>
            <a:r>
              <a:rPr lang="en-GB" sz="1600" dirty="0" smtClean="0"/>
              <a:t>Psychotic disorder</a:t>
            </a:r>
            <a:endParaRPr lang="en-US" sz="1600" dirty="0"/>
          </a:p>
        </p:txBody>
      </p:sp>
    </p:spTree>
    <p:extLst>
      <p:ext uri="{BB962C8B-B14F-4D97-AF65-F5344CB8AC3E}">
        <p14:creationId xmlns:p14="http://schemas.microsoft.com/office/powerpoint/2010/main" val="1875514269"/>
      </p:ext>
    </p:extLst>
  </p:cSld>
  <p:clrMapOvr>
    <a:masterClrMapping/>
  </p:clrMapOvr>
  <mc:AlternateContent xmlns:mc="http://schemas.openxmlformats.org/markup-compatibility/2006" xmlns:p15="http://schemas.microsoft.com/office/powerpoint/2012/main">
    <mc:Choice Requires="p15">
      <p:transition>
        <p15:prstTrans prst="fallOver"/>
      </p:transition>
    </mc:Choice>
    <mc:Fallback xmlns="">
      <p:transition>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629924"/>
          </a:xfrm>
        </p:spPr>
        <p:txBody>
          <a:bodyPr>
            <a:normAutofit fontScale="90000"/>
          </a:bodyPr>
          <a:lstStyle/>
          <a:p>
            <a:r>
              <a:rPr lang="en-US" sz="2700" dirty="0" smtClean="0"/>
              <a:t>Diagnosis of catatonia</a:t>
            </a:r>
            <a:r>
              <a:rPr lang="en-US" dirty="0" smtClean="0"/>
              <a:t>:</a:t>
            </a:r>
            <a:endParaRPr lang="en-US" dirty="0"/>
          </a:p>
        </p:txBody>
      </p:sp>
      <p:sp>
        <p:nvSpPr>
          <p:cNvPr id="3" name="Content Placeholder 2"/>
          <p:cNvSpPr>
            <a:spLocks noGrp="1"/>
          </p:cNvSpPr>
          <p:nvPr>
            <p:ph idx="1"/>
          </p:nvPr>
        </p:nvSpPr>
        <p:spPr>
          <a:xfrm>
            <a:off x="2589212" y="1162594"/>
            <a:ext cx="8915400" cy="4748628"/>
          </a:xfrm>
        </p:spPr>
        <p:txBody>
          <a:bodyPr>
            <a:normAutofit/>
          </a:bodyPr>
          <a:lstStyle/>
          <a:p>
            <a:r>
              <a:rPr lang="en-GB" sz="1600" dirty="0"/>
              <a:t>Not responding to other people or their environment</a:t>
            </a:r>
          </a:p>
          <a:p>
            <a:r>
              <a:rPr lang="en-GB" sz="1600" dirty="0"/>
              <a:t>Not speaking</a:t>
            </a:r>
          </a:p>
          <a:p>
            <a:r>
              <a:rPr lang="en-GB" sz="1600" dirty="0"/>
              <a:t>Holding their body in an unusual position</a:t>
            </a:r>
          </a:p>
          <a:p>
            <a:r>
              <a:rPr lang="en-GB" sz="1600" dirty="0"/>
              <a:t>Resisting people who try to adjust their body</a:t>
            </a:r>
          </a:p>
          <a:p>
            <a:r>
              <a:rPr lang="en-GB" sz="1600" dirty="0"/>
              <a:t>Agitation</a:t>
            </a:r>
          </a:p>
          <a:p>
            <a:r>
              <a:rPr lang="en-GB" sz="1600" dirty="0"/>
              <a:t>Repetitive, seemingly meaningless movement</a:t>
            </a:r>
          </a:p>
          <a:p>
            <a:r>
              <a:rPr lang="en-GB" sz="1600" dirty="0"/>
              <a:t>Mimicking someone else’s speech</a:t>
            </a:r>
          </a:p>
          <a:p>
            <a:r>
              <a:rPr lang="en-GB" sz="1600" dirty="0"/>
              <a:t>Mimicking someone else’s </a:t>
            </a:r>
            <a:r>
              <a:rPr lang="en-GB" sz="1600" dirty="0" smtClean="0"/>
              <a:t>movement.</a:t>
            </a:r>
            <a:endParaRPr lang="en-US" sz="1600" dirty="0"/>
          </a:p>
        </p:txBody>
      </p:sp>
    </p:spTree>
    <p:extLst>
      <p:ext uri="{BB962C8B-B14F-4D97-AF65-F5344CB8AC3E}">
        <p14:creationId xmlns:p14="http://schemas.microsoft.com/office/powerpoint/2010/main" val="3725740954"/>
      </p:ext>
    </p:extLst>
  </p:cSld>
  <p:clrMapOvr>
    <a:masterClrMapping/>
  </p:clrMapOvr>
  <mc:AlternateContent xmlns:mc="http://schemas.openxmlformats.org/markup-compatibility/2006" xmlns:p15="http://schemas.microsoft.com/office/powerpoint/2012/main">
    <mc:Choice Requires="p15">
      <p:transition>
        <p15:prstTrans prst="fallOver"/>
      </p:transition>
    </mc:Choice>
    <mc:Fallback xmlns="">
      <p:transition>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017521" y="535577"/>
            <a:ext cx="6048102" cy="4757618"/>
          </a:xfrm>
        </p:spPr>
      </p:pic>
    </p:spTree>
    <p:extLst>
      <p:ext uri="{BB962C8B-B14F-4D97-AF65-F5344CB8AC3E}">
        <p14:creationId xmlns:p14="http://schemas.microsoft.com/office/powerpoint/2010/main" val="129946103"/>
      </p:ext>
    </p:extLst>
  </p:cSld>
  <p:clrMapOvr>
    <a:masterClrMapping/>
  </p:clrMapOvr>
  <mc:AlternateContent xmlns:mc="http://schemas.openxmlformats.org/markup-compatibility/2006" xmlns:p15="http://schemas.microsoft.com/office/powerpoint/2012/main">
    <mc:Choice Requires="p15">
      <p:transition>
        <p15:prstTrans prst="fallOver"/>
      </p:transition>
    </mc:Choice>
    <mc:Fallback xmlns="">
      <p:transition>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512359"/>
          </a:xfrm>
        </p:spPr>
        <p:txBody>
          <a:bodyPr>
            <a:normAutofit/>
          </a:bodyPr>
          <a:lstStyle/>
          <a:p>
            <a:r>
              <a:rPr lang="en-US" sz="2400" dirty="0" smtClean="0"/>
              <a:t>Treatment of catatonia</a:t>
            </a:r>
            <a:endParaRPr lang="en-US" sz="2400" dirty="0"/>
          </a:p>
        </p:txBody>
      </p:sp>
      <p:sp>
        <p:nvSpPr>
          <p:cNvPr id="3" name="Content Placeholder 2"/>
          <p:cNvSpPr>
            <a:spLocks noGrp="1"/>
          </p:cNvSpPr>
          <p:nvPr>
            <p:ph idx="1"/>
          </p:nvPr>
        </p:nvSpPr>
        <p:spPr>
          <a:xfrm>
            <a:off x="2589212" y="1240971"/>
            <a:ext cx="8915400" cy="4728755"/>
          </a:xfrm>
        </p:spPr>
        <p:txBody>
          <a:bodyPr>
            <a:normAutofit/>
          </a:bodyPr>
          <a:lstStyle/>
          <a:p>
            <a:r>
              <a:rPr lang="en-GB" dirty="0" smtClean="0"/>
              <a:t>           Treatment </a:t>
            </a:r>
            <a:r>
              <a:rPr lang="en-GB" dirty="0"/>
              <a:t>modalities include pharmacotherapy and electroconvulsive treatment (ECT</a:t>
            </a:r>
            <a:r>
              <a:rPr lang="en-GB" dirty="0" smtClean="0"/>
              <a:t>).</a:t>
            </a:r>
            <a:br>
              <a:rPr lang="en-GB" dirty="0" smtClean="0"/>
            </a:br>
            <a:r>
              <a:rPr lang="en-GB" dirty="0" smtClean="0"/>
              <a:t>         </a:t>
            </a:r>
            <a:r>
              <a:rPr lang="en-GB" dirty="0"/>
              <a:t>Treatable conditions must be identified immediately. Specifically, neuroleptic malignant syndrome (NMS), encephalitis, including anti-NMDA receptor encephalitis, </a:t>
            </a:r>
            <a:r>
              <a:rPr lang="en-GB" dirty="0" smtClean="0"/>
              <a:t>no convulsive </a:t>
            </a:r>
            <a:r>
              <a:rPr lang="en-GB" dirty="0"/>
              <a:t>status epilepticus, and acute psychosis must be diagnosed and treated. Treatable conditions must be identified immediately. Specifically, neuroleptic malignant syndrome (NMS), encephalitis, including anti-NMDA receptor encephalitis, </a:t>
            </a:r>
            <a:r>
              <a:rPr lang="en-GB" dirty="0" smtClean="0"/>
              <a:t>non convulsive </a:t>
            </a:r>
            <a:r>
              <a:rPr lang="en-GB" dirty="0"/>
              <a:t>status epilepticus, and acute psychosis must be diagnosed </a:t>
            </a:r>
            <a:r>
              <a:rPr lang="en-GB" dirty="0" smtClean="0"/>
              <a:t>and treated. </a:t>
            </a:r>
          </a:p>
          <a:p>
            <a:r>
              <a:rPr lang="en-GB" dirty="0"/>
              <a:t> </a:t>
            </a:r>
            <a:r>
              <a:rPr lang="en-GB" dirty="0" smtClean="0"/>
              <a:t>         Give muscle relaxants.</a:t>
            </a:r>
          </a:p>
          <a:p>
            <a:r>
              <a:rPr lang="en-GB" dirty="0"/>
              <a:t> </a:t>
            </a:r>
            <a:r>
              <a:rPr lang="en-GB" dirty="0" smtClean="0"/>
              <a:t>          </a:t>
            </a:r>
            <a:r>
              <a:rPr lang="en-GB" dirty="0"/>
              <a:t/>
            </a:r>
            <a:br>
              <a:rPr lang="en-GB" dirty="0"/>
            </a:br>
            <a:r>
              <a:rPr lang="en-GB" dirty="0"/>
              <a:t/>
            </a:r>
            <a:br>
              <a:rPr lang="en-GB" dirty="0"/>
            </a:b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83961" y="4310743"/>
            <a:ext cx="3171825" cy="1658983"/>
          </a:xfrm>
          <a:prstGeom prst="rect">
            <a:avLst/>
          </a:prstGeom>
        </p:spPr>
      </p:pic>
    </p:spTree>
    <p:extLst>
      <p:ext uri="{BB962C8B-B14F-4D97-AF65-F5344CB8AC3E}">
        <p14:creationId xmlns:p14="http://schemas.microsoft.com/office/powerpoint/2010/main" val="4152865384"/>
      </p:ext>
    </p:extLst>
  </p:cSld>
  <p:clrMapOvr>
    <a:masterClrMapping/>
  </p:clrMapOvr>
  <mc:AlternateContent xmlns:mc="http://schemas.openxmlformats.org/markup-compatibility/2006" xmlns:p15="http://schemas.microsoft.com/office/powerpoint/2012/main">
    <mc:Choice Requires="p15">
      <p:transition>
        <p15:prstTrans prst="fallOver"/>
      </p:transition>
    </mc:Choice>
    <mc:Fallback xmlns="">
      <p:transition>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89213" y="624110"/>
            <a:ext cx="8318273" cy="917307"/>
          </a:xfrm>
        </p:spPr>
        <p:txBody>
          <a:bodyPr/>
          <a:lstStyle/>
          <a:p>
            <a:r>
              <a:rPr lang="en-US" dirty="0" smtClean="0"/>
              <a:t> </a:t>
            </a:r>
            <a:endParaRPr lang="en-US" dirty="0"/>
          </a:p>
        </p:txBody>
      </p:sp>
      <p:sp>
        <p:nvSpPr>
          <p:cNvPr id="3" name="Content Placeholder 2"/>
          <p:cNvSpPr>
            <a:spLocks noGrp="1"/>
          </p:cNvSpPr>
          <p:nvPr>
            <p:ph idx="1"/>
          </p:nvPr>
        </p:nvSpPr>
        <p:spPr>
          <a:xfrm>
            <a:off x="2589212" y="862149"/>
            <a:ext cx="8915400" cy="5049073"/>
          </a:xfrm>
        </p:spPr>
        <p:txBody>
          <a:bodyPr>
            <a:normAutofit/>
          </a:bodyPr>
          <a:lstStyle/>
          <a:p>
            <a:r>
              <a:rPr lang="en-US" sz="2400" dirty="0" smtClean="0"/>
              <a:t>Other un specified schizophrenia spectrum and other psychotic disorders:</a:t>
            </a:r>
            <a:br>
              <a:rPr lang="en-US" sz="2400" dirty="0" smtClean="0"/>
            </a:br>
            <a:r>
              <a:rPr lang="en-US" sz="1600" dirty="0" smtClean="0"/>
              <a:t>                 </a:t>
            </a:r>
            <a:r>
              <a:rPr lang="en-GB" sz="1600" dirty="0" smtClean="0"/>
              <a:t>The </a:t>
            </a:r>
            <a:r>
              <a:rPr lang="en-GB" sz="1600" dirty="0"/>
              <a:t>symptoms cause distress, and impair functioning in social, occupational, or other major areas of functioning</a:t>
            </a:r>
            <a:r>
              <a:rPr lang="en-GB" sz="1600" dirty="0" smtClean="0"/>
              <a:t>.                                                                                                                    The </a:t>
            </a:r>
            <a:r>
              <a:rPr lang="en-GB" sz="1600" dirty="0"/>
              <a:t>diagnosis can be assigned when the clinician decides not to specify the reason the diagnostic criteria are unmet, or if there is insufficient information available at the time of the evaluation to make a more specific diagnosis  </a:t>
            </a:r>
            <a:r>
              <a:rPr lang="en-GB" sz="1600" dirty="0" smtClean="0"/>
              <a:t>      </a:t>
            </a:r>
            <a:br>
              <a:rPr lang="en-GB" sz="1600" dirty="0" smtClean="0"/>
            </a:br>
            <a:r>
              <a:rPr lang="en-GB" sz="1600" dirty="0" smtClean="0"/>
              <a:t>                          . </a:t>
            </a:r>
            <a:r>
              <a:rPr lang="en-GB" sz="1600" dirty="0"/>
              <a:t>This diagnosis could be applied, for example, if the patient is experiencing visual hallucinations, but does not describe or present with any other psychotic symptoms, or deficits in reality testing. This diagnosis could also be applied in the event of a patient with one or more psychotic symptoms, but there is insufficient history or collateral information available at the time of the evaluation to make a more specific diagnosis. </a:t>
            </a:r>
            <a:endParaRPr lang="en-US" sz="1600" dirty="0" smtClean="0"/>
          </a:p>
          <a:p>
            <a:r>
              <a:rPr lang="en-US" sz="1600" dirty="0" smtClean="0"/>
              <a:t/>
            </a:r>
            <a:br>
              <a:rPr lang="en-US" sz="1600" dirty="0" smtClean="0"/>
            </a:br>
            <a:endParaRPr lang="en-US" sz="1600" dirty="0"/>
          </a:p>
        </p:txBody>
      </p:sp>
    </p:spTree>
    <p:extLst>
      <p:ext uri="{BB962C8B-B14F-4D97-AF65-F5344CB8AC3E}">
        <p14:creationId xmlns:p14="http://schemas.microsoft.com/office/powerpoint/2010/main" val="2569524125"/>
      </p:ext>
    </p:extLst>
  </p:cSld>
  <p:clrMapOvr>
    <a:masterClrMapping/>
  </p:clrMapOvr>
  <mc:AlternateContent xmlns:mc="http://schemas.openxmlformats.org/markup-compatibility/2006" xmlns:p15="http://schemas.microsoft.com/office/powerpoint/2012/main">
    <mc:Choice Requires="p15">
      <p:transition>
        <p15:prstTrans prst="fallOver"/>
      </p:transition>
    </mc:Choice>
    <mc:Fallback xmlns="">
      <p:transition>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760553"/>
          </a:xfrm>
        </p:spPr>
        <p:txBody>
          <a:bodyPr>
            <a:noAutofit/>
          </a:bodyPr>
          <a:lstStyle/>
          <a:p>
            <a:r>
              <a:rPr lang="en-US" sz="2400" dirty="0" smtClean="0"/>
              <a:t>Specified schizophrenia spectrum and other psychotic disorders</a:t>
            </a:r>
            <a:endParaRPr lang="en-US" sz="2400" dirty="0"/>
          </a:p>
        </p:txBody>
      </p:sp>
      <p:sp>
        <p:nvSpPr>
          <p:cNvPr id="3" name="Content Placeholder 2"/>
          <p:cNvSpPr>
            <a:spLocks noGrp="1"/>
          </p:cNvSpPr>
          <p:nvPr>
            <p:ph idx="1"/>
          </p:nvPr>
        </p:nvSpPr>
        <p:spPr>
          <a:xfrm>
            <a:off x="2589212" y="1384663"/>
            <a:ext cx="8915400" cy="4526559"/>
          </a:xfrm>
        </p:spPr>
        <p:txBody>
          <a:bodyPr>
            <a:normAutofit fontScale="92500"/>
          </a:bodyPr>
          <a:lstStyle/>
          <a:p>
            <a:r>
              <a:rPr lang="en-GB" dirty="0"/>
              <a:t>Persistent auditory </a:t>
            </a:r>
            <a:r>
              <a:rPr lang="en-GB" dirty="0" smtClean="0"/>
              <a:t>hallucinations.</a:t>
            </a:r>
            <a:endParaRPr lang="en-GB" dirty="0"/>
          </a:p>
          <a:p>
            <a:r>
              <a:rPr lang="en-GB" dirty="0"/>
              <a:t>Delusions with significant overlapping mood episodes: This includes persistent delusions with periods of overlapping mood episodes that are present for a substantial portion of the delusional disturbance (such that the criterion for brief mood disturbance in delusional disorder is not met).</a:t>
            </a:r>
          </a:p>
          <a:p>
            <a:r>
              <a:rPr lang="en-GB" dirty="0"/>
              <a:t>Attenuated psychosis syndrome: This syndrome is characterized by psychotic-like symptoms that are less severe and more transient (and insight is relatively maintained) than what is typically seen in full psychosis.</a:t>
            </a:r>
          </a:p>
          <a:p>
            <a:r>
              <a:rPr lang="en-GB" dirty="0"/>
              <a:t>Delusional symptoms in partner of individual with delusional disorder: In the context of a relationship, the delusional material from the dominant partner provides content for delusional belief by the individual who may not otherwise entirely meet criteria for delusional disorder.</a:t>
            </a:r>
            <a:endParaRPr lang="en-US" dirty="0"/>
          </a:p>
        </p:txBody>
      </p:sp>
    </p:spTree>
    <p:extLst>
      <p:ext uri="{BB962C8B-B14F-4D97-AF65-F5344CB8AC3E}">
        <p14:creationId xmlns:p14="http://schemas.microsoft.com/office/powerpoint/2010/main" val="1935911516"/>
      </p:ext>
    </p:extLst>
  </p:cSld>
  <p:clrMapOvr>
    <a:masterClrMapping/>
  </p:clrMapOvr>
  <mc:AlternateContent xmlns:mc="http://schemas.openxmlformats.org/markup-compatibility/2006" xmlns:p15="http://schemas.microsoft.com/office/powerpoint/2012/main">
    <mc:Choice Requires="p15">
      <p:transition>
        <p15:prstTrans prst="fallOver"/>
      </p:transition>
    </mc:Choice>
    <mc:Fallback xmlns="">
      <p:transition>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2495005" y="1038189"/>
            <a:ext cx="6558067" cy="4369312"/>
          </a:xfrm>
          <a:prstGeom prst="rect">
            <a:avLst/>
          </a:prstGeom>
        </p:spPr>
      </p:pic>
    </p:spTree>
    <p:extLst>
      <p:ext uri="{BB962C8B-B14F-4D97-AF65-F5344CB8AC3E}">
        <p14:creationId xmlns:p14="http://schemas.microsoft.com/office/powerpoint/2010/main" val="3104688076"/>
      </p:ext>
    </p:extLst>
  </p:cSld>
  <p:clrMapOvr>
    <a:masterClrMapping/>
  </p:clrMapOvr>
  <mc:AlternateContent xmlns:mc="http://schemas.openxmlformats.org/markup-compatibility/2006" xmlns:p15="http://schemas.microsoft.com/office/powerpoint/2012/main">
    <mc:Choice Requires="p15">
      <p:transition>
        <p15:prstTrans prst="fallOver"/>
      </p:transition>
    </mc:Choice>
    <mc:Fallback xmlns="">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63440" y="852710"/>
            <a:ext cx="6736669" cy="675644"/>
          </a:xfrm>
        </p:spPr>
        <p:txBody>
          <a:bodyPr>
            <a:normAutofit/>
          </a:bodyPr>
          <a:lstStyle/>
          <a:p>
            <a:r>
              <a:rPr lang="en-US" sz="2800" dirty="0" smtClean="0"/>
              <a:t>Schizophrenia</a:t>
            </a:r>
            <a:endParaRPr lang="en-US" sz="2800"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779713" y="2052638"/>
            <a:ext cx="5594349" cy="4195762"/>
          </a:xfrm>
        </p:spPr>
      </p:pic>
    </p:spTree>
    <p:extLst>
      <p:ext uri="{BB962C8B-B14F-4D97-AF65-F5344CB8AC3E}">
        <p14:creationId xmlns:p14="http://schemas.microsoft.com/office/powerpoint/2010/main" val="2187138056"/>
      </p:ext>
    </p:extLst>
  </p:cSld>
  <p:clrMapOvr>
    <a:masterClrMapping/>
  </p:clrMapOvr>
  <mc:AlternateContent xmlns:mc="http://schemas.openxmlformats.org/markup-compatibility/2006" xmlns:p15="http://schemas.microsoft.com/office/powerpoint/2012/main">
    <mc:Choice Requires="p15">
      <p:transition>
        <p15:prstTrans prst="fallOver"/>
      </p:transition>
    </mc:Choice>
    <mc:Fallback xmlns="">
      <p:transition>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293377" y="640080"/>
            <a:ext cx="8915399" cy="757646"/>
          </a:xfrm>
        </p:spPr>
        <p:txBody>
          <a:bodyPr>
            <a:normAutofit/>
          </a:bodyPr>
          <a:lstStyle/>
          <a:p>
            <a:r>
              <a:rPr lang="en-US" sz="2400" dirty="0" smtClean="0"/>
              <a:t>schizophrenia spectrum and other psychotic disorders</a:t>
            </a:r>
            <a:endParaRPr lang="en-US" sz="2400" dirty="0"/>
          </a:p>
        </p:txBody>
      </p:sp>
      <p:sp>
        <p:nvSpPr>
          <p:cNvPr id="3" name="Subtitle 2"/>
          <p:cNvSpPr>
            <a:spLocks noGrp="1"/>
          </p:cNvSpPr>
          <p:nvPr>
            <p:ph type="subTitle" idx="1"/>
          </p:nvPr>
        </p:nvSpPr>
        <p:spPr>
          <a:xfrm>
            <a:off x="2293378" y="1397726"/>
            <a:ext cx="8915399" cy="4976948"/>
          </a:xfrm>
        </p:spPr>
        <p:txBody>
          <a:bodyPr>
            <a:normAutofit fontScale="62500" lnSpcReduction="20000"/>
          </a:bodyPr>
          <a:lstStyle/>
          <a:p>
            <a:r>
              <a:rPr lang="en-US" sz="3800" dirty="0" smtClean="0"/>
              <a:t>Hallucination:</a:t>
            </a:r>
            <a:r>
              <a:rPr lang="en-US" sz="2600" dirty="0" smtClean="0"/>
              <a:t> Hallucination are sensory experiences that appear real but are created by your mind .  They can affect all of your five senses. </a:t>
            </a:r>
          </a:p>
          <a:p>
            <a:r>
              <a:rPr lang="en-US" sz="2600" dirty="0" smtClean="0"/>
              <a:t>  For example : You might hear a voice which no one else can hear or u see an image which no one can see.</a:t>
            </a:r>
          </a:p>
          <a:p>
            <a:r>
              <a:rPr lang="en-US" sz="2600" dirty="0" smtClean="0"/>
              <a:t>Types of hallucination:</a:t>
            </a:r>
            <a:br>
              <a:rPr lang="en-US" sz="2600" dirty="0" smtClean="0"/>
            </a:br>
            <a:r>
              <a:rPr lang="en-US" sz="2600" dirty="0" smtClean="0"/>
              <a:t/>
            </a:r>
            <a:br>
              <a:rPr lang="en-US" sz="2600" dirty="0" smtClean="0"/>
            </a:br>
            <a:r>
              <a:rPr lang="en-US" sz="2600" dirty="0" smtClean="0"/>
              <a:t>      1. </a:t>
            </a:r>
            <a:r>
              <a:rPr lang="en-GB" sz="2900" dirty="0" smtClean="0"/>
              <a:t>Visual </a:t>
            </a:r>
            <a:r>
              <a:rPr lang="en-GB" sz="2900" dirty="0"/>
              <a:t>hallucinations</a:t>
            </a:r>
          </a:p>
          <a:p>
            <a:r>
              <a:rPr lang="en-GB" sz="2900" dirty="0"/>
              <a:t>Visual hallucinations involve seeing things that aren’t there. The hallucinations may be of objects, visual patterns, people, or lights</a:t>
            </a:r>
            <a:r>
              <a:rPr lang="en-GB" sz="2900" dirty="0" smtClean="0"/>
              <a:t>.</a:t>
            </a:r>
            <a:endParaRPr lang="en-US" sz="2900" dirty="0"/>
          </a:p>
          <a:p>
            <a:r>
              <a:rPr lang="en-US" sz="2900" dirty="0" smtClean="0"/>
              <a:t>    2.  Olfactory hallucinations:</a:t>
            </a:r>
            <a:endParaRPr lang="en-GB" sz="2900" dirty="0"/>
          </a:p>
          <a:p>
            <a:r>
              <a:rPr lang="en-GB" sz="2900" dirty="0"/>
              <a:t>Olfactory hallucinations involve your sense of smell. You might smell an unpleasant </a:t>
            </a:r>
            <a:r>
              <a:rPr lang="en-GB" sz="2900" dirty="0" smtClean="0"/>
              <a:t>odour </a:t>
            </a:r>
            <a:r>
              <a:rPr lang="en-GB" sz="2900" dirty="0"/>
              <a:t>when waking up in the middle of the night or feel that your body smells bad when it doesn’t.</a:t>
            </a:r>
            <a:endParaRPr lang="en-US" sz="2900" dirty="0" smtClean="0"/>
          </a:p>
          <a:p>
            <a:r>
              <a:rPr lang="en-US" sz="2900" dirty="0"/>
              <a:t> </a:t>
            </a:r>
            <a:r>
              <a:rPr lang="en-US" sz="2900" dirty="0" smtClean="0"/>
              <a:t>   3.Gustatory hallucination</a:t>
            </a:r>
          </a:p>
          <a:p>
            <a:r>
              <a:rPr lang="en-US" sz="2900" dirty="0" smtClean="0"/>
              <a:t>   4. Auditory hallucination</a:t>
            </a:r>
          </a:p>
          <a:p>
            <a:r>
              <a:rPr lang="en-US" sz="2900" dirty="0" smtClean="0"/>
              <a:t>   5. Tactile hallucination</a:t>
            </a:r>
          </a:p>
          <a:p>
            <a:r>
              <a:rPr lang="en-US" sz="2900" dirty="0" smtClean="0"/>
              <a:t>                                              </a:t>
            </a:r>
            <a:r>
              <a:rPr lang="en-US" dirty="0" smtClean="0"/>
              <a:t>                                                                       </a:t>
            </a:r>
            <a:endParaRPr lang="en-US" dirty="0"/>
          </a:p>
        </p:txBody>
      </p:sp>
    </p:spTree>
    <p:extLst>
      <p:ext uri="{BB962C8B-B14F-4D97-AF65-F5344CB8AC3E}">
        <p14:creationId xmlns:p14="http://schemas.microsoft.com/office/powerpoint/2010/main" val="2974668482"/>
      </p:ext>
    </p:extLst>
  </p:cSld>
  <p:clrMapOvr>
    <a:masterClrMapping/>
  </p:clrMapOvr>
  <mc:AlternateContent xmlns:mc="http://schemas.openxmlformats.org/markup-compatibility/2006" xmlns:p15="http://schemas.microsoft.com/office/powerpoint/2012/main">
    <mc:Choice Requires="p15">
      <p:transition>
        <p15:prstTrans prst="fallOver"/>
      </p:transition>
    </mc:Choice>
    <mc:Fallback xmlns="">
      <p:transition>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743199" y="1264555"/>
            <a:ext cx="7415395" cy="4566739"/>
          </a:xfrm>
        </p:spPr>
      </p:pic>
    </p:spTree>
    <p:extLst>
      <p:ext uri="{BB962C8B-B14F-4D97-AF65-F5344CB8AC3E}">
        <p14:creationId xmlns:p14="http://schemas.microsoft.com/office/powerpoint/2010/main" val="2235290794"/>
      </p:ext>
    </p:extLst>
  </p:cSld>
  <p:clrMapOvr>
    <a:masterClrMapping/>
  </p:clrMapOvr>
  <mc:AlternateContent xmlns:mc="http://schemas.openxmlformats.org/markup-compatibility/2006" xmlns:p15="http://schemas.microsoft.com/office/powerpoint/2012/main">
    <mc:Choice Requires="p15">
      <p:transition>
        <p15:prstTrans prst="fallOver"/>
      </p:transition>
    </mc:Choice>
    <mc:Fallback xmlns="">
      <p:transition>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721364"/>
          </a:xfrm>
        </p:spPr>
        <p:txBody>
          <a:bodyPr>
            <a:normAutofit/>
          </a:bodyPr>
          <a:lstStyle/>
          <a:p>
            <a:r>
              <a:rPr lang="en-US" sz="2400" dirty="0" smtClean="0"/>
              <a:t>Causes of hallucination</a:t>
            </a:r>
            <a:endParaRPr lang="en-US" sz="2400" dirty="0"/>
          </a:p>
        </p:txBody>
      </p:sp>
      <p:sp>
        <p:nvSpPr>
          <p:cNvPr id="3" name="Content Placeholder 2"/>
          <p:cNvSpPr>
            <a:spLocks noGrp="1"/>
          </p:cNvSpPr>
          <p:nvPr>
            <p:ph idx="1"/>
          </p:nvPr>
        </p:nvSpPr>
        <p:spPr>
          <a:xfrm>
            <a:off x="2540000" y="1067755"/>
            <a:ext cx="8915400" cy="5111029"/>
          </a:xfrm>
        </p:spPr>
        <p:txBody>
          <a:bodyPr>
            <a:normAutofit/>
          </a:bodyPr>
          <a:lstStyle/>
          <a:p>
            <a:r>
              <a:rPr lang="en-US" sz="1600" dirty="0" smtClean="0"/>
              <a:t>Substances used</a:t>
            </a:r>
          </a:p>
          <a:p>
            <a:r>
              <a:rPr lang="en-US" sz="1600" dirty="0" smtClean="0"/>
              <a:t>  Lack of sleep</a:t>
            </a:r>
          </a:p>
          <a:p>
            <a:r>
              <a:rPr lang="en-US" sz="1600" dirty="0" smtClean="0"/>
              <a:t>Migraine </a:t>
            </a:r>
          </a:p>
          <a:p>
            <a:r>
              <a:rPr lang="en-US" sz="1600" dirty="0" smtClean="0"/>
              <a:t>Epilepsy</a:t>
            </a:r>
          </a:p>
          <a:p>
            <a:r>
              <a:rPr lang="en-US" sz="1600" dirty="0" smtClean="0"/>
              <a:t>Social isolation</a:t>
            </a:r>
          </a:p>
          <a:p>
            <a:r>
              <a:rPr lang="en-US" sz="1600" dirty="0" smtClean="0"/>
              <a:t>Diagnosis of hallucination:</a:t>
            </a:r>
            <a:br>
              <a:rPr lang="en-US" sz="1600" dirty="0" smtClean="0"/>
            </a:br>
            <a:r>
              <a:rPr lang="en-US" sz="1600" dirty="0" smtClean="0"/>
              <a:t>Perform some physical exams like ask symptoms by hiring any doctor.</a:t>
            </a:r>
            <a:br>
              <a:rPr lang="en-US" sz="1600" dirty="0" smtClean="0"/>
            </a:br>
            <a:r>
              <a:rPr lang="en-US" sz="1600" dirty="0" smtClean="0"/>
              <a:t>Some blood and urine tests and may be brain scanning.</a:t>
            </a:r>
          </a:p>
          <a:p>
            <a:r>
              <a:rPr lang="en-US" sz="1600" dirty="0" smtClean="0"/>
              <a:t>Give company and emotionally sympathize to check symptoms.</a:t>
            </a:r>
          </a:p>
          <a:p>
            <a:r>
              <a:rPr lang="en-US" sz="1600" dirty="0" smtClean="0"/>
              <a:t>Treatment:</a:t>
            </a:r>
            <a:br>
              <a:rPr lang="en-US" sz="1600" dirty="0" smtClean="0"/>
            </a:br>
            <a:r>
              <a:rPr lang="en-US" sz="1600" dirty="0" smtClean="0"/>
              <a:t>Medication</a:t>
            </a:r>
            <a:endParaRPr lang="en-US" sz="1600" dirty="0"/>
          </a:p>
          <a:p>
            <a:r>
              <a:rPr lang="en-US" sz="1600" dirty="0" smtClean="0"/>
              <a:t>Counselling</a:t>
            </a:r>
          </a:p>
        </p:txBody>
      </p:sp>
      <p:pic>
        <p:nvPicPr>
          <p:cNvPr id="1026" name="Picture 2" descr="blan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500" y="-136525"/>
            <a:ext cx="6934200" cy="85725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blan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00400" y="802636"/>
            <a:ext cx="9286646" cy="8898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79063917"/>
      </p:ext>
    </p:extLst>
  </p:cSld>
  <p:clrMapOvr>
    <a:masterClrMapping/>
  </p:clrMapOvr>
  <mc:AlternateContent xmlns:mc="http://schemas.openxmlformats.org/markup-compatibility/2006" xmlns:p15="http://schemas.microsoft.com/office/powerpoint/2012/main">
    <mc:Choice Requires="p15">
      <p:transition>
        <p15:prstTrans prst="fallOver"/>
      </p:transition>
    </mc:Choice>
    <mc:Fallback xmlns="">
      <p:transition>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19304" y="624110"/>
            <a:ext cx="3135086" cy="1280890"/>
          </a:xfrm>
        </p:spPr>
        <p:txBody>
          <a:bodyPr/>
          <a:lstStyle/>
          <a:p>
            <a:r>
              <a:rPr lang="en-US" sz="2400" dirty="0" smtClean="0"/>
              <a:t>Delusion</a:t>
            </a:r>
            <a:r>
              <a:rPr lang="en-US" sz="1800" dirty="0" smtClean="0"/>
              <a:t/>
            </a:r>
            <a:br>
              <a:rPr lang="en-US" sz="1800" dirty="0" smtClean="0"/>
            </a:br>
            <a:endParaRPr lang="en-US" sz="1800" dirty="0"/>
          </a:p>
        </p:txBody>
      </p:sp>
      <p:sp>
        <p:nvSpPr>
          <p:cNvPr id="3" name="Content Placeholder 2"/>
          <p:cNvSpPr>
            <a:spLocks noGrp="1"/>
          </p:cNvSpPr>
          <p:nvPr>
            <p:ph idx="1"/>
          </p:nvPr>
        </p:nvSpPr>
        <p:spPr>
          <a:xfrm>
            <a:off x="1645920" y="1149531"/>
            <a:ext cx="10546080" cy="5362583"/>
          </a:xfrm>
        </p:spPr>
        <p:txBody>
          <a:bodyPr>
            <a:normAutofit/>
          </a:bodyPr>
          <a:lstStyle/>
          <a:p>
            <a:pPr marL="0" indent="0">
              <a:buNone/>
            </a:pPr>
            <a:r>
              <a:rPr lang="en-US" sz="2400" dirty="0" smtClean="0"/>
              <a:t>Definition of delusion:</a:t>
            </a:r>
          </a:p>
          <a:p>
            <a:pPr marL="0" indent="0">
              <a:buNone/>
            </a:pPr>
            <a:r>
              <a:rPr lang="en-GB" sz="1600" dirty="0" smtClean="0"/>
              <a:t>              An </a:t>
            </a:r>
            <a:r>
              <a:rPr lang="en-GB" sz="1600" dirty="0"/>
              <a:t>idiosyncratic belief or impression maintained despite being contradicted by reality or rational argument, typically as a symptom of mental disorder.</a:t>
            </a:r>
          </a:p>
          <a:p>
            <a:pPr marL="0" indent="0">
              <a:buNone/>
            </a:pPr>
            <a:r>
              <a:rPr lang="en-GB" sz="1600" dirty="0" smtClean="0"/>
              <a:t>Types of delusion:</a:t>
            </a:r>
            <a:endParaRPr lang="en-US" sz="1600" dirty="0"/>
          </a:p>
          <a:p>
            <a:pPr>
              <a:buFont typeface="+mj-lt"/>
              <a:buAutoNum type="arabicPeriod"/>
            </a:pPr>
            <a:r>
              <a:rPr lang="en-US" sz="1600" dirty="0"/>
              <a:t>Persecutory </a:t>
            </a:r>
            <a:r>
              <a:rPr lang="en-US" sz="1600" dirty="0" smtClean="0"/>
              <a:t>delusion. </a:t>
            </a:r>
            <a:endParaRPr lang="en-US" sz="1600" dirty="0"/>
          </a:p>
          <a:p>
            <a:pPr>
              <a:buFont typeface="+mj-lt"/>
              <a:buAutoNum type="arabicPeriod"/>
            </a:pPr>
            <a:r>
              <a:rPr lang="en-US" sz="1600" dirty="0"/>
              <a:t>Delusion of grandeur. </a:t>
            </a:r>
            <a:r>
              <a:rPr lang="en-US" sz="1600" dirty="0" smtClean="0"/>
              <a:t> </a:t>
            </a:r>
            <a:endParaRPr lang="en-US" sz="1600" dirty="0"/>
          </a:p>
          <a:p>
            <a:pPr>
              <a:buFont typeface="+mj-lt"/>
              <a:buAutoNum type="arabicPeriod"/>
            </a:pPr>
            <a:r>
              <a:rPr lang="en-US" sz="1600" dirty="0"/>
              <a:t>Delusional jealousy. </a:t>
            </a:r>
            <a:r>
              <a:rPr lang="en-US" sz="1600" dirty="0" smtClean="0"/>
              <a:t> </a:t>
            </a:r>
            <a:endParaRPr lang="en-US" sz="1600" dirty="0"/>
          </a:p>
          <a:p>
            <a:pPr>
              <a:buFont typeface="+mj-lt"/>
              <a:buAutoNum type="arabicPeriod"/>
            </a:pPr>
            <a:r>
              <a:rPr lang="en-US" sz="1600" dirty="0"/>
              <a:t>Erotomania or delusion of love. </a:t>
            </a:r>
            <a:r>
              <a:rPr lang="en-US" sz="1600" dirty="0" smtClean="0"/>
              <a:t> </a:t>
            </a:r>
            <a:endParaRPr lang="en-US" sz="1600" dirty="0"/>
          </a:p>
          <a:p>
            <a:pPr>
              <a:buFont typeface="+mj-lt"/>
              <a:buAutoNum type="arabicPeriod"/>
            </a:pPr>
            <a:r>
              <a:rPr lang="en-US" sz="1600" dirty="0"/>
              <a:t>Somatic delusional disorder</a:t>
            </a:r>
            <a:r>
              <a:rPr lang="en-US" sz="1600" dirty="0" smtClean="0"/>
              <a:t>.</a:t>
            </a:r>
            <a:endParaRPr lang="en-US" sz="1600" dirty="0"/>
          </a:p>
          <a:p>
            <a:pPr>
              <a:buFont typeface="+mj-lt"/>
              <a:buAutoNum type="arabicPeriod"/>
            </a:pPr>
            <a:r>
              <a:rPr lang="en-US" sz="1600" dirty="0"/>
              <a:t>Induced delusional </a:t>
            </a:r>
            <a:r>
              <a:rPr lang="en-US" sz="1600" dirty="0" smtClean="0"/>
              <a:t>disorder. </a:t>
            </a:r>
            <a:endParaRPr lang="en-US" sz="1600" dirty="0"/>
          </a:p>
          <a:p>
            <a:pPr>
              <a:buFont typeface="+mj-lt"/>
              <a:buAutoNum type="arabicPeriod"/>
            </a:pPr>
            <a:r>
              <a:rPr lang="en-US" sz="1600" dirty="0"/>
              <a:t>Bizarre delusion – Refers to delusion</a:t>
            </a:r>
          </a:p>
        </p:txBody>
      </p:sp>
    </p:spTree>
    <p:extLst>
      <p:ext uri="{BB962C8B-B14F-4D97-AF65-F5344CB8AC3E}">
        <p14:creationId xmlns:p14="http://schemas.microsoft.com/office/powerpoint/2010/main" val="1868070552"/>
      </p:ext>
    </p:extLst>
  </p:cSld>
  <p:clrMapOvr>
    <a:masterClrMapping/>
  </p:clrMapOvr>
  <mc:AlternateContent xmlns:mc="http://schemas.openxmlformats.org/markup-compatibility/2006" xmlns:p15="http://schemas.microsoft.com/office/powerpoint/2012/main">
    <mc:Choice Requires="p15">
      <p:transition>
        <p15:prstTrans prst="fallOver"/>
      </p:transition>
    </mc:Choice>
    <mc:Fallback xmlns="">
      <p:transition>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Delusional Disorders</a:t>
            </a:r>
            <a:endParaRPr lang="en-US" dirty="0"/>
          </a:p>
        </p:txBody>
      </p:sp>
      <p:sp>
        <p:nvSpPr>
          <p:cNvPr id="3" name="Content Placeholder 2"/>
          <p:cNvSpPr>
            <a:spLocks noGrp="1"/>
          </p:cNvSpPr>
          <p:nvPr>
            <p:ph idx="1"/>
          </p:nvPr>
        </p:nvSpPr>
        <p:spPr>
          <a:xfrm>
            <a:off x="1632857" y="1371599"/>
            <a:ext cx="9871755" cy="5264332"/>
          </a:xfrm>
        </p:spPr>
        <p:txBody>
          <a:bodyPr>
            <a:noAutofit/>
          </a:bodyPr>
          <a:lstStyle/>
          <a:p>
            <a:r>
              <a:rPr lang="en-GB" sz="1400" dirty="0"/>
              <a:t>Delusional disorder, previously called paranoid disorder, is a type of serious mental illness </a:t>
            </a:r>
            <a:r>
              <a:rPr lang="en-GB" sz="1400" dirty="0" smtClean="0"/>
              <a:t>called </a:t>
            </a:r>
            <a:r>
              <a:rPr lang="en-GB" sz="1400" dirty="0"/>
              <a:t>a “psychosis</a:t>
            </a:r>
            <a:r>
              <a:rPr lang="en-GB" sz="1400" dirty="0" smtClean="0"/>
              <a:t>” </a:t>
            </a:r>
            <a:r>
              <a:rPr lang="en-GB" sz="1400" dirty="0"/>
              <a:t>in which a person cannot tell what is real from what is imagined. ... This is unlike people with other psychotic disorders, who also might have delusions as a symptom of their </a:t>
            </a:r>
            <a:r>
              <a:rPr lang="en-GB" sz="1400" dirty="0" smtClean="0"/>
              <a:t>disorder.</a:t>
            </a:r>
            <a:br>
              <a:rPr lang="en-GB" sz="1400" dirty="0" smtClean="0"/>
            </a:br>
            <a:r>
              <a:rPr lang="en-GB" sz="1400" dirty="0" smtClean="0"/>
              <a:t>Types of delusional disorder:</a:t>
            </a:r>
          </a:p>
          <a:p>
            <a:pPr>
              <a:buFont typeface="+mj-lt"/>
              <a:buAutoNum type="arabicPeriod"/>
            </a:pPr>
            <a:r>
              <a:rPr lang="en-GB" sz="1400" dirty="0" smtClean="0"/>
              <a:t>Erotomanic</a:t>
            </a:r>
          </a:p>
          <a:p>
            <a:pPr>
              <a:buFont typeface="+mj-lt"/>
              <a:buAutoNum type="arabicPeriod"/>
            </a:pPr>
            <a:r>
              <a:rPr lang="en-GB" sz="1400" dirty="0" smtClean="0"/>
              <a:t>Grandiose and somatic</a:t>
            </a:r>
            <a:endParaRPr lang="en-GB" sz="1400" dirty="0"/>
          </a:p>
          <a:p>
            <a:pPr>
              <a:buFont typeface="+mj-lt"/>
              <a:buAutoNum type="arabicPeriod"/>
            </a:pPr>
            <a:r>
              <a:rPr lang="en-GB" sz="1400" dirty="0" smtClean="0"/>
              <a:t>Jealous</a:t>
            </a:r>
          </a:p>
          <a:p>
            <a:pPr>
              <a:buFont typeface="+mj-lt"/>
              <a:buAutoNum type="arabicPeriod"/>
            </a:pPr>
            <a:r>
              <a:rPr lang="en-GB" sz="1400" dirty="0" smtClean="0"/>
              <a:t>Persecutory</a:t>
            </a:r>
          </a:p>
          <a:p>
            <a:pPr>
              <a:buFont typeface="+mj-lt"/>
              <a:buAutoNum type="arabicPeriod"/>
            </a:pPr>
            <a:r>
              <a:rPr lang="en-GB" sz="1400" dirty="0"/>
              <a:t>Mixed: These people have two or more of the types of delusions listed above</a:t>
            </a:r>
            <a:r>
              <a:rPr lang="en-GB" sz="1400" dirty="0" smtClean="0"/>
              <a:t>.</a:t>
            </a:r>
            <a:endParaRPr lang="en-GB" sz="1400" dirty="0"/>
          </a:p>
          <a:p>
            <a:pPr marL="0" indent="0">
              <a:buNone/>
            </a:pPr>
            <a:r>
              <a:rPr lang="en-GB" sz="1400" dirty="0" smtClean="0"/>
              <a:t>    </a:t>
            </a:r>
            <a:r>
              <a:rPr lang="en-GB" sz="2000" dirty="0" smtClean="0"/>
              <a:t>Etiology of delusional disorder:</a:t>
            </a:r>
            <a:r>
              <a:rPr lang="en-GB" sz="1400" dirty="0" smtClean="0"/>
              <a:t/>
            </a:r>
            <a:br>
              <a:rPr lang="en-GB" sz="1400" dirty="0" smtClean="0"/>
            </a:br>
            <a:r>
              <a:rPr lang="en-GB" sz="1400" dirty="0"/>
              <a:t/>
            </a:r>
            <a:br>
              <a:rPr lang="en-GB" sz="1400" dirty="0"/>
            </a:br>
            <a:r>
              <a:rPr lang="en-GB" sz="1400" dirty="0" smtClean="0"/>
              <a:t>A. Genetic</a:t>
            </a:r>
            <a:r>
              <a:rPr lang="en-GB" sz="1400" dirty="0"/>
              <a:t>. The fact that delusional disorder is more common in people who have family members with delusional disorder or schizophrenia suggests there might be a genetic factor involved. </a:t>
            </a:r>
            <a:endParaRPr lang="en-GB" sz="1400" dirty="0" smtClean="0"/>
          </a:p>
          <a:p>
            <a:pPr marL="0" indent="0">
              <a:buNone/>
            </a:pPr>
            <a:r>
              <a:rPr lang="en-GB" sz="1400" dirty="0" smtClean="0"/>
              <a:t/>
            </a:r>
            <a:br>
              <a:rPr lang="en-GB" sz="1400" dirty="0" smtClean="0"/>
            </a:br>
            <a:r>
              <a:rPr lang="en-GB" sz="1400" dirty="0" smtClean="0"/>
              <a:t>B. Biological</a:t>
            </a:r>
            <a:r>
              <a:rPr lang="en-GB" sz="1400" dirty="0"/>
              <a:t>. Researchers are studying how abnormalities of certain areas of the brain might be involved in the development of delusional </a:t>
            </a:r>
            <a:r>
              <a:rPr lang="en-GB" sz="1400" dirty="0" smtClean="0"/>
              <a:t>disorders</a:t>
            </a:r>
            <a:br>
              <a:rPr lang="en-GB" sz="1400" dirty="0" smtClean="0"/>
            </a:br>
            <a:r>
              <a:rPr lang="en-GB" sz="1400" dirty="0" smtClean="0"/>
              <a:t>.</a:t>
            </a:r>
            <a:br>
              <a:rPr lang="en-GB" sz="1400" dirty="0" smtClean="0"/>
            </a:br>
            <a:r>
              <a:rPr lang="en-GB" sz="1400" dirty="0" smtClean="0"/>
              <a:t>C. Environmental</a:t>
            </a:r>
            <a:r>
              <a:rPr lang="en-GB" sz="1400" dirty="0"/>
              <a:t/>
            </a:r>
            <a:br>
              <a:rPr lang="en-GB" sz="1400" dirty="0"/>
            </a:br>
            <a:endParaRPr lang="en-US" sz="1400" dirty="0"/>
          </a:p>
        </p:txBody>
      </p:sp>
    </p:spTree>
    <p:extLst>
      <p:ext uri="{BB962C8B-B14F-4D97-AF65-F5344CB8AC3E}">
        <p14:creationId xmlns:p14="http://schemas.microsoft.com/office/powerpoint/2010/main" val="1554394155"/>
      </p:ext>
    </p:extLst>
  </p:cSld>
  <p:clrMapOvr>
    <a:masterClrMapping/>
  </p:clrMapOvr>
  <mc:AlternateContent xmlns:mc="http://schemas.openxmlformats.org/markup-compatibility/2006" xmlns:p15="http://schemas.microsoft.com/office/powerpoint/2012/main">
    <mc:Choice Requires="p15">
      <p:transition>
        <p15:prstTrans prst="fallOver"/>
      </p:transition>
    </mc:Choice>
    <mc:Fallback xmlns="">
      <p:transition>
        <p:fade/>
      </p:transition>
    </mc:Fallback>
  </mc:AlternateContent>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a:themeElements>
    <a:clrScheme name="I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