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5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2187" y="270457"/>
            <a:ext cx="8791575" cy="6246253"/>
          </a:xfrm>
        </p:spPr>
        <p:txBody>
          <a:bodyPr>
            <a:normAutofit/>
          </a:bodyPr>
          <a:lstStyle/>
          <a:p>
            <a:endParaRPr lang="en-US" b="1" cap="none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068" y="243735"/>
            <a:ext cx="9439812" cy="62729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8779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875763"/>
            <a:ext cx="9905999" cy="49154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mtClean="0"/>
          </a:p>
          <a:p>
            <a:pPr marL="0" indent="0">
              <a:buNone/>
            </a:pPr>
            <a:r>
              <a:rPr lang="en-US" sz="3200" b="1" smtClean="0"/>
              <a:t>ETIOLOGY</a:t>
            </a:r>
          </a:p>
          <a:p>
            <a:r>
              <a:rPr lang="en-US" smtClean="0"/>
              <a:t>Depression </a:t>
            </a:r>
          </a:p>
          <a:p>
            <a:r>
              <a:rPr lang="en-US" smtClean="0"/>
              <a:t>Other phobia such as social phopia </a:t>
            </a:r>
          </a:p>
          <a:p>
            <a:r>
              <a:rPr lang="en-US" smtClean="0"/>
              <a:t>A history of sexual abuse problem </a:t>
            </a:r>
          </a:p>
          <a:p>
            <a:r>
              <a:rPr lang="en-US" smtClean="0"/>
              <a:t>A family history of agoraphobia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4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8837" y="425003"/>
            <a:ext cx="9905999" cy="60530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b="1" smtClean="0"/>
              <a:t>INTERVENTIONS :</a:t>
            </a:r>
          </a:p>
          <a:p>
            <a:r>
              <a:rPr lang="en-US" smtClean="0"/>
              <a:t>Cognitive behavior therapy and exposure therapy are most effective  psychotherapies that agoraphobia.</a:t>
            </a:r>
          </a:p>
          <a:p>
            <a:r>
              <a:rPr lang="en-US" smtClean="0"/>
              <a:t>Medication like SSRIs,beta blockers,and benzodiazepines most commonly treat agoraphobia.</a:t>
            </a:r>
          </a:p>
          <a:p>
            <a:pPr marL="0" indent="0">
              <a:buNone/>
            </a:pPr>
            <a:r>
              <a:rPr lang="en-US" sz="3000" b="1" smtClean="0"/>
              <a:t>GENERALIZED ANXIETY DISORDER </a:t>
            </a:r>
          </a:p>
          <a:p>
            <a:r>
              <a:rPr lang="en-US" smtClean="0"/>
              <a:t>Prolonged period of near constant anxiety </a:t>
            </a:r>
          </a:p>
          <a:p>
            <a:r>
              <a:rPr lang="en-US" smtClean="0"/>
              <a:t>Worry about a wide variety of things </a:t>
            </a:r>
          </a:p>
          <a:p>
            <a:pPr marL="0" indent="0">
              <a:buNone/>
            </a:pPr>
            <a:r>
              <a:rPr lang="en-US" sz="3000" b="1" smtClean="0"/>
              <a:t>ETIOLOGY</a:t>
            </a:r>
            <a:r>
              <a:rPr lang="en-US" smtClean="0"/>
              <a:t> </a:t>
            </a:r>
          </a:p>
          <a:p>
            <a:r>
              <a:rPr lang="en-US"/>
              <a:t>Childhood abuse </a:t>
            </a:r>
          </a:p>
          <a:p>
            <a:r>
              <a:rPr lang="en-US"/>
              <a:t>Excessive use of caffeine or tobacoo, which can make existing anxiety worse</a:t>
            </a:r>
            <a:r>
              <a:rPr lang="en-US" smtClean="0"/>
              <a:t>.</a:t>
            </a:r>
          </a:p>
          <a:p>
            <a:r>
              <a:rPr lang="en-US" smtClean="0"/>
              <a:t>A family history of anxiety </a:t>
            </a:r>
          </a:p>
          <a:p>
            <a:r>
              <a:rPr lang="en-US" smtClean="0"/>
              <a:t>Prologed exposure to stressful situation ,including personal and family illnesses</a:t>
            </a:r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97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7017" y="309093"/>
            <a:ext cx="9905999" cy="55851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000" b="1" smtClean="0"/>
              <a:t>SUBSTANCE INDUCED ANXIETY DISORDER </a:t>
            </a:r>
          </a:p>
          <a:p>
            <a:pPr marL="0" indent="0">
              <a:buNone/>
            </a:pPr>
            <a:r>
              <a:rPr lang="en-US" smtClean="0"/>
              <a:t>Panic attack or anxiety disorder is predominant in clinical picture .</a:t>
            </a:r>
          </a:p>
          <a:p>
            <a:pPr marL="0" indent="0">
              <a:buNone/>
            </a:pPr>
            <a:r>
              <a:rPr lang="en-US" smtClean="0"/>
              <a:t>The does not occure exclusively during the course of delirium .</a:t>
            </a:r>
          </a:p>
          <a:p>
            <a:pPr marL="0" indent="0">
              <a:buNone/>
            </a:pPr>
            <a:r>
              <a:rPr lang="en-US" sz="3000" b="1" smtClean="0"/>
              <a:t>ETIOLOGY :</a:t>
            </a:r>
          </a:p>
          <a:p>
            <a:pPr marL="0" indent="0">
              <a:buNone/>
            </a:pPr>
            <a:r>
              <a:rPr lang="en-US" smtClean="0"/>
              <a:t>Restlessness ,nervousness or panic cause by taking a drug or stop a drug .</a:t>
            </a:r>
          </a:p>
          <a:p>
            <a:pPr marL="0" indent="0">
              <a:buNone/>
            </a:pPr>
            <a:r>
              <a:rPr lang="en-US" smtClean="0"/>
              <a:t>Drugs and medicines that can cause anxiety include :alcohol and illegal drugs such as cocaine</a:t>
            </a:r>
          </a:p>
          <a:p>
            <a:pPr marL="0" indent="0">
              <a:buNone/>
            </a:pPr>
            <a:r>
              <a:rPr lang="en-US" sz="3000" b="1" smtClean="0"/>
              <a:t>INTERVENTIONS :</a:t>
            </a:r>
          </a:p>
          <a:p>
            <a:pPr marL="0" indent="0">
              <a:buNone/>
            </a:pPr>
            <a:r>
              <a:rPr lang="en-US" smtClean="0"/>
              <a:t>Mind body interventions such as meditation use to gain better control over emotions</a:t>
            </a:r>
          </a:p>
        </p:txBody>
      </p:sp>
    </p:spTree>
    <p:extLst>
      <p:ext uri="{BB962C8B-B14F-4D97-AF65-F5344CB8AC3E}">
        <p14:creationId xmlns:p14="http://schemas.microsoft.com/office/powerpoint/2010/main" val="43468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953037"/>
            <a:ext cx="9905999" cy="48381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200" smtClean="0"/>
          </a:p>
          <a:p>
            <a:pPr marL="0" indent="0" algn="ctr">
              <a:buNone/>
            </a:pPr>
            <a:endParaRPr lang="en-US" sz="3200"/>
          </a:p>
          <a:p>
            <a:pPr marL="0" indent="0" algn="ctr">
              <a:buNone/>
            </a:pPr>
            <a:r>
              <a:rPr lang="en-US" sz="3200" smtClean="0"/>
              <a:t>Now You welcome to ask any Question…</a:t>
            </a:r>
          </a:p>
          <a:p>
            <a:pPr marL="0" indent="0" algn="ctr">
              <a:buNone/>
            </a:pPr>
            <a:r>
              <a:rPr lang="en-US" sz="7200" smtClean="0">
                <a:latin typeface="Complex" panose="00000400000000000000" pitchFamily="2" charset="0"/>
                <a:cs typeface="Complex" panose="00000400000000000000" pitchFamily="2" charset="0"/>
              </a:rPr>
              <a:t>???</a:t>
            </a:r>
            <a:endParaRPr lang="en-US" sz="7200">
              <a:latin typeface="Complex" panose="00000400000000000000" pitchFamily="2" charset="0"/>
              <a:cs typeface="Complex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841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5476" y="579549"/>
            <a:ext cx="4749642" cy="706170"/>
          </a:xfrm>
        </p:spPr>
        <p:txBody>
          <a:bodyPr/>
          <a:lstStyle/>
          <a:p>
            <a:pPr algn="ctr"/>
            <a:r>
              <a:rPr lang="en-US" b="1" i="1"/>
              <a:t>Anxiety disorders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1716" y="1824485"/>
            <a:ext cx="9905999" cy="3262671"/>
          </a:xfrm>
        </p:spPr>
        <p:txBody>
          <a:bodyPr/>
          <a:lstStyle/>
          <a:p>
            <a:r>
              <a:rPr lang="en-US" b="1"/>
              <a:t>SUBMITTIED TO :MAM </a:t>
            </a:r>
            <a:r>
              <a:rPr lang="en-US" b="1" smtClean="0"/>
              <a:t>SAMAR </a:t>
            </a:r>
            <a:r>
              <a:rPr lang="en-US" b="1"/>
              <a:t>FAHAD</a:t>
            </a:r>
          </a:p>
          <a:p>
            <a:r>
              <a:rPr lang="en-US" b="1"/>
              <a:t>SUBMITTIED BY :TEHREEM AKRAM</a:t>
            </a:r>
          </a:p>
          <a:p>
            <a:r>
              <a:rPr lang="en-US" b="1"/>
              <a:t>ROLL NO</a:t>
            </a:r>
            <a:r>
              <a:rPr lang="en-US" b="1" smtClean="0"/>
              <a:t>: SP18E1BA012</a:t>
            </a:r>
            <a:endParaRPr lang="en-US" b="1"/>
          </a:p>
          <a:p>
            <a:r>
              <a:rPr lang="en-US" b="1"/>
              <a:t>DEPARTMENT OF APPLIED PSYCHOLOGY </a:t>
            </a:r>
          </a:p>
          <a:p>
            <a:r>
              <a:rPr lang="en-US" b="1"/>
              <a:t>THE ISLAMIA UNIVERSITY OF BAHAWALPUR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94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			</a:t>
            </a:r>
            <a:r>
              <a:rPr lang="en-US" sz="4400" b="1" i="1" smtClean="0"/>
              <a:t>Anxiety</a:t>
            </a:r>
            <a:endParaRPr lang="en-US" sz="4400" b="1" i="1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Uncontrolled fear;nervousness and worry about teival or non-existent things</a:t>
            </a:r>
          </a:p>
          <a:p>
            <a:r>
              <a:rPr lang="en-US" smtClean="0"/>
              <a:t>Fear of unlikrly future events </a:t>
            </a:r>
          </a:p>
          <a:p>
            <a:r>
              <a:rPr lang="en-US" smtClean="0"/>
              <a:t>Have insights</a:t>
            </a:r>
          </a:p>
          <a:p>
            <a:r>
              <a:rPr lang="en-US" smtClean="0"/>
              <a:t>Excessive behavior disturbance </a:t>
            </a:r>
          </a:p>
          <a:p>
            <a:r>
              <a:rPr lang="en-US" smtClean="0"/>
              <a:t>Anxiety is further threat after fear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34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3047" y="837127"/>
            <a:ext cx="6514048" cy="1182688"/>
          </a:xfrm>
        </p:spPr>
        <p:txBody>
          <a:bodyPr>
            <a:noAutofit/>
          </a:bodyPr>
          <a:lstStyle/>
          <a:p>
            <a:pPr algn="ctr"/>
            <a:r>
              <a:rPr lang="en-US" sz="4000" b="1" smtClean="0"/>
              <a:t>Types of anxiety disorder</a:t>
            </a:r>
            <a:endParaRPr lang="en-US" sz="4000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Separation Anxiety disorder</a:t>
            </a:r>
          </a:p>
          <a:p>
            <a:r>
              <a:rPr lang="en-US" smtClean="0"/>
              <a:t>Selective anxiety disorder</a:t>
            </a:r>
          </a:p>
          <a:p>
            <a:r>
              <a:rPr lang="en-US" smtClean="0"/>
              <a:t>Panic disorder </a:t>
            </a:r>
          </a:p>
          <a:p>
            <a:r>
              <a:rPr lang="en-US" smtClean="0"/>
              <a:t>Agorophopia</a:t>
            </a:r>
          </a:p>
          <a:p>
            <a:r>
              <a:rPr lang="en-US" smtClean="0"/>
              <a:t>Generalized anxiety disorder</a:t>
            </a:r>
            <a:endParaRPr lang="en-US"/>
          </a:p>
          <a:p>
            <a:r>
              <a:rPr lang="en-US" smtClean="0"/>
              <a:t>Substance induced anxiety disorder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5469" y="476517"/>
            <a:ext cx="6913293" cy="1221325"/>
          </a:xfrm>
        </p:spPr>
        <p:txBody>
          <a:bodyPr>
            <a:normAutofit/>
          </a:bodyPr>
          <a:lstStyle/>
          <a:p>
            <a:pPr algn="ctr"/>
            <a:r>
              <a:rPr lang="en-US" b="1" smtClean="0"/>
              <a:t>Separation anxiety disorder</a:t>
            </a:r>
            <a:endParaRPr lang="en-US" b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455313"/>
            <a:ext cx="9905999" cy="4335888"/>
          </a:xfrm>
        </p:spPr>
        <p:txBody>
          <a:bodyPr>
            <a:normAutofit/>
          </a:bodyPr>
          <a:lstStyle/>
          <a:p>
            <a:r>
              <a:rPr lang="en-US" smtClean="0"/>
              <a:t>Person is fearful about sepration from attachment figures</a:t>
            </a:r>
          </a:p>
          <a:p>
            <a:r>
              <a:rPr lang="en-US" smtClean="0"/>
              <a:t>Developmentally inappropriate </a:t>
            </a:r>
          </a:p>
          <a:p>
            <a:r>
              <a:rPr lang="en-US" smtClean="0"/>
              <a:t>Time period im childeran is 4 weeks and in adolescent is typically 6 months</a:t>
            </a:r>
          </a:p>
          <a:p>
            <a:pPr marL="0" indent="0">
              <a:buNone/>
            </a:pPr>
            <a:r>
              <a:rPr lang="en-US" sz="2800" b="1" smtClean="0"/>
              <a:t>Etiology:</a:t>
            </a:r>
          </a:p>
          <a:p>
            <a:r>
              <a:rPr lang="en-US" smtClean="0"/>
              <a:t>Changes in sueeoundings such as a new house, or day care situation , can trigger separation anxiety disorder </a:t>
            </a:r>
          </a:p>
          <a:p>
            <a:r>
              <a:rPr lang="en-US" smtClean="0"/>
              <a:t>Stressful situation like switching school ,divorce ,or loss of loved one …. </a:t>
            </a:r>
          </a:p>
        </p:txBody>
      </p:sp>
    </p:spTree>
    <p:extLst>
      <p:ext uri="{BB962C8B-B14F-4D97-AF65-F5344CB8AC3E}">
        <p14:creationId xmlns:p14="http://schemas.microsoft.com/office/powerpoint/2010/main" val="270172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437882"/>
            <a:ext cx="9905999" cy="53533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/>
              <a:t>INTERVENTION</a:t>
            </a:r>
            <a:r>
              <a:rPr lang="en-US" sz="2800" b="1" smtClean="0"/>
              <a:t>:</a:t>
            </a:r>
          </a:p>
          <a:p>
            <a:r>
              <a:rPr lang="en-US" smtClean="0"/>
              <a:t>Evidence based interventios for children and adolescents inculd cognitive behavioral therapy, family therapy ,pharmacological treatment ,or a combination of these biopsychosocial therapes.</a:t>
            </a:r>
          </a:p>
          <a:p>
            <a:pPr marL="0" indent="0">
              <a:buNone/>
            </a:pPr>
            <a:r>
              <a:rPr lang="en-US" sz="2800" b="1" smtClean="0"/>
              <a:t>SELECTIVE MUTISM</a:t>
            </a:r>
          </a:p>
          <a:p>
            <a:r>
              <a:rPr lang="en-US" smtClean="0"/>
              <a:t>Anxiety in situation such as public speaking </a:t>
            </a:r>
          </a:p>
          <a:p>
            <a:r>
              <a:rPr lang="en-US" smtClean="0"/>
              <a:t>Fear of scrutiny and judgment</a:t>
            </a:r>
          </a:p>
          <a:p>
            <a:r>
              <a:rPr lang="en-US" smtClean="0"/>
              <a:t>Can lead to panic attack </a:t>
            </a:r>
          </a:p>
          <a:p>
            <a:r>
              <a:rPr lang="en-US" smtClean="0"/>
              <a:t>Beta block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06062"/>
            <a:ext cx="9905999" cy="55851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smtClean="0"/>
              <a:t>ETIOLOGY:</a:t>
            </a:r>
          </a:p>
          <a:p>
            <a:r>
              <a:rPr lang="en-US" smtClean="0"/>
              <a:t>Temperament factor :watch for behavioral inhibition,negative affect ,and parental history of shyness ,social isolation and social anxiety </a:t>
            </a:r>
          </a:p>
          <a:p>
            <a:r>
              <a:rPr lang="en-US" smtClean="0"/>
              <a:t>Envirnamental issues:  parents who exhibit social inhibition model the behavior for children.</a:t>
            </a:r>
          </a:p>
          <a:p>
            <a:pPr marL="0" indent="0">
              <a:buNone/>
            </a:pPr>
            <a:r>
              <a:rPr lang="en-US" sz="2800" b="1" smtClean="0"/>
              <a:t>INTERVENTIONS:</a:t>
            </a:r>
          </a:p>
          <a:p>
            <a:r>
              <a:rPr lang="en-US" smtClean="0"/>
              <a:t>Cognitive behavioral methods such as contingency management ,shaping,prompting and fading ,social skill training and modeling.</a:t>
            </a:r>
          </a:p>
          <a:p>
            <a:pPr marL="0" indent="0">
              <a:buNone/>
            </a:pPr>
            <a:r>
              <a:rPr lang="en-US" sz="2800" b="1" smtClean="0"/>
              <a:t>PANIC DISORDER :</a:t>
            </a:r>
          </a:p>
          <a:p>
            <a:r>
              <a:rPr lang="en-US" smtClean="0"/>
              <a:t>Sudden onset extreme anxiety </a:t>
            </a:r>
          </a:p>
          <a:p>
            <a:pPr marL="0" indent="0">
              <a:buNone/>
            </a:pPr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360608"/>
            <a:ext cx="9905999" cy="5563674"/>
          </a:xfrm>
        </p:spPr>
        <p:txBody>
          <a:bodyPr>
            <a:normAutofit/>
          </a:bodyPr>
          <a:lstStyle/>
          <a:p>
            <a:r>
              <a:rPr lang="en-US" smtClean="0"/>
              <a:t>Numerous </a:t>
            </a:r>
            <a:r>
              <a:rPr lang="en-US"/>
              <a:t>signs and symptoms</a:t>
            </a:r>
          </a:p>
          <a:p>
            <a:r>
              <a:rPr lang="en-US"/>
              <a:t>10 -30 min</a:t>
            </a:r>
          </a:p>
          <a:p>
            <a:r>
              <a:rPr lang="en-US"/>
              <a:t>Disabling</a:t>
            </a:r>
          </a:p>
          <a:p>
            <a:r>
              <a:rPr lang="en-US"/>
              <a:t>May or may not be a “trigger”</a:t>
            </a:r>
          </a:p>
          <a:p>
            <a:r>
              <a:rPr lang="en-US" smtClean="0"/>
              <a:t>Anxiety about further attacks </a:t>
            </a:r>
          </a:p>
          <a:p>
            <a:pPr marL="0" indent="0">
              <a:buNone/>
            </a:pPr>
            <a:r>
              <a:rPr lang="en-US" sz="2800" b="1" smtClean="0"/>
              <a:t>ETIOLOGY</a:t>
            </a:r>
            <a:r>
              <a:rPr lang="en-US" smtClean="0"/>
              <a:t> </a:t>
            </a:r>
          </a:p>
          <a:p>
            <a:r>
              <a:rPr lang="en-US" smtClean="0"/>
              <a:t>Severe stress ,such as death of loved one ,divorced ,or job loss can also trigger panic attacks.</a:t>
            </a:r>
          </a:p>
          <a:p>
            <a:r>
              <a:rPr lang="en-US" smtClean="0"/>
              <a:t>Panic attacks can cause by medical condition and other physical causes.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231820"/>
            <a:ext cx="9905999" cy="5559381"/>
          </a:xfrm>
        </p:spPr>
        <p:txBody>
          <a:bodyPr/>
          <a:lstStyle/>
          <a:p>
            <a:pPr marL="0" indent="0">
              <a:buNone/>
            </a:pPr>
            <a:r>
              <a:rPr lang="en-US" sz="2800" b="1" smtClean="0"/>
              <a:t>INTERVENTIONS :</a:t>
            </a:r>
          </a:p>
          <a:p>
            <a:r>
              <a:rPr lang="en-US" smtClean="0"/>
              <a:t>SSRIs approved by APA for the treatment of panic disorders include fluoxetine,paroxetine and sertraline .</a:t>
            </a:r>
          </a:p>
          <a:p>
            <a:r>
              <a:rPr lang="en-US" smtClean="0"/>
              <a:t>Serotonin and norepinephrine reuptake inhibitor.</a:t>
            </a:r>
          </a:p>
          <a:p>
            <a:pPr marL="0" indent="0">
              <a:buNone/>
            </a:pPr>
            <a:r>
              <a:rPr lang="en-US" sz="2800" b="1" smtClean="0"/>
              <a:t>AGORAPHOBIA:</a:t>
            </a:r>
            <a:endParaRPr lang="en-US" sz="2800" b="1"/>
          </a:p>
          <a:p>
            <a:r>
              <a:rPr lang="en-US"/>
              <a:t>Fear of open space and crowded places </a:t>
            </a:r>
          </a:p>
          <a:p>
            <a:r>
              <a:rPr lang="en-US"/>
              <a:t>Afraid of being helpless or embarrassedmay never leave home </a:t>
            </a:r>
          </a:p>
          <a:p>
            <a:r>
              <a:rPr lang="en-US"/>
              <a:t>Most often associated with panic disorder 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0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172</TotalTime>
  <Words>524</Words>
  <Application>Microsoft Office PowerPoint</Application>
  <PresentationFormat>Widescreen</PresentationFormat>
  <Paragraphs>84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Complex</vt:lpstr>
      <vt:lpstr>Trebuchet MS</vt:lpstr>
      <vt:lpstr>Tw Cen MT</vt:lpstr>
      <vt:lpstr>Circuit</vt:lpstr>
      <vt:lpstr>PowerPoint Presentation</vt:lpstr>
      <vt:lpstr>Anxiety disorders</vt:lpstr>
      <vt:lpstr>   Anxiety</vt:lpstr>
      <vt:lpstr>Types of anxiety disorder</vt:lpstr>
      <vt:lpstr>Separation anxiety disorder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Anxiety disorders</dc:title>
  <dc:creator>Saliha</dc:creator>
  <cp:lastModifiedBy>Saliha</cp:lastModifiedBy>
  <cp:revision>21</cp:revision>
  <dcterms:created xsi:type="dcterms:W3CDTF">2020-04-02T06:08:30Z</dcterms:created>
  <dcterms:modified xsi:type="dcterms:W3CDTF">2020-04-02T12:27:29Z</dcterms:modified>
</cp:coreProperties>
</file>