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87" d="100"/>
          <a:sy n="87" d="100"/>
        </p:scale>
        <p:origin x="-1458" y="-78"/>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905000"/>
            <a:ext cx="7543800" cy="2593975"/>
          </a:xfrm>
        </p:spPr>
        <p:txBody>
          <a:bodyPr anchor="b"/>
          <a:lstStyle>
            <a:lvl1pPr>
              <a:defRPr sz="6600">
                <a:ln>
                  <a:noFill/>
                </a:ln>
                <a:solidFill>
                  <a:schemeClr val="tx2"/>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685800" y="4572000"/>
            <a:ext cx="6461760" cy="1066800"/>
          </a:xfrm>
        </p:spPr>
        <p:txBody>
          <a:bodyPr anchor="t">
            <a:normAutofit/>
          </a:bodyPr>
          <a:lstStyle>
            <a:lvl1pPr marL="0" indent="0" algn="l">
              <a:buNone/>
              <a:defRPr sz="200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BC767FA5-EDE8-4A22-871F-8DE6F10DDE85}" type="datetimeFigureOut">
              <a:rPr lang="en-US" smtClean="0"/>
              <a:t>4/1/2020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7D56D176-D130-4A23-B760-2A503C712A0D}" type="slidenum">
              <a:rPr lang="en-US" smtClean="0"/>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C767FA5-EDE8-4A22-871F-8DE6F10DDE85}" type="datetimeFigureOut">
              <a:rPr lang="en-US" smtClean="0"/>
              <a:t>4/1/2020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7D56D176-D130-4A23-B760-2A503C712A0D}" type="slidenum">
              <a:rPr lang="en-US" smtClean="0"/>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1752600" cy="5851525"/>
          </a:xfrm>
        </p:spPr>
        <p:txBody>
          <a:bodyPr vert="eaVert" anchor="b" anchorCtr="0"/>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C767FA5-EDE8-4A22-871F-8DE6F10DDE85}" type="datetimeFigureOut">
              <a:rPr lang="en-US" smtClean="0"/>
              <a:t>4/1/2020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7D56D176-D130-4A23-B760-2A503C712A0D}" type="slidenum">
              <a:rPr lang="en-US" smtClean="0"/>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C767FA5-EDE8-4A22-871F-8DE6F10DDE85}" type="datetimeFigureOut">
              <a:rPr lang="en-US" smtClean="0"/>
              <a:t>4/1/2020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7D56D176-D130-4A23-B760-2A503C712A0D}" type="slidenum">
              <a:rPr lang="en-US" smtClean="0"/>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5486400"/>
            <a:ext cx="7659687" cy="1168400"/>
          </a:xfrm>
        </p:spPr>
        <p:txBody>
          <a:bodyPr anchor="t"/>
          <a:lstStyle>
            <a:lvl1pPr algn="l">
              <a:defRPr sz="3600" b="0" cap="all"/>
            </a:lvl1pPr>
          </a:lstStyle>
          <a:p>
            <a:r>
              <a:rPr lang="en-US" smtClean="0"/>
              <a:t>Click to edit Master title style</a:t>
            </a:r>
            <a:endParaRPr lang="en-US" dirty="0"/>
          </a:p>
        </p:txBody>
      </p:sp>
      <p:sp>
        <p:nvSpPr>
          <p:cNvPr id="3" name="Text Placeholder 2"/>
          <p:cNvSpPr>
            <a:spLocks noGrp="1"/>
          </p:cNvSpPr>
          <p:nvPr>
            <p:ph type="body" idx="1"/>
          </p:nvPr>
        </p:nvSpPr>
        <p:spPr>
          <a:xfrm>
            <a:off x="722313" y="3852863"/>
            <a:ext cx="6135687" cy="1633538"/>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C767FA5-EDE8-4A22-871F-8DE6F10DDE85}" type="datetimeFigureOut">
              <a:rPr lang="en-US" smtClean="0"/>
              <a:t>4/1/2020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7D56D176-D130-4A23-B760-2A503C712A0D}" type="slidenum">
              <a:rPr lang="en-US" smtClean="0"/>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536192"/>
            <a:ext cx="3657600" cy="4590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419600" y="1536192"/>
            <a:ext cx="3657600" cy="4590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BC767FA5-EDE8-4A22-871F-8DE6F10DDE85}" type="datetimeFigureOut">
              <a:rPr lang="en-US" smtClean="0"/>
              <a:t>4/1/2020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7D56D176-D130-4A23-B760-2A503C712A0D}" type="slidenum">
              <a:rPr lang="en-US" smtClean="0"/>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3657600" cy="639762"/>
          </a:xfrm>
        </p:spPr>
        <p:txBody>
          <a:bodyPr anchor="b">
            <a:noAutofit/>
          </a:bodyPr>
          <a:lstStyle>
            <a:lvl1pPr marL="0" indent="0" algn="ctr">
              <a:buNone/>
              <a:defRPr sz="2000" b="1">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365760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419600" y="1535113"/>
            <a:ext cx="3657600" cy="639762"/>
          </a:xfrm>
        </p:spPr>
        <p:txBody>
          <a:bodyPr anchor="b">
            <a:noAutofit/>
          </a:bodyPr>
          <a:lstStyle>
            <a:lvl1pPr marL="0" indent="0" algn="ctr">
              <a:buNone/>
              <a:defRPr sz="2000" b="1">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419600" y="2174875"/>
            <a:ext cx="365760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BC767FA5-EDE8-4A22-871F-8DE6F10DDE85}" type="datetimeFigureOut">
              <a:rPr lang="en-US" smtClean="0"/>
              <a:t>4/1/2020</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7D56D176-D130-4A23-B760-2A503C712A0D}" type="slidenum">
              <a:rPr lang="en-US" smtClean="0"/>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BC767FA5-EDE8-4A22-871F-8DE6F10DDE85}" type="datetimeFigureOut">
              <a:rPr lang="en-US" smtClean="0"/>
              <a:t>4/1/2020</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7D56D176-D130-4A23-B760-2A503C712A0D}" type="slidenum">
              <a:rPr lang="en-US" smtClean="0"/>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C767FA5-EDE8-4A22-871F-8DE6F10DDE85}" type="datetimeFigureOut">
              <a:rPr lang="en-US" smtClean="0"/>
              <a:t>4/1/2020</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7D56D176-D130-4A23-B760-2A503C712A0D}" type="slidenum">
              <a:rPr lang="en-US" smtClean="0"/>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04801" y="5495544"/>
            <a:ext cx="7772400" cy="594360"/>
          </a:xfrm>
        </p:spPr>
        <p:txBody>
          <a:bodyPr anchor="b"/>
          <a:lstStyle>
            <a:lvl1pPr algn="ctr">
              <a:defRPr sz="2200" b="1"/>
            </a:lvl1pPr>
          </a:lstStyle>
          <a:p>
            <a:r>
              <a:rPr lang="en-US" smtClean="0"/>
              <a:t>Click to edit Master title style</a:t>
            </a:r>
            <a:endParaRPr lang="en-US" dirty="0"/>
          </a:p>
        </p:txBody>
      </p:sp>
      <p:sp>
        <p:nvSpPr>
          <p:cNvPr id="4" name="Text Placeholder 3"/>
          <p:cNvSpPr>
            <a:spLocks noGrp="1"/>
          </p:cNvSpPr>
          <p:nvPr>
            <p:ph type="body" sz="half" idx="2"/>
          </p:nvPr>
        </p:nvSpPr>
        <p:spPr>
          <a:xfrm>
            <a:off x="304799" y="6096000"/>
            <a:ext cx="7772401" cy="609600"/>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C767FA5-EDE8-4A22-871F-8DE6F10DDE85}" type="datetimeFigureOut">
              <a:rPr lang="en-US" smtClean="0"/>
              <a:t>4/1/2020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7D56D176-D130-4A23-B760-2A503C712A0D}" type="slidenum">
              <a:rPr lang="en-US" smtClean="0"/>
              <a:t>‹#›</a:t>
            </a:fld>
            <a:endParaRPr lang="en-US" dirty="0"/>
          </a:p>
        </p:txBody>
      </p:sp>
      <p:sp>
        <p:nvSpPr>
          <p:cNvPr id="9" name="Content Placeholder 8"/>
          <p:cNvSpPr>
            <a:spLocks noGrp="1"/>
          </p:cNvSpPr>
          <p:nvPr>
            <p:ph sz="quarter" idx="13"/>
          </p:nvPr>
        </p:nvSpPr>
        <p:spPr>
          <a:xfrm>
            <a:off x="304800" y="381000"/>
            <a:ext cx="7772400" cy="494284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01752" y="5495278"/>
            <a:ext cx="7772400" cy="594626"/>
          </a:xfrm>
        </p:spPr>
        <p:txBody>
          <a:bodyPr anchor="b"/>
          <a:lstStyle>
            <a:lvl1pPr algn="ctr">
              <a:defRPr sz="2200" b="1">
                <a:ln>
                  <a:noFill/>
                </a:ln>
                <a:solidFill>
                  <a:schemeClr val="tx2"/>
                </a:solidFill>
              </a:defRPr>
            </a:lvl1pPr>
          </a:lstStyle>
          <a:p>
            <a:r>
              <a:rPr lang="en-US" smtClean="0"/>
              <a:t>Click to edit Master title style</a:t>
            </a:r>
            <a:endParaRPr lang="en-US" dirty="0"/>
          </a:p>
        </p:txBody>
      </p:sp>
      <p:sp>
        <p:nvSpPr>
          <p:cNvPr id="3" name="Picture Placeholder 2"/>
          <p:cNvSpPr>
            <a:spLocks noGrp="1"/>
          </p:cNvSpPr>
          <p:nvPr>
            <p:ph type="pic" idx="1"/>
          </p:nvPr>
        </p:nvSpPr>
        <p:spPr>
          <a:xfrm>
            <a:off x="0" y="0"/>
            <a:ext cx="8458200" cy="54864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301752" y="6096000"/>
            <a:ext cx="7772400" cy="612648"/>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8" name="Date Placeholder 7"/>
          <p:cNvSpPr>
            <a:spLocks noGrp="1"/>
          </p:cNvSpPr>
          <p:nvPr>
            <p:ph type="dt" sz="half" idx="10"/>
          </p:nvPr>
        </p:nvSpPr>
        <p:spPr/>
        <p:txBody>
          <a:bodyPr/>
          <a:lstStyle/>
          <a:p>
            <a:fld id="{BC767FA5-EDE8-4A22-871F-8DE6F10DDE85}" type="datetimeFigureOut">
              <a:rPr lang="en-US" smtClean="0"/>
              <a:t>4/1/2020</a:t>
            </a:fld>
            <a:endParaRPr lang="en-US" dirty="0"/>
          </a:p>
        </p:txBody>
      </p:sp>
      <p:sp>
        <p:nvSpPr>
          <p:cNvPr id="9" name="Slide Number Placeholder 8"/>
          <p:cNvSpPr>
            <a:spLocks noGrp="1"/>
          </p:cNvSpPr>
          <p:nvPr>
            <p:ph type="sldNum" sz="quarter" idx="11"/>
          </p:nvPr>
        </p:nvSpPr>
        <p:spPr/>
        <p:txBody>
          <a:bodyPr/>
          <a:lstStyle/>
          <a:p>
            <a:fld id="{7D56D176-D130-4A23-B760-2A503C712A0D}" type="slidenum">
              <a:rPr lang="en-US" smtClean="0"/>
              <a:t>‹#›</a:t>
            </a:fld>
            <a:endParaRPr lang="en-US" dirty="0"/>
          </a:p>
        </p:txBody>
      </p:sp>
      <p:sp>
        <p:nvSpPr>
          <p:cNvPr id="10" name="Footer Placeholder 9"/>
          <p:cNvSpPr>
            <a:spLocks noGrp="1"/>
          </p:cNvSpPr>
          <p:nvPr>
            <p:ph type="ftr" sz="quarter" idx="12"/>
          </p:nvPr>
        </p:nvSpPr>
        <p:spPr/>
        <p:txBody>
          <a:bodyPr/>
          <a:lstStyle/>
          <a:p>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7620000" cy="1143000"/>
          </a:xfrm>
          <a:prstGeom prst="rect">
            <a:avLst/>
          </a:prstGeom>
        </p:spPr>
        <p:txBody>
          <a:bodyPr vert="horz" lIns="91440" tIns="45720" rIns="91440" bIns="45720" rtlCol="0" anchor="ctr">
            <a:no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1600200"/>
            <a:ext cx="7620000" cy="48006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Rectangle 6"/>
          <p:cNvSpPr/>
          <p:nvPr/>
        </p:nvSpPr>
        <p:spPr>
          <a:xfrm>
            <a:off x="8458200" y="0"/>
            <a:ext cx="6858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8458200" y="5486400"/>
            <a:ext cx="685800" cy="6858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Slide Number Placeholder 5"/>
          <p:cNvSpPr>
            <a:spLocks noGrp="1"/>
          </p:cNvSpPr>
          <p:nvPr>
            <p:ph type="sldNum" sz="quarter" idx="4"/>
          </p:nvPr>
        </p:nvSpPr>
        <p:spPr>
          <a:xfrm>
            <a:off x="8531788" y="5648960"/>
            <a:ext cx="548640" cy="396240"/>
          </a:xfrm>
          <a:prstGeom prst="bracketPair">
            <a:avLst>
              <a:gd name="adj" fmla="val 17949"/>
            </a:avLst>
          </a:prstGeom>
          <a:ln w="19050">
            <a:solidFill>
              <a:srgbClr val="FFFFFF"/>
            </a:solidFill>
          </a:ln>
        </p:spPr>
        <p:txBody>
          <a:bodyPr vert="horz" lIns="0" tIns="0" rIns="0" bIns="0" rtlCol="0" anchor="ctr"/>
          <a:lstStyle>
            <a:lvl1pPr algn="ctr">
              <a:defRPr sz="1800">
                <a:solidFill>
                  <a:srgbClr val="FFFFFF"/>
                </a:solidFill>
              </a:defRPr>
            </a:lvl1pPr>
          </a:lstStyle>
          <a:p>
            <a:fld id="{7D56D176-D130-4A23-B760-2A503C712A0D}" type="slidenum">
              <a:rPr lang="en-US" smtClean="0"/>
              <a:t>‹#›</a:t>
            </a:fld>
            <a:endParaRPr lang="en-US" dirty="0"/>
          </a:p>
        </p:txBody>
      </p:sp>
      <p:sp>
        <p:nvSpPr>
          <p:cNvPr id="5" name="Footer Placeholder 4"/>
          <p:cNvSpPr>
            <a:spLocks noGrp="1"/>
          </p:cNvSpPr>
          <p:nvPr>
            <p:ph type="ftr" sz="quarter" idx="3"/>
          </p:nvPr>
        </p:nvSpPr>
        <p:spPr>
          <a:xfrm rot="16200000">
            <a:off x="7586910" y="4048760"/>
            <a:ext cx="2367281" cy="365760"/>
          </a:xfrm>
          <a:prstGeom prst="rect">
            <a:avLst/>
          </a:prstGeom>
        </p:spPr>
        <p:txBody>
          <a:bodyPr vert="horz" lIns="91440" tIns="45720" rIns="91440" bIns="45720" rtlCol="0" anchor="ctr"/>
          <a:lstStyle>
            <a:lvl1pPr algn="r">
              <a:defRPr sz="1200">
                <a:solidFill>
                  <a:schemeClr val="bg2"/>
                </a:solidFill>
              </a:defRPr>
            </a:lvl1pPr>
          </a:lstStyle>
          <a:p>
            <a:endParaRPr lang="en-US" dirty="0"/>
          </a:p>
        </p:txBody>
      </p:sp>
      <p:sp>
        <p:nvSpPr>
          <p:cNvPr id="4" name="Date Placeholder 3"/>
          <p:cNvSpPr>
            <a:spLocks noGrp="1"/>
          </p:cNvSpPr>
          <p:nvPr>
            <p:ph type="dt" sz="half" idx="2"/>
          </p:nvPr>
        </p:nvSpPr>
        <p:spPr>
          <a:xfrm rot="16200000">
            <a:off x="7551351" y="1645920"/>
            <a:ext cx="2438399" cy="365760"/>
          </a:xfrm>
          <a:prstGeom prst="rect">
            <a:avLst/>
          </a:prstGeom>
        </p:spPr>
        <p:txBody>
          <a:bodyPr vert="horz" lIns="91440" tIns="45720" rIns="91440" bIns="45720" rtlCol="0" anchor="ctr"/>
          <a:lstStyle>
            <a:lvl1pPr algn="l">
              <a:defRPr sz="1200">
                <a:solidFill>
                  <a:schemeClr val="bg2"/>
                </a:solidFill>
              </a:defRPr>
            </a:lvl1pPr>
          </a:lstStyle>
          <a:p>
            <a:fld id="{BC767FA5-EDE8-4A22-871F-8DE6F10DDE85}" type="datetimeFigureOut">
              <a:rPr lang="en-US" smtClean="0"/>
              <a:t>4/1/2020</a:t>
            </a:fld>
            <a:endParaRPr lang="en-US" dirty="0"/>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spcBef>
          <a:spcPct val="0"/>
        </a:spcBef>
        <a:buNone/>
        <a:defRPr sz="4600" kern="1200" cap="none" spc="-100" baseline="0">
          <a:ln>
            <a:noFill/>
          </a:ln>
          <a:solidFill>
            <a:schemeClr val="tx2"/>
          </a:solidFill>
          <a:effectLst/>
          <a:latin typeface="+mj-lt"/>
          <a:ea typeface="+mj-ea"/>
          <a:cs typeface="+mj-cs"/>
        </a:defRPr>
      </a:lvl1pPr>
    </p:titleStyle>
    <p:bodyStyle>
      <a:lvl1pPr marL="342900" indent="-228600" algn="l" defTabSz="914400" rtl="0" eaLnBrk="1" latinLnBrk="0" hangingPunct="1">
        <a:spcBef>
          <a:spcPct val="20000"/>
        </a:spcBef>
        <a:buClr>
          <a:schemeClr val="accent1"/>
        </a:buClr>
        <a:buFont typeface="Arial" pitchFamily="34" charset="0"/>
        <a:buChar char="•"/>
        <a:defRPr sz="2200" kern="1200">
          <a:solidFill>
            <a:schemeClr val="tx1"/>
          </a:solidFill>
          <a:latin typeface="+mn-lt"/>
          <a:ea typeface="+mn-ea"/>
          <a:cs typeface="+mn-cs"/>
        </a:defRPr>
      </a:lvl1pPr>
      <a:lvl2pPr marL="640080" indent="-228600" algn="l" defTabSz="914400" rtl="0" eaLnBrk="1" latinLnBrk="0" hangingPunct="1">
        <a:spcBef>
          <a:spcPct val="20000"/>
        </a:spcBef>
        <a:buClr>
          <a:schemeClr val="accent2"/>
        </a:buClr>
        <a:buFont typeface="Arial" pitchFamily="34" charset="0"/>
        <a:buChar char="•"/>
        <a:defRPr sz="2000" kern="1200">
          <a:solidFill>
            <a:schemeClr val="tx1"/>
          </a:solidFill>
          <a:latin typeface="+mn-lt"/>
          <a:ea typeface="+mn-ea"/>
          <a:cs typeface="+mn-cs"/>
        </a:defRPr>
      </a:lvl2pPr>
      <a:lvl3pPr marL="1005840" indent="-228600" algn="l" defTabSz="914400" rtl="0" eaLnBrk="1" latinLnBrk="0" hangingPunct="1">
        <a:spcBef>
          <a:spcPct val="20000"/>
        </a:spcBef>
        <a:buClr>
          <a:schemeClr val="accent3"/>
        </a:buClr>
        <a:buFont typeface="Arial" pitchFamily="34" charset="0"/>
        <a:buChar char="•"/>
        <a:defRPr sz="1800" kern="1200">
          <a:solidFill>
            <a:schemeClr val="tx1"/>
          </a:solidFill>
          <a:latin typeface="+mn-lt"/>
          <a:ea typeface="+mn-ea"/>
          <a:cs typeface="+mn-cs"/>
        </a:defRPr>
      </a:lvl3pPr>
      <a:lvl4pPr marL="1280160" indent="-228600" algn="l" defTabSz="914400" rtl="0" eaLnBrk="1" latinLnBrk="0" hangingPunct="1">
        <a:spcBef>
          <a:spcPct val="20000"/>
        </a:spcBef>
        <a:buClr>
          <a:schemeClr val="accent4"/>
        </a:buClr>
        <a:buFont typeface="Arial" pitchFamily="34" charset="0"/>
        <a:buChar char="•"/>
        <a:defRPr sz="1600" kern="1200">
          <a:solidFill>
            <a:schemeClr val="tx1"/>
          </a:solidFill>
          <a:latin typeface="+mn-lt"/>
          <a:ea typeface="+mn-ea"/>
          <a:cs typeface="+mn-cs"/>
        </a:defRPr>
      </a:lvl4pPr>
      <a:lvl5pPr marL="1554480" indent="-228600" algn="l" defTabSz="914400" rtl="0" eaLnBrk="1" latinLnBrk="0" hangingPunct="1">
        <a:spcBef>
          <a:spcPct val="20000"/>
        </a:spcBef>
        <a:buClr>
          <a:schemeClr val="accent5"/>
        </a:buClr>
        <a:buFont typeface="Arial" pitchFamily="34" charset="0"/>
        <a:buChar char="•"/>
        <a:defRPr sz="1400" kern="1200" baseline="0">
          <a:solidFill>
            <a:schemeClr val="tx1"/>
          </a:solidFill>
          <a:latin typeface="+mn-lt"/>
          <a:ea typeface="+mn-ea"/>
          <a:cs typeface="+mn-cs"/>
        </a:defRPr>
      </a:lvl5pPr>
      <a:lvl6pPr marL="1737360" indent="-182880" algn="l" defTabSz="914400" rtl="0" eaLnBrk="1" latinLnBrk="0" hangingPunct="1">
        <a:spcBef>
          <a:spcPct val="20000"/>
        </a:spcBef>
        <a:buClr>
          <a:schemeClr val="accent1"/>
        </a:buClr>
        <a:buFont typeface="Arial" pitchFamily="34" charset="0"/>
        <a:buChar char="•"/>
        <a:defRPr sz="1400" kern="1200" baseline="0">
          <a:solidFill>
            <a:schemeClr val="tx1"/>
          </a:solidFill>
          <a:latin typeface="+mn-lt"/>
          <a:ea typeface="+mn-ea"/>
          <a:cs typeface="+mn-cs"/>
        </a:defRPr>
      </a:lvl6pPr>
      <a:lvl7pPr marL="1920240" indent="-182880" algn="l" defTabSz="914400" rtl="0" eaLnBrk="1" latinLnBrk="0" hangingPunct="1">
        <a:spcBef>
          <a:spcPct val="20000"/>
        </a:spcBef>
        <a:buClr>
          <a:schemeClr val="accent2"/>
        </a:buClr>
        <a:buFont typeface="Arial" pitchFamily="34" charset="0"/>
        <a:buChar char="•"/>
        <a:defRPr sz="1400" kern="1200">
          <a:solidFill>
            <a:schemeClr val="tx1"/>
          </a:solidFill>
          <a:latin typeface="+mn-lt"/>
          <a:ea typeface="+mn-ea"/>
          <a:cs typeface="+mn-cs"/>
        </a:defRPr>
      </a:lvl7pPr>
      <a:lvl8pPr marL="2103120" indent="-182880" algn="l" defTabSz="914400" rtl="0" eaLnBrk="1" latinLnBrk="0" hangingPunct="1">
        <a:spcBef>
          <a:spcPct val="20000"/>
        </a:spcBef>
        <a:buClr>
          <a:schemeClr val="accent3"/>
        </a:buClr>
        <a:buFont typeface="Arial" pitchFamily="34" charset="0"/>
        <a:buChar char="•"/>
        <a:defRPr sz="1400" kern="1200">
          <a:solidFill>
            <a:schemeClr val="tx1"/>
          </a:solidFill>
          <a:latin typeface="+mn-lt"/>
          <a:ea typeface="+mn-ea"/>
          <a:cs typeface="+mn-cs"/>
        </a:defRPr>
      </a:lvl8pPr>
      <a:lvl9pPr marL="2286000" indent="-182880" algn="l" defTabSz="914400" rtl="0" eaLnBrk="1" latinLnBrk="0" hangingPunct="1">
        <a:spcBef>
          <a:spcPct val="20000"/>
        </a:spcBef>
        <a:buClr>
          <a:schemeClr val="accent4"/>
        </a:buClr>
        <a:buFont typeface="Arial" pitchFamily="34" charset="0"/>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152400" y="304800"/>
            <a:ext cx="8153399" cy="3539430"/>
          </a:xfrm>
          <a:prstGeom prst="rect">
            <a:avLst/>
          </a:prstGeom>
          <a:noFill/>
        </p:spPr>
        <p:txBody>
          <a:bodyPr wrap="square" rtlCol="0">
            <a:spAutoFit/>
          </a:bodyPr>
          <a:lstStyle/>
          <a:p>
            <a:r>
              <a:rPr lang="en-US" dirty="0" smtClean="0"/>
              <a:t>                  </a:t>
            </a:r>
            <a:r>
              <a:rPr lang="en-US" sz="2800" dirty="0"/>
              <a:t>Name:              </a:t>
            </a:r>
            <a:r>
              <a:rPr lang="en-US" sz="2800" dirty="0" smtClean="0"/>
              <a:t>  Qurat </a:t>
            </a:r>
            <a:r>
              <a:rPr lang="en-US" sz="2800" dirty="0"/>
              <a:t>ul ain Sial</a:t>
            </a:r>
          </a:p>
          <a:p>
            <a:r>
              <a:rPr lang="en-US" sz="2800" dirty="0"/>
              <a:t>           </a:t>
            </a:r>
            <a:r>
              <a:rPr lang="en-US" sz="2800" dirty="0" smtClean="0"/>
              <a:t> Roll </a:t>
            </a:r>
            <a:r>
              <a:rPr lang="en-US" sz="2800" dirty="0"/>
              <a:t>No:            </a:t>
            </a:r>
            <a:r>
              <a:rPr lang="en-US" sz="2800" dirty="0" smtClean="0"/>
              <a:t>  008</a:t>
            </a:r>
            <a:endParaRPr lang="en-US" sz="2800" dirty="0"/>
          </a:p>
          <a:p>
            <a:r>
              <a:rPr lang="en-US" sz="2800" dirty="0"/>
              <a:t>            Semester:         </a:t>
            </a:r>
            <a:r>
              <a:rPr lang="en-US" sz="2800" dirty="0" smtClean="0"/>
              <a:t>  5</a:t>
            </a:r>
            <a:r>
              <a:rPr lang="en-US" sz="2800" baseline="30000" dirty="0" smtClean="0"/>
              <a:t>th</a:t>
            </a:r>
            <a:endParaRPr lang="en-US" sz="2800" dirty="0"/>
          </a:p>
          <a:p>
            <a:r>
              <a:rPr lang="en-US" sz="2800" dirty="0"/>
              <a:t>           </a:t>
            </a:r>
            <a:r>
              <a:rPr lang="en-US" sz="2800" dirty="0" smtClean="0"/>
              <a:t> Department</a:t>
            </a:r>
            <a:r>
              <a:rPr lang="en-US" sz="2800" dirty="0"/>
              <a:t>:      </a:t>
            </a:r>
            <a:r>
              <a:rPr lang="en-US" sz="2800" dirty="0" smtClean="0"/>
              <a:t>Applied </a:t>
            </a:r>
            <a:r>
              <a:rPr lang="en-US" sz="2800" dirty="0"/>
              <a:t>Psychology</a:t>
            </a:r>
          </a:p>
          <a:p>
            <a:r>
              <a:rPr lang="en-US" sz="2800" dirty="0"/>
              <a:t>          </a:t>
            </a:r>
            <a:r>
              <a:rPr lang="en-US" sz="2800" dirty="0" smtClean="0"/>
              <a:t>  Topic</a:t>
            </a:r>
            <a:r>
              <a:rPr lang="en-US" sz="2800" dirty="0"/>
              <a:t>:                </a:t>
            </a:r>
            <a:r>
              <a:rPr lang="en-US" sz="2800" dirty="0" smtClean="0"/>
              <a:t>  Bipolar </a:t>
            </a:r>
            <a:r>
              <a:rPr lang="en-US" sz="2800" dirty="0"/>
              <a:t>And Related Disorder</a:t>
            </a:r>
          </a:p>
          <a:p>
            <a:r>
              <a:rPr lang="en-US" sz="2800" dirty="0"/>
              <a:t>          </a:t>
            </a:r>
            <a:r>
              <a:rPr lang="en-US" sz="2800" dirty="0" smtClean="0"/>
              <a:t>  Submitted </a:t>
            </a:r>
            <a:r>
              <a:rPr lang="en-US" sz="2800" dirty="0"/>
              <a:t>To:   </a:t>
            </a:r>
            <a:r>
              <a:rPr lang="en-US" sz="2800" dirty="0" smtClean="0"/>
              <a:t> Mam </a:t>
            </a:r>
            <a:r>
              <a:rPr lang="en-US" sz="2800" dirty="0"/>
              <a:t>Samar Fahad</a:t>
            </a:r>
          </a:p>
          <a:p>
            <a:r>
              <a:rPr lang="en-US" sz="2800" dirty="0"/>
              <a:t>              The Islamia University of Bahawalpur </a:t>
            </a:r>
          </a:p>
          <a:p>
            <a:r>
              <a:rPr lang="en-US" sz="2800" dirty="0"/>
              <a:t>                   </a:t>
            </a:r>
          </a:p>
        </p:txBody>
      </p:sp>
      <p:pic>
        <p:nvPicPr>
          <p:cNvPr id="7" name="Picture 6"/>
          <p:cNvPicPr/>
          <p:nvPr/>
        </p:nvPicPr>
        <p:blipFill>
          <a:blip r:embed="rId2">
            <a:extLst>
              <a:ext uri="{28A0092B-C50C-407E-A947-70E740481C1C}">
                <a14:useLocalDpi xmlns:a14="http://schemas.microsoft.com/office/drawing/2010/main" val="0"/>
              </a:ext>
            </a:extLst>
          </a:blip>
          <a:stretch>
            <a:fillRect/>
          </a:stretch>
        </p:blipFill>
        <p:spPr>
          <a:xfrm>
            <a:off x="2209800" y="4038600"/>
            <a:ext cx="4191000" cy="2480370"/>
          </a:xfrm>
          <a:prstGeom prst="rect">
            <a:avLst/>
          </a:prstGeom>
        </p:spPr>
      </p:pic>
    </p:spTree>
    <p:extLst>
      <p:ext uri="{BB962C8B-B14F-4D97-AF65-F5344CB8AC3E}">
        <p14:creationId xmlns:p14="http://schemas.microsoft.com/office/powerpoint/2010/main" val="79941714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85800" y="1828800"/>
            <a:ext cx="6550254" cy="2677656"/>
          </a:xfrm>
          <a:prstGeom prst="rect">
            <a:avLst/>
          </a:prstGeom>
          <a:noFill/>
        </p:spPr>
        <p:txBody>
          <a:bodyPr wrap="square" rtlCol="0">
            <a:spAutoFit/>
          </a:bodyPr>
          <a:lstStyle/>
          <a:p>
            <a:r>
              <a:rPr lang="en-US" sz="3200" b="1" u="sng" dirty="0" smtClean="0"/>
              <a:t>VI) Other specified bipolar and related disorder:</a:t>
            </a:r>
            <a:endParaRPr lang="en-US" sz="3200" dirty="0" smtClean="0"/>
          </a:p>
          <a:p>
            <a:r>
              <a:rPr lang="en-US" sz="3200" b="1" dirty="0" smtClean="0"/>
              <a:t>Diagnostic criteria:</a:t>
            </a:r>
            <a:endParaRPr lang="en-US" sz="3200" dirty="0" smtClean="0"/>
          </a:p>
          <a:p>
            <a:pPr marL="285750" indent="-285750">
              <a:buFont typeface="Arial" pitchFamily="34" charset="0"/>
              <a:buChar char="•"/>
            </a:pPr>
            <a:r>
              <a:rPr lang="en-US" dirty="0" smtClean="0"/>
              <a:t>To be diagnosed with other specified bipolar and related disorder, a person must experience at least one episode of mania or hypomania. </a:t>
            </a:r>
          </a:p>
          <a:p>
            <a:endParaRPr lang="en-US" dirty="0"/>
          </a:p>
        </p:txBody>
      </p:sp>
    </p:spTree>
    <p:extLst>
      <p:ext uri="{BB962C8B-B14F-4D97-AF65-F5344CB8AC3E}">
        <p14:creationId xmlns:p14="http://schemas.microsoft.com/office/powerpoint/2010/main" val="402660509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914400" y="1133517"/>
            <a:ext cx="6477000" cy="2862322"/>
          </a:xfrm>
          <a:prstGeom prst="rect">
            <a:avLst/>
          </a:prstGeom>
        </p:spPr>
        <p:txBody>
          <a:bodyPr wrap="square">
            <a:spAutoFit/>
          </a:bodyPr>
          <a:lstStyle/>
          <a:p>
            <a:pPr algn="just"/>
            <a:r>
              <a:rPr lang="en-US" sz="2800" b="1" u="sng" dirty="0"/>
              <a:t>Vii) Unspecified bipolar and related disorder:</a:t>
            </a:r>
            <a:endParaRPr lang="en-US" sz="2800" dirty="0"/>
          </a:p>
          <a:p>
            <a:pPr algn="just"/>
            <a:r>
              <a:rPr lang="en-US" sz="2800" b="1" dirty="0"/>
              <a:t>Diagnostic criteria:</a:t>
            </a:r>
            <a:endParaRPr lang="en-US" sz="2800" dirty="0"/>
          </a:p>
          <a:p>
            <a:pPr marL="342900" indent="-342900" algn="just">
              <a:buFont typeface="Arial" pitchFamily="34" charset="0"/>
              <a:buChar char="•"/>
            </a:pPr>
            <a:r>
              <a:rPr lang="en-US" sz="2400" dirty="0"/>
              <a:t>This category is used in situations in which clinication chooses not to specify the reason that the criteria are not met for a specified bipolar and related disorder, </a:t>
            </a:r>
          </a:p>
        </p:txBody>
      </p:sp>
    </p:spTree>
    <p:extLst>
      <p:ext uri="{BB962C8B-B14F-4D97-AF65-F5344CB8AC3E}">
        <p14:creationId xmlns:p14="http://schemas.microsoft.com/office/powerpoint/2010/main" val="2378749738"/>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62000" y="1295400"/>
            <a:ext cx="7696200" cy="3016210"/>
          </a:xfrm>
          <a:prstGeom prst="rect">
            <a:avLst/>
          </a:prstGeom>
          <a:noFill/>
        </p:spPr>
        <p:txBody>
          <a:bodyPr wrap="square" rtlCol="0">
            <a:spAutoFit/>
          </a:bodyPr>
          <a:lstStyle/>
          <a:p>
            <a:pPr algn="just"/>
            <a:r>
              <a:rPr lang="en-US" sz="2800" b="1" u="sng" dirty="0"/>
              <a:t>viii) Specifies for bipolar and related disorders:</a:t>
            </a:r>
            <a:endParaRPr lang="en-US" sz="2800" dirty="0"/>
          </a:p>
          <a:p>
            <a:pPr algn="just"/>
            <a:r>
              <a:rPr lang="en-US" sz="2400" b="1" dirty="0"/>
              <a:t>Diagnostic criteria:</a:t>
            </a:r>
            <a:endParaRPr lang="en-US" sz="2400" dirty="0"/>
          </a:p>
          <a:p>
            <a:pPr algn="just"/>
            <a:r>
              <a:rPr lang="en-US" sz="2000" dirty="0"/>
              <a:t>Specify if:</a:t>
            </a:r>
          </a:p>
          <a:p>
            <a:pPr marL="342900" indent="-342900" algn="just">
              <a:buFont typeface="Arial" pitchFamily="34" charset="0"/>
              <a:buChar char="•"/>
            </a:pPr>
            <a:r>
              <a:rPr lang="en-US" sz="2000" b="1" dirty="0" smtClean="0"/>
              <a:t>With </a:t>
            </a:r>
            <a:r>
              <a:rPr lang="en-US" sz="2000" b="1" dirty="0"/>
              <a:t>anxious distress: </a:t>
            </a:r>
            <a:r>
              <a:rPr lang="en-US" sz="2000" dirty="0"/>
              <a:t>The presence of at least two of the following symptoms during the majority of days of the current or most recent episode of mania, hypomania, or depression:</a:t>
            </a:r>
          </a:p>
          <a:p>
            <a:pPr marL="1257300" lvl="2" indent="-342900" algn="just">
              <a:buFont typeface="Courier New" pitchFamily="49" charset="0"/>
              <a:buChar char="o"/>
            </a:pPr>
            <a:r>
              <a:rPr lang="en-US" sz="2000" dirty="0" smtClean="0"/>
              <a:t> Feeling </a:t>
            </a:r>
            <a:r>
              <a:rPr lang="en-US" sz="2000" dirty="0"/>
              <a:t>keyed up or tense</a:t>
            </a:r>
            <a:r>
              <a:rPr lang="en-US" sz="2000" dirty="0" smtClean="0"/>
              <a:t>.</a:t>
            </a:r>
          </a:p>
          <a:p>
            <a:pPr marL="1257300" lvl="2" indent="-342900" algn="just">
              <a:buFont typeface="Courier New" pitchFamily="49" charset="0"/>
              <a:buChar char="o"/>
            </a:pPr>
            <a:r>
              <a:rPr lang="en-US" sz="2000" dirty="0" smtClean="0"/>
              <a:t> Feeling </a:t>
            </a:r>
            <a:r>
              <a:rPr lang="en-US" sz="2000" dirty="0"/>
              <a:t>unusually restless.</a:t>
            </a:r>
          </a:p>
          <a:p>
            <a:endParaRPr lang="en-US" dirty="0"/>
          </a:p>
        </p:txBody>
      </p:sp>
    </p:spTree>
    <p:extLst>
      <p:ext uri="{BB962C8B-B14F-4D97-AF65-F5344CB8AC3E}">
        <p14:creationId xmlns:p14="http://schemas.microsoft.com/office/powerpoint/2010/main" val="71177308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762000" y="1295400"/>
            <a:ext cx="7162800" cy="3477875"/>
          </a:xfrm>
          <a:prstGeom prst="rect">
            <a:avLst/>
          </a:prstGeom>
        </p:spPr>
        <p:txBody>
          <a:bodyPr wrap="square">
            <a:spAutoFit/>
          </a:bodyPr>
          <a:lstStyle/>
          <a:p>
            <a:pPr marL="342900" indent="-342900" algn="just">
              <a:buFont typeface="Arial" pitchFamily="34" charset="0"/>
              <a:buChar char="•"/>
            </a:pPr>
            <a:r>
              <a:rPr lang="en-US" sz="2000" b="1" dirty="0"/>
              <a:t>With mixed features specifiers: </a:t>
            </a:r>
            <a:r>
              <a:rPr lang="en-US" sz="2000" dirty="0"/>
              <a:t>This feature can apply to the current manic, hypomanic, or depressive episode in bipolar l or bipolar ll disorder.</a:t>
            </a:r>
          </a:p>
          <a:p>
            <a:pPr marL="342900" indent="-342900" algn="just">
              <a:buFont typeface="Arial" pitchFamily="34" charset="0"/>
              <a:buChar char="•"/>
            </a:pPr>
            <a:r>
              <a:rPr lang="en-US" sz="2000" b="1" dirty="0"/>
              <a:t>   With rapid cycling (can be applied to bipolar l or bipolar ll disorder): </a:t>
            </a:r>
            <a:r>
              <a:rPr lang="en-US" sz="2000" dirty="0"/>
              <a:t>presences of at least four mood episodes in the previous 12 months that meet the criteria of hypomanic or major depressive episode.</a:t>
            </a:r>
          </a:p>
          <a:p>
            <a:pPr marL="342900" indent="-342900" algn="just">
              <a:buFont typeface="Arial" pitchFamily="34" charset="0"/>
              <a:buChar char="•"/>
            </a:pPr>
            <a:r>
              <a:rPr lang="en-US" sz="2000" b="1" dirty="0"/>
              <a:t>    With melancholic features: </a:t>
            </a:r>
            <a:r>
              <a:rPr lang="en-US" sz="2000" dirty="0"/>
              <a:t>one of the following is present during the most severe period of the current episode:</a:t>
            </a:r>
          </a:p>
          <a:p>
            <a:pPr marL="1714500" lvl="3" indent="-342900" algn="just">
              <a:buFont typeface="Courier New" pitchFamily="49" charset="0"/>
              <a:buChar char="o"/>
            </a:pPr>
            <a:r>
              <a:rPr lang="en-US" sz="2000" dirty="0" smtClean="0"/>
              <a:t>Loss </a:t>
            </a:r>
            <a:r>
              <a:rPr lang="en-US" sz="2000" dirty="0"/>
              <a:t>of pleasure in all activities.</a:t>
            </a:r>
          </a:p>
          <a:p>
            <a:pPr marL="1714500" lvl="3" indent="-342900" algn="just">
              <a:buFont typeface="Courier New" pitchFamily="49" charset="0"/>
              <a:buChar char="o"/>
            </a:pPr>
            <a:r>
              <a:rPr lang="en-US" sz="2000" dirty="0" smtClean="0"/>
              <a:t>Lack </a:t>
            </a:r>
            <a:r>
              <a:rPr lang="en-US" sz="2000" dirty="0"/>
              <a:t>of reactivity to usually pleasurably stimuli.</a:t>
            </a:r>
          </a:p>
        </p:txBody>
      </p:sp>
    </p:spTree>
    <p:extLst>
      <p:ext uri="{BB962C8B-B14F-4D97-AF65-F5344CB8AC3E}">
        <p14:creationId xmlns:p14="http://schemas.microsoft.com/office/powerpoint/2010/main" val="2865760885"/>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38200" y="762000"/>
            <a:ext cx="6172200" cy="2185214"/>
          </a:xfrm>
          <a:prstGeom prst="rect">
            <a:avLst/>
          </a:prstGeom>
          <a:noFill/>
        </p:spPr>
        <p:txBody>
          <a:bodyPr wrap="square" rtlCol="0">
            <a:spAutoFit/>
          </a:bodyPr>
          <a:lstStyle/>
          <a:p>
            <a:pPr algn="just"/>
            <a:r>
              <a:rPr lang="en-US" sz="3200" b="1" dirty="0"/>
              <a:t>INTERVENTION:</a:t>
            </a:r>
            <a:endParaRPr lang="en-US" sz="3200" dirty="0"/>
          </a:p>
          <a:p>
            <a:pPr algn="just"/>
            <a:r>
              <a:rPr lang="en-US" sz="2400" b="1" dirty="0"/>
              <a:t>Family-Focused Therapy:</a:t>
            </a:r>
            <a:endParaRPr lang="en-US" sz="2400" dirty="0"/>
          </a:p>
          <a:p>
            <a:pPr algn="just"/>
            <a:r>
              <a:rPr lang="en-US" sz="2000" dirty="0"/>
              <a:t>Steinkuller, and Reinbeck, “Family-focused treatment is an approach characterized by modules consisting of psych education, communication skills training, and problem-solving skills for illness management”. </a:t>
            </a:r>
          </a:p>
        </p:txBody>
      </p:sp>
      <p:sp>
        <p:nvSpPr>
          <p:cNvPr id="3" name="TextBox 2"/>
          <p:cNvSpPr txBox="1"/>
          <p:nvPr/>
        </p:nvSpPr>
        <p:spPr>
          <a:xfrm>
            <a:off x="903515" y="2979871"/>
            <a:ext cx="6095999" cy="2000548"/>
          </a:xfrm>
          <a:prstGeom prst="rect">
            <a:avLst/>
          </a:prstGeom>
          <a:noFill/>
        </p:spPr>
        <p:txBody>
          <a:bodyPr wrap="square" rtlCol="0">
            <a:spAutoFit/>
          </a:bodyPr>
          <a:lstStyle/>
          <a:p>
            <a:pPr algn="just"/>
            <a:r>
              <a:rPr lang="en-US" sz="2400" b="1" dirty="0"/>
              <a:t>Psychosocial intervention:</a:t>
            </a:r>
            <a:endParaRPr lang="en-US" sz="2400" dirty="0"/>
          </a:p>
          <a:p>
            <a:pPr algn="just"/>
            <a:r>
              <a:rPr lang="en-US" sz="2000" dirty="0"/>
              <a:t>Family-focused therapy involves all accessible family members in weekly psych education, communication it aimed at increase medication compliance, helps with progressing the quality of life of children, and to help them enhance coping mechanisms for stress.</a:t>
            </a:r>
          </a:p>
        </p:txBody>
      </p:sp>
    </p:spTree>
    <p:extLst>
      <p:ext uri="{BB962C8B-B14F-4D97-AF65-F5344CB8AC3E}">
        <p14:creationId xmlns:p14="http://schemas.microsoft.com/office/powerpoint/2010/main" val="676466277"/>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76400" y="1112519"/>
            <a:ext cx="5410200" cy="4328161"/>
          </a:xfrm>
          <a:prstGeom prst="rect">
            <a:avLst/>
          </a:prstGeom>
        </p:spPr>
      </p:pic>
    </p:spTree>
    <p:extLst>
      <p:ext uri="{BB962C8B-B14F-4D97-AF65-F5344CB8AC3E}">
        <p14:creationId xmlns:p14="http://schemas.microsoft.com/office/powerpoint/2010/main" val="377345086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794657" y="990600"/>
            <a:ext cx="7239000" cy="3724096"/>
          </a:xfrm>
          <a:prstGeom prst="rect">
            <a:avLst/>
          </a:prstGeom>
          <a:noFill/>
        </p:spPr>
        <p:txBody>
          <a:bodyPr wrap="square" rtlCol="0">
            <a:spAutoFit/>
          </a:bodyPr>
          <a:lstStyle/>
          <a:p>
            <a:r>
              <a:rPr lang="en-US" sz="4400" dirty="0"/>
              <a:t> </a:t>
            </a:r>
            <a:r>
              <a:rPr lang="en-US" sz="4400" b="1" dirty="0" smtClean="0"/>
              <a:t>Bipolar </a:t>
            </a:r>
            <a:r>
              <a:rPr lang="en-US" sz="4400" b="1" dirty="0"/>
              <a:t>And Related </a:t>
            </a:r>
            <a:r>
              <a:rPr lang="en-US" sz="4400" b="1" dirty="0" smtClean="0"/>
              <a:t>Disorder</a:t>
            </a:r>
          </a:p>
          <a:p>
            <a:r>
              <a:rPr lang="en-US" sz="3200" b="1" u="sng" dirty="0" smtClean="0"/>
              <a:t>Bipolar </a:t>
            </a:r>
            <a:r>
              <a:rPr lang="en-US" sz="3200" b="1" u="sng" dirty="0"/>
              <a:t>and Related Disorder:</a:t>
            </a:r>
            <a:endParaRPr lang="en-US" sz="3200" dirty="0"/>
          </a:p>
          <a:p>
            <a:pPr marL="457200" indent="-457200" algn="just">
              <a:buFont typeface="Arial" pitchFamily="34" charset="0"/>
              <a:buChar char="•"/>
            </a:pPr>
            <a:r>
              <a:rPr lang="en-US" sz="3200" dirty="0" smtClean="0"/>
              <a:t>Bipolar </a:t>
            </a:r>
            <a:r>
              <a:rPr lang="en-US" sz="3200" dirty="0"/>
              <a:t>disorder, formerly called manic depression, is a mental health condition that causes extreme mood swings that include emotional highs (mania or hypomania) and lows (depression).</a:t>
            </a:r>
          </a:p>
        </p:txBody>
      </p:sp>
    </p:spTree>
    <p:extLst>
      <p:ext uri="{BB962C8B-B14F-4D97-AF65-F5344CB8AC3E}">
        <p14:creationId xmlns:p14="http://schemas.microsoft.com/office/powerpoint/2010/main" val="364156057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990600" y="1066799"/>
            <a:ext cx="6781800" cy="3816429"/>
          </a:xfrm>
          <a:prstGeom prst="rect">
            <a:avLst/>
          </a:prstGeom>
          <a:noFill/>
        </p:spPr>
        <p:txBody>
          <a:bodyPr wrap="square" rtlCol="0">
            <a:spAutoFit/>
          </a:bodyPr>
          <a:lstStyle/>
          <a:p>
            <a:r>
              <a:rPr lang="en-US" sz="2800" b="1" u="sng" dirty="0"/>
              <a:t>Manic Episode and Hypomanic Depressive Disorder:</a:t>
            </a:r>
            <a:endParaRPr lang="en-US" sz="2800" dirty="0"/>
          </a:p>
          <a:p>
            <a:pPr marL="342900" indent="-342900" algn="just">
              <a:buFont typeface="Arial" pitchFamily="34" charset="0"/>
              <a:buChar char="•"/>
            </a:pPr>
            <a:r>
              <a:rPr lang="en-US" sz="2400" dirty="0"/>
              <a:t>Mania and hypomania are two distinct types of episodes, but they have the same symptoms. Mania is more severe than hypomania and causes more noticeable problems at work, school and social activities, as well as relationship difficulties. Mania may also trigger a break from reality (psychosis) and require hospitalization.</a:t>
            </a:r>
          </a:p>
          <a:p>
            <a:endParaRPr lang="en-US" dirty="0"/>
          </a:p>
        </p:txBody>
      </p:sp>
    </p:spTree>
    <p:extLst>
      <p:ext uri="{BB962C8B-B14F-4D97-AF65-F5344CB8AC3E}">
        <p14:creationId xmlns:p14="http://schemas.microsoft.com/office/powerpoint/2010/main" val="35205288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38201" y="1066800"/>
            <a:ext cx="6629399" cy="3539430"/>
          </a:xfrm>
          <a:prstGeom prst="rect">
            <a:avLst/>
          </a:prstGeom>
          <a:noFill/>
        </p:spPr>
        <p:txBody>
          <a:bodyPr wrap="square" rtlCol="0">
            <a:spAutoFit/>
          </a:bodyPr>
          <a:lstStyle/>
          <a:p>
            <a:r>
              <a:rPr lang="en-US" sz="3200" b="1" u="sng" dirty="0"/>
              <a:t>Major Depressive Disorder:</a:t>
            </a:r>
            <a:endParaRPr lang="en-US" sz="3200" dirty="0"/>
          </a:p>
          <a:p>
            <a:pPr marL="457200" indent="-457200" algn="just">
              <a:buFont typeface="Arial" pitchFamily="34" charset="0"/>
              <a:buChar char="•"/>
            </a:pPr>
            <a:r>
              <a:rPr lang="en-US" sz="3200" dirty="0"/>
              <a:t>A major depressive episode includes symptoms that are severe enough to cause noticeable difficulty in day-to-day activities, such as work, school, social activities or relationships.</a:t>
            </a:r>
          </a:p>
        </p:txBody>
      </p:sp>
    </p:spTree>
    <p:extLst>
      <p:ext uri="{BB962C8B-B14F-4D97-AF65-F5344CB8AC3E}">
        <p14:creationId xmlns:p14="http://schemas.microsoft.com/office/powerpoint/2010/main" val="217442045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09600" y="685800"/>
            <a:ext cx="7543800" cy="3323987"/>
          </a:xfrm>
          <a:prstGeom prst="rect">
            <a:avLst/>
          </a:prstGeom>
          <a:noFill/>
        </p:spPr>
        <p:txBody>
          <a:bodyPr wrap="square" rtlCol="0">
            <a:spAutoFit/>
          </a:bodyPr>
          <a:lstStyle/>
          <a:p>
            <a:r>
              <a:rPr lang="en-US" b="1" u="sng" dirty="0"/>
              <a:t>i</a:t>
            </a:r>
            <a:r>
              <a:rPr lang="en-US" sz="2800" b="1" u="sng" dirty="0"/>
              <a:t>) Bipolar I Disorder:</a:t>
            </a:r>
            <a:endParaRPr lang="en-US" sz="2800" dirty="0"/>
          </a:p>
          <a:p>
            <a:r>
              <a:rPr lang="en-US" sz="2400" b="1" dirty="0"/>
              <a:t>Diagnostic Criteria:</a:t>
            </a:r>
            <a:endParaRPr lang="en-US" sz="2400" dirty="0"/>
          </a:p>
          <a:p>
            <a:r>
              <a:rPr lang="en-US" dirty="0" smtClean="0"/>
              <a:t> </a:t>
            </a:r>
            <a:r>
              <a:rPr lang="en-US" sz="2000" dirty="0"/>
              <a:t>During mood disturbance following symptoms are occurring</a:t>
            </a:r>
            <a:r>
              <a:rPr lang="en-US" sz="2000" dirty="0" smtClean="0"/>
              <a:t>:</a:t>
            </a:r>
          </a:p>
          <a:p>
            <a:pPr marL="342900" indent="-342900">
              <a:buFont typeface="Arial" pitchFamily="34" charset="0"/>
              <a:buChar char="•"/>
            </a:pPr>
            <a:r>
              <a:rPr lang="en-US" sz="2000" dirty="0" smtClean="0"/>
              <a:t> </a:t>
            </a:r>
            <a:r>
              <a:rPr lang="en-US" sz="2000" dirty="0"/>
              <a:t>Inflated self-esteem. </a:t>
            </a:r>
          </a:p>
          <a:p>
            <a:pPr marL="342900" indent="-342900">
              <a:buFont typeface="Arial" pitchFamily="34" charset="0"/>
              <a:buChar char="•"/>
            </a:pPr>
            <a:r>
              <a:rPr lang="en-US" sz="2000" dirty="0" smtClean="0"/>
              <a:t> </a:t>
            </a:r>
            <a:r>
              <a:rPr lang="en-US" sz="2000" dirty="0"/>
              <a:t>Decreased need for sleep.</a:t>
            </a:r>
          </a:p>
          <a:p>
            <a:pPr marL="342900" indent="-342900">
              <a:buFont typeface="Arial" pitchFamily="34" charset="0"/>
              <a:buChar char="•"/>
            </a:pPr>
            <a:r>
              <a:rPr lang="en-US" sz="2000" dirty="0" smtClean="0"/>
              <a:t> </a:t>
            </a:r>
            <a:r>
              <a:rPr lang="en-US" sz="2000" dirty="0"/>
              <a:t>More talkative than normal.</a:t>
            </a:r>
          </a:p>
          <a:p>
            <a:pPr marL="342900" indent="-342900">
              <a:buFont typeface="Arial" pitchFamily="34" charset="0"/>
              <a:buChar char="•"/>
            </a:pPr>
            <a:r>
              <a:rPr lang="en-US" sz="2000" dirty="0"/>
              <a:t> </a:t>
            </a:r>
            <a:r>
              <a:rPr lang="en-US" sz="2000" dirty="0" smtClean="0"/>
              <a:t>Increased </a:t>
            </a:r>
            <a:r>
              <a:rPr lang="en-US" sz="2000" dirty="0"/>
              <a:t>in goal oriented activity.</a:t>
            </a:r>
          </a:p>
          <a:p>
            <a:pPr marL="342900" indent="-342900" algn="just">
              <a:buFont typeface="Arial" pitchFamily="34" charset="0"/>
              <a:buChar char="•"/>
            </a:pPr>
            <a:r>
              <a:rPr lang="en-US" sz="2000" dirty="0" smtClean="0"/>
              <a:t> </a:t>
            </a:r>
            <a:r>
              <a:rPr lang="en-US" sz="2000" dirty="0"/>
              <a:t>Excessive involvement in activities that have a high potential for painful consequences.</a:t>
            </a:r>
          </a:p>
          <a:p>
            <a:endParaRPr lang="en-US" dirty="0"/>
          </a:p>
        </p:txBody>
      </p:sp>
      <p:sp>
        <p:nvSpPr>
          <p:cNvPr id="3" name="Rectangle 2"/>
          <p:cNvSpPr/>
          <p:nvPr/>
        </p:nvSpPr>
        <p:spPr>
          <a:xfrm>
            <a:off x="762000" y="4009166"/>
            <a:ext cx="7162800" cy="1384995"/>
          </a:xfrm>
          <a:prstGeom prst="rect">
            <a:avLst/>
          </a:prstGeom>
        </p:spPr>
        <p:txBody>
          <a:bodyPr wrap="square">
            <a:spAutoFit/>
          </a:bodyPr>
          <a:lstStyle/>
          <a:p>
            <a:r>
              <a:rPr lang="en-US" sz="2400" b="1" dirty="0" smtClean="0"/>
              <a:t>Etiology:</a:t>
            </a:r>
            <a:endParaRPr lang="en-US" sz="2400" dirty="0" smtClean="0"/>
          </a:p>
          <a:p>
            <a:pPr marL="342900" indent="-342900" algn="just">
              <a:buFont typeface="Arial" pitchFamily="34" charset="0"/>
              <a:buChar char="•"/>
            </a:pPr>
            <a:r>
              <a:rPr lang="en-US" sz="2000" dirty="0" smtClean="0"/>
              <a:t>The mood sufficiently severe to cause marked impairment in social or occupational functioning.</a:t>
            </a:r>
          </a:p>
          <a:p>
            <a:endParaRPr lang="en-US" sz="2000" dirty="0"/>
          </a:p>
        </p:txBody>
      </p:sp>
    </p:spTree>
    <p:extLst>
      <p:ext uri="{BB962C8B-B14F-4D97-AF65-F5344CB8AC3E}">
        <p14:creationId xmlns:p14="http://schemas.microsoft.com/office/powerpoint/2010/main" val="352757919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598714" y="990600"/>
            <a:ext cx="7772400" cy="4154984"/>
          </a:xfrm>
          <a:prstGeom prst="rect">
            <a:avLst/>
          </a:prstGeom>
        </p:spPr>
        <p:txBody>
          <a:bodyPr wrap="square">
            <a:spAutoFit/>
          </a:bodyPr>
          <a:lstStyle/>
          <a:p>
            <a:r>
              <a:rPr lang="en-US" sz="2400" b="1" u="sng" dirty="0"/>
              <a:t>ii) Bipolar II Disorder:</a:t>
            </a:r>
            <a:endParaRPr lang="en-US" sz="2400" dirty="0"/>
          </a:p>
          <a:p>
            <a:r>
              <a:rPr lang="en-US" sz="2400" b="1" dirty="0"/>
              <a:t>Diagnostic Disorder:</a:t>
            </a:r>
            <a:endParaRPr lang="en-US" sz="2400" dirty="0"/>
          </a:p>
          <a:p>
            <a:pPr algn="just"/>
            <a:r>
              <a:rPr lang="en-US" sz="2400" dirty="0"/>
              <a:t>Hypomanic Episode, Major Depressive Disorder:</a:t>
            </a:r>
          </a:p>
          <a:p>
            <a:pPr marL="342900" indent="-342900" algn="just">
              <a:buFont typeface="Arial" pitchFamily="34" charset="0"/>
              <a:buChar char="•"/>
            </a:pPr>
            <a:r>
              <a:rPr lang="en-US" sz="2400" dirty="0" smtClean="0"/>
              <a:t> </a:t>
            </a:r>
            <a:r>
              <a:rPr lang="en-US" sz="2400" dirty="0"/>
              <a:t>Criteria have been met for at least one hypomanic episode and at least one major depressive disorder.</a:t>
            </a:r>
          </a:p>
          <a:p>
            <a:pPr marL="342900" indent="-342900" algn="just">
              <a:buFont typeface="Arial" pitchFamily="34" charset="0"/>
              <a:buChar char="•"/>
            </a:pPr>
            <a:r>
              <a:rPr lang="en-US" sz="2400" dirty="0" smtClean="0"/>
              <a:t> </a:t>
            </a:r>
            <a:r>
              <a:rPr lang="en-US" sz="2400" dirty="0"/>
              <a:t>There has never been a manic episode.</a:t>
            </a:r>
          </a:p>
          <a:p>
            <a:pPr algn="just"/>
            <a:r>
              <a:rPr lang="en-US" sz="2400" b="1" dirty="0"/>
              <a:t>Etiology:</a:t>
            </a:r>
            <a:endParaRPr lang="en-US" sz="2400" dirty="0"/>
          </a:p>
          <a:p>
            <a:pPr marL="342900" indent="-342900" algn="just">
              <a:buFont typeface="Arial" pitchFamily="34" charset="0"/>
              <a:buChar char="•"/>
            </a:pPr>
            <a:r>
              <a:rPr lang="en-US" sz="2400" dirty="0"/>
              <a:t>The symptoms of depression or the unpredictability caused by frequent alternation between periods of depression and hypomania caused clinically/significant distress.</a:t>
            </a:r>
          </a:p>
        </p:txBody>
      </p:sp>
    </p:spTree>
    <p:extLst>
      <p:ext uri="{BB962C8B-B14F-4D97-AF65-F5344CB8AC3E}">
        <p14:creationId xmlns:p14="http://schemas.microsoft.com/office/powerpoint/2010/main" val="425762226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22514" y="2895600"/>
            <a:ext cx="6858000" cy="2308324"/>
          </a:xfrm>
          <a:prstGeom prst="rect">
            <a:avLst/>
          </a:prstGeom>
          <a:noFill/>
        </p:spPr>
        <p:txBody>
          <a:bodyPr wrap="square" rtlCol="0">
            <a:spAutoFit/>
          </a:bodyPr>
          <a:lstStyle/>
          <a:p>
            <a:pPr algn="just"/>
            <a:r>
              <a:rPr lang="en-US" sz="2400" b="1" dirty="0"/>
              <a:t>Etiology:</a:t>
            </a:r>
            <a:endParaRPr lang="en-US" sz="2400" dirty="0"/>
          </a:p>
          <a:p>
            <a:pPr marL="342900" indent="-342900" algn="just">
              <a:buFont typeface="Arial" pitchFamily="34" charset="0"/>
              <a:buChar char="•"/>
            </a:pPr>
            <a:r>
              <a:rPr lang="en-US" sz="2000" dirty="0"/>
              <a:t>It's not known specifically what causes cyclothymic. As with many mental health disorders, research shows that it may result from a combination of:</a:t>
            </a:r>
          </a:p>
          <a:p>
            <a:pPr marL="342900" lvl="0" indent="-342900" algn="just">
              <a:buFont typeface="Arial" pitchFamily="34" charset="0"/>
              <a:buChar char="•"/>
            </a:pPr>
            <a:r>
              <a:rPr lang="en-US" sz="2000" b="1" dirty="0"/>
              <a:t>Heredity,</a:t>
            </a:r>
            <a:r>
              <a:rPr lang="en-US" sz="2000" dirty="0"/>
              <a:t> as cyclothymic tends to run in families</a:t>
            </a:r>
          </a:p>
          <a:p>
            <a:pPr marL="342900" lvl="0" indent="-342900" algn="just">
              <a:buFont typeface="Arial" pitchFamily="34" charset="0"/>
              <a:buChar char="•"/>
            </a:pPr>
            <a:r>
              <a:rPr lang="en-US" sz="2000" b="1" dirty="0"/>
              <a:t>Differences in the way the brain works,</a:t>
            </a:r>
            <a:r>
              <a:rPr lang="en-US" sz="2000" dirty="0"/>
              <a:t> such as changes in the brain's neurobiology </a:t>
            </a:r>
          </a:p>
        </p:txBody>
      </p:sp>
      <p:sp>
        <p:nvSpPr>
          <p:cNvPr id="4" name="TextBox 3"/>
          <p:cNvSpPr txBox="1"/>
          <p:nvPr/>
        </p:nvSpPr>
        <p:spPr>
          <a:xfrm>
            <a:off x="522514" y="609600"/>
            <a:ext cx="5638800" cy="2400657"/>
          </a:xfrm>
          <a:prstGeom prst="rect">
            <a:avLst/>
          </a:prstGeom>
          <a:noFill/>
        </p:spPr>
        <p:txBody>
          <a:bodyPr wrap="square" rtlCol="0">
            <a:spAutoFit/>
          </a:bodyPr>
          <a:lstStyle/>
          <a:p>
            <a:pPr algn="just"/>
            <a:r>
              <a:rPr lang="en-US" sz="2800" b="1" u="sng" dirty="0"/>
              <a:t>iii) Cyclothymic Disorder:</a:t>
            </a:r>
            <a:endParaRPr lang="en-US" sz="2800" dirty="0"/>
          </a:p>
          <a:p>
            <a:pPr algn="just"/>
            <a:r>
              <a:rPr lang="en-US" sz="2400" b="1" dirty="0"/>
              <a:t>Diagnostic Criteria:</a:t>
            </a:r>
            <a:endParaRPr lang="en-US" sz="2400" dirty="0"/>
          </a:p>
          <a:p>
            <a:pPr marL="285750" indent="-285750" algn="just">
              <a:buFont typeface="Arial" pitchFamily="34" charset="0"/>
              <a:buChar char="•"/>
            </a:pPr>
            <a:r>
              <a:rPr lang="en-US" sz="2000" dirty="0" smtClean="0"/>
              <a:t>For </a:t>
            </a:r>
            <a:r>
              <a:rPr lang="en-US" sz="2000" dirty="0"/>
              <a:t>at least 2 years there have been numerous periods with hypomanic symptoms that do not meet criteria for a hypomanic episode and numerous periods with depressive symptoms.</a:t>
            </a:r>
          </a:p>
          <a:p>
            <a:pPr algn="just"/>
            <a:endParaRPr lang="en-US" dirty="0"/>
          </a:p>
        </p:txBody>
      </p:sp>
    </p:spTree>
    <p:extLst>
      <p:ext uri="{BB962C8B-B14F-4D97-AF65-F5344CB8AC3E}">
        <p14:creationId xmlns:p14="http://schemas.microsoft.com/office/powerpoint/2010/main" val="146939261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979714" y="533400"/>
            <a:ext cx="7162800" cy="830997"/>
          </a:xfrm>
          <a:prstGeom prst="rect">
            <a:avLst/>
          </a:prstGeom>
        </p:spPr>
        <p:txBody>
          <a:bodyPr wrap="square">
            <a:spAutoFit/>
          </a:bodyPr>
          <a:lstStyle/>
          <a:p>
            <a:pPr algn="just"/>
            <a:r>
              <a:rPr lang="en-US" dirty="0"/>
              <a:t> </a:t>
            </a:r>
            <a:r>
              <a:rPr lang="en-US" sz="2400" b="1" u="sng" dirty="0"/>
              <a:t>IV) Substance/medication-induced bipolar and related disorder</a:t>
            </a:r>
            <a:r>
              <a:rPr lang="en-US" b="1" u="sng" dirty="0"/>
              <a:t>:</a:t>
            </a:r>
            <a:endParaRPr lang="en-US" dirty="0"/>
          </a:p>
        </p:txBody>
      </p:sp>
      <p:sp>
        <p:nvSpPr>
          <p:cNvPr id="3" name="TextBox 2"/>
          <p:cNvSpPr txBox="1"/>
          <p:nvPr/>
        </p:nvSpPr>
        <p:spPr>
          <a:xfrm>
            <a:off x="1066799" y="1364397"/>
            <a:ext cx="6869439" cy="2277547"/>
          </a:xfrm>
          <a:prstGeom prst="rect">
            <a:avLst/>
          </a:prstGeom>
          <a:noFill/>
        </p:spPr>
        <p:txBody>
          <a:bodyPr wrap="square" rtlCol="0">
            <a:spAutoFit/>
          </a:bodyPr>
          <a:lstStyle/>
          <a:p>
            <a:pPr algn="just"/>
            <a:r>
              <a:rPr lang="en-US" sz="2400" b="1" dirty="0"/>
              <a:t>Diagnostic criteria:</a:t>
            </a:r>
            <a:endParaRPr lang="en-US" sz="2400" dirty="0"/>
          </a:p>
          <a:p>
            <a:pPr marL="342900" lvl="0" indent="-342900" algn="just">
              <a:buFont typeface="Arial" pitchFamily="34" charset="0"/>
              <a:buChar char="•"/>
            </a:pPr>
            <a:r>
              <a:rPr lang="en-US" sz="2000" dirty="0"/>
              <a:t>This diagnosis will be depending on the individual’s personal mental health history as well as the nature of substance/medication taken.</a:t>
            </a:r>
          </a:p>
          <a:p>
            <a:pPr marL="342900" lvl="0" indent="-342900" algn="just">
              <a:buFont typeface="Arial" pitchFamily="34" charset="0"/>
              <a:buChar char="•"/>
            </a:pPr>
            <a:r>
              <a:rPr lang="en-US" sz="2000" dirty="0"/>
              <a:t>The change in mood must be prominent and persistent in order to be classified as substance/medication induced.</a:t>
            </a:r>
          </a:p>
          <a:p>
            <a:endParaRPr lang="en-US" dirty="0"/>
          </a:p>
        </p:txBody>
      </p:sp>
      <p:sp>
        <p:nvSpPr>
          <p:cNvPr id="4" name="TextBox 3"/>
          <p:cNvSpPr txBox="1"/>
          <p:nvPr/>
        </p:nvSpPr>
        <p:spPr>
          <a:xfrm>
            <a:off x="1066799" y="3641944"/>
            <a:ext cx="6717039" cy="1723549"/>
          </a:xfrm>
          <a:prstGeom prst="rect">
            <a:avLst/>
          </a:prstGeom>
          <a:noFill/>
        </p:spPr>
        <p:txBody>
          <a:bodyPr wrap="square" rtlCol="0">
            <a:spAutoFit/>
          </a:bodyPr>
          <a:lstStyle/>
          <a:p>
            <a:r>
              <a:rPr lang="en-US" sz="2800" b="1" dirty="0" smtClean="0"/>
              <a:t>Etiology:</a:t>
            </a:r>
            <a:endParaRPr lang="en-US" sz="2800" dirty="0" smtClean="0"/>
          </a:p>
          <a:p>
            <a:pPr marL="342900" indent="-342900" algn="just">
              <a:buFont typeface="Arial" pitchFamily="34" charset="0"/>
              <a:buChar char="•"/>
            </a:pPr>
            <a:r>
              <a:rPr lang="en-US" sz="2000" dirty="0" smtClean="0"/>
              <a:t>Substance/medication-induced bipolar and related disorder is directly caused by a substance or medication that is or has been taken.</a:t>
            </a:r>
          </a:p>
          <a:p>
            <a:pPr marL="285750" indent="-285750">
              <a:buFont typeface="Arial" pitchFamily="34" charset="0"/>
              <a:buChar char="•"/>
            </a:pPr>
            <a:endParaRPr lang="en-US" dirty="0"/>
          </a:p>
        </p:txBody>
      </p:sp>
    </p:spTree>
    <p:extLst>
      <p:ext uri="{BB962C8B-B14F-4D97-AF65-F5344CB8AC3E}">
        <p14:creationId xmlns:p14="http://schemas.microsoft.com/office/powerpoint/2010/main" val="203146800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533400" y="1752600"/>
            <a:ext cx="7772400" cy="2769989"/>
          </a:xfrm>
          <a:prstGeom prst="rect">
            <a:avLst/>
          </a:prstGeom>
          <a:noFill/>
        </p:spPr>
        <p:txBody>
          <a:bodyPr wrap="square" rtlCol="0">
            <a:spAutoFit/>
          </a:bodyPr>
          <a:lstStyle/>
          <a:p>
            <a:pPr algn="just"/>
            <a:r>
              <a:rPr lang="en-US" sz="2800" b="1" u="sng" dirty="0"/>
              <a:t>v) Bipolar and related disorder due to another medical condition</a:t>
            </a:r>
            <a:endParaRPr lang="en-US" sz="2800" dirty="0"/>
          </a:p>
          <a:p>
            <a:pPr algn="just"/>
            <a:r>
              <a:rPr lang="en-US" sz="2800" b="1" dirty="0"/>
              <a:t>Diagnostic criteria:</a:t>
            </a:r>
            <a:endParaRPr lang="en-US" sz="2800" dirty="0"/>
          </a:p>
          <a:p>
            <a:pPr lvl="0"/>
            <a:r>
              <a:rPr lang="en-US" sz="2400" dirty="0"/>
              <a:t>A prominent and persistent period of abnormally elevated, expensive or irritable mood and abnormally increased activity or energy that predominates in the clinical picture.</a:t>
            </a:r>
          </a:p>
          <a:p>
            <a:endParaRPr lang="en-US" dirty="0"/>
          </a:p>
        </p:txBody>
      </p:sp>
    </p:spTree>
    <p:extLst>
      <p:ext uri="{BB962C8B-B14F-4D97-AF65-F5344CB8AC3E}">
        <p14:creationId xmlns:p14="http://schemas.microsoft.com/office/powerpoint/2010/main" val="999891502"/>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Adjacency">
  <a:themeElements>
    <a:clrScheme name="Adjacency">
      <a:dk1>
        <a:srgbClr val="2F2B20"/>
      </a:dk1>
      <a:lt1>
        <a:srgbClr val="FFFFFF"/>
      </a:lt1>
      <a:dk2>
        <a:srgbClr val="675E47"/>
      </a:dk2>
      <a:lt2>
        <a:srgbClr val="DFDCB7"/>
      </a:lt2>
      <a:accent1>
        <a:srgbClr val="A9A57C"/>
      </a:accent1>
      <a:accent2>
        <a:srgbClr val="9CBEBD"/>
      </a:accent2>
      <a:accent3>
        <a:srgbClr val="D2CB6C"/>
      </a:accent3>
      <a:accent4>
        <a:srgbClr val="95A39D"/>
      </a:accent4>
      <a:accent5>
        <a:srgbClr val="C89F5D"/>
      </a:accent5>
      <a:accent6>
        <a:srgbClr val="B1A089"/>
      </a:accent6>
      <a:hlink>
        <a:srgbClr val="D25814"/>
      </a:hlink>
      <a:folHlink>
        <a:srgbClr val="849A0A"/>
      </a:folHlink>
    </a:clrScheme>
    <a:fontScheme name="Office">
      <a:majorFont>
        <a:latin typeface="Cambria"/>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Adjacency">
      <a:fillStyleLst>
        <a:solidFill>
          <a:schemeClr val="phClr"/>
        </a:solidFill>
        <a:solidFill>
          <a:schemeClr val="phClr">
            <a:tint val="55000"/>
          </a:schemeClr>
        </a:solidFill>
        <a:solidFill>
          <a:schemeClr val="phClr"/>
        </a:solidFill>
      </a:fillStyleLst>
      <a:lnStyleLst>
        <a:ln w="12700"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outerShdw blurRad="50800" dist="25400" algn="bl" rotWithShape="0">
              <a:srgbClr val="000000">
                <a:alpha val="60000"/>
              </a:srgbClr>
            </a:outerShdw>
          </a:effectLst>
        </a:effectStyle>
        <a:effectStyle>
          <a:effectLst/>
          <a:scene3d>
            <a:camera prst="orthographicFront">
              <a:rot lat="0" lon="0" rev="0"/>
            </a:camera>
            <a:lightRig rig="brightRoom" dir="tl">
              <a:rot lat="0" lon="0" rev="1800000"/>
            </a:lightRig>
          </a:scene3d>
          <a:sp3d contourW="10160" prstMaterial="dkEdge">
            <a:bevelT w="38100" h="50800" prst="angle"/>
            <a:contourClr>
              <a:schemeClr val="phClr">
                <a:shade val="40000"/>
                <a:satMod val="150000"/>
              </a:schemeClr>
            </a:contourClr>
          </a:sp3d>
        </a:effectStyle>
      </a:effectStyleLst>
      <a:bgFillStyleLst>
        <a:solidFill>
          <a:schemeClr val="phClr"/>
        </a:solidFill>
        <a:gradFill rotWithShape="1">
          <a:gsLst>
            <a:gs pos="0">
              <a:schemeClr val="phClr">
                <a:tint val="90000"/>
              </a:schemeClr>
            </a:gs>
            <a:gs pos="75000">
              <a:schemeClr val="phClr">
                <a:shade val="100000"/>
                <a:satMod val="115000"/>
              </a:schemeClr>
            </a:gs>
            <a:gs pos="100000">
              <a:schemeClr val="phClr">
                <a:shade val="70000"/>
                <a:satMod val="130000"/>
              </a:schemeClr>
            </a:gs>
          </a:gsLst>
          <a:path path="circle">
            <a:fillToRect l="20000" t="50000" r="100000" b="50000"/>
          </a:path>
        </a:gradFill>
        <a:blipFill rotWithShape="1">
          <a:blip xmlns:r="http://schemas.openxmlformats.org/officeDocument/2006/relationships" r:embed="rId1">
            <a:duotone>
              <a:schemeClr val="phClr">
                <a:tint val="97000"/>
              </a:schemeClr>
              <a:schemeClr val="phClr">
                <a:shade val="96000"/>
              </a:schemeClr>
            </a:duotone>
          </a:blip>
          <a:tile tx="0" ty="0" sx="32000" sy="32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Adjacency</Template>
  <TotalTime>74</TotalTime>
  <Words>838</Words>
  <Application>Microsoft Office PowerPoint</Application>
  <PresentationFormat>On-screen Show (4:3)</PresentationFormat>
  <Paragraphs>70</Paragraphs>
  <Slides>15</Slides>
  <Notes>0</Notes>
  <HiddenSlides>0</HiddenSlides>
  <MMClips>0</MMClips>
  <ScaleCrop>false</ScaleCrop>
  <HeadingPairs>
    <vt:vector size="4" baseType="variant">
      <vt:variant>
        <vt:lpstr>Theme</vt:lpstr>
      </vt:variant>
      <vt:variant>
        <vt:i4>1</vt:i4>
      </vt:variant>
      <vt:variant>
        <vt:lpstr>Slide Titles</vt:lpstr>
      </vt:variant>
      <vt:variant>
        <vt:i4>15</vt:i4>
      </vt:variant>
    </vt:vector>
  </HeadingPairs>
  <TitlesOfParts>
    <vt:vector size="16" baseType="lpstr">
      <vt:lpstr>Adjacency</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nida zahra</dc:creator>
  <cp:lastModifiedBy>nida zahra</cp:lastModifiedBy>
  <cp:revision>6</cp:revision>
  <dcterms:created xsi:type="dcterms:W3CDTF">2020-04-01T07:17:16Z</dcterms:created>
  <dcterms:modified xsi:type="dcterms:W3CDTF">2020-04-01T08:31:39Z</dcterms:modified>
</cp:coreProperties>
</file>