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sldIdLst>
    <p:sldId id="256" r:id="rId2"/>
    <p:sldId id="257" r:id="rId3"/>
    <p:sldId id="258" r:id="rId4"/>
    <p:sldId id="259" r:id="rId5"/>
    <p:sldId id="260" r:id="rId6"/>
    <p:sldId id="261" r:id="rId7"/>
    <p:sldId id="262" r:id="rId8"/>
    <p:sldId id="265" r:id="rId9"/>
    <p:sldId id="281" r:id="rId10"/>
    <p:sldId id="264" r:id="rId11"/>
    <p:sldId id="266" r:id="rId12"/>
    <p:sldId id="282" r:id="rId13"/>
    <p:sldId id="263" r:id="rId14"/>
    <p:sldId id="267" r:id="rId15"/>
    <p:sldId id="268" r:id="rId16"/>
    <p:sldId id="286" r:id="rId17"/>
    <p:sldId id="269" r:id="rId18"/>
    <p:sldId id="270" r:id="rId19"/>
    <p:sldId id="271" r:id="rId20"/>
    <p:sldId id="272" r:id="rId21"/>
    <p:sldId id="273" r:id="rId22"/>
    <p:sldId id="274" r:id="rId23"/>
    <p:sldId id="287" r:id="rId24"/>
    <p:sldId id="276" r:id="rId25"/>
    <p:sldId id="277" r:id="rId26"/>
    <p:sldId id="278" r:id="rId27"/>
    <p:sldId id="279" r:id="rId28"/>
    <p:sldId id="280" r:id="rId29"/>
    <p:sldId id="283" r:id="rId30"/>
    <p:sldId id="291" r:id="rId31"/>
    <p:sldId id="290" r:id="rId32"/>
    <p:sldId id="284" r:id="rId33"/>
    <p:sldId id="285" r:id="rId34"/>
    <p:sldId id="288" r:id="rId35"/>
    <p:sldId id="289"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7F4CE03-EFA2-4BB5-8747-42770702E60E}" type="datetimeFigureOut">
              <a:rPr lang="en-US" smtClean="0"/>
              <a:pPr/>
              <a:t>7/14/2017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BE619DA-742C-4CE0-A1AD-37A46820442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E619DA-742C-4CE0-A1AD-37A468204424}"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0F57C744-D4D3-4083-9E85-A301E9B6FA7D}" type="datetimeFigureOut">
              <a:rPr lang="en-US" smtClean="0"/>
              <a:pPr/>
              <a:t>7/14/2017</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EE0E0BC9-D23F-4CA4-B93F-9C37C516912F}" type="slidenum">
              <a:rPr lang="en-US" smtClean="0"/>
              <a:pPr/>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F57C744-D4D3-4083-9E85-A301E9B6FA7D}" type="datetimeFigureOut">
              <a:rPr lang="en-US" smtClean="0"/>
              <a:pPr/>
              <a:t>7/14/2017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E0E0BC9-D23F-4CA4-B93F-9C37C516912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F57C744-D4D3-4083-9E85-A301E9B6FA7D}" type="datetimeFigureOut">
              <a:rPr lang="en-US" smtClean="0"/>
              <a:pPr/>
              <a:t>7/14/2017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E0E0BC9-D23F-4CA4-B93F-9C37C516912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F57C744-D4D3-4083-9E85-A301E9B6FA7D}" type="datetimeFigureOut">
              <a:rPr lang="en-US" smtClean="0"/>
              <a:pPr/>
              <a:t>7/14/2017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E0E0BC9-D23F-4CA4-B93F-9C37C516912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0F57C744-D4D3-4083-9E85-A301E9B6FA7D}" type="datetimeFigureOut">
              <a:rPr lang="en-US" smtClean="0"/>
              <a:pPr/>
              <a:t>7/14/2017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E0E0BC9-D23F-4CA4-B93F-9C37C516912F}" type="slidenum">
              <a:rPr lang="en-US" smtClean="0"/>
              <a:pPr/>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0F57C744-D4D3-4083-9E85-A301E9B6FA7D}" type="datetimeFigureOut">
              <a:rPr lang="en-US" smtClean="0"/>
              <a:pPr/>
              <a:t>7/14/2017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E0E0BC9-D23F-4CA4-B93F-9C37C516912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0F57C744-D4D3-4083-9E85-A301E9B6FA7D}" type="datetimeFigureOut">
              <a:rPr lang="en-US" smtClean="0"/>
              <a:pPr/>
              <a:t>7/14/2017</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EE0E0BC9-D23F-4CA4-B93F-9C37C516912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0F57C744-D4D3-4083-9E85-A301E9B6FA7D}" type="datetimeFigureOut">
              <a:rPr lang="en-US" smtClean="0"/>
              <a:pPr/>
              <a:t>7/14/2017</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EE0E0BC9-D23F-4CA4-B93F-9C37C516912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0F57C744-D4D3-4083-9E85-A301E9B6FA7D}" type="datetimeFigureOut">
              <a:rPr lang="en-US" smtClean="0"/>
              <a:pPr/>
              <a:t>7/14/2017</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EE0E0BC9-D23F-4CA4-B93F-9C37C516912F}" type="slidenum">
              <a:rPr lang="en-US" smtClean="0"/>
              <a:pPr/>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0F57C744-D4D3-4083-9E85-A301E9B6FA7D}" type="datetimeFigureOut">
              <a:rPr lang="en-US" smtClean="0"/>
              <a:pPr/>
              <a:t>7/14/2017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E0E0BC9-D23F-4CA4-B93F-9C37C516912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0F57C744-D4D3-4083-9E85-A301E9B6FA7D}" type="datetimeFigureOut">
              <a:rPr lang="en-US" smtClean="0"/>
              <a:pPr/>
              <a:t>7/14/2017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E0E0BC9-D23F-4CA4-B93F-9C37C516912F}" type="slidenum">
              <a:rPr lang="en-US" smtClean="0"/>
              <a:pPr/>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0F57C744-D4D3-4083-9E85-A301E9B6FA7D}" type="datetimeFigureOut">
              <a:rPr lang="en-US" smtClean="0"/>
              <a:pPr/>
              <a:t>7/14/2017</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EE0E0BC9-D23F-4CA4-B93F-9C37C516912F}" type="slidenum">
              <a:rPr lang="en-US" smtClean="0"/>
              <a:pPr/>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gif"/><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2514600"/>
            <a:ext cx="7406640" cy="1472184"/>
          </a:xfrm>
        </p:spPr>
        <p:txBody>
          <a:bodyPr/>
          <a:lstStyle/>
          <a:p>
            <a:r>
              <a:rPr lang="en-US" dirty="0" smtClean="0"/>
              <a:t>Action potential and </a:t>
            </a:r>
            <a:r>
              <a:rPr lang="en-US" dirty="0" err="1" smtClean="0"/>
              <a:t>mylination</a:t>
            </a:r>
            <a:endParaRPr lang="en-US" dirty="0"/>
          </a:p>
        </p:txBody>
      </p:sp>
      <p:sp>
        <p:nvSpPr>
          <p:cNvPr id="3" name="Subtitle 2"/>
          <p:cNvSpPr>
            <a:spLocks noGrp="1"/>
          </p:cNvSpPr>
          <p:nvPr>
            <p:ph type="subTitle" idx="1"/>
          </p:nvPr>
        </p:nvSpPr>
        <p:spPr/>
        <p:txBody>
          <a:bodyPr>
            <a:normAutofit lnSpcReduction="10000"/>
          </a:bodyPr>
          <a:lstStyle/>
          <a:p>
            <a:r>
              <a:rPr lang="en-US" dirty="0" smtClean="0"/>
              <a:t>	</a:t>
            </a:r>
          </a:p>
          <a:p>
            <a:endParaRPr lang="en-US" dirty="0" smtClean="0"/>
          </a:p>
          <a:p>
            <a:endParaRPr lang="en-US" dirty="0" smtClean="0"/>
          </a:p>
          <a:p>
            <a:r>
              <a:rPr lang="en-US" dirty="0" smtClean="0"/>
              <a:t>					</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Myelin </a:t>
            </a:r>
            <a:r>
              <a:rPr lang="en-US" dirty="0" smtClean="0"/>
              <a:t>sheath</a:t>
            </a:r>
            <a:endParaRPr lang="en-US" dirty="0"/>
          </a:p>
        </p:txBody>
      </p:sp>
      <p:sp>
        <p:nvSpPr>
          <p:cNvPr id="3" name="Content Placeholder 2"/>
          <p:cNvSpPr>
            <a:spLocks noGrp="1"/>
          </p:cNvSpPr>
          <p:nvPr>
            <p:ph idx="1"/>
          </p:nvPr>
        </p:nvSpPr>
        <p:spPr/>
        <p:txBody>
          <a:bodyPr>
            <a:normAutofit/>
          </a:bodyPr>
          <a:lstStyle/>
          <a:p>
            <a:pPr>
              <a:lnSpc>
                <a:spcPct val="90000"/>
              </a:lnSpc>
            </a:pPr>
            <a:r>
              <a:rPr lang="en-US" dirty="0" smtClean="0"/>
              <a:t>White fatty casing on axon </a:t>
            </a:r>
          </a:p>
          <a:p>
            <a:pPr>
              <a:lnSpc>
                <a:spcPct val="90000"/>
              </a:lnSpc>
            </a:pPr>
            <a:r>
              <a:rPr lang="en-US" dirty="0" smtClean="0"/>
              <a:t>Acts as an electrical insulator </a:t>
            </a:r>
          </a:p>
          <a:p>
            <a:pPr>
              <a:lnSpc>
                <a:spcPct val="90000"/>
              </a:lnSpc>
            </a:pPr>
            <a:r>
              <a:rPr lang="en-US" dirty="0" smtClean="0"/>
              <a:t>Not present on all cells</a:t>
            </a:r>
          </a:p>
          <a:p>
            <a:pPr>
              <a:lnSpc>
                <a:spcPct val="90000"/>
              </a:lnSpc>
            </a:pPr>
            <a:r>
              <a:rPr lang="en-US" dirty="0" smtClean="0"/>
              <a:t>When present, increases the speed of neural signals down the axon allowing the action potential to “</a:t>
            </a:r>
            <a:r>
              <a:rPr lang="en-US" dirty="0" smtClean="0">
                <a:solidFill>
                  <a:srgbClr val="FF0000"/>
                </a:solidFill>
              </a:rPr>
              <a:t>jump</a:t>
            </a:r>
            <a:r>
              <a:rPr lang="en-US" dirty="0" smtClean="0"/>
              <a:t>” to each Node of </a:t>
            </a:r>
            <a:r>
              <a:rPr lang="en-US" dirty="0" err="1" smtClean="0"/>
              <a:t>Ranvier</a:t>
            </a:r>
            <a:r>
              <a:rPr lang="en-US" dirty="0" smtClean="0"/>
              <a:t>  - like a paved highway</a:t>
            </a:r>
          </a:p>
          <a:p>
            <a:pPr>
              <a:lnSpc>
                <a:spcPct val="90000"/>
              </a:lnSpc>
            </a:pPr>
            <a:r>
              <a:rPr lang="en-US" dirty="0" smtClean="0"/>
              <a:t>If this degenerates you have </a:t>
            </a:r>
            <a:r>
              <a:rPr lang="en-US" dirty="0" smtClean="0">
                <a:solidFill>
                  <a:srgbClr val="FF0000"/>
                </a:solidFill>
              </a:rPr>
              <a:t>multiple sclerosis</a:t>
            </a:r>
            <a:r>
              <a:rPr lang="en-US" dirty="0" smtClean="0"/>
              <a:t> and can’t control your muscles.</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pPr>
              <a:buNone/>
            </a:pPr>
            <a:r>
              <a:rPr lang="en-US" dirty="0" smtClean="0"/>
              <a:t>   Axon terminal, Each axon ends at a terminal button, This is where the electrical impulse triggers synaptic transmission to the dendrites of a receiving neuron. </a:t>
            </a:r>
          </a:p>
          <a:p>
            <a:pPr>
              <a:buNone/>
            </a:pPr>
            <a:r>
              <a:rPr lang="en-US" dirty="0" smtClean="0"/>
              <a:t>   The site where one axon terminal communicates with another neuron is called the </a:t>
            </a:r>
            <a:r>
              <a:rPr lang="en-US" dirty="0" smtClean="0">
                <a:solidFill>
                  <a:srgbClr val="FF0000"/>
                </a:solidFill>
              </a:rPr>
              <a:t>synapse.</a:t>
            </a:r>
          </a:p>
          <a:p>
            <a:pPr>
              <a:buNone/>
            </a:pPr>
            <a:r>
              <a:rPr lang="en-US" dirty="0" smtClean="0"/>
              <a:t>	if the axonal transport occurs from the cell body towards the axon terminal, it is called </a:t>
            </a:r>
            <a:r>
              <a:rPr lang="en-US" dirty="0" err="1" smtClean="0"/>
              <a:t>antero</a:t>
            </a:r>
            <a:r>
              <a:rPr lang="en-US" dirty="0" smtClean="0"/>
              <a:t> -grade and if from terminal to the cell its called retrograde.</a:t>
            </a:r>
          </a:p>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Development of Myelin</a:t>
            </a:r>
            <a:endParaRPr lang="en-US" dirty="0"/>
          </a:p>
        </p:txBody>
      </p:sp>
      <p:sp>
        <p:nvSpPr>
          <p:cNvPr id="3" name="Content Placeholder 2"/>
          <p:cNvSpPr>
            <a:spLocks noGrp="1"/>
          </p:cNvSpPr>
          <p:nvPr>
            <p:ph idx="1"/>
          </p:nvPr>
        </p:nvSpPr>
        <p:spPr/>
        <p:txBody>
          <a:bodyPr/>
          <a:lstStyle/>
          <a:p>
            <a:pPr>
              <a:buNone/>
            </a:pPr>
            <a:r>
              <a:rPr lang="en-US" dirty="0" smtClean="0"/>
              <a:t>	At birth, the human brain is relatively low in myelin, so the gray mater of the cortex is hard to distinguish from white matter of subcortical area at birth.</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Picture 2" descr="D:\content\ch07\0137l.jpg"/>
          <p:cNvPicPr>
            <a:picLocks noGrp="1" noChangeAspect="1" noChangeArrowheads="1"/>
          </p:cNvPicPr>
          <p:nvPr>
            <p:ph idx="1"/>
          </p:nvPr>
        </p:nvPicPr>
        <p:blipFill>
          <a:blip r:embed="rId2" cstate="print"/>
          <a:srcRect/>
          <a:stretch>
            <a:fillRect/>
          </a:stretch>
        </p:blipFill>
        <p:spPr bwMode="auto">
          <a:xfrm>
            <a:off x="1066800" y="1341957"/>
            <a:ext cx="7467601" cy="4982643"/>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Cellular potential</a:t>
            </a:r>
            <a:endParaRPr lang="en-US" dirty="0"/>
          </a:p>
        </p:txBody>
      </p:sp>
      <p:sp>
        <p:nvSpPr>
          <p:cNvPr id="3" name="Content Placeholder 2"/>
          <p:cNvSpPr>
            <a:spLocks noGrp="1"/>
          </p:cNvSpPr>
          <p:nvPr>
            <p:ph idx="1"/>
          </p:nvPr>
        </p:nvSpPr>
        <p:spPr>
          <a:xfrm>
            <a:off x="1435608" y="1447800"/>
            <a:ext cx="7498080" cy="5410200"/>
          </a:xfrm>
        </p:spPr>
        <p:txBody>
          <a:bodyPr>
            <a:normAutofit fontScale="85000" lnSpcReduction="20000"/>
          </a:bodyPr>
          <a:lstStyle/>
          <a:p>
            <a:pPr>
              <a:buFont typeface="Wingdings" pitchFamily="2" charset="2"/>
              <a:buChar char="Ø"/>
            </a:pPr>
            <a:r>
              <a:rPr lang="en-US" dirty="0" smtClean="0"/>
              <a:t>Potential defines as the relative amount of voltage in an electrical field. </a:t>
            </a:r>
          </a:p>
          <a:p>
            <a:pPr>
              <a:buFont typeface="Wingdings" pitchFamily="2" charset="2"/>
              <a:buChar char="Ø"/>
            </a:pPr>
            <a:r>
              <a:rPr lang="en-US" dirty="0" smtClean="0"/>
              <a:t> Neuron as having two electrical field, one outside one inside. </a:t>
            </a:r>
          </a:p>
          <a:p>
            <a:pPr>
              <a:buFont typeface="Wingdings" pitchFamily="2" charset="2"/>
              <a:buChar char="Ø"/>
            </a:pPr>
            <a:r>
              <a:rPr lang="en-US" dirty="0" smtClean="0"/>
              <a:t>  The electrical charge with in the nerve cell is negative(</a:t>
            </a:r>
            <a:r>
              <a:rPr lang="en-US" dirty="0" smtClean="0">
                <a:solidFill>
                  <a:srgbClr val="FF0000"/>
                </a:solidFill>
              </a:rPr>
              <a:t>dominated by presence of protein ions)relative </a:t>
            </a:r>
            <a:r>
              <a:rPr lang="en-US" dirty="0" smtClean="0"/>
              <a:t>to the outside of the cell (</a:t>
            </a:r>
            <a:r>
              <a:rPr lang="en-US" dirty="0" smtClean="0">
                <a:solidFill>
                  <a:srgbClr val="FF0000"/>
                </a:solidFill>
              </a:rPr>
              <a:t>dominated by sodium ions).</a:t>
            </a:r>
          </a:p>
          <a:p>
            <a:pPr>
              <a:buFont typeface="Wingdings" pitchFamily="2" charset="2"/>
              <a:buChar char="Ø"/>
            </a:pPr>
            <a:r>
              <a:rPr lang="en-US" dirty="0" smtClean="0"/>
              <a:t>The ionic difference across the membrane at steady state is called the cell’s resting membrane potential (RMP), the charge across the cell membrane is </a:t>
            </a:r>
            <a:r>
              <a:rPr lang="en-US" dirty="0" smtClean="0">
                <a:solidFill>
                  <a:srgbClr val="FF0000"/>
                </a:solidFill>
              </a:rPr>
              <a:t>approx -70 mV</a:t>
            </a:r>
            <a:r>
              <a:rPr lang="en-US" dirty="0" smtClean="0"/>
              <a:t>. </a:t>
            </a:r>
          </a:p>
          <a:p>
            <a:pPr>
              <a:buFont typeface="Wingdings" pitchFamily="2" charset="2"/>
              <a:buChar char="Ø"/>
            </a:pPr>
            <a:r>
              <a:rPr lang="en-US" dirty="0" smtClean="0"/>
              <a:t>At resting potential the cell is not responding to any outside influence, An Adequate stimulus is required to change this resting state.</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Resting potential</a:t>
            </a:r>
            <a:endParaRPr lang="en-US" dirty="0"/>
          </a:p>
        </p:txBody>
      </p:sp>
      <p:pic>
        <p:nvPicPr>
          <p:cNvPr id="4" name="Picture 8" descr="http://www.students.stir.ac.uk/biology/images/flux1.gif"/>
          <p:cNvPicPr>
            <a:picLocks noGrp="1" noChangeAspect="1" noChangeArrowheads="1"/>
          </p:cNvPicPr>
          <p:nvPr>
            <p:ph idx="1"/>
          </p:nvPr>
        </p:nvPicPr>
        <p:blipFill>
          <a:blip r:embed="rId2" cstate="print"/>
          <a:srcRect/>
          <a:stretch>
            <a:fillRect/>
          </a:stretch>
        </p:blipFill>
        <p:spPr>
          <a:xfrm>
            <a:off x="1033306" y="1600200"/>
            <a:ext cx="7577293" cy="3895725"/>
          </a:xfr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Cellular potential</a:t>
            </a:r>
            <a:endParaRPr lang="en-US" dirty="0"/>
          </a:p>
        </p:txBody>
      </p:sp>
      <p:sp>
        <p:nvSpPr>
          <p:cNvPr id="3" name="Content Placeholder 2"/>
          <p:cNvSpPr>
            <a:spLocks noGrp="1"/>
          </p:cNvSpPr>
          <p:nvPr>
            <p:ph idx="1"/>
          </p:nvPr>
        </p:nvSpPr>
        <p:spPr/>
        <p:txBody>
          <a:bodyPr>
            <a:normAutofit fontScale="85000" lnSpcReduction="10000"/>
          </a:bodyPr>
          <a:lstStyle/>
          <a:p>
            <a:pPr>
              <a:buNone/>
            </a:pPr>
            <a:r>
              <a:rPr lang="en-US" dirty="0" smtClean="0"/>
              <a:t>Most of the energy used in brain is for ionic movement. Ionic current is responsible for the creation of electrical events in biological systems. The positive and negative ions move in opposite direction during stimulation of some part of body like in oral mechanism, negative ions attract positive ions and repel negative ions. </a:t>
            </a:r>
          </a:p>
          <a:p>
            <a:pPr>
              <a:buNone/>
            </a:pPr>
            <a:r>
              <a:rPr lang="en-US" dirty="0" smtClean="0"/>
              <a:t>Ions move because of voltage gradients , chemical gradients, and metabolic activity(Na+ and K+ ions expending high-energy phosphates, thus producing  metabolic activity)</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Contribution of Active Transport – Factor </a:t>
            </a:r>
            <a:endParaRPr lang="en-US" dirty="0"/>
          </a:p>
        </p:txBody>
      </p:sp>
      <p:sp>
        <p:nvSpPr>
          <p:cNvPr id="3" name="Content Placeholder 2"/>
          <p:cNvSpPr>
            <a:spLocks noGrp="1"/>
          </p:cNvSpPr>
          <p:nvPr>
            <p:ph idx="1"/>
          </p:nvPr>
        </p:nvSpPr>
        <p:spPr/>
        <p:txBody>
          <a:bodyPr>
            <a:normAutofit lnSpcReduction="10000"/>
          </a:bodyPr>
          <a:lstStyle/>
          <a:p>
            <a:pPr fontAlgn="auto">
              <a:lnSpc>
                <a:spcPct val="90000"/>
              </a:lnSpc>
              <a:spcAft>
                <a:spcPts val="0"/>
              </a:spcAft>
              <a:buFont typeface="Wingdings" pitchFamily="2" charset="2"/>
              <a:buNone/>
              <a:defRPr/>
            </a:pPr>
            <a:r>
              <a:rPr lang="en-GB" dirty="0" smtClean="0"/>
              <a:t>	There are different numbers of potassium ions (K</a:t>
            </a:r>
            <a:r>
              <a:rPr lang="en-GB" baseline="30000" dirty="0" smtClean="0"/>
              <a:t>+</a:t>
            </a:r>
            <a:r>
              <a:rPr lang="en-GB" dirty="0" smtClean="0"/>
              <a:t>) and sodium ions (Na</a:t>
            </a:r>
            <a:r>
              <a:rPr lang="en-GB" baseline="30000" dirty="0" smtClean="0"/>
              <a:t>+</a:t>
            </a:r>
            <a:r>
              <a:rPr lang="en-GB" dirty="0" smtClean="0"/>
              <a:t>) on either side of the membrane. </a:t>
            </a:r>
          </a:p>
          <a:p>
            <a:pPr fontAlgn="auto">
              <a:lnSpc>
                <a:spcPct val="90000"/>
              </a:lnSpc>
              <a:spcAft>
                <a:spcPts val="0"/>
              </a:spcAft>
              <a:buFont typeface="Wingdings" pitchFamily="2" charset="2"/>
              <a:buNone/>
              <a:defRPr/>
            </a:pPr>
            <a:r>
              <a:rPr lang="en-GB" dirty="0" smtClean="0"/>
              <a:t> Even when a nerve cell is not conducting an impulse, it is </a:t>
            </a:r>
            <a:r>
              <a:rPr lang="en-GB" b="1" dirty="0" smtClean="0"/>
              <a:t>actively</a:t>
            </a:r>
            <a:r>
              <a:rPr lang="en-GB" dirty="0" smtClean="0"/>
              <a:t> </a:t>
            </a:r>
            <a:r>
              <a:rPr lang="en-GB" b="1" dirty="0" smtClean="0"/>
              <a:t>transporting</a:t>
            </a:r>
            <a:r>
              <a:rPr lang="en-GB" dirty="0" smtClean="0"/>
              <a:t> 3 molecules Na</a:t>
            </a:r>
            <a:r>
              <a:rPr lang="en-GB" baseline="30000" dirty="0" smtClean="0"/>
              <a:t>+</a:t>
            </a:r>
            <a:r>
              <a:rPr lang="en-GB" dirty="0" smtClean="0"/>
              <a:t> out of the cell and 2 molecules of K</a:t>
            </a:r>
            <a:r>
              <a:rPr lang="en-GB" baseline="30000" dirty="0" smtClean="0"/>
              <a:t>+</a:t>
            </a:r>
            <a:r>
              <a:rPr lang="en-GB" dirty="0" smtClean="0"/>
              <a:t> into the cell, at the same time by means of the  </a:t>
            </a:r>
            <a:r>
              <a:rPr lang="en-GB" b="1" dirty="0" err="1" smtClean="0"/>
              <a:t>sodiu</a:t>
            </a:r>
            <a:r>
              <a:rPr lang="en-GB" b="1" dirty="0" smtClean="0"/>
              <a:t> potassium pump, </a:t>
            </a:r>
            <a:r>
              <a:rPr lang="en-GB" dirty="0" smtClean="0"/>
              <a:t>allows Na</a:t>
            </a:r>
            <a:r>
              <a:rPr lang="en-GB" baseline="30000" dirty="0" smtClean="0"/>
              <a:t>+ </a:t>
            </a:r>
            <a:r>
              <a:rPr lang="en-GB" dirty="0" smtClean="0"/>
              <a:t>and</a:t>
            </a:r>
            <a:r>
              <a:rPr lang="en-GB" b="1" dirty="0" smtClean="0"/>
              <a:t> </a:t>
            </a:r>
            <a:r>
              <a:rPr lang="en-GB" dirty="0" smtClean="0"/>
              <a:t>K</a:t>
            </a:r>
            <a:r>
              <a:rPr lang="en-GB" baseline="30000" dirty="0" smtClean="0"/>
              <a:t>+  </a:t>
            </a:r>
            <a:r>
              <a:rPr lang="en-GB" dirty="0" smtClean="0"/>
              <a:t> to produce extra energy by moving against their gradients.</a:t>
            </a:r>
            <a:r>
              <a:rPr lang="en-GB" b="1" dirty="0" smtClean="0"/>
              <a:t>	</a:t>
            </a:r>
          </a:p>
          <a:p>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smtClean="0"/>
              <a:t>sodium-potassium pump</a:t>
            </a:r>
            <a:endParaRPr lang="en-US" dirty="0"/>
          </a:p>
        </p:txBody>
      </p:sp>
      <p:pic>
        <p:nvPicPr>
          <p:cNvPr id="4" name="Picture 8" descr="http://www.students.stir.ac.uk/biology/images/pump1.gif"/>
          <p:cNvPicPr>
            <a:picLocks noGrp="1" noChangeAspect="1" noChangeArrowheads="1"/>
          </p:cNvPicPr>
          <p:nvPr>
            <p:ph idx="1"/>
          </p:nvPr>
        </p:nvPicPr>
        <p:blipFill>
          <a:blip r:embed="rId2" cstate="print"/>
          <a:srcRect l="12659" t="6993" r="5063" b="4419"/>
          <a:stretch>
            <a:fillRect/>
          </a:stretch>
        </p:blipFill>
        <p:spPr>
          <a:xfrm>
            <a:off x="1731103" y="1828800"/>
            <a:ext cx="6907344" cy="4038600"/>
          </a:xfr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Neural messaging</a:t>
            </a:r>
            <a:endParaRPr lang="en-US" dirty="0"/>
          </a:p>
        </p:txBody>
      </p:sp>
      <p:sp>
        <p:nvSpPr>
          <p:cNvPr id="3" name="Content Placeholder 2"/>
          <p:cNvSpPr>
            <a:spLocks noGrp="1"/>
          </p:cNvSpPr>
          <p:nvPr>
            <p:ph idx="1"/>
          </p:nvPr>
        </p:nvSpPr>
        <p:spPr/>
        <p:txBody>
          <a:bodyPr>
            <a:normAutofit fontScale="92500" lnSpcReduction="20000"/>
          </a:bodyPr>
          <a:lstStyle/>
          <a:p>
            <a:pPr>
              <a:buFont typeface="Wingdings" pitchFamily="2" charset="2"/>
              <a:buChar char="Ø"/>
            </a:pPr>
            <a:r>
              <a:rPr lang="en-US" dirty="0" smtClean="0"/>
              <a:t>An adequate stimulus, Cause ion channels to open and allow movement of ion across the membrane. This will change the charge across membrane. </a:t>
            </a:r>
          </a:p>
          <a:p>
            <a:pPr>
              <a:buFont typeface="Wingdings" pitchFamily="2" charset="2"/>
              <a:buChar char="Ø"/>
            </a:pPr>
            <a:r>
              <a:rPr lang="en-US" dirty="0" smtClean="0"/>
              <a:t>An influx of positively charger Na+ ions causes a depolarization of cell. </a:t>
            </a:r>
          </a:p>
          <a:p>
            <a:pPr>
              <a:buFont typeface="Wingdings" pitchFamily="2" charset="2"/>
              <a:buChar char="Ø"/>
            </a:pPr>
            <a:r>
              <a:rPr lang="en-US" dirty="0" smtClean="0"/>
              <a:t>Depolarization is that inside the cell became more –</a:t>
            </a:r>
            <a:r>
              <a:rPr lang="en-US" dirty="0" err="1" smtClean="0"/>
              <a:t>ve</a:t>
            </a:r>
            <a:r>
              <a:rPr lang="en-US" dirty="0" smtClean="0"/>
              <a:t> or +</a:t>
            </a:r>
            <a:r>
              <a:rPr lang="en-US" dirty="0" err="1" smtClean="0"/>
              <a:t>ve</a:t>
            </a:r>
            <a:r>
              <a:rPr lang="en-US" dirty="0" smtClean="0"/>
              <a:t> than at rest relative to outside the cell. </a:t>
            </a:r>
          </a:p>
          <a:p>
            <a:pPr>
              <a:buFont typeface="Wingdings" pitchFamily="2" charset="2"/>
              <a:buChar char="Ø"/>
            </a:pPr>
            <a:r>
              <a:rPr lang="en-US" dirty="0" smtClean="0"/>
              <a:t>If the threshold reaches approx. -55mV may begin to generate Action potential in axon hillock.</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buNone/>
            </a:pPr>
            <a:r>
              <a:rPr lang="en-US" dirty="0" smtClean="0"/>
              <a:t>Content:</a:t>
            </a:r>
          </a:p>
          <a:p>
            <a:r>
              <a:rPr lang="en-US" dirty="0" smtClean="0"/>
              <a:t>Neuron</a:t>
            </a:r>
          </a:p>
          <a:p>
            <a:r>
              <a:rPr lang="en-US" dirty="0" err="1" smtClean="0"/>
              <a:t>Myelination</a:t>
            </a:r>
            <a:endParaRPr lang="en-US" dirty="0" smtClean="0"/>
          </a:p>
          <a:p>
            <a:r>
              <a:rPr lang="en-US" dirty="0" smtClean="0"/>
              <a:t>Cellular potential</a:t>
            </a:r>
          </a:p>
          <a:p>
            <a:r>
              <a:rPr lang="en-US" dirty="0" smtClean="0"/>
              <a:t>Neural Messaging</a:t>
            </a:r>
          </a:p>
          <a:p>
            <a:r>
              <a:rPr lang="en-US" dirty="0" smtClean="0"/>
              <a:t>Action potential</a:t>
            </a:r>
          </a:p>
          <a:p>
            <a:r>
              <a:rPr lang="en-US" smtClean="0"/>
              <a:t>Clinical pathologies</a:t>
            </a:r>
            <a:endParaRPr lang="en-US" dirty="0" smtClean="0"/>
          </a:p>
          <a:p>
            <a:endParaRPr lang="en-US" dirty="0" smtClean="0"/>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Action Potential</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Neurons communicate by means of an electrical signal that travel from one cell to another is called the Action Potential.</a:t>
            </a:r>
          </a:p>
          <a:p>
            <a:r>
              <a:rPr lang="en-US" dirty="0" smtClean="0"/>
              <a:t>Action Potentials are based on movements of ions between the outside and inside of the axon</a:t>
            </a:r>
          </a:p>
          <a:p>
            <a:r>
              <a:rPr lang="en-US" dirty="0" smtClean="0"/>
              <a:t>When an Action Potential occurs, a molecular message is sent to neighboring neurons</a:t>
            </a:r>
          </a:p>
          <a:p>
            <a:r>
              <a:rPr lang="en-US" dirty="0" smtClean="0"/>
              <a:t>When completed, Na/K pumps restore balance </a:t>
            </a:r>
          </a:p>
          <a:p>
            <a:pPr>
              <a:buNone/>
            </a:pPr>
            <a:r>
              <a:rPr lang="en-US" dirty="0" smtClean="0"/>
              <a:t>	of the ions</a:t>
            </a:r>
          </a:p>
          <a:p>
            <a:r>
              <a:rPr lang="en-US" dirty="0" smtClean="0"/>
              <a:t>Takes place on a very small part of membrane</a:t>
            </a:r>
          </a:p>
          <a:p>
            <a:pPr>
              <a:buNone/>
            </a:pPr>
            <a:r>
              <a:rPr lang="en-US" dirty="0" smtClean="0"/>
              <a:t>	occurrence is rapid</a:t>
            </a:r>
          </a:p>
          <a:p>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Action potential</a:t>
            </a:r>
            <a:endParaRPr lang="en-US" dirty="0"/>
          </a:p>
        </p:txBody>
      </p:sp>
      <p:sp>
        <p:nvSpPr>
          <p:cNvPr id="3" name="Content Placeholder 2"/>
          <p:cNvSpPr>
            <a:spLocks noGrp="1"/>
          </p:cNvSpPr>
          <p:nvPr>
            <p:ph idx="1"/>
          </p:nvPr>
        </p:nvSpPr>
        <p:spPr/>
        <p:txBody>
          <a:bodyPr>
            <a:normAutofit/>
          </a:bodyPr>
          <a:lstStyle/>
          <a:p>
            <a:pPr>
              <a:lnSpc>
                <a:spcPct val="90000"/>
              </a:lnSpc>
              <a:buFont typeface="Wingdings" pitchFamily="2" charset="2"/>
              <a:buNone/>
            </a:pPr>
            <a:r>
              <a:rPr lang="en-GB" dirty="0" smtClean="0"/>
              <a:t>When the cell membranes are stimulated, there is a change in the permeability of the membrane to sodium ions (Na</a:t>
            </a:r>
            <a:r>
              <a:rPr lang="en-GB" baseline="30000" dirty="0" smtClean="0"/>
              <a:t>+</a:t>
            </a:r>
            <a:r>
              <a:rPr lang="en-GB" dirty="0" smtClean="0"/>
              <a:t>).</a:t>
            </a:r>
          </a:p>
          <a:p>
            <a:pPr>
              <a:lnSpc>
                <a:spcPct val="90000"/>
              </a:lnSpc>
              <a:buFont typeface="Wingdings" pitchFamily="2" charset="2"/>
              <a:buNone/>
            </a:pPr>
            <a:r>
              <a:rPr lang="en-GB" dirty="0" smtClean="0"/>
              <a:t>The membrane becomes more permeable to Na</a:t>
            </a:r>
            <a:r>
              <a:rPr lang="en-GB" baseline="30000" dirty="0" smtClean="0"/>
              <a:t>+</a:t>
            </a:r>
            <a:r>
              <a:rPr lang="en-GB" dirty="0" smtClean="0"/>
              <a:t> and K</a:t>
            </a:r>
            <a:r>
              <a:rPr lang="en-GB" baseline="30000" dirty="0" smtClean="0"/>
              <a:t>+</a:t>
            </a:r>
            <a:r>
              <a:rPr lang="en-GB" dirty="0" smtClean="0"/>
              <a:t>, therefore sodium ions diffuse into the cell down a concentration gradient. The entry of Na</a:t>
            </a:r>
            <a:r>
              <a:rPr lang="en-GB" baseline="30000" dirty="0" smtClean="0"/>
              <a:t>+</a:t>
            </a:r>
            <a:r>
              <a:rPr lang="en-GB" dirty="0" smtClean="0"/>
              <a:t> disturbs the resting potential and causes the inside of the cell to become more positive relative to the outside.</a:t>
            </a:r>
          </a:p>
          <a:p>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D:\content\ch07\0144l.jpg"/>
          <p:cNvPicPr>
            <a:picLocks noGrp="1" noChangeAspect="1" noChangeArrowheads="1"/>
          </p:cNvPicPr>
          <p:nvPr>
            <p:ph idx="1"/>
          </p:nvPr>
        </p:nvPicPr>
        <p:blipFill>
          <a:blip r:embed="rId2" cstate="print"/>
          <a:srcRect/>
          <a:stretch>
            <a:fillRect/>
          </a:stretch>
        </p:blipFill>
        <p:spPr bwMode="auto">
          <a:xfrm>
            <a:off x="1295400" y="1562100"/>
            <a:ext cx="7620000" cy="4572000"/>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Action potential</a:t>
            </a:r>
            <a:endParaRPr lang="en-US" dirty="0"/>
          </a:p>
        </p:txBody>
      </p:sp>
      <p:sp>
        <p:nvSpPr>
          <p:cNvPr id="3" name="Content Placeholder 2"/>
          <p:cNvSpPr>
            <a:spLocks noGrp="1"/>
          </p:cNvSpPr>
          <p:nvPr>
            <p:ph idx="1"/>
          </p:nvPr>
        </p:nvSpPr>
        <p:spPr/>
        <p:txBody>
          <a:bodyPr>
            <a:normAutofit fontScale="85000" lnSpcReduction="10000"/>
          </a:bodyPr>
          <a:lstStyle/>
          <a:p>
            <a:pPr>
              <a:buFont typeface="Wingdings" pitchFamily="2" charset="2"/>
              <a:buChar char="Ø"/>
            </a:pPr>
            <a:r>
              <a:rPr lang="en-US" dirty="0" smtClean="0"/>
              <a:t>It occurs throughout the body tissues, regulating secretions of hormones. In NS, APs serves to integrate neural messages sent to cell body from sense organs or from other parts of NS. </a:t>
            </a:r>
          </a:p>
          <a:p>
            <a:pPr>
              <a:buFont typeface="Wingdings" pitchFamily="2" charset="2"/>
              <a:buChar char="Ø"/>
            </a:pPr>
            <a:r>
              <a:rPr lang="en-US" dirty="0" smtClean="0"/>
              <a:t>The Action current generated in Axon Hillock is propagated along an axon for long distance  without any change in waveform or velocity.ths means the impulses sent are uniformly sized.</a:t>
            </a:r>
            <a:r>
              <a:rPr lang="en-GB" dirty="0" smtClean="0"/>
              <a:t> </a:t>
            </a:r>
          </a:p>
          <a:p>
            <a:pPr>
              <a:buFont typeface="Wingdings" pitchFamily="2" charset="2"/>
              <a:buChar char="Ø"/>
            </a:pPr>
            <a:r>
              <a:rPr lang="en-GB" dirty="0" smtClean="0"/>
              <a:t>If the depolarisation is not great enough to reach </a:t>
            </a:r>
            <a:r>
              <a:rPr lang="en-GB" b="1" dirty="0" smtClean="0"/>
              <a:t>threshold</a:t>
            </a:r>
            <a:r>
              <a:rPr lang="en-GB" dirty="0" smtClean="0"/>
              <a:t>, then an action potential and hence an impulse are not produced.</a:t>
            </a:r>
          </a:p>
          <a:p>
            <a:pPr>
              <a:buFont typeface="Wingdings" pitchFamily="2" charset="2"/>
              <a:buChar char="Ø"/>
            </a:pPr>
            <a:r>
              <a:rPr lang="en-GB" dirty="0" smtClean="0"/>
              <a:t>This is called the </a:t>
            </a:r>
            <a:r>
              <a:rPr lang="en-GB" b="1" dirty="0" smtClean="0"/>
              <a:t>All-or-None Principle.</a:t>
            </a:r>
          </a:p>
          <a:p>
            <a:pPr>
              <a:buFont typeface="Wingdings" pitchFamily="2" charset="2"/>
              <a:buChar char="Ø"/>
            </a:pP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D:\content\ch07\0145l.jpg"/>
          <p:cNvPicPr>
            <a:picLocks noGrp="1" noChangeAspect="1" noChangeArrowheads="1"/>
          </p:cNvPicPr>
          <p:nvPr>
            <p:ph idx="1"/>
          </p:nvPr>
        </p:nvPicPr>
        <p:blipFill>
          <a:blip r:embed="rId2" cstate="print"/>
          <a:srcRect/>
          <a:stretch>
            <a:fillRect/>
          </a:stretch>
        </p:blipFill>
        <p:spPr bwMode="auto">
          <a:xfrm>
            <a:off x="2136775" y="1562100"/>
            <a:ext cx="6096000" cy="4572000"/>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Refractory Period</a:t>
            </a:r>
            <a:endParaRPr lang="en-US" dirty="0"/>
          </a:p>
        </p:txBody>
      </p:sp>
      <p:sp>
        <p:nvSpPr>
          <p:cNvPr id="3" name="Content Placeholder 2"/>
          <p:cNvSpPr>
            <a:spLocks noGrp="1"/>
          </p:cNvSpPr>
          <p:nvPr>
            <p:ph idx="1"/>
          </p:nvPr>
        </p:nvSpPr>
        <p:spPr/>
        <p:txBody>
          <a:bodyPr>
            <a:normAutofit/>
          </a:bodyPr>
          <a:lstStyle/>
          <a:p>
            <a:pPr>
              <a:lnSpc>
                <a:spcPct val="90000"/>
              </a:lnSpc>
              <a:buFont typeface="Wingdings" pitchFamily="2" charset="2"/>
              <a:buChar char="Ø"/>
            </a:pPr>
            <a:r>
              <a:rPr lang="en-GB" dirty="0" smtClean="0"/>
              <a:t>There are two types of refractory period:</a:t>
            </a:r>
          </a:p>
          <a:p>
            <a:pPr>
              <a:lnSpc>
                <a:spcPct val="90000"/>
              </a:lnSpc>
              <a:buFont typeface="Wingdings" pitchFamily="2" charset="2"/>
              <a:buChar char="Ø"/>
            </a:pPr>
            <a:r>
              <a:rPr lang="en-GB" dirty="0" smtClean="0">
                <a:solidFill>
                  <a:srgbClr val="FF0000"/>
                </a:solidFill>
              </a:rPr>
              <a:t>Absolute Refractory Period </a:t>
            </a:r>
            <a:r>
              <a:rPr lang="en-GB" dirty="0" smtClean="0"/>
              <a:t>–during passage of AP across a nerve cell membrane, that part of membrane is incapable of responding to another stimulus,  ARP lasts for almost 0.8ms.</a:t>
            </a:r>
          </a:p>
          <a:p>
            <a:pPr>
              <a:lnSpc>
                <a:spcPct val="90000"/>
              </a:lnSpc>
              <a:buFont typeface="Wingdings" pitchFamily="2" charset="2"/>
              <a:buChar char="Ø"/>
            </a:pPr>
            <a:r>
              <a:rPr lang="en-GB" dirty="0" smtClean="0">
                <a:solidFill>
                  <a:srgbClr val="FF0000"/>
                </a:solidFill>
              </a:rPr>
              <a:t>Relative Refractory Period </a:t>
            </a:r>
            <a:r>
              <a:rPr lang="en-GB" dirty="0" smtClean="0"/>
              <a:t>– the period after absolute Refractory period.</a:t>
            </a:r>
          </a:p>
          <a:p>
            <a:pPr>
              <a:lnSpc>
                <a:spcPct val="90000"/>
              </a:lnSpc>
              <a:buFont typeface="Wingdings" pitchFamily="2" charset="2"/>
              <a:buChar char="Ø"/>
            </a:pPr>
            <a:endParaRPr lang="en-GB" dirty="0" smtClean="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chemeClr val="tx1"/>
                </a:solidFill>
              </a:rPr>
              <a:t>Hyperpolarization</a:t>
            </a:r>
            <a:endParaRPr lang="en-US" dirty="0">
              <a:solidFill>
                <a:schemeClr val="tx1"/>
              </a:solidFill>
            </a:endParaRPr>
          </a:p>
        </p:txBody>
      </p:sp>
      <p:sp>
        <p:nvSpPr>
          <p:cNvPr id="3" name="Content Placeholder 2"/>
          <p:cNvSpPr>
            <a:spLocks noGrp="1"/>
          </p:cNvSpPr>
          <p:nvPr>
            <p:ph idx="1"/>
          </p:nvPr>
        </p:nvSpPr>
        <p:spPr/>
        <p:txBody>
          <a:bodyPr>
            <a:normAutofit fontScale="92500" lnSpcReduction="20000"/>
          </a:bodyPr>
          <a:lstStyle/>
          <a:p>
            <a:pPr>
              <a:lnSpc>
                <a:spcPct val="90000"/>
              </a:lnSpc>
            </a:pPr>
            <a:r>
              <a:rPr lang="en-US" dirty="0" smtClean="0"/>
              <a:t>After depolarization potassium (K</a:t>
            </a:r>
            <a:r>
              <a:rPr lang="en-US" baseline="30000" dirty="0" smtClean="0"/>
              <a:t>+</a:t>
            </a:r>
            <a:r>
              <a:rPr lang="en-US" dirty="0" smtClean="0"/>
              <a:t>) moves out restoring the inside to a negative voltage. This is called </a:t>
            </a:r>
            <a:r>
              <a:rPr lang="en-US" dirty="0" err="1" smtClean="0">
                <a:solidFill>
                  <a:srgbClr val="FF0000"/>
                </a:solidFill>
              </a:rPr>
              <a:t>repolarization</a:t>
            </a:r>
            <a:r>
              <a:rPr lang="en-US" dirty="0" smtClean="0">
                <a:solidFill>
                  <a:srgbClr val="FF0000"/>
                </a:solidFill>
              </a:rPr>
              <a:t>.</a:t>
            </a:r>
          </a:p>
          <a:p>
            <a:pPr>
              <a:lnSpc>
                <a:spcPct val="90000"/>
              </a:lnSpc>
            </a:pPr>
            <a:r>
              <a:rPr lang="en-US" dirty="0" smtClean="0"/>
              <a:t>The rapid depolarization and </a:t>
            </a:r>
            <a:r>
              <a:rPr lang="en-US" dirty="0" err="1" smtClean="0"/>
              <a:t>repolarization</a:t>
            </a:r>
            <a:r>
              <a:rPr lang="en-US" dirty="0" smtClean="0"/>
              <a:t> produce a pattern called a spike discharge</a:t>
            </a:r>
          </a:p>
          <a:p>
            <a:pPr>
              <a:buNone/>
            </a:pPr>
            <a:r>
              <a:rPr lang="en-US" dirty="0" smtClean="0"/>
              <a:t>	Finally, </a:t>
            </a:r>
          </a:p>
          <a:p>
            <a:pPr>
              <a:buNone/>
            </a:pPr>
            <a:r>
              <a:rPr lang="en-US" dirty="0" err="1" smtClean="0">
                <a:solidFill>
                  <a:srgbClr val="FF0000"/>
                </a:solidFill>
              </a:rPr>
              <a:t>Hyperpolarization</a:t>
            </a:r>
            <a:endParaRPr lang="en-US" dirty="0" smtClean="0">
              <a:solidFill>
                <a:srgbClr val="FF0000"/>
              </a:solidFill>
            </a:endParaRPr>
          </a:p>
          <a:p>
            <a:pPr>
              <a:lnSpc>
                <a:spcPct val="90000"/>
              </a:lnSpc>
            </a:pPr>
            <a:r>
              <a:rPr lang="en-US" dirty="0" err="1" smtClean="0"/>
              <a:t>Repolarization</a:t>
            </a:r>
            <a:r>
              <a:rPr lang="en-US" dirty="0" smtClean="0"/>
              <a:t> leads to a voltage below the resting potential, called </a:t>
            </a:r>
            <a:r>
              <a:rPr lang="en-US" dirty="0" err="1" smtClean="0"/>
              <a:t>hyperpolarization</a:t>
            </a:r>
            <a:r>
              <a:rPr lang="en-US" dirty="0" smtClean="0"/>
              <a:t>, in which likelihood is decreased that an AP will be generated without much greater  stimulus being provided.</a:t>
            </a:r>
            <a:endParaRPr lang="en-US" dirty="0" smtClean="0">
              <a:effectLst>
                <a:outerShdw blurRad="38100" dist="38100" dir="2700000" algn="tl">
                  <a:srgbClr val="000000"/>
                </a:outerShdw>
              </a:effectLst>
              <a:latin typeface="Arial" charset="0"/>
            </a:endParaRPr>
          </a:p>
          <a:p>
            <a:pPr>
              <a:lnSpc>
                <a:spcPct val="90000"/>
              </a:lnSpc>
              <a:buNone/>
            </a:pPr>
            <a:endParaRPr lang="en-US" dirty="0" smtClean="0">
              <a:effectLst>
                <a:outerShdw blurRad="38100" dist="38100" dir="2700000" algn="tl">
                  <a:srgbClr val="000000"/>
                </a:outerShdw>
              </a:effectLst>
              <a:latin typeface="Arial" charset="0"/>
            </a:endParaRPr>
          </a:p>
          <a:p>
            <a:pPr>
              <a:buNone/>
            </a:pP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tx1"/>
                </a:solidFill>
              </a:rPr>
              <a:t>Action Potential Within a Neuron</a:t>
            </a:r>
            <a:endParaRPr lang="en-US" dirty="0">
              <a:solidFill>
                <a:schemeClr val="tx1"/>
              </a:solidFill>
            </a:endParaRPr>
          </a:p>
        </p:txBody>
      </p:sp>
      <p:pic>
        <p:nvPicPr>
          <p:cNvPr id="4" name="Content Placeholder 3" descr="figure-02-03b.JPG                                              0001EF07&#10;production                     B8414D3D:"/>
          <p:cNvPicPr>
            <a:picLocks noGrp="1" noChangeAspect="1" noChangeArrowheads="1"/>
          </p:cNvPicPr>
          <p:nvPr>
            <p:ph idx="1"/>
          </p:nvPr>
        </p:nvPicPr>
        <p:blipFill>
          <a:blip r:embed="rId2" cstate="print"/>
          <a:srcRect/>
          <a:stretch>
            <a:fillRect/>
          </a:stretch>
        </p:blipFill>
        <p:spPr bwMode="auto">
          <a:xfrm>
            <a:off x="1219200" y="1447800"/>
            <a:ext cx="7086600" cy="4800600"/>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D:\content\ch07\0142l.jpg"/>
          <p:cNvPicPr>
            <a:picLocks noGrp="1" noChangeAspect="1" noChangeArrowheads="1"/>
          </p:cNvPicPr>
          <p:nvPr>
            <p:ph idx="1"/>
          </p:nvPr>
        </p:nvPicPr>
        <p:blipFill>
          <a:blip r:embed="rId2" cstate="print"/>
          <a:srcRect/>
          <a:stretch>
            <a:fillRect/>
          </a:stretch>
        </p:blipFill>
        <p:spPr bwMode="auto">
          <a:xfrm>
            <a:off x="1984375" y="1447800"/>
            <a:ext cx="6400800" cy="4800600"/>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Synapse</a:t>
            </a:r>
            <a:endParaRPr lang="en-US" dirty="0"/>
          </a:p>
        </p:txBody>
      </p:sp>
      <p:sp>
        <p:nvSpPr>
          <p:cNvPr id="3" name="Content Placeholder 2"/>
          <p:cNvSpPr>
            <a:spLocks noGrp="1"/>
          </p:cNvSpPr>
          <p:nvPr>
            <p:ph idx="1"/>
          </p:nvPr>
        </p:nvSpPr>
        <p:spPr/>
        <p:txBody>
          <a:bodyPr>
            <a:normAutofit/>
          </a:bodyPr>
          <a:lstStyle/>
          <a:p>
            <a:pPr>
              <a:buFont typeface="Wingdings" pitchFamily="2" charset="2"/>
              <a:buChar char="Ø"/>
            </a:pPr>
            <a:r>
              <a:rPr lang="en-US" sz="2800" dirty="0" smtClean="0"/>
              <a:t>The electrical nerve impulse, in the form of an AP, moves along an axon, it comes to a point where it must be transmitted to another neuron, a gland, or a muscle. This point is known as synapse.</a:t>
            </a:r>
          </a:p>
          <a:p>
            <a:pPr>
              <a:buFont typeface="Wingdings" pitchFamily="2" charset="2"/>
              <a:buChar char="Ø"/>
            </a:pPr>
            <a:r>
              <a:rPr lang="en-US" sz="2800" dirty="0" smtClean="0"/>
              <a:t>The end of the axon called the </a:t>
            </a:r>
            <a:r>
              <a:rPr lang="en-US" sz="2800" dirty="0" err="1" smtClean="0">
                <a:solidFill>
                  <a:srgbClr val="FF0000"/>
                </a:solidFill>
              </a:rPr>
              <a:t>presynaptic</a:t>
            </a:r>
            <a:r>
              <a:rPr lang="en-US" sz="2800" dirty="0" smtClean="0">
                <a:solidFill>
                  <a:srgbClr val="FF0000"/>
                </a:solidFill>
              </a:rPr>
              <a:t> terminal </a:t>
            </a:r>
            <a:r>
              <a:rPr lang="en-US" sz="2800" dirty="0" smtClean="0"/>
              <a:t>and the membrane of receiving cell called </a:t>
            </a:r>
            <a:r>
              <a:rPr lang="en-US" sz="2800" dirty="0" smtClean="0">
                <a:solidFill>
                  <a:srgbClr val="FF0000"/>
                </a:solidFill>
              </a:rPr>
              <a:t>post synaptic terminal </a:t>
            </a:r>
            <a:r>
              <a:rPr lang="en-US" sz="2800" dirty="0" smtClean="0"/>
              <a:t>is a small space called the </a:t>
            </a:r>
            <a:r>
              <a:rPr lang="en-US" sz="2800" dirty="0" smtClean="0">
                <a:solidFill>
                  <a:srgbClr val="FF0000"/>
                </a:solidFill>
              </a:rPr>
              <a:t>synaptic cleft</a:t>
            </a:r>
            <a:r>
              <a:rPr lang="en-US" sz="2800" dirty="0" smtClean="0"/>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Nervous system</a:t>
            </a:r>
            <a:endParaRPr lang="en-US" dirty="0"/>
          </a:p>
        </p:txBody>
      </p:sp>
      <p:sp>
        <p:nvSpPr>
          <p:cNvPr id="3" name="Content Placeholder 2"/>
          <p:cNvSpPr>
            <a:spLocks noGrp="1"/>
          </p:cNvSpPr>
          <p:nvPr>
            <p:ph idx="1"/>
          </p:nvPr>
        </p:nvSpPr>
        <p:spPr/>
        <p:txBody>
          <a:bodyPr>
            <a:normAutofit/>
          </a:bodyPr>
          <a:lstStyle/>
          <a:p>
            <a:pPr>
              <a:buNone/>
            </a:pPr>
            <a:r>
              <a:rPr lang="en-US" dirty="0" smtClean="0"/>
              <a:t>Central nervous system (CNS): </a:t>
            </a:r>
          </a:p>
          <a:p>
            <a:pPr>
              <a:buNone/>
            </a:pPr>
            <a:r>
              <a:rPr lang="en-US" dirty="0" smtClean="0"/>
              <a:t>brain and spinal cord</a:t>
            </a:r>
          </a:p>
          <a:p>
            <a:pPr>
              <a:buNone/>
            </a:pPr>
            <a:r>
              <a:rPr lang="en-US" dirty="0" smtClean="0"/>
              <a:t>Peripheral nervous system (PNS): </a:t>
            </a:r>
          </a:p>
          <a:p>
            <a:pPr>
              <a:buNone/>
            </a:pPr>
            <a:r>
              <a:rPr lang="en-US" dirty="0" smtClean="0"/>
              <a:t>cranial nerves and spinal nerves</a:t>
            </a:r>
          </a:p>
          <a:p>
            <a:pPr>
              <a:buNone/>
            </a:pPr>
            <a:r>
              <a:rPr lang="en-US" dirty="0" smtClean="0"/>
              <a:t>Two types of cells:</a:t>
            </a:r>
          </a:p>
          <a:p>
            <a:pPr>
              <a:buNone/>
            </a:pPr>
            <a:r>
              <a:rPr lang="en-US" dirty="0" smtClean="0"/>
              <a:t> neurons and supporting(</a:t>
            </a:r>
            <a:r>
              <a:rPr lang="en-US" dirty="0" err="1" smtClean="0"/>
              <a:t>glial</a:t>
            </a:r>
            <a:r>
              <a:rPr lang="en-US" dirty="0" smtClean="0"/>
              <a:t>) cells</a:t>
            </a:r>
          </a:p>
          <a:p>
            <a:pPr>
              <a:buNone/>
            </a:pP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10000"/>
          </a:bodyPr>
          <a:lstStyle/>
          <a:p>
            <a:r>
              <a:rPr lang="en-US" dirty="0" smtClean="0"/>
              <a:t>When a nerve impulse is generated down axon through the AP, it travels to a point called terminal bouton. </a:t>
            </a:r>
          </a:p>
          <a:p>
            <a:r>
              <a:rPr lang="en-US" dirty="0" smtClean="0"/>
              <a:t>At this point, special voltage-gated calcium channels. Allowing calcium to rush into the nerve terminal. </a:t>
            </a:r>
          </a:p>
          <a:p>
            <a:r>
              <a:rPr lang="en-US" dirty="0" smtClean="0"/>
              <a:t>This causes vesicles, called synaptic vesicles, which contain neurotransmitters, to fuse with </a:t>
            </a:r>
            <a:r>
              <a:rPr lang="en-US" dirty="0" err="1" smtClean="0"/>
              <a:t>presynaptic</a:t>
            </a:r>
            <a:r>
              <a:rPr lang="en-US" dirty="0" smtClean="0"/>
              <a:t> membrane and release of neurotransmitter and it must be rapidly inactivated so that too mush is not released at a time by action of an enzyme with in the cleft.</a:t>
            </a:r>
          </a:p>
          <a:p>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ynapse.gif"/>
          <p:cNvPicPr>
            <a:picLocks noGrp="1" noChangeAspect="1"/>
          </p:cNvPicPr>
          <p:nvPr>
            <p:ph idx="1"/>
          </p:nvPr>
        </p:nvPicPr>
        <p:blipFill>
          <a:blip r:embed="rId2" cstate="print"/>
          <a:stretch>
            <a:fillRect/>
          </a:stretch>
        </p:blipFill>
        <p:spPr>
          <a:xfrm>
            <a:off x="0" y="0"/>
            <a:ext cx="3810000" cy="4057650"/>
          </a:xfrm>
        </p:spPr>
      </p:pic>
      <p:pic>
        <p:nvPicPr>
          <p:cNvPr id="6" name="Picture 5" descr="I10-87-synapse.jpg"/>
          <p:cNvPicPr>
            <a:picLocks noChangeAspect="1"/>
          </p:cNvPicPr>
          <p:nvPr/>
        </p:nvPicPr>
        <p:blipFill>
          <a:blip r:embed="rId3" cstate="print"/>
          <a:stretch>
            <a:fillRect/>
          </a:stretch>
        </p:blipFill>
        <p:spPr>
          <a:xfrm>
            <a:off x="5562600" y="0"/>
            <a:ext cx="3581400" cy="5715000"/>
          </a:xfrm>
          <a:prstGeom prst="rect">
            <a:avLst/>
          </a:prstGeom>
        </p:spPr>
      </p:pic>
      <p:pic>
        <p:nvPicPr>
          <p:cNvPr id="7" name="Picture 6" descr="i_brain_synapse-l.jpg"/>
          <p:cNvPicPr>
            <a:picLocks noChangeAspect="1"/>
          </p:cNvPicPr>
          <p:nvPr/>
        </p:nvPicPr>
        <p:blipFill>
          <a:blip r:embed="rId4" cstate="print"/>
          <a:stretch>
            <a:fillRect/>
          </a:stretch>
        </p:blipFill>
        <p:spPr>
          <a:xfrm>
            <a:off x="0" y="3980400"/>
            <a:ext cx="4152900" cy="287760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Neurotransmitters</a:t>
            </a:r>
            <a:endParaRPr lang="en-US" dirty="0"/>
          </a:p>
        </p:txBody>
      </p:sp>
      <p:sp>
        <p:nvSpPr>
          <p:cNvPr id="3" name="Content Placeholder 2"/>
          <p:cNvSpPr>
            <a:spLocks noGrp="1"/>
          </p:cNvSpPr>
          <p:nvPr>
            <p:ph idx="1"/>
          </p:nvPr>
        </p:nvSpPr>
        <p:spPr/>
        <p:txBody>
          <a:bodyPr/>
          <a:lstStyle/>
          <a:p>
            <a:pPr>
              <a:buNone/>
            </a:pPr>
            <a:r>
              <a:rPr lang="en-US" dirty="0" smtClean="0"/>
              <a:t>Neurotransmitters are the fundamental basis for chemical action in NS.</a:t>
            </a:r>
          </a:p>
          <a:p>
            <a:pPr>
              <a:buNone/>
            </a:pPr>
            <a:r>
              <a:rPr lang="en-US" dirty="0" smtClean="0"/>
              <a:t>Like </a:t>
            </a:r>
          </a:p>
          <a:p>
            <a:pPr>
              <a:buNone/>
            </a:pPr>
            <a:r>
              <a:rPr lang="en-US" dirty="0" smtClean="0"/>
              <a:t>Dopamine</a:t>
            </a:r>
          </a:p>
          <a:p>
            <a:pPr>
              <a:buNone/>
            </a:pPr>
            <a:r>
              <a:rPr lang="en-US" dirty="0" smtClean="0"/>
              <a:t>GABA</a:t>
            </a:r>
          </a:p>
          <a:p>
            <a:pPr>
              <a:buNone/>
            </a:pPr>
            <a:r>
              <a:rPr lang="en-US" dirty="0" smtClean="0"/>
              <a:t>Glutamate</a:t>
            </a:r>
          </a:p>
          <a:p>
            <a:pPr>
              <a:buNone/>
            </a:pPr>
            <a:r>
              <a:rPr lang="en-US" dirty="0" smtClean="0"/>
              <a:t>Acetylcholine</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Clinical pathologies</a:t>
            </a:r>
            <a:endParaRPr lang="en-US" dirty="0"/>
          </a:p>
        </p:txBody>
      </p:sp>
      <p:sp>
        <p:nvSpPr>
          <p:cNvPr id="3" name="Content Placeholder 2"/>
          <p:cNvSpPr>
            <a:spLocks noGrp="1"/>
          </p:cNvSpPr>
          <p:nvPr>
            <p:ph idx="1"/>
          </p:nvPr>
        </p:nvSpPr>
        <p:spPr/>
        <p:txBody>
          <a:bodyPr>
            <a:normAutofit fontScale="85000" lnSpcReduction="10000"/>
          </a:bodyPr>
          <a:lstStyle/>
          <a:p>
            <a:pPr>
              <a:buNone/>
            </a:pPr>
            <a:r>
              <a:rPr lang="en-US" dirty="0" smtClean="0"/>
              <a:t>	</a:t>
            </a:r>
            <a:r>
              <a:rPr lang="en-US" sz="2400" dirty="0" smtClean="0">
                <a:solidFill>
                  <a:srgbClr val="FF0000"/>
                </a:solidFill>
              </a:rPr>
              <a:t>Parkinson’s disease</a:t>
            </a:r>
            <a:r>
              <a:rPr lang="en-US" sz="2400" dirty="0" smtClean="0"/>
              <a:t>, is a chronic, slowly progressive degeneration of brain’s dopamine neuronal systems.</a:t>
            </a:r>
          </a:p>
          <a:p>
            <a:pPr>
              <a:buNone/>
            </a:pPr>
            <a:r>
              <a:rPr lang="en-US" sz="2400" dirty="0" smtClean="0"/>
              <a:t>	Complications:</a:t>
            </a:r>
          </a:p>
          <a:p>
            <a:pPr>
              <a:buNone/>
            </a:pPr>
            <a:r>
              <a:rPr lang="en-US" sz="2400" dirty="0" smtClean="0"/>
              <a:t>	</a:t>
            </a:r>
            <a:r>
              <a:rPr lang="en-US" sz="2400" dirty="0" err="1" smtClean="0">
                <a:solidFill>
                  <a:srgbClr val="FF0000"/>
                </a:solidFill>
              </a:rPr>
              <a:t>Dysarthria</a:t>
            </a:r>
            <a:r>
              <a:rPr lang="en-US" sz="2400" dirty="0" smtClean="0">
                <a:solidFill>
                  <a:srgbClr val="FF0000"/>
                </a:solidFill>
              </a:rPr>
              <a:t>, </a:t>
            </a:r>
            <a:r>
              <a:rPr lang="en-US" sz="2400" dirty="0" err="1" smtClean="0">
                <a:solidFill>
                  <a:srgbClr val="FF0000"/>
                </a:solidFill>
              </a:rPr>
              <a:t>Dysphagia</a:t>
            </a:r>
            <a:endParaRPr lang="en-US" sz="2400" dirty="0" smtClean="0">
              <a:solidFill>
                <a:srgbClr val="FF0000"/>
              </a:solidFill>
            </a:endParaRPr>
          </a:p>
          <a:p>
            <a:pPr>
              <a:buNone/>
            </a:pPr>
            <a:r>
              <a:rPr lang="en-US" sz="2400" dirty="0" smtClean="0"/>
              <a:t>	symptoms:</a:t>
            </a:r>
          </a:p>
          <a:p>
            <a:pPr>
              <a:buNone/>
            </a:pPr>
            <a:r>
              <a:rPr lang="en-US" sz="2400" dirty="0" smtClean="0"/>
              <a:t>	</a:t>
            </a:r>
            <a:r>
              <a:rPr lang="en-US" sz="2400" dirty="0" err="1" smtClean="0"/>
              <a:t>RestingTemors</a:t>
            </a:r>
            <a:r>
              <a:rPr lang="en-US" sz="2400" dirty="0" smtClean="0"/>
              <a:t>, Shuffling gait with out arm swing, Hypertonic, Mask like face, involuntary repetition of sentences, monotone.</a:t>
            </a:r>
          </a:p>
          <a:p>
            <a:pPr>
              <a:buNone/>
            </a:pPr>
            <a:r>
              <a:rPr lang="en-US" sz="2400" dirty="0" smtClean="0"/>
              <a:t>	</a:t>
            </a:r>
            <a:r>
              <a:rPr lang="en-US" sz="2400" dirty="0" smtClean="0">
                <a:solidFill>
                  <a:srgbClr val="FF0000"/>
                </a:solidFill>
              </a:rPr>
              <a:t>Amyotrophic lateral sclerosis, </a:t>
            </a:r>
            <a:r>
              <a:rPr lang="en-US" sz="2400" dirty="0" smtClean="0"/>
              <a:t>is a rapidly progressive, degenerative disease of upper and lower motor neurons.</a:t>
            </a:r>
          </a:p>
          <a:p>
            <a:pPr>
              <a:buNone/>
            </a:pPr>
            <a:r>
              <a:rPr lang="en-US" sz="2400" dirty="0" smtClean="0"/>
              <a:t>	Complications:</a:t>
            </a:r>
          </a:p>
          <a:p>
            <a:pPr>
              <a:buNone/>
            </a:pPr>
            <a:r>
              <a:rPr lang="en-US" sz="2400" dirty="0" smtClean="0"/>
              <a:t>	</a:t>
            </a:r>
            <a:r>
              <a:rPr lang="en-US" sz="2400" dirty="0" err="1" smtClean="0">
                <a:solidFill>
                  <a:srgbClr val="FF0000"/>
                </a:solidFill>
              </a:rPr>
              <a:t>Dysphagia</a:t>
            </a:r>
            <a:r>
              <a:rPr lang="en-US" sz="2400" dirty="0" smtClean="0">
                <a:solidFill>
                  <a:srgbClr val="FF0000"/>
                </a:solidFill>
              </a:rPr>
              <a:t>, </a:t>
            </a:r>
            <a:r>
              <a:rPr lang="en-US" sz="2400" dirty="0" err="1" smtClean="0">
                <a:solidFill>
                  <a:srgbClr val="FF0000"/>
                </a:solidFill>
              </a:rPr>
              <a:t>Dysarthria</a:t>
            </a:r>
            <a:endParaRPr lang="en-US" sz="2400" dirty="0" smtClean="0">
              <a:solidFill>
                <a:srgbClr val="FF0000"/>
              </a:solidFill>
            </a:endParaRPr>
          </a:p>
          <a:p>
            <a:pPr>
              <a:buNone/>
            </a:pPr>
            <a:r>
              <a:rPr lang="en-US" sz="2400" dirty="0" smtClean="0"/>
              <a:t>	Symptoms:</a:t>
            </a:r>
          </a:p>
          <a:p>
            <a:pPr>
              <a:buNone/>
            </a:pPr>
            <a:r>
              <a:rPr lang="en-US" sz="2400" dirty="0" smtClean="0"/>
              <a:t>	choking, muscle weakness, spasticity, Limited ROM, inability to articulate, form words.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fontScale="92500" lnSpcReduction="20000"/>
          </a:bodyPr>
          <a:lstStyle/>
          <a:p>
            <a:pPr>
              <a:buNone/>
            </a:pPr>
            <a:r>
              <a:rPr lang="en-US" dirty="0" smtClean="0"/>
              <a:t>	</a:t>
            </a:r>
            <a:r>
              <a:rPr lang="en-US" dirty="0" smtClean="0">
                <a:solidFill>
                  <a:srgbClr val="FF0000"/>
                </a:solidFill>
              </a:rPr>
              <a:t>Multiple Sclerosis</a:t>
            </a:r>
            <a:r>
              <a:rPr lang="en-US" dirty="0" smtClean="0"/>
              <a:t>, is a chronic , progressive neurologic disease, </a:t>
            </a:r>
            <a:r>
              <a:rPr lang="en-US" dirty="0" err="1" smtClean="0"/>
              <a:t>demyelination</a:t>
            </a:r>
            <a:r>
              <a:rPr lang="en-US" dirty="0" smtClean="0"/>
              <a:t> of nerve fibers of brain and spinal cord.</a:t>
            </a:r>
          </a:p>
          <a:p>
            <a:pPr>
              <a:buNone/>
            </a:pPr>
            <a:r>
              <a:rPr lang="en-US" dirty="0" smtClean="0"/>
              <a:t>	Symptoms:</a:t>
            </a:r>
          </a:p>
          <a:p>
            <a:pPr>
              <a:buNone/>
            </a:pPr>
            <a:r>
              <a:rPr lang="en-US" dirty="0" smtClean="0"/>
              <a:t>	the patient seems to be fatigued, Ataxic, Having tremors, </a:t>
            </a:r>
            <a:r>
              <a:rPr lang="en-US" dirty="0" err="1" smtClean="0"/>
              <a:t>hypotonia</a:t>
            </a:r>
            <a:r>
              <a:rPr lang="en-US" dirty="0" smtClean="0"/>
              <a:t>, </a:t>
            </a:r>
            <a:r>
              <a:rPr lang="en-US" dirty="0" err="1" smtClean="0"/>
              <a:t>diplophonia</a:t>
            </a:r>
            <a:r>
              <a:rPr lang="en-US" dirty="0" smtClean="0"/>
              <a:t>, </a:t>
            </a:r>
            <a:r>
              <a:rPr lang="en-US" dirty="0" err="1" smtClean="0"/>
              <a:t>nystagmus</a:t>
            </a:r>
            <a:r>
              <a:rPr lang="en-US" dirty="0" smtClean="0"/>
              <a:t>,  difficulty in articulation, slow speech. </a:t>
            </a:r>
          </a:p>
          <a:p>
            <a:pPr>
              <a:buNone/>
            </a:pPr>
            <a:r>
              <a:rPr lang="en-US" dirty="0" smtClean="0"/>
              <a:t>	</a:t>
            </a:r>
            <a:r>
              <a:rPr lang="en-US" dirty="0" smtClean="0">
                <a:solidFill>
                  <a:srgbClr val="FF0000"/>
                </a:solidFill>
              </a:rPr>
              <a:t>Alzheimer’s disease </a:t>
            </a:r>
            <a:r>
              <a:rPr lang="en-US" dirty="0" smtClean="0"/>
              <a:t>is a chronic neurologic disorder by progressive and selective degeneration of neurons in brain and sub cortical structures.</a:t>
            </a:r>
          </a:p>
          <a:p>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a:p>
        </p:txBody>
      </p:sp>
      <p:sp>
        <p:nvSpPr>
          <p:cNvPr id="5" name="Text Placeholder 4"/>
          <p:cNvSpPr>
            <a:spLocks noGrp="1"/>
          </p:cNvSpPr>
          <p:nvPr>
            <p:ph type="body" idx="1"/>
          </p:nvPr>
        </p:nvSpPr>
        <p:spPr/>
        <p:txBody>
          <a:bodyPr/>
          <a:lstStyle/>
          <a:p>
            <a:r>
              <a:rPr lang="en-US" sz="5400" dirty="0" smtClean="0"/>
              <a:t>	Thank you</a:t>
            </a:r>
            <a:endParaRPr lang="en-US" sz="5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neuron?</a:t>
            </a:r>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t>	The neuron, or nerve cell, is the basic anatomic and functional unit of nervous system, underlying all the neural behaviors, like, Speech, language, hearing.</a:t>
            </a:r>
          </a:p>
          <a:p>
            <a:pPr>
              <a:buNone/>
            </a:pPr>
            <a:r>
              <a:rPr lang="en-US" dirty="0" smtClean="0"/>
              <a:t>	Neurons do work of NS by transmitting electrical signals to glands, muscles, Organs and other neurons. </a:t>
            </a:r>
          </a:p>
          <a:p>
            <a:pPr>
              <a:buNone/>
            </a:pPr>
            <a:r>
              <a:rPr lang="en-US" dirty="0" smtClean="0"/>
              <a:t>   There is high neural density in cerebrum providing unlimited capacity for complex neuronal activity.</a:t>
            </a:r>
          </a:p>
          <a:p>
            <a:pPr>
              <a:buNone/>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Structure of Neuron</a:t>
            </a:r>
            <a:endParaRPr lang="en-US" dirty="0"/>
          </a:p>
        </p:txBody>
      </p:sp>
      <p:pic>
        <p:nvPicPr>
          <p:cNvPr id="4" name="Content Placeholder 3" descr="C:\WINDOWS\Desktop\Hockenbury PPTnew\Pictures\neuron.gif"/>
          <p:cNvPicPr>
            <a:picLocks noGrp="1" noChangeAspect="1" noChangeArrowheads="1"/>
          </p:cNvPicPr>
          <p:nvPr>
            <p:ph idx="1"/>
          </p:nvPr>
        </p:nvPicPr>
        <p:blipFill>
          <a:blip r:embed="rId2" cstate="print"/>
          <a:stretch>
            <a:fillRect/>
          </a:stretch>
        </p:blipFill>
        <p:spPr bwMode="auto">
          <a:xfrm>
            <a:off x="1565275" y="1657350"/>
            <a:ext cx="7239000" cy="43815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Neuron</a:t>
            </a:r>
            <a:endParaRPr lang="en-US" dirty="0"/>
          </a:p>
        </p:txBody>
      </p:sp>
      <p:pic>
        <p:nvPicPr>
          <p:cNvPr id="4" name="Picture 2" descr="D:\content\ch07\0134l.jpg"/>
          <p:cNvPicPr>
            <a:picLocks noGrp="1" noChangeAspect="1" noChangeArrowheads="1"/>
          </p:cNvPicPr>
          <p:nvPr>
            <p:ph idx="1"/>
          </p:nvPr>
        </p:nvPicPr>
        <p:blipFill>
          <a:blip r:embed="rId2" cstate="print"/>
          <a:srcRect/>
          <a:stretch>
            <a:fillRect/>
          </a:stretch>
        </p:blipFill>
        <p:spPr bwMode="auto">
          <a:xfrm>
            <a:off x="1066800" y="1447800"/>
            <a:ext cx="8001000" cy="510540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Parts of a neuron</a:t>
            </a:r>
            <a:br>
              <a:rPr lang="en-US" dirty="0" smtClean="0"/>
            </a:br>
            <a:endParaRPr lang="en-US" dirty="0"/>
          </a:p>
        </p:txBody>
      </p:sp>
      <p:sp>
        <p:nvSpPr>
          <p:cNvPr id="3" name="Content Placeholder 2"/>
          <p:cNvSpPr>
            <a:spLocks noGrp="1"/>
          </p:cNvSpPr>
          <p:nvPr>
            <p:ph idx="1"/>
          </p:nvPr>
        </p:nvSpPr>
        <p:spPr>
          <a:xfrm>
            <a:off x="1066800" y="990600"/>
            <a:ext cx="7848600" cy="5486400"/>
          </a:xfrm>
        </p:spPr>
        <p:txBody>
          <a:bodyPr>
            <a:noAutofit/>
          </a:bodyPr>
          <a:lstStyle/>
          <a:p>
            <a:pPr>
              <a:buNone/>
            </a:pPr>
            <a:r>
              <a:rPr lang="en-US" sz="1800" dirty="0" smtClean="0">
                <a:solidFill>
                  <a:srgbClr val="FF0000"/>
                </a:solidFill>
              </a:rPr>
              <a:t>Cell body- </a:t>
            </a:r>
            <a:r>
              <a:rPr lang="en-US" sz="1800" dirty="0" smtClean="0"/>
              <a:t>contains the nucleus and other organelles</a:t>
            </a:r>
          </a:p>
          <a:p>
            <a:pPr>
              <a:buNone/>
            </a:pPr>
            <a:r>
              <a:rPr lang="en-US" sz="1800" dirty="0" smtClean="0">
                <a:solidFill>
                  <a:srgbClr val="FF0000"/>
                </a:solidFill>
              </a:rPr>
              <a:t>Dendrites</a:t>
            </a:r>
            <a:r>
              <a:rPr lang="en-US" sz="1800" dirty="0" smtClean="0"/>
              <a:t>- transmit electrical impulses to the cell body</a:t>
            </a:r>
          </a:p>
          <a:p>
            <a:pPr>
              <a:buNone/>
            </a:pPr>
            <a:r>
              <a:rPr lang="en-US" sz="1800" dirty="0" smtClean="0">
                <a:solidFill>
                  <a:srgbClr val="FF0000"/>
                </a:solidFill>
              </a:rPr>
              <a:t>Axon</a:t>
            </a:r>
            <a:r>
              <a:rPr lang="en-US" sz="1800" dirty="0" smtClean="0"/>
              <a:t>- transmits impulse AWAY from the cell body</a:t>
            </a:r>
          </a:p>
          <a:p>
            <a:pPr>
              <a:buNone/>
            </a:pPr>
            <a:r>
              <a:rPr lang="en-US" sz="1800" dirty="0" smtClean="0"/>
              <a:t>axons can be several feet long</a:t>
            </a:r>
          </a:p>
          <a:p>
            <a:r>
              <a:rPr lang="en-US" sz="1800" dirty="0" smtClean="0"/>
              <a:t>“Axon hillock” is located near the cell body nerve impulses originate there.</a:t>
            </a:r>
            <a:r>
              <a:rPr lang="en-US" sz="1800" dirty="0" smtClean="0">
                <a:solidFill>
                  <a:srgbClr val="FFFF00"/>
                </a:solidFill>
              </a:rPr>
              <a:t> </a:t>
            </a:r>
            <a:r>
              <a:rPr lang="en-US" sz="1800" dirty="0" smtClean="0"/>
              <a:t>Where  Action Potential takes place – electrical charge is sent down the axon.</a:t>
            </a:r>
          </a:p>
          <a:p>
            <a:pPr>
              <a:buNone/>
            </a:pPr>
            <a:r>
              <a:rPr lang="en-US" sz="1800" dirty="0" smtClean="0"/>
              <a:t>One axon per cell, 2 distinct parts</a:t>
            </a:r>
          </a:p>
          <a:p>
            <a:pPr lvl="1"/>
            <a:r>
              <a:rPr lang="en-US" sz="1800" dirty="0" smtClean="0"/>
              <a:t>tube-like structure </a:t>
            </a:r>
          </a:p>
          <a:p>
            <a:pPr lvl="1"/>
            <a:r>
              <a:rPr lang="en-US" sz="1800" dirty="0" smtClean="0"/>
              <a:t>branches at end (axon terminals) that branch out to dendrites of other cells</a:t>
            </a:r>
          </a:p>
          <a:p>
            <a:pPr>
              <a:buNone/>
            </a:pPr>
            <a:endParaRPr lang="en-US" sz="1800" dirty="0" smtClean="0"/>
          </a:p>
          <a:p>
            <a:pPr>
              <a:buNone/>
            </a:pPr>
            <a:r>
              <a:rPr lang="en-US" sz="1800" dirty="0" smtClean="0"/>
              <a:t>In periphery, myelin is produced by </a:t>
            </a:r>
            <a:r>
              <a:rPr lang="en-US" sz="1800" dirty="0" smtClean="0">
                <a:solidFill>
                  <a:srgbClr val="FF0000"/>
                </a:solidFill>
              </a:rPr>
              <a:t>Schwann cells</a:t>
            </a:r>
          </a:p>
          <a:p>
            <a:pPr>
              <a:buNone/>
            </a:pPr>
            <a:r>
              <a:rPr lang="en-US" sz="1800" dirty="0" smtClean="0"/>
              <a:t>Myelin is wrapped around the axon of many neurons.</a:t>
            </a:r>
            <a:r>
              <a:rPr lang="en-GB" sz="1800" dirty="0" smtClean="0"/>
              <a:t> They vary in length and are surrounded by a many-layered lipid and protein covering called the myelin sheath.</a:t>
            </a:r>
            <a:endParaRPr lang="en-US" sz="1800" dirty="0" smtClean="0"/>
          </a:p>
          <a:p>
            <a:pPr>
              <a:buNone/>
            </a:pPr>
            <a:r>
              <a:rPr lang="en-US" sz="1800" dirty="0" smtClean="0"/>
              <a:t>In CNS, it is produced by oligodendrocytes.</a:t>
            </a:r>
          </a:p>
          <a:p>
            <a:pPr>
              <a:buNone/>
            </a:pPr>
            <a:endParaRPr lang="en-US"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neurons</a:t>
            </a:r>
            <a:endParaRPr lang="en-US" dirty="0"/>
          </a:p>
        </p:txBody>
      </p:sp>
      <p:pic>
        <p:nvPicPr>
          <p:cNvPr id="4" name="Content Placeholder 3" descr="D:\content\ch07\0136l.jpg"/>
          <p:cNvPicPr>
            <a:picLocks noGrp="1" noChangeAspect="1" noChangeArrowheads="1"/>
          </p:cNvPicPr>
          <p:nvPr>
            <p:ph idx="1"/>
          </p:nvPr>
        </p:nvPicPr>
        <p:blipFill>
          <a:blip r:embed="rId2" cstate="print"/>
          <a:srcRect/>
          <a:stretch>
            <a:fillRect/>
          </a:stretch>
        </p:blipFill>
        <p:spPr bwMode="auto">
          <a:xfrm>
            <a:off x="1143001" y="1295400"/>
            <a:ext cx="7696199" cy="4830763"/>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Myelin</a:t>
            </a:r>
            <a:endParaRPr lang="en-US" dirty="0"/>
          </a:p>
        </p:txBody>
      </p:sp>
      <p:sp>
        <p:nvSpPr>
          <p:cNvPr id="3" name="Content Placeholder 2"/>
          <p:cNvSpPr>
            <a:spLocks noGrp="1"/>
          </p:cNvSpPr>
          <p:nvPr>
            <p:ph idx="1"/>
          </p:nvPr>
        </p:nvSpPr>
        <p:spPr/>
        <p:txBody>
          <a:bodyPr>
            <a:normAutofit lnSpcReduction="10000"/>
          </a:bodyPr>
          <a:lstStyle/>
          <a:p>
            <a:pPr>
              <a:buNone/>
            </a:pPr>
            <a:r>
              <a:rPr lang="en-US" sz="2400" dirty="0" smtClean="0"/>
              <a:t>	Nerve fibers classified as myelinated or </a:t>
            </a:r>
            <a:r>
              <a:rPr lang="en-US" sz="2400" dirty="0" err="1" smtClean="0"/>
              <a:t>unmyelinated</a:t>
            </a:r>
            <a:r>
              <a:rPr lang="en-US" sz="2400" dirty="0" smtClean="0"/>
              <a:t>.</a:t>
            </a:r>
          </a:p>
          <a:p>
            <a:pPr>
              <a:buNone/>
            </a:pPr>
            <a:r>
              <a:rPr lang="en-US" sz="2400" dirty="0" smtClean="0"/>
              <a:t>	Layers of myelin are incorporated in the cells that produce myelin.</a:t>
            </a:r>
          </a:p>
          <a:p>
            <a:pPr>
              <a:buNone/>
            </a:pPr>
            <a:r>
              <a:rPr lang="en-US" sz="2400" dirty="0" smtClean="0"/>
              <a:t>	oligodendrocytes - CNS</a:t>
            </a:r>
          </a:p>
          <a:p>
            <a:pPr>
              <a:buNone/>
            </a:pPr>
            <a:r>
              <a:rPr lang="en-US" sz="2400" dirty="0" smtClean="0"/>
              <a:t>	Schwann cells – PNS</a:t>
            </a:r>
          </a:p>
          <a:p>
            <a:pPr>
              <a:buNone/>
            </a:pPr>
            <a:r>
              <a:rPr lang="en-US" sz="2400" dirty="0" smtClean="0"/>
              <a:t>	Myelin is white</a:t>
            </a:r>
          </a:p>
          <a:p>
            <a:pPr>
              <a:buNone/>
            </a:pPr>
            <a:r>
              <a:rPr lang="en-US" sz="2400" dirty="0" smtClean="0"/>
              <a:t>	</a:t>
            </a:r>
            <a:r>
              <a:rPr lang="en-US" sz="2400" dirty="0" smtClean="0">
                <a:solidFill>
                  <a:srgbClr val="FF0000"/>
                </a:solidFill>
              </a:rPr>
              <a:t>Nodes of Ranvier</a:t>
            </a:r>
          </a:p>
          <a:p>
            <a:pPr>
              <a:buNone/>
            </a:pPr>
            <a:r>
              <a:rPr lang="en-US" sz="2400" dirty="0" smtClean="0"/>
              <a:t>	impulses move along the myelinated fiber by hopping from node to node.</a:t>
            </a:r>
          </a:p>
          <a:p>
            <a:pPr>
              <a:buNone/>
            </a:pPr>
            <a:r>
              <a:rPr lang="en-US" sz="2400" dirty="0" smtClean="0"/>
              <a:t>	Action potentials develop only at the nodes </a:t>
            </a:r>
          </a:p>
          <a:p>
            <a:pPr>
              <a:buNone/>
            </a:pPr>
            <a:r>
              <a:rPr lang="en-US" sz="2400" dirty="0" smtClean="0"/>
              <a:t>	the transmission in myelinated fibers is called </a:t>
            </a:r>
            <a:r>
              <a:rPr lang="en-US" sz="2400" b="1" dirty="0" smtClean="0"/>
              <a:t>Saltatory Transmission.</a:t>
            </a:r>
            <a:endParaRPr lang="en-US" sz="2400" b="1"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668</TotalTime>
  <Words>1098</Words>
  <Application>Microsoft Office PowerPoint</Application>
  <PresentationFormat>On-screen Show (4:3)</PresentationFormat>
  <Paragraphs>137</Paragraphs>
  <Slides>35</Slides>
  <Notes>1</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Solstice</vt:lpstr>
      <vt:lpstr>Action potential and mylination</vt:lpstr>
      <vt:lpstr>Slide 2</vt:lpstr>
      <vt:lpstr>Nervous system</vt:lpstr>
      <vt:lpstr>What is a neuron?</vt:lpstr>
      <vt:lpstr>Structure of Neuron</vt:lpstr>
      <vt:lpstr>Neuron</vt:lpstr>
      <vt:lpstr>Parts of a neuron </vt:lpstr>
      <vt:lpstr>Types of neurons</vt:lpstr>
      <vt:lpstr>Myelin</vt:lpstr>
      <vt:lpstr>Myelin sheath</vt:lpstr>
      <vt:lpstr>Slide 11</vt:lpstr>
      <vt:lpstr>Development of Myelin</vt:lpstr>
      <vt:lpstr>Slide 13</vt:lpstr>
      <vt:lpstr>Cellular potential</vt:lpstr>
      <vt:lpstr>Resting potential</vt:lpstr>
      <vt:lpstr>Cellular potential</vt:lpstr>
      <vt:lpstr>Contribution of Active Transport – Factor </vt:lpstr>
      <vt:lpstr>sodium-potassium pump</vt:lpstr>
      <vt:lpstr>Neural messaging</vt:lpstr>
      <vt:lpstr>Action Potential</vt:lpstr>
      <vt:lpstr>Action potential</vt:lpstr>
      <vt:lpstr>Slide 22</vt:lpstr>
      <vt:lpstr>Action potential</vt:lpstr>
      <vt:lpstr>Slide 24</vt:lpstr>
      <vt:lpstr>Refractory Period</vt:lpstr>
      <vt:lpstr>Hyperpolarization</vt:lpstr>
      <vt:lpstr>Action Potential Within a Neuron</vt:lpstr>
      <vt:lpstr>Slide 28</vt:lpstr>
      <vt:lpstr>The Synapse</vt:lpstr>
      <vt:lpstr>Slide 30</vt:lpstr>
      <vt:lpstr>Slide 31</vt:lpstr>
      <vt:lpstr>Neurotransmitters</vt:lpstr>
      <vt:lpstr>Clinical pathologies</vt:lpstr>
      <vt:lpstr>Slide 34</vt:lpstr>
      <vt:lpstr>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Action potential and mylination</dc:title>
  <dc:creator>Dell </dc:creator>
  <cp:lastModifiedBy>Zara Bukhsh</cp:lastModifiedBy>
  <cp:revision>159</cp:revision>
  <dcterms:created xsi:type="dcterms:W3CDTF">2012-12-31T13:55:46Z</dcterms:created>
  <dcterms:modified xsi:type="dcterms:W3CDTF">2017-07-14T05:08:51Z</dcterms:modified>
</cp:coreProperties>
</file>