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3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45"/>
  </p:notesMasterIdLst>
  <p:sldIdLst>
    <p:sldId id="496" r:id="rId2"/>
    <p:sldId id="256" r:id="rId3"/>
    <p:sldId id="493" r:id="rId4"/>
    <p:sldId id="257" r:id="rId5"/>
    <p:sldId id="258" r:id="rId6"/>
    <p:sldId id="259" r:id="rId7"/>
    <p:sldId id="260" r:id="rId8"/>
    <p:sldId id="261" r:id="rId9"/>
    <p:sldId id="262" r:id="rId10"/>
    <p:sldId id="360" r:id="rId11"/>
    <p:sldId id="361" r:id="rId12"/>
    <p:sldId id="362" r:id="rId13"/>
    <p:sldId id="363" r:id="rId14"/>
    <p:sldId id="364" r:id="rId15"/>
    <p:sldId id="365" r:id="rId16"/>
    <p:sldId id="366" r:id="rId17"/>
    <p:sldId id="367" r:id="rId18"/>
    <p:sldId id="368" r:id="rId19"/>
    <p:sldId id="369" r:id="rId20"/>
    <p:sldId id="370" r:id="rId21"/>
    <p:sldId id="373" r:id="rId22"/>
    <p:sldId id="388" r:id="rId23"/>
    <p:sldId id="397" r:id="rId24"/>
    <p:sldId id="398" r:id="rId25"/>
    <p:sldId id="399" r:id="rId26"/>
    <p:sldId id="400" r:id="rId27"/>
    <p:sldId id="407" r:id="rId28"/>
    <p:sldId id="408" r:id="rId29"/>
    <p:sldId id="413" r:id="rId30"/>
    <p:sldId id="428" r:id="rId31"/>
    <p:sldId id="429" r:id="rId32"/>
    <p:sldId id="432" r:id="rId33"/>
    <p:sldId id="433" r:id="rId34"/>
    <p:sldId id="436" r:id="rId35"/>
    <p:sldId id="438" r:id="rId36"/>
    <p:sldId id="440" r:id="rId37"/>
    <p:sldId id="441" r:id="rId38"/>
    <p:sldId id="444" r:id="rId39"/>
    <p:sldId id="415" r:id="rId40"/>
    <p:sldId id="416" r:id="rId41"/>
    <p:sldId id="417" r:id="rId42"/>
    <p:sldId id="426" r:id="rId43"/>
    <p:sldId id="418" r:id="rId44"/>
    <p:sldId id="419" r:id="rId45"/>
    <p:sldId id="420" r:id="rId46"/>
    <p:sldId id="422" r:id="rId47"/>
    <p:sldId id="423" r:id="rId48"/>
    <p:sldId id="494" r:id="rId49"/>
    <p:sldId id="424" r:id="rId50"/>
    <p:sldId id="425" r:id="rId51"/>
    <p:sldId id="504" r:id="rId52"/>
    <p:sldId id="427" r:id="rId53"/>
    <p:sldId id="497" r:id="rId54"/>
    <p:sldId id="267" r:id="rId55"/>
    <p:sldId id="271" r:id="rId56"/>
    <p:sldId id="477" r:id="rId57"/>
    <p:sldId id="478" r:id="rId58"/>
    <p:sldId id="479" r:id="rId59"/>
    <p:sldId id="273" r:id="rId60"/>
    <p:sldId id="272" r:id="rId61"/>
    <p:sldId id="274" r:id="rId62"/>
    <p:sldId id="275" r:id="rId63"/>
    <p:sldId id="445" r:id="rId64"/>
    <p:sldId id="447" r:id="rId65"/>
    <p:sldId id="446" r:id="rId66"/>
    <p:sldId id="448" r:id="rId67"/>
    <p:sldId id="449" r:id="rId68"/>
    <p:sldId id="450" r:id="rId69"/>
    <p:sldId id="451" r:id="rId70"/>
    <p:sldId id="454" r:id="rId71"/>
    <p:sldId id="452" r:id="rId72"/>
    <p:sldId id="453" r:id="rId73"/>
    <p:sldId id="455" r:id="rId74"/>
    <p:sldId id="456" r:id="rId75"/>
    <p:sldId id="457" r:id="rId76"/>
    <p:sldId id="458" r:id="rId77"/>
    <p:sldId id="459" r:id="rId78"/>
    <p:sldId id="460" r:id="rId79"/>
    <p:sldId id="461" r:id="rId80"/>
    <p:sldId id="462" r:id="rId81"/>
    <p:sldId id="463" r:id="rId82"/>
    <p:sldId id="464" r:id="rId83"/>
    <p:sldId id="466" r:id="rId84"/>
    <p:sldId id="486" r:id="rId85"/>
    <p:sldId id="469" r:id="rId86"/>
    <p:sldId id="468" r:id="rId87"/>
    <p:sldId id="467" r:id="rId88"/>
    <p:sldId id="470" r:id="rId89"/>
    <p:sldId id="471" r:id="rId90"/>
    <p:sldId id="282" r:id="rId91"/>
    <p:sldId id="283" r:id="rId92"/>
    <p:sldId id="284" r:id="rId93"/>
    <p:sldId id="505" r:id="rId94"/>
    <p:sldId id="506" r:id="rId95"/>
    <p:sldId id="472" r:id="rId96"/>
    <p:sldId id="481" r:id="rId97"/>
    <p:sldId id="473" r:id="rId98"/>
    <p:sldId id="474" r:id="rId99"/>
    <p:sldId id="475" r:id="rId100"/>
    <p:sldId id="480" r:id="rId101"/>
    <p:sldId id="285" r:id="rId102"/>
    <p:sldId id="286" r:id="rId103"/>
    <p:sldId id="482" r:id="rId104"/>
    <p:sldId id="485" r:id="rId105"/>
    <p:sldId id="287" r:id="rId106"/>
    <p:sldId id="288" r:id="rId107"/>
    <p:sldId id="289" r:id="rId108"/>
    <p:sldId id="483" r:id="rId109"/>
    <p:sldId id="290" r:id="rId110"/>
    <p:sldId id="291" r:id="rId111"/>
    <p:sldId id="292" r:id="rId112"/>
    <p:sldId id="293" r:id="rId113"/>
    <p:sldId id="294" r:id="rId114"/>
    <p:sldId id="295" r:id="rId115"/>
    <p:sldId id="476" r:id="rId116"/>
    <p:sldId id="296" r:id="rId117"/>
    <p:sldId id="297" r:id="rId118"/>
    <p:sldId id="298" r:id="rId119"/>
    <p:sldId id="299" r:id="rId120"/>
    <p:sldId id="498" r:id="rId121"/>
    <p:sldId id="487" r:id="rId122"/>
    <p:sldId id="491" r:id="rId123"/>
    <p:sldId id="490" r:id="rId124"/>
    <p:sldId id="313" r:id="rId125"/>
    <p:sldId id="314" r:id="rId126"/>
    <p:sldId id="499" r:id="rId127"/>
    <p:sldId id="488" r:id="rId128"/>
    <p:sldId id="489" r:id="rId129"/>
    <p:sldId id="315" r:id="rId130"/>
    <p:sldId id="500" r:id="rId131"/>
    <p:sldId id="501" r:id="rId132"/>
    <p:sldId id="316" r:id="rId133"/>
    <p:sldId id="317" r:id="rId134"/>
    <p:sldId id="492" r:id="rId135"/>
    <p:sldId id="319" r:id="rId136"/>
    <p:sldId id="495" r:id="rId137"/>
    <p:sldId id="507" r:id="rId138"/>
    <p:sldId id="509" r:id="rId139"/>
    <p:sldId id="508" r:id="rId140"/>
    <p:sldId id="510" r:id="rId141"/>
    <p:sldId id="511" r:id="rId142"/>
    <p:sldId id="512" r:id="rId143"/>
    <p:sldId id="324" r:id="rId1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F09207-29CE-4D37-B9CF-6279EFD3AD8A}" type="datetimeFigureOut">
              <a:rPr lang="en-US" smtClean="0"/>
              <a:pPr/>
              <a:t>4/2/2020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D28A89-A312-4401-9F34-7C934A539EC9}" type="slidenum">
              <a:rPr lang="en-US" smtClean="0"/>
              <a:pPr/>
              <a:t>‹#›</a:t>
            </a:fld>
            <a:endParaRPr lang="en-US"/>
          </a:p>
        </p:txBody>
      </p:sp>
    </p:spTree>
    <p:extLst>
      <p:ext uri="{BB962C8B-B14F-4D97-AF65-F5344CB8AC3E}">
        <p14:creationId xmlns="" xmlns:p14="http://schemas.microsoft.com/office/powerpoint/2010/main" val="1620215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51E2D4-CFEC-470D-BAF2-137973AA05EE}" type="slidenum">
              <a:rPr lang="en-US"/>
              <a:pPr/>
              <a:t>39</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4/2/2020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4/2/2020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4/2/2020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A4A0C1F0-C02B-47F7-B8B6-0358F07B851A}" type="slidenum">
              <a:rPr lang="en-US"/>
              <a:pPr/>
              <a:t>‹#›</a:t>
            </a:fld>
            <a:endParaRPr lang="en-US"/>
          </a:p>
        </p:txBody>
      </p:sp>
    </p:spTree>
    <p:extLst>
      <p:ext uri="{BB962C8B-B14F-4D97-AF65-F5344CB8AC3E}">
        <p14:creationId xmlns="" xmlns:p14="http://schemas.microsoft.com/office/powerpoint/2010/main" val="38050592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6927AF71-D015-4D3E-9A4B-6ABA47DD86CB}" type="slidenum">
              <a:rPr lang="en-US"/>
              <a:pPr/>
              <a:t>‹#›</a:t>
            </a:fld>
            <a:endParaRPr lang="en-US"/>
          </a:p>
        </p:txBody>
      </p:sp>
    </p:spTree>
    <p:extLst>
      <p:ext uri="{BB962C8B-B14F-4D97-AF65-F5344CB8AC3E}">
        <p14:creationId xmlns="" xmlns:p14="http://schemas.microsoft.com/office/powerpoint/2010/main" val="3042332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4/2/2020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4/2/2020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4/2/2020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4/2/2020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4/2/2020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4/2/2020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4/2/2020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4/2/2020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4/2/2020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xml"/><Relationship Id="rId5" Type="http://schemas.openxmlformats.org/officeDocument/2006/relationships/image" Target="../media/image113.jpeg"/><Relationship Id="rId4" Type="http://schemas.openxmlformats.org/officeDocument/2006/relationships/image" Target="../media/image112.jpeg"/></Relationships>
</file>

<file path=ppt/slides/_rels/slide141.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n.wikipedia.org/wiki/Concrete" TargetMode="External"/><Relationship Id="rId2" Type="http://schemas.openxmlformats.org/officeDocument/2006/relationships/hyperlink" Target="https://en.wikipedia.org/wiki/Human_swimming" TargetMode="External"/><Relationship Id="rId1" Type="http://schemas.openxmlformats.org/officeDocument/2006/relationships/slideLayout" Target="../slideLayouts/slideLayout2.xml"/><Relationship Id="rId5" Type="http://schemas.openxmlformats.org/officeDocument/2006/relationships/hyperlink" Target="https://en.wikipedia.org/wiki/Olympic-size_swimming_pool" TargetMode="External"/><Relationship Id="rId4" Type="http://schemas.openxmlformats.org/officeDocument/2006/relationships/hyperlink" Target="https://en.wikipedia.org/wiki/Fiberglass"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en.wikipedia.org/wiki/Footcandle" TargetMode="External"/><Relationship Id="rId2" Type="http://schemas.openxmlformats.org/officeDocument/2006/relationships/hyperlink" Target="https://en.wikipedia.org/wiki/Lux"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Water_chlorination" TargetMode="External"/><Relationship Id="rId2" Type="http://schemas.openxmlformats.org/officeDocument/2006/relationships/hyperlink" Target="https://en.wikipedia.org/wiki/Swimming_pool" TargetMode="External"/><Relationship Id="rId1" Type="http://schemas.openxmlformats.org/officeDocument/2006/relationships/slideLayout" Target="../slideLayouts/slideLayout2.xml"/><Relationship Id="rId5" Type="http://schemas.openxmlformats.org/officeDocument/2006/relationships/hyperlink" Target="https://en.wikipedia.org/w/index.php?title=Ozonated&amp;action=edit&amp;redlink=1" TargetMode="External"/><Relationship Id="rId4" Type="http://schemas.openxmlformats.org/officeDocument/2006/relationships/hyperlink" Target="https://en.wikipedia.org/wiki/Salt_water_chlorination"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en.wikipedia.org/wiki/FINA" TargetMode="External"/><Relationship Id="rId2" Type="http://schemas.openxmlformats.org/officeDocument/2006/relationships/hyperlink" Target="https://en.wikipedia.org/wiki/Swimming_pool"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en.wikipedia.org/wiki/Health_club" TargetMode="External"/><Relationship Id="rId2" Type="http://schemas.openxmlformats.org/officeDocument/2006/relationships/hyperlink" Target="https://en.wikipedia.org/wiki/Swimming_pool" TargetMode="External"/><Relationship Id="rId1" Type="http://schemas.openxmlformats.org/officeDocument/2006/relationships/slideLayout" Target="../slideLayouts/slideLayout2.xml"/><Relationship Id="rId4" Type="http://schemas.openxmlformats.org/officeDocument/2006/relationships/hyperlink" Target="https://en.wikipedia.org/w/index.php?title=Salt-water_swimming_pool&amp;action=edit&amp;redlink=1" TargetMode="External"/></Relationships>
</file>

<file path=ppt/slides/_rels/slide7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Infinity_edge_pool" TargetMode="External"/><Relationship Id="rId2" Type="http://schemas.openxmlformats.org/officeDocument/2006/relationships/hyperlink" Target="https://en.wikipedia.org/wiki/Swimming_pool" TargetMode="External"/><Relationship Id="rId1" Type="http://schemas.openxmlformats.org/officeDocument/2006/relationships/slideLayout" Target="../slideLayouts/slideLayout2.xml"/><Relationship Id="rId4" Type="http://schemas.openxmlformats.org/officeDocument/2006/relationships/hyperlink" Target="https://en.wikipedia.org/wiki/Natural_pool" TargetMode="External"/></Relationships>
</file>

<file path=ppt/slides/_rels/slide8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en.wikipedia.org/wiki/Underwater_rugby" TargetMode="External"/><Relationship Id="rId13" Type="http://schemas.openxmlformats.org/officeDocument/2006/relationships/hyperlink" Target="https://en.wikipedia.org/wiki/Scuba_diving" TargetMode="External"/><Relationship Id="rId3" Type="http://schemas.openxmlformats.org/officeDocument/2006/relationships/hyperlink" Target="https://en.wikipedia.org/wiki/Synchronized_swimming" TargetMode="External"/><Relationship Id="rId7" Type="http://schemas.openxmlformats.org/officeDocument/2006/relationships/hyperlink" Target="https://en.wikipedia.org/wiki/Underwater_hockey" TargetMode="External"/><Relationship Id="rId12" Type="http://schemas.openxmlformats.org/officeDocument/2006/relationships/hyperlink" Target="https://en.wikipedia.org/wiki/Lifeguards" TargetMode="External"/><Relationship Id="rId2" Type="http://schemas.openxmlformats.org/officeDocument/2006/relationships/hyperlink" Target="https://en.wikipedia.org/wiki/Swimming_pool" TargetMode="External"/><Relationship Id="rId1" Type="http://schemas.openxmlformats.org/officeDocument/2006/relationships/slideLayout" Target="../slideLayouts/slideLayout2.xml"/><Relationship Id="rId6" Type="http://schemas.openxmlformats.org/officeDocument/2006/relationships/hyperlink" Target="https://en.wikipedia.org/wiki/Underwater_sports" TargetMode="External"/><Relationship Id="rId11" Type="http://schemas.openxmlformats.org/officeDocument/2006/relationships/hyperlink" Target="https://en.wikipedia.org/wiki/Diving" TargetMode="External"/><Relationship Id="rId5" Type="http://schemas.openxmlformats.org/officeDocument/2006/relationships/hyperlink" Target="https://en.wikipedia.org/wiki/Canoe_polo" TargetMode="External"/><Relationship Id="rId10" Type="http://schemas.openxmlformats.org/officeDocument/2006/relationships/hyperlink" Target="https://en.wikipedia.org/wiki/Sport_diving_(sport)" TargetMode="External"/><Relationship Id="rId4" Type="http://schemas.openxmlformats.org/officeDocument/2006/relationships/hyperlink" Target="https://en.wikipedia.org/wiki/Water_polo" TargetMode="External"/><Relationship Id="rId9" Type="http://schemas.openxmlformats.org/officeDocument/2006/relationships/hyperlink" Target="https://en.wikipedia.org/wiki/Finswimming" TargetMode="External"/></Relationships>
</file>

<file path=ppt/slides/_rels/slide9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7" descr="in-the-name-of-Go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a:xfrm>
            <a:off x="0" y="0"/>
            <a:ext cx="9144000" cy="6858000"/>
          </a:xfrm>
          <a:prstGeom prst="rect">
            <a:avLst/>
          </a:prstGeom>
        </p:spPr>
      </p:pic>
    </p:spTree>
    <p:extLst>
      <p:ext uri="{BB962C8B-B14F-4D97-AF65-F5344CB8AC3E}">
        <p14:creationId xmlns="" xmlns:p14="http://schemas.microsoft.com/office/powerpoint/2010/main" val="1187470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algn="ctr"/>
            <a:r>
              <a:rPr lang="en-US" dirty="0">
                <a:solidFill>
                  <a:schemeClr val="tx1"/>
                </a:solidFill>
              </a:rPr>
              <a:t>SWIMMING POOL</a:t>
            </a:r>
            <a:br>
              <a:rPr lang="en-US" dirty="0">
                <a:solidFill>
                  <a:schemeClr val="tx1"/>
                </a:solidFill>
              </a:rPr>
            </a:br>
            <a:r>
              <a:rPr lang="en-US" dirty="0">
                <a:solidFill>
                  <a:schemeClr val="tx1"/>
                </a:solidFill>
              </a:rPr>
              <a:t> HEALTH &amp; SAFETY</a:t>
            </a:r>
          </a:p>
        </p:txBody>
      </p:sp>
      <p:pic>
        <p:nvPicPr>
          <p:cNvPr id="4100" name="Picture 4" descr="A:\peopleinwater.gi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560" y="5286376"/>
            <a:ext cx="9299760" cy="157162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017739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685800"/>
            <a:ext cx="9227506" cy="518160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71516092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752600" y="-50801"/>
            <a:ext cx="5181600" cy="6908801"/>
          </a:xfrm>
        </p:spPr>
      </p:pic>
      <p:sp>
        <p:nvSpPr>
          <p:cNvPr id="3" name="Title 2"/>
          <p:cNvSpPr>
            <a:spLocks noGrp="1"/>
          </p:cNvSpPr>
          <p:nvPr>
            <p:ph type="title"/>
          </p:nvPr>
        </p:nvSpPr>
        <p:spPr/>
        <p:txBody>
          <a:bodyPr/>
          <a:lstStyle/>
          <a:p>
            <a:endParaRPr lang="en-US"/>
          </a:p>
        </p:txBody>
      </p:sp>
      <p:sp>
        <p:nvSpPr>
          <p:cNvPr id="2" name="Right Arrow 1"/>
          <p:cNvSpPr/>
          <p:nvPr/>
        </p:nvSpPr>
        <p:spPr>
          <a:xfrm>
            <a:off x="2750127" y="602673"/>
            <a:ext cx="1752600" cy="4572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424898151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0"/>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65734063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600200" y="132565"/>
            <a:ext cx="5867400" cy="6649235"/>
          </a:xfrm>
        </p:spPr>
      </p:pic>
      <p:sp>
        <p:nvSpPr>
          <p:cNvPr id="3" name="Title 2"/>
          <p:cNvSpPr>
            <a:spLocks noGrp="1"/>
          </p:cNvSpPr>
          <p:nvPr>
            <p:ph type="title"/>
          </p:nvPr>
        </p:nvSpPr>
        <p:spPr/>
        <p:txBody>
          <a:bodyPr/>
          <a:lstStyle/>
          <a:p>
            <a:r>
              <a:rPr lang="en-US" dirty="0" smtClean="0">
                <a:solidFill>
                  <a:srgbClr val="FF0000"/>
                </a:solidFill>
              </a:rPr>
              <a:t>Water Sanitation and Drainage </a:t>
            </a:r>
            <a:endParaRPr lang="en-US" dirty="0">
              <a:solidFill>
                <a:srgbClr val="FF0000"/>
              </a:solidFill>
            </a:endParaRPr>
          </a:p>
        </p:txBody>
      </p:sp>
      <p:sp>
        <p:nvSpPr>
          <p:cNvPr id="2" name="Left Arrow 1"/>
          <p:cNvSpPr/>
          <p:nvPr/>
        </p:nvSpPr>
        <p:spPr>
          <a:xfrm>
            <a:off x="5867400" y="6096000"/>
            <a:ext cx="1371600" cy="5334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324095041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59119" y="838200"/>
            <a:ext cx="9091808" cy="510540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428197361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1"/>
            <a:ext cx="5105400" cy="6807201"/>
          </a:xfrm>
        </p:spPr>
      </p:pic>
      <p:sp>
        <p:nvSpPr>
          <p:cNvPr id="3" name="Title 2"/>
          <p:cNvSpPr>
            <a:spLocks noGrp="1"/>
          </p:cNvSpPr>
          <p:nvPr>
            <p:ph type="title"/>
          </p:nvPr>
        </p:nvSpPr>
        <p:spPr/>
        <p:txBody>
          <a:bodyPr/>
          <a:lstStyle/>
          <a:p>
            <a:endParaRPr lang="en-US" dirty="0"/>
          </a:p>
        </p:txBody>
      </p:sp>
      <p:sp>
        <p:nvSpPr>
          <p:cNvPr id="6" name="Down Arrow 5"/>
          <p:cNvSpPr/>
          <p:nvPr/>
        </p:nvSpPr>
        <p:spPr>
          <a:xfrm>
            <a:off x="3810000" y="228600"/>
            <a:ext cx="1143000" cy="21336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 xmlns:p14="http://schemas.microsoft.com/office/powerpoint/2010/main" val="163989433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1"/>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71722642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6926"/>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08196897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52400" y="914400"/>
            <a:ext cx="8820411" cy="495300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25224513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23090"/>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671344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a:solidFill>
                  <a:schemeClr val="tx1"/>
                </a:solidFill>
              </a:rPr>
              <a:t>Why test pool water?</a:t>
            </a:r>
          </a:p>
        </p:txBody>
      </p:sp>
      <p:sp>
        <p:nvSpPr>
          <p:cNvPr id="5123" name="Rectangle 3"/>
          <p:cNvSpPr>
            <a:spLocks noGrp="1" noChangeArrowheads="1"/>
          </p:cNvSpPr>
          <p:nvPr>
            <p:ph type="body" sz="half" idx="1"/>
          </p:nvPr>
        </p:nvSpPr>
        <p:spPr>
          <a:xfrm>
            <a:off x="533400" y="1981200"/>
            <a:ext cx="4114800" cy="4114800"/>
          </a:xfrm>
        </p:spPr>
        <p:txBody>
          <a:bodyPr>
            <a:normAutofit/>
          </a:bodyPr>
          <a:lstStyle/>
          <a:p>
            <a:r>
              <a:rPr lang="en-US" sz="2800" dirty="0"/>
              <a:t>Essential part of both  Public Health and the general maintenance and life of the Pool.</a:t>
            </a:r>
          </a:p>
          <a:p>
            <a:r>
              <a:rPr lang="en-US" sz="2800" dirty="0" smtClean="0"/>
              <a:t>The </a:t>
            </a:r>
            <a:r>
              <a:rPr lang="en-US" sz="2800" dirty="0"/>
              <a:t>pool operator must do a number of simple water tests. </a:t>
            </a:r>
          </a:p>
        </p:txBody>
      </p:sp>
      <p:pic>
        <p:nvPicPr>
          <p:cNvPr id="5126" name="Picture 6" descr="A:\swim10.gif"/>
          <p:cNvPicPr>
            <a:picLocks noGrp="1" noChangeAspect="1" noChangeArrowheads="1"/>
          </p:cNvPicPr>
          <p:nvPr>
            <p:ph type="clipArt" sz="half" idx="2"/>
          </p:nvPr>
        </p:nvPicPr>
        <p:blipFill>
          <a:blip r:embed="rId2" cstate="print">
            <a:extLst>
              <a:ext uri="{28A0092B-C50C-407E-A947-70E740481C1C}">
                <a14:useLocalDpi xmlns="" xmlns:a14="http://schemas.microsoft.com/office/drawing/2010/main" val="0"/>
              </a:ext>
            </a:extLst>
          </a:blip>
          <a:srcRect/>
          <a:stretch>
            <a:fillRect/>
          </a:stretch>
        </p:blipFill>
        <p:spPr>
          <a:xfrm>
            <a:off x="4873392" y="2051050"/>
            <a:ext cx="3584808" cy="3740150"/>
          </a:xfrm>
        </p:spPr>
      </p:pic>
    </p:spTree>
    <p:extLst>
      <p:ext uri="{BB962C8B-B14F-4D97-AF65-F5344CB8AC3E}">
        <p14:creationId xmlns="" xmlns:p14="http://schemas.microsoft.com/office/powerpoint/2010/main" val="50310526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1"/>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26406538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20781"/>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19984508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0"/>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95507815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0"/>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66917327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34636"/>
            <a:ext cx="9144000" cy="685800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41878448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1"/>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23947006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1"/>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29353661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600200" y="27708"/>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44968993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752600" y="-1"/>
            <a:ext cx="5181600" cy="6908801"/>
          </a:xfrm>
        </p:spPr>
      </p:pic>
      <p:sp>
        <p:nvSpPr>
          <p:cNvPr id="3" name="Title 2"/>
          <p:cNvSpPr>
            <a:spLocks noGrp="1"/>
          </p:cNvSpPr>
          <p:nvPr>
            <p:ph type="title"/>
          </p:nvPr>
        </p:nvSpPr>
        <p:spPr/>
        <p:txBody>
          <a:bodyPr/>
          <a:lstStyle/>
          <a:p>
            <a:pPr algn="ctr"/>
            <a:r>
              <a:rPr lang="en-US" dirty="0" smtClean="0">
                <a:solidFill>
                  <a:srgbClr val="FF0000"/>
                </a:solidFill>
              </a:rPr>
              <a:t>Lane View</a:t>
            </a:r>
            <a:endParaRPr lang="en-US" dirty="0">
              <a:solidFill>
                <a:srgbClr val="FF0000"/>
              </a:solidFill>
            </a:endParaRPr>
          </a:p>
        </p:txBody>
      </p:sp>
    </p:spTree>
    <p:extLst>
      <p:ext uri="{BB962C8B-B14F-4D97-AF65-F5344CB8AC3E}">
        <p14:creationId xmlns="" xmlns:p14="http://schemas.microsoft.com/office/powerpoint/2010/main" val="319662829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0"/>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1635620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228600" y="457200"/>
            <a:ext cx="8382000" cy="914400"/>
          </a:xfrm>
        </p:spPr>
        <p:txBody>
          <a:bodyPr/>
          <a:lstStyle/>
          <a:p>
            <a:pPr algn="ctr"/>
            <a:r>
              <a:rPr lang="en-US"/>
              <a:t>Maintenance = Good Health</a:t>
            </a:r>
          </a:p>
        </p:txBody>
      </p:sp>
      <p:sp>
        <p:nvSpPr>
          <p:cNvPr id="52227" name="Rectangle 3"/>
          <p:cNvSpPr>
            <a:spLocks noGrp="1" noChangeArrowheads="1"/>
          </p:cNvSpPr>
          <p:nvPr>
            <p:ph type="body" idx="1"/>
          </p:nvPr>
        </p:nvSpPr>
        <p:spPr>
          <a:xfrm>
            <a:off x="457200" y="1524000"/>
            <a:ext cx="7772400" cy="3352800"/>
          </a:xfrm>
        </p:spPr>
        <p:txBody>
          <a:bodyPr/>
          <a:lstStyle/>
          <a:p>
            <a:pPr>
              <a:buFont typeface="Monotype Sorts" pitchFamily="2" charset="2"/>
              <a:buNone/>
            </a:pPr>
            <a:r>
              <a:rPr lang="en-US" dirty="0"/>
              <a:t>Poor maintenance of the pool may lead to </a:t>
            </a:r>
            <a:endParaRPr lang="en-US" dirty="0" smtClean="0"/>
          </a:p>
          <a:p>
            <a:pPr algn="just"/>
            <a:r>
              <a:rPr lang="en-US" dirty="0" smtClean="0"/>
              <a:t>low </a:t>
            </a:r>
            <a:r>
              <a:rPr lang="en-US" dirty="0"/>
              <a:t>levels of disinfectant (</a:t>
            </a:r>
            <a:r>
              <a:rPr lang="en-US" dirty="0" smtClean="0"/>
              <a:t>chlorine)</a:t>
            </a:r>
          </a:p>
          <a:p>
            <a:pPr algn="just"/>
            <a:r>
              <a:rPr lang="en-US" dirty="0" smtClean="0"/>
              <a:t>Clogged </a:t>
            </a:r>
            <a:r>
              <a:rPr lang="en-US" dirty="0"/>
              <a:t>filters that may place swimmers at risk for diarrheal diseases and skin, ear, and upper respiratory infections.</a:t>
            </a:r>
          </a:p>
        </p:txBody>
      </p:sp>
    </p:spTree>
    <p:extLst>
      <p:ext uri="{BB962C8B-B14F-4D97-AF65-F5344CB8AC3E}">
        <p14:creationId xmlns="" xmlns:p14="http://schemas.microsoft.com/office/powerpoint/2010/main" val="355351392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90800"/>
            <a:ext cx="8229600" cy="1143000"/>
          </a:xfrm>
        </p:spPr>
        <p:txBody>
          <a:bodyPr>
            <a:noAutofit/>
          </a:bodyPr>
          <a:lstStyle/>
          <a:p>
            <a:pPr algn="ctr"/>
            <a:r>
              <a:rPr lang="en-US" sz="4800" dirty="0" smtClean="0"/>
              <a:t>University of the Punjab Swimming Pool</a:t>
            </a:r>
            <a:endParaRPr lang="en-US" sz="4800" dirty="0"/>
          </a:p>
        </p:txBody>
      </p:sp>
    </p:spTree>
    <p:extLst>
      <p:ext uri="{BB962C8B-B14F-4D97-AF65-F5344CB8AC3E}">
        <p14:creationId xmlns="" xmlns:p14="http://schemas.microsoft.com/office/powerpoint/2010/main" val="341139723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34636"/>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42911628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0"/>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85165629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36944"/>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45659861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36944"/>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409284409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50799"/>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92105911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23090"/>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04408985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34635" y="13854"/>
            <a:ext cx="9125527" cy="6844145"/>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43742918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0"/>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68325804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3854" y="13854"/>
            <a:ext cx="9130145" cy="6847609"/>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992870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a:r>
              <a:rPr lang="en-US" b="0" dirty="0"/>
              <a:t>DISEASE TRANSMISSION</a:t>
            </a:r>
          </a:p>
        </p:txBody>
      </p:sp>
      <p:sp>
        <p:nvSpPr>
          <p:cNvPr id="6147" name="Rectangle 3"/>
          <p:cNvSpPr>
            <a:spLocks noGrp="1" noChangeArrowheads="1"/>
          </p:cNvSpPr>
          <p:nvPr>
            <p:ph type="body" sz="half" idx="1"/>
          </p:nvPr>
        </p:nvSpPr>
        <p:spPr>
          <a:xfrm>
            <a:off x="381000" y="1481328"/>
            <a:ext cx="4267200" cy="4525963"/>
          </a:xfrm>
        </p:spPr>
        <p:txBody>
          <a:bodyPr/>
          <a:lstStyle/>
          <a:p>
            <a:r>
              <a:rPr lang="en-US" dirty="0" smtClean="0"/>
              <a:t>Eye Infections</a:t>
            </a:r>
          </a:p>
          <a:p>
            <a:r>
              <a:rPr lang="en-US" dirty="0" smtClean="0"/>
              <a:t>Ear Infections</a:t>
            </a:r>
          </a:p>
          <a:p>
            <a:r>
              <a:rPr lang="en-US" dirty="0" smtClean="0"/>
              <a:t>Skin Infections</a:t>
            </a:r>
          </a:p>
          <a:p>
            <a:r>
              <a:rPr lang="en-US" dirty="0" smtClean="0"/>
              <a:t>Conjunctivitis</a:t>
            </a:r>
          </a:p>
          <a:p>
            <a:r>
              <a:rPr lang="en-US" dirty="0" smtClean="0"/>
              <a:t>Various Fevers</a:t>
            </a:r>
          </a:p>
          <a:p>
            <a:r>
              <a:rPr lang="en-US" dirty="0" smtClean="0"/>
              <a:t>E. Coli</a:t>
            </a:r>
            <a:endParaRPr lang="en-US" dirty="0"/>
          </a:p>
        </p:txBody>
      </p:sp>
      <p:pic>
        <p:nvPicPr>
          <p:cNvPr id="6149" name="Picture 5" descr="A:\eye.gi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00600" y="1600200"/>
            <a:ext cx="3962400" cy="2476500"/>
          </a:xfrm>
          <a:prstGeom prst="rect">
            <a:avLst/>
          </a:prstGeom>
          <a:noFill/>
          <a:extLst>
            <a:ext uri="{909E8E84-426E-40DD-AFC4-6F175D3DCCD1}">
              <a14:hiddenFill xmlns="" xmlns:a14="http://schemas.microsoft.com/office/drawing/2010/main">
                <a:solidFill>
                  <a:srgbClr val="FFFFFF"/>
                </a:solidFill>
              </a14:hiddenFill>
            </a:ext>
          </a:extLst>
        </p:spPr>
      </p:pic>
      <p:sp>
        <p:nvSpPr>
          <p:cNvPr id="6150" name="Text Box 6"/>
          <p:cNvSpPr txBox="1">
            <a:spLocks noChangeArrowheads="1"/>
          </p:cNvSpPr>
          <p:nvPr/>
        </p:nvSpPr>
        <p:spPr bwMode="auto">
          <a:xfrm>
            <a:off x="4911436" y="4387417"/>
            <a:ext cx="3886200" cy="701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000" dirty="0">
                <a:latin typeface="Tahoma" pitchFamily="34" charset="0"/>
              </a:rPr>
              <a:t>EYE IRRITATION CAUSED BY IMPROPERLY BALANCED POOL</a:t>
            </a:r>
            <a:r>
              <a:rPr lang="en-US" sz="2000" dirty="0"/>
              <a:t>.</a:t>
            </a:r>
          </a:p>
        </p:txBody>
      </p:sp>
    </p:spTree>
    <p:extLst>
      <p:ext uri="{BB962C8B-B14F-4D97-AF65-F5344CB8AC3E}">
        <p14:creationId xmlns="" xmlns:p14="http://schemas.microsoft.com/office/powerpoint/2010/main" val="27810047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209800" y="-1"/>
            <a:ext cx="5181600" cy="6908801"/>
          </a:xfrm>
        </p:spPr>
      </p:pic>
      <p:sp>
        <p:nvSpPr>
          <p:cNvPr id="3" name="Title 2"/>
          <p:cNvSpPr>
            <a:spLocks noGrp="1"/>
          </p:cNvSpPr>
          <p:nvPr>
            <p:ph type="title"/>
          </p:nvPr>
        </p:nvSpPr>
        <p:spPr/>
        <p:txBody>
          <a:bodyPr/>
          <a:lstStyle/>
          <a:p>
            <a:pPr algn="ctr"/>
            <a:r>
              <a:rPr lang="en-US" dirty="0" smtClean="0">
                <a:solidFill>
                  <a:srgbClr val="FF0000"/>
                </a:solidFill>
              </a:rPr>
              <a:t>Vacuum Cleaner</a:t>
            </a:r>
            <a:endParaRPr lang="en-US" dirty="0">
              <a:solidFill>
                <a:srgbClr val="FF0000"/>
              </a:solidFill>
            </a:endParaRPr>
          </a:p>
        </p:txBody>
      </p:sp>
    </p:spTree>
    <p:extLst>
      <p:ext uri="{BB962C8B-B14F-4D97-AF65-F5344CB8AC3E}">
        <p14:creationId xmlns="" xmlns:p14="http://schemas.microsoft.com/office/powerpoint/2010/main" val="42489151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752600" y="13854"/>
            <a:ext cx="5105400" cy="6807201"/>
          </a:xfrm>
        </p:spPr>
      </p:pic>
      <p:sp>
        <p:nvSpPr>
          <p:cNvPr id="3" name="Title 2"/>
          <p:cNvSpPr>
            <a:spLocks noGrp="1"/>
          </p:cNvSpPr>
          <p:nvPr>
            <p:ph type="title"/>
          </p:nvPr>
        </p:nvSpPr>
        <p:spPr/>
        <p:txBody>
          <a:bodyPr/>
          <a:lstStyle/>
          <a:p>
            <a:pPr algn="ctr"/>
            <a:r>
              <a:rPr lang="en-US" dirty="0" smtClean="0">
                <a:solidFill>
                  <a:srgbClr val="FF0000"/>
                </a:solidFill>
              </a:rPr>
              <a:t>Safety Rope</a:t>
            </a:r>
            <a:endParaRPr lang="en-US" dirty="0">
              <a:solidFill>
                <a:srgbClr val="FF0000"/>
              </a:solidFill>
            </a:endParaRPr>
          </a:p>
        </p:txBody>
      </p:sp>
    </p:spTree>
    <p:extLst>
      <p:ext uri="{BB962C8B-B14F-4D97-AF65-F5344CB8AC3E}">
        <p14:creationId xmlns="" xmlns:p14="http://schemas.microsoft.com/office/powerpoint/2010/main" val="217996885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50799"/>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48178232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6927"/>
            <a:ext cx="9144000" cy="685800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78656601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0"/>
            <a:ext cx="9067800" cy="680085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80303712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1"/>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90453112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Security Measures</a:t>
            </a:r>
          </a:p>
          <a:p>
            <a:r>
              <a:rPr lang="en-US" dirty="0" smtClean="0"/>
              <a:t>Control Room </a:t>
            </a:r>
          </a:p>
          <a:p>
            <a:r>
              <a:rPr lang="en-US" dirty="0" smtClean="0"/>
              <a:t>Emergency / First Aid Treatment Facility </a:t>
            </a:r>
          </a:p>
          <a:p>
            <a:r>
              <a:rPr lang="en-US" dirty="0" smtClean="0"/>
              <a:t>Cafeteria</a:t>
            </a:r>
          </a:p>
          <a:p>
            <a:r>
              <a:rPr lang="en-US" dirty="0" smtClean="0"/>
              <a:t>Sauna Bath etc. </a:t>
            </a:r>
          </a:p>
          <a:p>
            <a:r>
              <a:rPr lang="en-US" dirty="0" smtClean="0"/>
              <a:t>Air Conditioning System / Air Defibrillator  </a:t>
            </a:r>
          </a:p>
        </p:txBody>
      </p:sp>
      <p:sp>
        <p:nvSpPr>
          <p:cNvPr id="3" name="Title 2"/>
          <p:cNvSpPr>
            <a:spLocks noGrp="1"/>
          </p:cNvSpPr>
          <p:nvPr>
            <p:ph type="title"/>
          </p:nvPr>
        </p:nvSpPr>
        <p:spPr/>
        <p:txBody>
          <a:bodyPr/>
          <a:lstStyle/>
          <a:p>
            <a:pPr algn="ctr"/>
            <a:r>
              <a:rPr lang="en-US" dirty="0" smtClean="0"/>
              <a:t>Recommendations</a:t>
            </a:r>
            <a:endParaRPr lang="en-US" dirty="0"/>
          </a:p>
        </p:txBody>
      </p:sp>
    </p:spTree>
    <p:extLst>
      <p:ext uri="{BB962C8B-B14F-4D97-AF65-F5344CB8AC3E}">
        <p14:creationId xmlns="" xmlns:p14="http://schemas.microsoft.com/office/powerpoint/2010/main" val="294184415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41673" y="914400"/>
            <a:ext cx="9193695" cy="563880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400051536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19748" y="1295400"/>
            <a:ext cx="9391457" cy="4633119"/>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51477696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694631"/>
            <a:ext cx="9144000" cy="6098976"/>
          </a:xfrm>
        </p:spPr>
      </p:pic>
      <p:sp>
        <p:nvSpPr>
          <p:cNvPr id="3" name="Title 2"/>
          <p:cNvSpPr>
            <a:spLocks noGrp="1"/>
          </p:cNvSpPr>
          <p:nvPr>
            <p:ph type="title"/>
          </p:nvPr>
        </p:nvSpPr>
        <p:spPr/>
        <p:txBody>
          <a:bodyPr/>
          <a:lstStyle/>
          <a:p>
            <a:pPr algn="ctr"/>
            <a:r>
              <a:rPr lang="en-US" dirty="0" smtClean="0">
                <a:solidFill>
                  <a:srgbClr val="FF0000"/>
                </a:solidFill>
              </a:rPr>
              <a:t>Security Alarm </a:t>
            </a:r>
            <a:endParaRPr lang="en-US" dirty="0">
              <a:solidFill>
                <a:srgbClr val="FF0000"/>
              </a:solidFill>
            </a:endParaRPr>
          </a:p>
        </p:txBody>
      </p:sp>
    </p:spTree>
    <p:extLst>
      <p:ext uri="{BB962C8B-B14F-4D97-AF65-F5344CB8AC3E}">
        <p14:creationId xmlns="" xmlns:p14="http://schemas.microsoft.com/office/powerpoint/2010/main" val="3445286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a:r>
              <a:rPr lang="en-US" dirty="0"/>
              <a:t>Sources of Contamination</a:t>
            </a:r>
          </a:p>
        </p:txBody>
      </p:sp>
      <p:sp>
        <p:nvSpPr>
          <p:cNvPr id="7171" name="Rectangle 3"/>
          <p:cNvSpPr>
            <a:spLocks noGrp="1" noChangeArrowheads="1"/>
          </p:cNvSpPr>
          <p:nvPr>
            <p:ph type="body" idx="1"/>
          </p:nvPr>
        </p:nvSpPr>
        <p:spPr/>
        <p:txBody>
          <a:bodyPr/>
          <a:lstStyle/>
          <a:p>
            <a:r>
              <a:rPr lang="en-US" dirty="0"/>
              <a:t>Body discharges such as mucous from the nose, saliva, sweat, fecal matter, urine, dead skin.</a:t>
            </a:r>
          </a:p>
          <a:p>
            <a:r>
              <a:rPr lang="en-US" dirty="0"/>
              <a:t>Street and workplace soil, body lotions, suntan creams, dust, pollen, air pollutants, animals droppings, insects.</a:t>
            </a:r>
          </a:p>
        </p:txBody>
      </p:sp>
    </p:spTree>
    <p:extLst>
      <p:ext uri="{BB962C8B-B14F-4D97-AF65-F5344CB8AC3E}">
        <p14:creationId xmlns="" xmlns:p14="http://schemas.microsoft.com/office/powerpoint/2010/main" val="339904027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4514438" y="3837272"/>
            <a:ext cx="4608780" cy="3066934"/>
          </a:xfrm>
        </p:spPr>
      </p:pic>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925116" y="0"/>
            <a:ext cx="5198102" cy="3429000"/>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3837272"/>
            <a:ext cx="4424837" cy="2944528"/>
          </a:xfrm>
          <a:prstGeom prst="rect">
            <a:avLst/>
          </a:prstGeom>
        </p:spPr>
      </p:pic>
      <p:pic>
        <p:nvPicPr>
          <p:cNvPr id="7" name="Picture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 y="-1"/>
            <a:ext cx="4514439" cy="3837273"/>
          </a:xfrm>
          <a:prstGeom prst="rect">
            <a:avLst/>
          </a:prstGeom>
        </p:spPr>
      </p:pic>
    </p:spTree>
    <p:extLst>
      <p:ext uri="{BB962C8B-B14F-4D97-AF65-F5344CB8AC3E}">
        <p14:creationId xmlns="" xmlns:p14="http://schemas.microsoft.com/office/powerpoint/2010/main" val="113475035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51112" y="533400"/>
            <a:ext cx="9127524" cy="6096000"/>
          </a:xfrm>
        </p:spPr>
      </p:pic>
      <p:sp>
        <p:nvSpPr>
          <p:cNvPr id="3" name="Title 2"/>
          <p:cNvSpPr>
            <a:spLocks noGrp="1"/>
          </p:cNvSpPr>
          <p:nvPr>
            <p:ph type="title"/>
          </p:nvPr>
        </p:nvSpPr>
        <p:spPr/>
        <p:txBody>
          <a:bodyPr/>
          <a:lstStyle/>
          <a:p>
            <a:pPr algn="ctr"/>
            <a:r>
              <a:rPr lang="en-US" dirty="0" smtClean="0">
                <a:solidFill>
                  <a:srgbClr val="FF0000"/>
                </a:solidFill>
              </a:rPr>
              <a:t>Control Room </a:t>
            </a:r>
            <a:endParaRPr lang="en-US" dirty="0">
              <a:solidFill>
                <a:srgbClr val="FF0000"/>
              </a:solidFill>
            </a:endParaRPr>
          </a:p>
        </p:txBody>
      </p:sp>
    </p:spTree>
    <p:extLst>
      <p:ext uri="{BB962C8B-B14F-4D97-AF65-F5344CB8AC3E}">
        <p14:creationId xmlns="" xmlns:p14="http://schemas.microsoft.com/office/powerpoint/2010/main" val="41623633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46951" y="1371600"/>
            <a:ext cx="9211733" cy="5181600"/>
          </a:xfrm>
        </p:spPr>
      </p:pic>
      <p:sp>
        <p:nvSpPr>
          <p:cNvPr id="3" name="Title 2"/>
          <p:cNvSpPr>
            <a:spLocks noGrp="1"/>
          </p:cNvSpPr>
          <p:nvPr>
            <p:ph type="title"/>
          </p:nvPr>
        </p:nvSpPr>
        <p:spPr/>
        <p:txBody>
          <a:bodyPr/>
          <a:lstStyle/>
          <a:p>
            <a:pPr algn="ctr"/>
            <a:r>
              <a:rPr lang="en-US" dirty="0" smtClean="0">
                <a:solidFill>
                  <a:srgbClr val="FF0000"/>
                </a:solidFill>
              </a:rPr>
              <a:t>Air Defibrillator</a:t>
            </a:r>
            <a:r>
              <a:rPr lang="en-US" dirty="0" smtClean="0"/>
              <a:t> </a:t>
            </a:r>
            <a:endParaRPr lang="en-US" dirty="0"/>
          </a:p>
        </p:txBody>
      </p:sp>
    </p:spTree>
    <p:extLst>
      <p:ext uri="{BB962C8B-B14F-4D97-AF65-F5344CB8AC3E}">
        <p14:creationId xmlns="" xmlns:p14="http://schemas.microsoft.com/office/powerpoint/2010/main" val="349820550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09728" indent="0">
              <a:buNone/>
            </a:pPr>
            <a:endParaRPr lang="en-US" sz="11500" b="1" dirty="0" smtClean="0"/>
          </a:p>
          <a:p>
            <a:pPr marL="109728" indent="0" algn="ctr">
              <a:buNone/>
            </a:pPr>
            <a:r>
              <a:rPr lang="en-US" sz="11500" b="1" dirty="0" smtClean="0"/>
              <a:t>THANKS!</a:t>
            </a:r>
            <a:endParaRPr lang="en-US" sz="11500" b="1" dirty="0"/>
          </a:p>
        </p:txBody>
      </p:sp>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111025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Grp="1" noChangeArrowheads="1"/>
          </p:cNvSpPr>
          <p:nvPr>
            <p:ph type="title"/>
          </p:nvPr>
        </p:nvSpPr>
        <p:spPr/>
        <p:txBody>
          <a:bodyPr/>
          <a:lstStyle/>
          <a:p>
            <a:r>
              <a:rPr lang="en-US" dirty="0"/>
              <a:t>EXCLUDED!</a:t>
            </a:r>
          </a:p>
        </p:txBody>
      </p:sp>
      <p:sp>
        <p:nvSpPr>
          <p:cNvPr id="30724" name="Rectangle 1028"/>
          <p:cNvSpPr>
            <a:spLocks noGrp="1" noChangeArrowheads="1"/>
          </p:cNvSpPr>
          <p:nvPr>
            <p:ph type="body" sz="half" idx="2"/>
          </p:nvPr>
        </p:nvSpPr>
        <p:spPr/>
        <p:txBody>
          <a:bodyPr>
            <a:normAutofit lnSpcReduction="10000"/>
          </a:bodyPr>
          <a:lstStyle/>
          <a:p>
            <a:r>
              <a:rPr lang="en-US" sz="2800" dirty="0"/>
              <a:t>Persons with sore or inflamed eyes, colds, nasal or ear discharge, boils, or other acute or obvious skin or body infections, or cuts shall be excluded from the pool.</a:t>
            </a:r>
          </a:p>
        </p:txBody>
      </p:sp>
      <p:pic>
        <p:nvPicPr>
          <p:cNvPr id="30726" name="Picture 1030" descr="A:\i0000009.jpg"/>
          <p:cNvPicPr>
            <a:picLocks noGrp="1" noChangeAspect="1" noChangeArrowheads="1"/>
          </p:cNvPicPr>
          <p:nvPr>
            <p:ph type="clipArt" sz="half" idx="1"/>
          </p:nvPr>
        </p:nvPicPr>
        <p:blipFill>
          <a:blip r:embed="rId2" cstate="print">
            <a:extLst>
              <a:ext uri="{28A0092B-C50C-407E-A947-70E740481C1C}">
                <a14:useLocalDpi xmlns="" xmlns:a14="http://schemas.microsoft.com/office/drawing/2010/main" val="0"/>
              </a:ext>
            </a:extLst>
          </a:blip>
          <a:srcRect/>
          <a:stretch>
            <a:fillRect/>
          </a:stretch>
        </p:blipFill>
        <p:spPr>
          <a:xfrm>
            <a:off x="1185863" y="1981200"/>
            <a:ext cx="2808287" cy="4114800"/>
          </a:xfrm>
        </p:spPr>
      </p:pic>
    </p:spTree>
    <p:extLst>
      <p:ext uri="{BB962C8B-B14F-4D97-AF65-F5344CB8AC3E}">
        <p14:creationId xmlns="" xmlns:p14="http://schemas.microsoft.com/office/powerpoint/2010/main" val="4207394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026"/>
          <p:cNvSpPr>
            <a:spLocks noGrp="1" noChangeArrowheads="1"/>
          </p:cNvSpPr>
          <p:nvPr>
            <p:ph type="title"/>
          </p:nvPr>
        </p:nvSpPr>
        <p:spPr>
          <a:xfrm>
            <a:off x="304800" y="457200"/>
            <a:ext cx="7772400" cy="1143000"/>
          </a:xfrm>
        </p:spPr>
        <p:txBody>
          <a:bodyPr/>
          <a:lstStyle/>
          <a:p>
            <a:r>
              <a:rPr lang="en-US"/>
              <a:t>EXCLUDED!</a:t>
            </a:r>
          </a:p>
        </p:txBody>
      </p:sp>
      <p:pic>
        <p:nvPicPr>
          <p:cNvPr id="31750" name="Picture 1030" descr="A:\Copy_of_SWIMMING_small.jpg"/>
          <p:cNvPicPr>
            <a:picLocks noGrp="1" noChangeAspect="1" noChangeArrowheads="1"/>
          </p:cNvPicPr>
          <p:nvPr>
            <p:ph type="clipArt" sz="half" idx="2"/>
          </p:nvPr>
        </p:nvPicPr>
        <p:blipFill>
          <a:blip r:embed="rId2" cstate="print">
            <a:extLst>
              <a:ext uri="{28A0092B-C50C-407E-A947-70E740481C1C}">
                <a14:useLocalDpi xmlns="" xmlns:a14="http://schemas.microsoft.com/office/drawing/2010/main" val="0"/>
              </a:ext>
            </a:extLst>
          </a:blip>
          <a:srcRect/>
          <a:stretch>
            <a:fillRect/>
          </a:stretch>
        </p:blipFill>
        <p:spPr>
          <a:xfrm>
            <a:off x="1371600" y="1905000"/>
            <a:ext cx="6248400" cy="3873500"/>
          </a:xfrm>
        </p:spPr>
      </p:pic>
      <p:sp>
        <p:nvSpPr>
          <p:cNvPr id="31751" name="Text Box 1031"/>
          <p:cNvSpPr txBox="1">
            <a:spLocks noChangeArrowheads="1"/>
          </p:cNvSpPr>
          <p:nvPr/>
        </p:nvSpPr>
        <p:spPr bwMode="auto">
          <a:xfrm>
            <a:off x="914400" y="5867400"/>
            <a:ext cx="7239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atin typeface="Tahoma" pitchFamily="34" charset="0"/>
              </a:rPr>
              <a:t>ANIMALS ARE EXCLUDED FROM THE POOL.</a:t>
            </a:r>
          </a:p>
        </p:txBody>
      </p:sp>
    </p:spTree>
    <p:extLst>
      <p:ext uri="{BB962C8B-B14F-4D97-AF65-F5344CB8AC3E}">
        <p14:creationId xmlns="" xmlns:p14="http://schemas.microsoft.com/office/powerpoint/2010/main" val="34597501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04800" y="457200"/>
            <a:ext cx="7772400" cy="1143000"/>
          </a:xfrm>
        </p:spPr>
        <p:txBody>
          <a:bodyPr/>
          <a:lstStyle/>
          <a:p>
            <a:r>
              <a:rPr lang="en-US"/>
              <a:t>EXCLUDED!</a:t>
            </a:r>
          </a:p>
        </p:txBody>
      </p:sp>
      <p:pic>
        <p:nvPicPr>
          <p:cNvPr id="56327" name="Picture 7"/>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57400" y="1905000"/>
            <a:ext cx="4187825" cy="4495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6324" name="Text Box 4"/>
          <p:cNvSpPr txBox="1">
            <a:spLocks noChangeArrowheads="1"/>
          </p:cNvSpPr>
          <p:nvPr/>
        </p:nvSpPr>
        <p:spPr bwMode="auto">
          <a:xfrm>
            <a:off x="1560512" y="5867400"/>
            <a:ext cx="5181600"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000" dirty="0" smtClean="0">
                <a:solidFill>
                  <a:schemeClr val="bg1"/>
                </a:solidFill>
                <a:latin typeface="Tahoma" pitchFamily="34" charset="0"/>
              </a:rPr>
              <a:t>Animals Are Excluded From The Pool.</a:t>
            </a:r>
            <a:endParaRPr lang="en-US" sz="2000" dirty="0">
              <a:solidFill>
                <a:schemeClr val="bg1"/>
              </a:solidFill>
              <a:latin typeface="Tahoma" pitchFamily="34" charset="0"/>
            </a:endParaRPr>
          </a:p>
        </p:txBody>
      </p:sp>
    </p:spTree>
    <p:extLst>
      <p:ext uri="{BB962C8B-B14F-4D97-AF65-F5344CB8AC3E}">
        <p14:creationId xmlns="" xmlns:p14="http://schemas.microsoft.com/office/powerpoint/2010/main" val="1147009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dirty="0"/>
              <a:t>FECAL ACCIDENTS</a:t>
            </a:r>
          </a:p>
        </p:txBody>
      </p:sp>
      <p:pic>
        <p:nvPicPr>
          <p:cNvPr id="46083" name="Picture 3"/>
          <p:cNvPicPr>
            <a:picLocks noGrp="1" noChangeAspect="1" noChangeArrowheads="1"/>
          </p:cNvPicPr>
          <p:nvPr>
            <p:ph type="clipArt" sz="half" idx="1"/>
          </p:nvPr>
        </p:nvPicPr>
        <p:blipFill>
          <a:blip r:embed="rId2" cstate="print">
            <a:extLst>
              <a:ext uri="{28A0092B-C50C-407E-A947-70E740481C1C}">
                <a14:useLocalDpi xmlns="" xmlns:a14="http://schemas.microsoft.com/office/drawing/2010/main" val="0"/>
              </a:ext>
            </a:extLst>
          </a:blip>
          <a:srcRect/>
          <a:stretch>
            <a:fillRect/>
          </a:stretch>
        </p:blipFill>
        <p:spPr/>
      </p:pic>
      <p:sp>
        <p:nvSpPr>
          <p:cNvPr id="46084" name="Rectangle 4"/>
          <p:cNvSpPr>
            <a:spLocks noGrp="1" noChangeArrowheads="1"/>
          </p:cNvSpPr>
          <p:nvPr>
            <p:ph type="body" sz="half" idx="2"/>
          </p:nvPr>
        </p:nvSpPr>
        <p:spPr/>
        <p:txBody>
          <a:bodyPr>
            <a:normAutofit/>
          </a:bodyPr>
          <a:lstStyle/>
          <a:p>
            <a:r>
              <a:rPr lang="en-US" sz="2800" dirty="0"/>
              <a:t>Fecal accidents can release large amounts of contaminated material into a </a:t>
            </a:r>
            <a:r>
              <a:rPr lang="en-US" sz="2800" dirty="0" smtClean="0"/>
              <a:t>pool </a:t>
            </a:r>
            <a:r>
              <a:rPr lang="en-US" sz="2800" dirty="0"/>
              <a:t>at one time.</a:t>
            </a:r>
          </a:p>
          <a:p>
            <a:r>
              <a:rPr lang="en-US" sz="2800" dirty="0"/>
              <a:t>Every pool needs an established procedure.</a:t>
            </a:r>
          </a:p>
        </p:txBody>
      </p:sp>
    </p:spTree>
    <p:extLst>
      <p:ext uri="{BB962C8B-B14F-4D97-AF65-F5344CB8AC3E}">
        <p14:creationId xmlns="" xmlns:p14="http://schemas.microsoft.com/office/powerpoint/2010/main" val="40501688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026"/>
          <p:cNvSpPr>
            <a:spLocks noGrp="1" noChangeArrowheads="1"/>
          </p:cNvSpPr>
          <p:nvPr>
            <p:ph type="title"/>
          </p:nvPr>
        </p:nvSpPr>
        <p:spPr/>
        <p:txBody>
          <a:bodyPr/>
          <a:lstStyle/>
          <a:p>
            <a:r>
              <a:rPr lang="en-US"/>
              <a:t>FECAL ACCIDENTS</a:t>
            </a:r>
          </a:p>
        </p:txBody>
      </p:sp>
      <p:sp>
        <p:nvSpPr>
          <p:cNvPr id="54275" name="Rectangle 1027"/>
          <p:cNvSpPr>
            <a:spLocks noGrp="1" noChangeArrowheads="1"/>
          </p:cNvSpPr>
          <p:nvPr>
            <p:ph type="body" idx="1"/>
          </p:nvPr>
        </p:nvSpPr>
        <p:spPr/>
        <p:txBody>
          <a:bodyPr/>
          <a:lstStyle/>
          <a:p>
            <a:r>
              <a:rPr lang="en-US" sz="3600" dirty="0" smtClean="0"/>
              <a:t>Most Diarrheal Outbreaks in Pools Appear to be related to Accidental Fecal Contamination of the Water by Someone who is ill with Diarrhea.</a:t>
            </a:r>
            <a:endParaRPr lang="en-US" sz="3600" dirty="0"/>
          </a:p>
        </p:txBody>
      </p:sp>
    </p:spTree>
    <p:extLst>
      <p:ext uri="{BB962C8B-B14F-4D97-AF65-F5344CB8AC3E}">
        <p14:creationId xmlns="" xmlns:p14="http://schemas.microsoft.com/office/powerpoint/2010/main" val="2136151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85800"/>
            <a:ext cx="7175351" cy="4038600"/>
          </a:xfrm>
        </p:spPr>
        <p:txBody>
          <a:bodyPr>
            <a:normAutofit fontScale="90000"/>
          </a:bodyPr>
          <a:lstStyle/>
          <a:p>
            <a:pPr marL="182880" indent="0" algn="ctr">
              <a:buNone/>
            </a:pPr>
            <a:r>
              <a:rPr lang="en-US" sz="7200" dirty="0" smtClean="0">
                <a:solidFill>
                  <a:schemeClr val="tx1"/>
                </a:solidFill>
              </a:rPr>
              <a:t>Planning Sports Facility </a:t>
            </a:r>
            <a:br>
              <a:rPr lang="en-US" sz="7200" dirty="0" smtClean="0">
                <a:solidFill>
                  <a:schemeClr val="tx1"/>
                </a:solidFill>
              </a:rPr>
            </a:br>
            <a:r>
              <a:rPr lang="en-US" sz="7200" dirty="0" smtClean="0">
                <a:solidFill>
                  <a:schemeClr val="tx1"/>
                </a:solidFill>
              </a:rPr>
              <a:t>for </a:t>
            </a:r>
            <a:br>
              <a:rPr lang="en-US" sz="7200" dirty="0" smtClean="0">
                <a:solidFill>
                  <a:schemeClr val="tx1"/>
                </a:solidFill>
              </a:rPr>
            </a:br>
            <a:r>
              <a:rPr lang="en-US" sz="7200" dirty="0" smtClean="0">
                <a:solidFill>
                  <a:schemeClr val="tx1"/>
                </a:solidFill>
              </a:rPr>
              <a:t>Swimming Pool</a:t>
            </a:r>
            <a:endParaRPr lang="en-US" sz="7200" dirty="0">
              <a:solidFill>
                <a:schemeClr val="tx1"/>
              </a:solidFill>
            </a:endParaRPr>
          </a:p>
        </p:txBody>
      </p:sp>
    </p:spTree>
    <p:extLst>
      <p:ext uri="{BB962C8B-B14F-4D97-AF65-F5344CB8AC3E}">
        <p14:creationId xmlns="" xmlns:p14="http://schemas.microsoft.com/office/powerpoint/2010/main" val="2442343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t>FECAL ACCIDENTS</a:t>
            </a:r>
          </a:p>
        </p:txBody>
      </p:sp>
      <p:sp>
        <p:nvSpPr>
          <p:cNvPr id="47107" name="Rectangle 3"/>
          <p:cNvSpPr>
            <a:spLocks noGrp="1" noChangeArrowheads="1"/>
          </p:cNvSpPr>
          <p:nvPr>
            <p:ph type="body" idx="1"/>
          </p:nvPr>
        </p:nvSpPr>
        <p:spPr/>
        <p:txBody>
          <a:bodyPr/>
          <a:lstStyle/>
          <a:p>
            <a:pPr>
              <a:buFont typeface="Monotype Sorts" pitchFamily="2" charset="2"/>
              <a:buNone/>
            </a:pPr>
            <a:r>
              <a:rPr lang="en-US" dirty="0"/>
              <a:t>EXAMPLES OF DISEASE ORGANISMS:</a:t>
            </a:r>
          </a:p>
          <a:p>
            <a:r>
              <a:rPr lang="en-US" dirty="0"/>
              <a:t>Cryptosporidium </a:t>
            </a:r>
            <a:r>
              <a:rPr lang="en-US" dirty="0" err="1"/>
              <a:t>parvum</a:t>
            </a:r>
            <a:endParaRPr lang="en-US" dirty="0"/>
          </a:p>
          <a:p>
            <a:r>
              <a:rPr lang="en-US" dirty="0"/>
              <a:t>E. coli </a:t>
            </a:r>
            <a:endParaRPr lang="en-US" dirty="0" smtClean="0"/>
          </a:p>
          <a:p>
            <a:r>
              <a:rPr lang="en-US" dirty="0" smtClean="0"/>
              <a:t>Giardia </a:t>
            </a:r>
            <a:r>
              <a:rPr lang="en-US" dirty="0" err="1"/>
              <a:t>lamblia</a:t>
            </a:r>
            <a:endParaRPr lang="en-US" dirty="0"/>
          </a:p>
          <a:p>
            <a:r>
              <a:rPr lang="en-US" dirty="0" err="1"/>
              <a:t>Shigella</a:t>
            </a:r>
            <a:endParaRPr lang="en-US" dirty="0"/>
          </a:p>
        </p:txBody>
      </p:sp>
      <p:pic>
        <p:nvPicPr>
          <p:cNvPr id="47109" name="Picture 5" descr="C:\GARY'S STUFF\POOL SCHOOL\giardia.gi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43600" y="2667000"/>
            <a:ext cx="2286000" cy="3810000"/>
          </a:xfrm>
          <a:prstGeom prst="rect">
            <a:avLst/>
          </a:prstGeom>
          <a:noFill/>
          <a:extLst>
            <a:ext uri="{909E8E84-426E-40DD-AFC4-6F175D3DCCD1}">
              <a14:hiddenFill xmlns="" xmlns:a14="http://schemas.microsoft.com/office/drawing/2010/main">
                <a:solidFill>
                  <a:srgbClr val="FFFFFF"/>
                </a:solidFill>
              </a14:hiddenFill>
            </a:ext>
          </a:extLst>
        </p:spPr>
      </p:pic>
      <p:sp>
        <p:nvSpPr>
          <p:cNvPr id="47110" name="Text Box 6"/>
          <p:cNvSpPr txBox="1">
            <a:spLocks noChangeArrowheads="1"/>
          </p:cNvSpPr>
          <p:nvPr/>
        </p:nvSpPr>
        <p:spPr bwMode="auto">
          <a:xfrm>
            <a:off x="3429000" y="5791200"/>
            <a:ext cx="2209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i="1"/>
              <a:t>Giardia lamblia</a:t>
            </a:r>
          </a:p>
        </p:txBody>
      </p:sp>
    </p:spTree>
    <p:extLst>
      <p:ext uri="{BB962C8B-B14F-4D97-AF65-F5344CB8AC3E}">
        <p14:creationId xmlns="" xmlns:p14="http://schemas.microsoft.com/office/powerpoint/2010/main" val="11295427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dirty="0"/>
              <a:t>Germ-resistance to Chlorine</a:t>
            </a:r>
          </a:p>
        </p:txBody>
      </p:sp>
      <p:sp>
        <p:nvSpPr>
          <p:cNvPr id="55299" name="Rectangle 3"/>
          <p:cNvSpPr>
            <a:spLocks noGrp="1" noChangeArrowheads="1"/>
          </p:cNvSpPr>
          <p:nvPr>
            <p:ph type="body" idx="1"/>
          </p:nvPr>
        </p:nvSpPr>
        <p:spPr/>
        <p:txBody>
          <a:bodyPr/>
          <a:lstStyle/>
          <a:p>
            <a:pPr>
              <a:buFont typeface="Monotype Sorts" pitchFamily="2" charset="2"/>
              <a:buNone/>
            </a:pPr>
            <a:r>
              <a:rPr lang="en-US" dirty="0"/>
              <a:t>Disinfection Times for Fecal Contaminants</a:t>
            </a:r>
          </a:p>
          <a:p>
            <a:r>
              <a:rPr lang="en-US" dirty="0" err="1"/>
              <a:t>E.coli</a:t>
            </a:r>
            <a:r>
              <a:rPr lang="en-US" dirty="0"/>
              <a:t>			&lt;&lt; 1 minute</a:t>
            </a:r>
          </a:p>
          <a:p>
            <a:r>
              <a:rPr lang="en-US" dirty="0"/>
              <a:t>Hepatitis A		16 minutes</a:t>
            </a:r>
          </a:p>
          <a:p>
            <a:r>
              <a:rPr lang="en-US" dirty="0" err="1"/>
              <a:t>Giardia</a:t>
            </a:r>
            <a:r>
              <a:rPr lang="en-US" dirty="0"/>
              <a:t>			20-45 minutes</a:t>
            </a:r>
          </a:p>
          <a:p>
            <a:r>
              <a:rPr lang="en-US" dirty="0"/>
              <a:t>Crypto			9600 minutes</a:t>
            </a:r>
          </a:p>
          <a:p>
            <a:endParaRPr lang="en-US" dirty="0"/>
          </a:p>
          <a:p>
            <a:pPr>
              <a:buFont typeface="Monotype Sorts" pitchFamily="2" charset="2"/>
              <a:buNone/>
            </a:pPr>
            <a:r>
              <a:rPr lang="en-US" dirty="0"/>
              <a:t>*1 mg / L (1 </a:t>
            </a:r>
            <a:r>
              <a:rPr lang="en-US" dirty="0" err="1"/>
              <a:t>ppm</a:t>
            </a:r>
            <a:r>
              <a:rPr lang="en-US" dirty="0"/>
              <a:t>) chlorine, pH 7.5 /25 C</a:t>
            </a:r>
          </a:p>
        </p:txBody>
      </p:sp>
    </p:spTree>
    <p:extLst>
      <p:ext uri="{BB962C8B-B14F-4D97-AF65-F5344CB8AC3E}">
        <p14:creationId xmlns="" xmlns:p14="http://schemas.microsoft.com/office/powerpoint/2010/main" val="1546911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p:txBody>
          <a:bodyPr>
            <a:normAutofit/>
          </a:bodyPr>
          <a:lstStyle/>
          <a:p>
            <a:pPr algn="ctr"/>
            <a:r>
              <a:rPr lang="en-US" dirty="0" smtClean="0"/>
              <a:t>SWIMMING </a:t>
            </a:r>
            <a:r>
              <a:rPr lang="en-US" dirty="0"/>
              <a:t>POOL</a:t>
            </a:r>
            <a:br>
              <a:rPr lang="en-US" dirty="0"/>
            </a:br>
            <a:r>
              <a:rPr lang="en-US" dirty="0"/>
              <a:t> CHEMICAL SAFETY</a:t>
            </a:r>
          </a:p>
        </p:txBody>
      </p:sp>
      <p:pic>
        <p:nvPicPr>
          <p:cNvPr id="58372" name="Picture 4" descr="A:\peopleinwater.gi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66800" y="5181600"/>
            <a:ext cx="7496175" cy="126682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ubtitle 1"/>
          <p:cNvSpPr>
            <a:spLocks noGrp="1"/>
          </p:cNvSpPr>
          <p:nvPr>
            <p:ph type="subTitle" idx="1"/>
          </p:nvPr>
        </p:nvSpPr>
        <p:spPr/>
        <p:txBody>
          <a:bodyPr/>
          <a:lstStyle/>
          <a:p>
            <a:endParaRPr lang="en-US"/>
          </a:p>
        </p:txBody>
      </p:sp>
    </p:spTree>
    <p:extLst>
      <p:ext uri="{BB962C8B-B14F-4D97-AF65-F5344CB8AC3E}">
        <p14:creationId xmlns="" xmlns:p14="http://schemas.microsoft.com/office/powerpoint/2010/main" val="3252482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dirty="0"/>
              <a:t>USING POOL CHEMICALS</a:t>
            </a:r>
          </a:p>
        </p:txBody>
      </p:sp>
      <p:pic>
        <p:nvPicPr>
          <p:cNvPr id="70659" name="Picture 3"/>
          <p:cNvPicPr>
            <a:picLocks noGrp="1" noChangeAspect="1" noChangeArrowheads="1"/>
          </p:cNvPicPr>
          <p:nvPr>
            <p:ph type="clipArt" sz="half" idx="1"/>
          </p:nvPr>
        </p:nvPicPr>
        <p:blipFill>
          <a:blip r:embed="rId2" cstate="print">
            <a:extLst>
              <a:ext uri="{28A0092B-C50C-407E-A947-70E740481C1C}">
                <a14:useLocalDpi xmlns="" xmlns:a14="http://schemas.microsoft.com/office/drawing/2010/main" val="0"/>
              </a:ext>
            </a:extLst>
          </a:blip>
          <a:srcRect/>
          <a:stretch>
            <a:fillRect/>
          </a:stretch>
        </p:blipFill>
        <p:spPr>
          <a:xfrm>
            <a:off x="755650" y="2057400"/>
            <a:ext cx="4349750" cy="4038600"/>
          </a:xfrm>
        </p:spPr>
      </p:pic>
      <p:sp>
        <p:nvSpPr>
          <p:cNvPr id="70660" name="Rectangle 4"/>
          <p:cNvSpPr>
            <a:spLocks noGrp="1" noChangeArrowheads="1"/>
          </p:cNvSpPr>
          <p:nvPr>
            <p:ph type="body" sz="half" idx="2"/>
          </p:nvPr>
        </p:nvSpPr>
        <p:spPr>
          <a:xfrm>
            <a:off x="5029200" y="1981200"/>
            <a:ext cx="3733800" cy="4114800"/>
          </a:xfrm>
        </p:spPr>
        <p:txBody>
          <a:bodyPr/>
          <a:lstStyle/>
          <a:p>
            <a:r>
              <a:rPr lang="en-US" sz="3200" dirty="0" smtClean="0"/>
              <a:t>Add Chemicals to Pool Water, not the other Way around.</a:t>
            </a:r>
          </a:p>
          <a:p>
            <a:r>
              <a:rPr lang="en-US" sz="3200" dirty="0" smtClean="0"/>
              <a:t>Read the instructions</a:t>
            </a:r>
          </a:p>
          <a:p>
            <a:endParaRPr lang="en-US" sz="2800" dirty="0"/>
          </a:p>
        </p:txBody>
      </p:sp>
    </p:spTree>
    <p:extLst>
      <p:ext uri="{BB962C8B-B14F-4D97-AF65-F5344CB8AC3E}">
        <p14:creationId xmlns="" xmlns:p14="http://schemas.microsoft.com/office/powerpoint/2010/main" val="40731751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algn="ctr"/>
            <a:r>
              <a:rPr lang="en-US" dirty="0"/>
              <a:t>USING POOL CHEMICALS</a:t>
            </a:r>
          </a:p>
        </p:txBody>
      </p:sp>
      <p:sp>
        <p:nvSpPr>
          <p:cNvPr id="71683" name="Rectangle 3"/>
          <p:cNvSpPr>
            <a:spLocks noGrp="1" noChangeArrowheads="1"/>
          </p:cNvSpPr>
          <p:nvPr>
            <p:ph type="body" idx="1"/>
          </p:nvPr>
        </p:nvSpPr>
        <p:spPr/>
        <p:txBody>
          <a:bodyPr/>
          <a:lstStyle/>
          <a:p>
            <a:r>
              <a:rPr lang="en-US" dirty="0" smtClean="0"/>
              <a:t>Add Directly to the Pool or through A Feeder Designed for that Chemical.</a:t>
            </a:r>
          </a:p>
          <a:p>
            <a:r>
              <a:rPr lang="en-US" dirty="0" smtClean="0"/>
              <a:t>Chemicals added directly to the Skimmer could allow Strong Concentrations to Harm Equipment or Swimmers.</a:t>
            </a:r>
          </a:p>
          <a:p>
            <a:pPr>
              <a:buFont typeface="Monotype Sorts" pitchFamily="2" charset="2"/>
              <a:buNone/>
            </a:pPr>
            <a:endParaRPr lang="en-US" dirty="0"/>
          </a:p>
        </p:txBody>
      </p:sp>
    </p:spTree>
    <p:extLst>
      <p:ext uri="{BB962C8B-B14F-4D97-AF65-F5344CB8AC3E}">
        <p14:creationId xmlns="" xmlns:p14="http://schemas.microsoft.com/office/powerpoint/2010/main" val="14071665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09600" y="457200"/>
            <a:ext cx="7772400" cy="1143000"/>
          </a:xfrm>
        </p:spPr>
        <p:txBody>
          <a:bodyPr/>
          <a:lstStyle/>
          <a:p>
            <a:pPr algn="ctr"/>
            <a:r>
              <a:rPr lang="en-US" dirty="0"/>
              <a:t>USING POOL CHEMICALS</a:t>
            </a:r>
          </a:p>
        </p:txBody>
      </p:sp>
      <p:pic>
        <p:nvPicPr>
          <p:cNvPr id="72707" name="Picture 3"/>
          <p:cNvPicPr>
            <a:picLocks noGrp="1" noChangeAspect="1" noChangeArrowheads="1"/>
          </p:cNvPicPr>
          <p:nvPr>
            <p:ph type="clipArt" sz="half" idx="1"/>
          </p:nvPr>
        </p:nvPicPr>
        <p:blipFill>
          <a:blip r:embed="rId2" cstate="print">
            <a:extLst>
              <a:ext uri="{28A0092B-C50C-407E-A947-70E740481C1C}">
                <a14:useLocalDpi xmlns="" xmlns:a14="http://schemas.microsoft.com/office/drawing/2010/main" val="0"/>
              </a:ext>
            </a:extLst>
          </a:blip>
          <a:srcRect/>
          <a:stretch>
            <a:fillRect/>
          </a:stretch>
        </p:blipFill>
        <p:spPr/>
      </p:pic>
      <p:pic>
        <p:nvPicPr>
          <p:cNvPr id="72708" name="Picture 4"/>
          <p:cNvPicPr>
            <a:picLocks noGrp="1" noChangeAspect="1" noChangeArrowheads="1"/>
          </p:cNvPicPr>
          <p:nvPr>
            <p:ph type="body" sz="half" idx="2"/>
          </p:nvPr>
        </p:nvPicPr>
        <p:blipFill>
          <a:blip r:embed="rId3" cstate="print">
            <a:extLst>
              <a:ext uri="{28A0092B-C50C-407E-A947-70E740481C1C}">
                <a14:useLocalDpi xmlns="" xmlns:a14="http://schemas.microsoft.com/office/drawing/2010/main" val="0"/>
              </a:ext>
            </a:extLst>
          </a:blip>
          <a:srcRect/>
          <a:stretch>
            <a:fillRect/>
          </a:stretch>
        </p:blipFill>
        <p:spPr/>
      </p:pic>
    </p:spTree>
    <p:extLst>
      <p:ext uri="{BB962C8B-B14F-4D97-AF65-F5344CB8AC3E}">
        <p14:creationId xmlns="" xmlns:p14="http://schemas.microsoft.com/office/powerpoint/2010/main" val="25692716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533400" y="457200"/>
            <a:ext cx="7772400" cy="1143000"/>
          </a:xfrm>
        </p:spPr>
        <p:txBody>
          <a:bodyPr/>
          <a:lstStyle/>
          <a:p>
            <a:pPr algn="ctr"/>
            <a:r>
              <a:rPr lang="en-US" dirty="0"/>
              <a:t>USING POOL CHEMICALS</a:t>
            </a:r>
          </a:p>
        </p:txBody>
      </p:sp>
      <p:pic>
        <p:nvPicPr>
          <p:cNvPr id="73731" name="Picture 3"/>
          <p:cNvPicPr>
            <a:picLocks noGrp="1" noChangeAspect="1" noChangeArrowheads="1"/>
          </p:cNvPicPr>
          <p:nvPr>
            <p:ph type="clipArt" sz="half" idx="1"/>
          </p:nvPr>
        </p:nvPicPr>
        <p:blipFill>
          <a:blip r:embed="rId2" cstate="print">
            <a:extLst>
              <a:ext uri="{28A0092B-C50C-407E-A947-70E740481C1C}">
                <a14:useLocalDpi xmlns="" xmlns:a14="http://schemas.microsoft.com/office/drawing/2010/main" val="0"/>
              </a:ext>
            </a:extLst>
          </a:blip>
          <a:srcRect/>
          <a:stretch>
            <a:fillRect/>
          </a:stretch>
        </p:blipFill>
        <p:spPr/>
      </p:pic>
      <p:pic>
        <p:nvPicPr>
          <p:cNvPr id="73733" name="Picture 5"/>
          <p:cNvPicPr>
            <a:picLocks noGrp="1" noChangeAspect="1" noChangeArrowheads="1"/>
          </p:cNvPicPr>
          <p:nvPr>
            <p:ph type="body" sz="half" idx="2"/>
          </p:nvPr>
        </p:nvPicPr>
        <p:blipFill>
          <a:blip r:embed="rId3" cstate="print">
            <a:extLst>
              <a:ext uri="{28A0092B-C50C-407E-A947-70E740481C1C}">
                <a14:useLocalDpi xmlns="" xmlns:a14="http://schemas.microsoft.com/office/drawing/2010/main" val="0"/>
              </a:ext>
            </a:extLst>
          </a:blip>
          <a:srcRect/>
          <a:stretch>
            <a:fillRect/>
          </a:stretch>
        </p:blipFill>
        <p:spPr/>
      </p:pic>
    </p:spTree>
    <p:extLst>
      <p:ext uri="{BB962C8B-B14F-4D97-AF65-F5344CB8AC3E}">
        <p14:creationId xmlns="" xmlns:p14="http://schemas.microsoft.com/office/powerpoint/2010/main" val="12076891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algn="ctr"/>
            <a:r>
              <a:rPr lang="en-US" dirty="0"/>
              <a:t>USING POOL CHEMICALS</a:t>
            </a:r>
          </a:p>
        </p:txBody>
      </p:sp>
      <p:sp>
        <p:nvSpPr>
          <p:cNvPr id="81923" name="Rectangle 3"/>
          <p:cNvSpPr>
            <a:spLocks noGrp="1" noChangeArrowheads="1"/>
          </p:cNvSpPr>
          <p:nvPr>
            <p:ph type="body" idx="1"/>
          </p:nvPr>
        </p:nvSpPr>
        <p:spPr/>
        <p:txBody>
          <a:bodyPr/>
          <a:lstStyle/>
          <a:p>
            <a:r>
              <a:rPr lang="en-US" dirty="0" smtClean="0"/>
              <a:t>Do Not Breath Chemical Fumes or Dust.</a:t>
            </a:r>
          </a:p>
          <a:p>
            <a:r>
              <a:rPr lang="en-US" dirty="0" smtClean="0"/>
              <a:t>Wash Skin if Contact Occurs.</a:t>
            </a:r>
          </a:p>
          <a:p>
            <a:r>
              <a:rPr lang="en-US" dirty="0" smtClean="0"/>
              <a:t>If Chemicals Splash into Eyes, Flush with Water.</a:t>
            </a:r>
            <a:endParaRPr lang="en-US" dirty="0"/>
          </a:p>
        </p:txBody>
      </p:sp>
    </p:spTree>
    <p:extLst>
      <p:ext uri="{BB962C8B-B14F-4D97-AF65-F5344CB8AC3E}">
        <p14:creationId xmlns="" xmlns:p14="http://schemas.microsoft.com/office/powerpoint/2010/main" val="806552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algn="ctr"/>
            <a:r>
              <a:rPr lang="en-US" dirty="0"/>
              <a:t>USING POOL CHEMICAL</a:t>
            </a:r>
          </a:p>
        </p:txBody>
      </p:sp>
      <p:pic>
        <p:nvPicPr>
          <p:cNvPr id="82947" name="Picture 3"/>
          <p:cNvPicPr>
            <a:picLocks noGrp="1" noChangeAspect="1" noChangeArrowheads="1"/>
          </p:cNvPicPr>
          <p:nvPr>
            <p:ph type="clipArt" sz="half" idx="1"/>
          </p:nvPr>
        </p:nvPicPr>
        <p:blipFill>
          <a:blip r:embed="rId2" cstate="print">
            <a:extLst>
              <a:ext uri="{28A0092B-C50C-407E-A947-70E740481C1C}">
                <a14:useLocalDpi xmlns="" xmlns:a14="http://schemas.microsoft.com/office/drawing/2010/main" val="0"/>
              </a:ext>
            </a:extLst>
          </a:blip>
          <a:srcRect/>
          <a:stretch>
            <a:fillRect/>
          </a:stretch>
        </p:blipFill>
        <p:spPr/>
      </p:pic>
      <p:sp>
        <p:nvSpPr>
          <p:cNvPr id="82948" name="Rectangle 4"/>
          <p:cNvSpPr>
            <a:spLocks noGrp="1" noChangeArrowheads="1"/>
          </p:cNvSpPr>
          <p:nvPr>
            <p:ph type="body" sz="half" idx="2"/>
          </p:nvPr>
        </p:nvSpPr>
        <p:spPr>
          <a:xfrm>
            <a:off x="4648200" y="1981200"/>
            <a:ext cx="4191000" cy="4114800"/>
          </a:xfrm>
        </p:spPr>
        <p:txBody>
          <a:bodyPr/>
          <a:lstStyle/>
          <a:p>
            <a:r>
              <a:rPr lang="en-US" sz="2800" dirty="0" smtClean="0"/>
              <a:t>Use Only A Water Filled Fire Extinguisher on A Chlorine Chemical Fire.</a:t>
            </a:r>
          </a:p>
          <a:p>
            <a:r>
              <a:rPr lang="en-US" sz="2800" dirty="0" smtClean="0">
                <a:solidFill>
                  <a:srgbClr val="FF0000"/>
                </a:solidFill>
              </a:rPr>
              <a:t>Never</a:t>
            </a:r>
            <a:r>
              <a:rPr lang="en-US" sz="2800" dirty="0" smtClean="0"/>
              <a:t> Use The Dry type of Extinguisher.</a:t>
            </a:r>
            <a:endParaRPr lang="en-US" sz="2800" dirty="0"/>
          </a:p>
        </p:txBody>
      </p:sp>
    </p:spTree>
    <p:extLst>
      <p:ext uri="{BB962C8B-B14F-4D97-AF65-F5344CB8AC3E}">
        <p14:creationId xmlns="" xmlns:p14="http://schemas.microsoft.com/office/powerpoint/2010/main" val="18487174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a:r>
              <a:rPr lang="en-US" dirty="0" smtClean="0"/>
              <a:t>THREE MAIN TESTS</a:t>
            </a:r>
            <a:endParaRPr lang="en-US" dirty="0"/>
          </a:p>
        </p:txBody>
      </p:sp>
      <p:sp>
        <p:nvSpPr>
          <p:cNvPr id="8195" name="Rectangle 3"/>
          <p:cNvSpPr>
            <a:spLocks noGrp="1" noChangeArrowheads="1"/>
          </p:cNvSpPr>
          <p:nvPr>
            <p:ph type="body" idx="1"/>
          </p:nvPr>
        </p:nvSpPr>
        <p:spPr/>
        <p:txBody>
          <a:bodyPr/>
          <a:lstStyle/>
          <a:p>
            <a:r>
              <a:rPr lang="en-US" b="1" dirty="0"/>
              <a:t>Residual disinfectant </a:t>
            </a:r>
            <a:r>
              <a:rPr lang="en-US" dirty="0"/>
              <a:t>and disinfectant by-products (Free &amp; combined Chlorine)</a:t>
            </a:r>
          </a:p>
          <a:p>
            <a:endParaRPr lang="en-US" b="1" dirty="0" smtClean="0"/>
          </a:p>
          <a:p>
            <a:r>
              <a:rPr lang="en-US" b="1" dirty="0" smtClean="0"/>
              <a:t>Water </a:t>
            </a:r>
            <a:r>
              <a:rPr lang="en-US" b="1" dirty="0"/>
              <a:t>Balance (pH, Total Alkalinity, Calcium Hardness, Temperature)</a:t>
            </a:r>
          </a:p>
          <a:p>
            <a:endParaRPr lang="en-US" b="1" dirty="0" smtClean="0"/>
          </a:p>
          <a:p>
            <a:r>
              <a:rPr lang="en-US" b="1" dirty="0" smtClean="0"/>
              <a:t>Undesirable </a:t>
            </a:r>
            <a:r>
              <a:rPr lang="en-US" b="1" dirty="0"/>
              <a:t>residual chemicals (</a:t>
            </a:r>
            <a:r>
              <a:rPr lang="en-US" b="1" dirty="0" err="1"/>
              <a:t>Sulphates</a:t>
            </a:r>
            <a:r>
              <a:rPr lang="en-US" b="1" dirty="0"/>
              <a:t>, Chlorides, </a:t>
            </a:r>
            <a:r>
              <a:rPr lang="en-US" b="1" dirty="0" err="1"/>
              <a:t>Cyanurates</a:t>
            </a:r>
            <a:r>
              <a:rPr lang="en-US" b="1" dirty="0"/>
              <a:t>)</a:t>
            </a:r>
          </a:p>
          <a:p>
            <a:endParaRPr lang="en-US" dirty="0"/>
          </a:p>
        </p:txBody>
      </p:sp>
    </p:spTree>
    <p:extLst>
      <p:ext uri="{BB962C8B-B14F-4D97-AF65-F5344CB8AC3E}">
        <p14:creationId xmlns="" xmlns:p14="http://schemas.microsoft.com/office/powerpoint/2010/main" val="2369417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sz="3600" dirty="0" smtClean="0"/>
          </a:p>
          <a:p>
            <a:pPr marL="109728" indent="0" algn="ctr">
              <a:buNone/>
            </a:pPr>
            <a:r>
              <a:rPr lang="en-US" sz="3600" b="1" dirty="0" err="1" smtClean="0"/>
              <a:t>Irfan</a:t>
            </a:r>
            <a:r>
              <a:rPr lang="en-US" sz="3600" b="1" dirty="0" smtClean="0"/>
              <a:t> </a:t>
            </a:r>
            <a:r>
              <a:rPr lang="en-US" sz="3600" b="1" dirty="0" err="1" smtClean="0"/>
              <a:t>Munir</a:t>
            </a:r>
            <a:endParaRPr lang="en-US" sz="3600" b="1" dirty="0" smtClean="0"/>
          </a:p>
          <a:p>
            <a:pPr marL="109728" indent="0" algn="ctr">
              <a:buNone/>
            </a:pPr>
            <a:r>
              <a:rPr lang="en-US" sz="3600" b="1" dirty="0" smtClean="0"/>
              <a:t>Tariq </a:t>
            </a:r>
            <a:r>
              <a:rPr lang="en-US" sz="3600" b="1" dirty="0" err="1" smtClean="0"/>
              <a:t>Rafique</a:t>
            </a:r>
            <a:endParaRPr lang="en-US" sz="3600" b="1" dirty="0" smtClean="0"/>
          </a:p>
          <a:p>
            <a:pPr marL="109728" indent="0" algn="ctr">
              <a:buNone/>
            </a:pPr>
            <a:r>
              <a:rPr lang="en-US" sz="3600" b="1" dirty="0" err="1" smtClean="0"/>
              <a:t>Rahat</a:t>
            </a:r>
            <a:r>
              <a:rPr lang="en-US" sz="3600" b="1" dirty="0" smtClean="0"/>
              <a:t> Aziz </a:t>
            </a:r>
          </a:p>
          <a:p>
            <a:pPr marL="109728" indent="0" algn="ctr">
              <a:buNone/>
            </a:pPr>
            <a:r>
              <a:rPr lang="en-US" sz="3600" b="1" dirty="0" smtClean="0"/>
              <a:t>Muhammad Abdul </a:t>
            </a:r>
            <a:r>
              <a:rPr lang="en-US" sz="3600" b="1" dirty="0" err="1" smtClean="0"/>
              <a:t>Jabar</a:t>
            </a:r>
            <a:r>
              <a:rPr lang="en-US" sz="3600" b="1" dirty="0" smtClean="0"/>
              <a:t> Adnan</a:t>
            </a:r>
            <a:endParaRPr lang="en-US" sz="3600" b="1" dirty="0"/>
          </a:p>
        </p:txBody>
      </p:sp>
      <p:sp>
        <p:nvSpPr>
          <p:cNvPr id="3" name="Title 2"/>
          <p:cNvSpPr>
            <a:spLocks noGrp="1"/>
          </p:cNvSpPr>
          <p:nvPr>
            <p:ph type="title"/>
          </p:nvPr>
        </p:nvSpPr>
        <p:spPr/>
        <p:txBody>
          <a:bodyPr/>
          <a:lstStyle/>
          <a:p>
            <a:pPr algn="ctr"/>
            <a:r>
              <a:rPr lang="en-US" dirty="0" smtClean="0">
                <a:solidFill>
                  <a:schemeClr val="tx1"/>
                </a:solidFill>
              </a:rPr>
              <a:t>Presenters</a:t>
            </a:r>
            <a:endParaRPr lang="en-US" dirty="0">
              <a:solidFill>
                <a:schemeClr val="tx1"/>
              </a:solidFill>
            </a:endParaRPr>
          </a:p>
        </p:txBody>
      </p:sp>
    </p:spTree>
    <p:extLst>
      <p:ext uri="{BB962C8B-B14F-4D97-AF65-F5344CB8AC3E}">
        <p14:creationId xmlns="" xmlns:p14="http://schemas.microsoft.com/office/powerpoint/2010/main" val="947493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09600" y="666750"/>
            <a:ext cx="8001000" cy="2076450"/>
          </a:xfrm>
          <a:noFill/>
          <a:ln/>
        </p:spPr>
        <p:txBody>
          <a:bodyPr/>
          <a:lstStyle/>
          <a:p>
            <a:pPr algn="ctr"/>
            <a:r>
              <a:rPr lang="en-US" dirty="0" smtClean="0"/>
              <a:t>Swimming </a:t>
            </a:r>
            <a:r>
              <a:rPr lang="en-US" dirty="0"/>
              <a:t>Pools and Bathing Places </a:t>
            </a:r>
            <a:r>
              <a:rPr lang="en-US" dirty="0" smtClean="0"/>
              <a:t>Recommendations</a:t>
            </a:r>
            <a:endParaRPr lang="en-US" dirty="0"/>
          </a:p>
        </p:txBody>
      </p:sp>
      <p:sp>
        <p:nvSpPr>
          <p:cNvPr id="7171" name="Rectangle 3"/>
          <p:cNvSpPr>
            <a:spLocks noGrp="1" noChangeArrowheads="1"/>
          </p:cNvSpPr>
          <p:nvPr>
            <p:ph type="body" idx="1"/>
          </p:nvPr>
        </p:nvSpPr>
        <p:spPr>
          <a:xfrm>
            <a:off x="990600" y="2952750"/>
            <a:ext cx="7391400" cy="2990850"/>
          </a:xfrm>
          <a:noFill/>
          <a:ln/>
        </p:spPr>
        <p:txBody>
          <a:bodyPr>
            <a:normAutofit/>
          </a:bodyPr>
          <a:lstStyle/>
          <a:p>
            <a:r>
              <a:rPr lang="en-US" sz="3200" b="1" dirty="0">
                <a:effectLst>
                  <a:outerShdw blurRad="38100" dist="38100" dir="2700000" algn="tl">
                    <a:srgbClr val="000000"/>
                  </a:outerShdw>
                </a:effectLst>
              </a:rPr>
              <a:t>Microbial parameters (pools):</a:t>
            </a:r>
          </a:p>
          <a:p>
            <a:pPr lvl="1"/>
            <a:r>
              <a:rPr lang="en-US" sz="2800" b="1" dirty="0">
                <a:effectLst>
                  <a:outerShdw blurRad="38100" dist="38100" dir="2700000" algn="tl">
                    <a:srgbClr val="000000"/>
                  </a:outerShdw>
                </a:effectLst>
              </a:rPr>
              <a:t>Plate count - &lt; 200 CFU/ml.</a:t>
            </a:r>
          </a:p>
          <a:p>
            <a:pPr lvl="1"/>
            <a:r>
              <a:rPr lang="en-US" sz="2800" b="1" dirty="0">
                <a:effectLst>
                  <a:outerShdw blurRad="38100" dist="38100" dir="2700000" algn="tl">
                    <a:srgbClr val="000000"/>
                  </a:outerShdw>
                </a:effectLst>
              </a:rPr>
              <a:t>Coliforms - &lt; 1.0/50 ml.</a:t>
            </a:r>
          </a:p>
          <a:p>
            <a:pPr lvl="1"/>
            <a:r>
              <a:rPr lang="en-US" sz="2800" b="1" dirty="0">
                <a:effectLst>
                  <a:outerShdw blurRad="38100" dist="38100" dir="2700000" algn="tl">
                    <a:srgbClr val="000000"/>
                  </a:outerShdw>
                </a:effectLst>
              </a:rPr>
              <a:t>Staphylococci - &lt; 50/100 ml.</a:t>
            </a:r>
          </a:p>
        </p:txBody>
      </p:sp>
    </p:spTree>
    <p:extLst>
      <p:ext uri="{BB962C8B-B14F-4D97-AF65-F5344CB8AC3E}">
        <p14:creationId xmlns="" xmlns:p14="http://schemas.microsoft.com/office/powerpoint/2010/main" val="58873453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171">
                                            <p:txEl>
                                              <p:pRg st="0" end="0"/>
                                            </p:txEl>
                                          </p:spTgt>
                                        </p:tgtEl>
                                        <p:attrNameLst>
                                          <p:attrName>style.visibility</p:attrName>
                                        </p:attrNameLst>
                                      </p:cBhvr>
                                      <p:to>
                                        <p:strVal val="visible"/>
                                      </p:to>
                                    </p:set>
                                    <p:anim to="" calcmode="lin" valueType="num">
                                      <p:cBhvr>
                                        <p:cTn id="7" dur="1" fill="hold"/>
                                        <p:tgtEl>
                                          <p:spTgt spid="7171">
                                            <p:txEl>
                                              <p:pRg st="0" end="0"/>
                                            </p:txEl>
                                          </p:spTgt>
                                        </p:tgtEl>
                                        <p:attrNameLst>
                                          <p:attrName/>
                                        </p:attrNameLst>
                                      </p:cBhvr>
                                    </p:anim>
                                  </p:childTnLst>
                                  <p:subTnLst>
                                    <p:animClr clrSpc="rgb" dir="cw">
                                      <p:cBhvr override="childStyle">
                                        <p:cTn dur="1" fill="hold" display="0" masterRel="nextClick" afterEffect="1"/>
                                        <p:tgtEl>
                                          <p:spTgt spid="7171">
                                            <p:txEl>
                                              <p:pRg st="0" end="0"/>
                                            </p:txEl>
                                          </p:spTgt>
                                        </p:tgtEl>
                                        <p:attrNameLst>
                                          <p:attrName>ppt_c</p:attrName>
                                        </p:attrNameLst>
                                      </p:cBhvr>
                                      <p:to>
                                        <a:schemeClr val="folHlink"/>
                                      </p:to>
                                    </p:animClr>
                                  </p:subTnLst>
                                </p:cTn>
                              </p:par>
                              <p:par>
                                <p:cTn id="8" presetID="24" presetClass="entr" presetSubtype="0" fill="hold" grpId="0" nodeType="withEffect">
                                  <p:stCondLst>
                                    <p:cond delay="0"/>
                                  </p:stCondLst>
                                  <p:childTnLst>
                                    <p:set>
                                      <p:cBhvr>
                                        <p:cTn id="9" dur="1" fill="hold">
                                          <p:stCondLst>
                                            <p:cond delay="499"/>
                                          </p:stCondLst>
                                        </p:cTn>
                                        <p:tgtEl>
                                          <p:spTgt spid="7171">
                                            <p:txEl>
                                              <p:pRg st="1" end="1"/>
                                            </p:txEl>
                                          </p:spTgt>
                                        </p:tgtEl>
                                        <p:attrNameLst>
                                          <p:attrName>style.visibility</p:attrName>
                                        </p:attrNameLst>
                                      </p:cBhvr>
                                      <p:to>
                                        <p:strVal val="visible"/>
                                      </p:to>
                                    </p:set>
                                    <p:anim to="" calcmode="lin" valueType="num">
                                      <p:cBhvr>
                                        <p:cTn id="10" dur="1" fill="hold"/>
                                        <p:tgtEl>
                                          <p:spTgt spid="7171">
                                            <p:txEl>
                                              <p:pRg st="1" end="1"/>
                                            </p:txEl>
                                          </p:spTgt>
                                        </p:tgtEl>
                                        <p:attrNameLst>
                                          <p:attrName/>
                                        </p:attrNameLst>
                                      </p:cBhvr>
                                    </p:anim>
                                  </p:childTnLst>
                                  <p:subTnLst>
                                    <p:animClr clrSpc="rgb" dir="cw">
                                      <p:cBhvr override="childStyle">
                                        <p:cTn dur="1" fill="hold" display="0" masterRel="nextClick" afterEffect="1"/>
                                        <p:tgtEl>
                                          <p:spTgt spid="7171">
                                            <p:txEl>
                                              <p:pRg st="1" end="1"/>
                                            </p:txEl>
                                          </p:spTgt>
                                        </p:tgtEl>
                                        <p:attrNameLst>
                                          <p:attrName>ppt_c</p:attrName>
                                        </p:attrNameLst>
                                      </p:cBhvr>
                                      <p:to>
                                        <a:schemeClr val="folHlink"/>
                                      </p:to>
                                    </p:animClr>
                                  </p:subTnLst>
                                </p:cTn>
                              </p:par>
                              <p:par>
                                <p:cTn id="11" presetID="24" presetClass="entr" presetSubtype="0" fill="hold" grpId="0" nodeType="withEffect">
                                  <p:stCondLst>
                                    <p:cond delay="0"/>
                                  </p:stCondLst>
                                  <p:childTnLst>
                                    <p:set>
                                      <p:cBhvr>
                                        <p:cTn id="12" dur="1" fill="hold">
                                          <p:stCondLst>
                                            <p:cond delay="499"/>
                                          </p:stCondLst>
                                        </p:cTn>
                                        <p:tgtEl>
                                          <p:spTgt spid="7171">
                                            <p:txEl>
                                              <p:pRg st="2" end="2"/>
                                            </p:txEl>
                                          </p:spTgt>
                                        </p:tgtEl>
                                        <p:attrNameLst>
                                          <p:attrName>style.visibility</p:attrName>
                                        </p:attrNameLst>
                                      </p:cBhvr>
                                      <p:to>
                                        <p:strVal val="visible"/>
                                      </p:to>
                                    </p:set>
                                    <p:anim to="" calcmode="lin" valueType="num">
                                      <p:cBhvr>
                                        <p:cTn id="13" dur="1" fill="hold"/>
                                        <p:tgtEl>
                                          <p:spTgt spid="7171">
                                            <p:txEl>
                                              <p:pRg st="2" end="2"/>
                                            </p:txEl>
                                          </p:spTgt>
                                        </p:tgtEl>
                                        <p:attrNameLst>
                                          <p:attrName/>
                                        </p:attrNameLst>
                                      </p:cBhvr>
                                    </p:anim>
                                  </p:childTnLst>
                                  <p:subTnLst>
                                    <p:animClr clrSpc="rgb" dir="cw">
                                      <p:cBhvr override="childStyle">
                                        <p:cTn dur="1" fill="hold" display="0" masterRel="nextClick" afterEffect="1"/>
                                        <p:tgtEl>
                                          <p:spTgt spid="7171">
                                            <p:txEl>
                                              <p:pRg st="2" end="2"/>
                                            </p:txEl>
                                          </p:spTgt>
                                        </p:tgtEl>
                                        <p:attrNameLst>
                                          <p:attrName>ppt_c</p:attrName>
                                        </p:attrNameLst>
                                      </p:cBhvr>
                                      <p:to>
                                        <a:schemeClr val="folHlink"/>
                                      </p:to>
                                    </p:animClr>
                                  </p:subTnLst>
                                </p:cTn>
                              </p:par>
                              <p:par>
                                <p:cTn id="14" presetID="24" presetClass="entr" presetSubtype="0" fill="hold" grpId="0" nodeType="withEffect">
                                  <p:stCondLst>
                                    <p:cond delay="0"/>
                                  </p:stCondLst>
                                  <p:childTnLst>
                                    <p:set>
                                      <p:cBhvr>
                                        <p:cTn id="15" dur="1" fill="hold">
                                          <p:stCondLst>
                                            <p:cond delay="499"/>
                                          </p:stCondLst>
                                        </p:cTn>
                                        <p:tgtEl>
                                          <p:spTgt spid="7171">
                                            <p:txEl>
                                              <p:pRg st="3" end="3"/>
                                            </p:txEl>
                                          </p:spTgt>
                                        </p:tgtEl>
                                        <p:attrNameLst>
                                          <p:attrName>style.visibility</p:attrName>
                                        </p:attrNameLst>
                                      </p:cBhvr>
                                      <p:to>
                                        <p:strVal val="visible"/>
                                      </p:to>
                                    </p:set>
                                    <p:anim to="" calcmode="lin" valueType="num">
                                      <p:cBhvr>
                                        <p:cTn id="16" dur="1" fill="hold"/>
                                        <p:tgtEl>
                                          <p:spTgt spid="7171">
                                            <p:txEl>
                                              <p:pRg st="3" end="3"/>
                                            </p:txEl>
                                          </p:spTgt>
                                        </p:tgtEl>
                                        <p:attrNameLst>
                                          <p:attrName/>
                                        </p:attrNameLst>
                                      </p:cBhvr>
                                    </p:anim>
                                  </p:childTnLst>
                                  <p:subTnLst>
                                    <p:animClr clrSpc="rgb" dir="cw">
                                      <p:cBhvr override="childStyle">
                                        <p:cTn dur="1" fill="hold" display="0" masterRel="nextClick" afterEffect="1"/>
                                        <p:tgtEl>
                                          <p:spTgt spid="7171">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09600" y="819150"/>
            <a:ext cx="7772400" cy="1143000"/>
          </a:xfrm>
          <a:noFill/>
          <a:ln/>
        </p:spPr>
        <p:txBody>
          <a:bodyPr>
            <a:normAutofit fontScale="90000"/>
          </a:bodyPr>
          <a:lstStyle/>
          <a:p>
            <a:r>
              <a:rPr lang="en-US" dirty="0" smtClean="0"/>
              <a:t>Recommendations </a:t>
            </a:r>
            <a:r>
              <a:rPr lang="en-US" dirty="0"/>
              <a:t>(continued</a:t>
            </a:r>
            <a:r>
              <a:rPr lang="en-US" dirty="0" smtClean="0"/>
              <a:t>)…</a:t>
            </a:r>
            <a:endParaRPr lang="en-US" dirty="0"/>
          </a:p>
        </p:txBody>
      </p:sp>
      <p:sp>
        <p:nvSpPr>
          <p:cNvPr id="8195" name="Rectangle 3"/>
          <p:cNvSpPr>
            <a:spLocks noGrp="1" noChangeArrowheads="1"/>
          </p:cNvSpPr>
          <p:nvPr>
            <p:ph type="body" idx="1"/>
          </p:nvPr>
        </p:nvSpPr>
        <p:spPr>
          <a:xfrm>
            <a:off x="533400" y="2057400"/>
            <a:ext cx="8153400" cy="3276600"/>
          </a:xfrm>
          <a:noFill/>
          <a:ln/>
        </p:spPr>
        <p:txBody>
          <a:bodyPr>
            <a:noAutofit/>
          </a:bodyPr>
          <a:lstStyle/>
          <a:p>
            <a:r>
              <a:rPr lang="en-US" sz="3200" b="1" dirty="0">
                <a:effectLst>
                  <a:outerShdw blurRad="38100" dist="38100" dir="2700000" algn="tl">
                    <a:srgbClr val="000000"/>
                  </a:outerShdw>
                </a:effectLst>
              </a:rPr>
              <a:t>Physicochemical parameters (pools) -</a:t>
            </a:r>
          </a:p>
          <a:p>
            <a:pPr lvl="1"/>
            <a:r>
              <a:rPr lang="en-US" sz="2800" b="1" dirty="0">
                <a:effectLst>
                  <a:outerShdw blurRad="38100" dist="38100" dir="2700000" algn="tl">
                    <a:srgbClr val="000000"/>
                  </a:outerShdw>
                </a:effectLst>
              </a:rPr>
              <a:t>pH - 7.2 to 8.0.</a:t>
            </a:r>
          </a:p>
          <a:p>
            <a:pPr lvl="1"/>
            <a:r>
              <a:rPr lang="en-US" sz="2800" b="1" dirty="0">
                <a:effectLst>
                  <a:outerShdw blurRad="38100" dist="38100" dir="2700000" algn="tl">
                    <a:srgbClr val="000000"/>
                  </a:outerShdw>
                </a:effectLst>
              </a:rPr>
              <a:t>Alkalinity - 50 - 150 mg/L.</a:t>
            </a:r>
          </a:p>
          <a:p>
            <a:pPr lvl="1"/>
            <a:r>
              <a:rPr lang="en-US" sz="2800" b="1" dirty="0">
                <a:effectLst>
                  <a:outerShdw blurRad="38100" dist="38100" dir="2700000" algn="tl">
                    <a:srgbClr val="000000"/>
                  </a:outerShdw>
                </a:effectLst>
              </a:rPr>
              <a:t>Clarity - 6 inch disc readily visible.</a:t>
            </a:r>
          </a:p>
          <a:p>
            <a:pPr lvl="2"/>
            <a:r>
              <a:rPr lang="en-US" sz="2800" b="1" dirty="0">
                <a:effectLst>
                  <a:outerShdw blurRad="38100" dist="38100" dir="2700000" algn="tl">
                    <a:srgbClr val="000000"/>
                  </a:outerShdw>
                </a:effectLst>
              </a:rPr>
              <a:t>8” </a:t>
            </a:r>
            <a:r>
              <a:rPr lang="en-US" sz="2800" b="1" dirty="0" err="1">
                <a:effectLst>
                  <a:outerShdw blurRad="38100" dist="38100" dir="2700000" algn="tl">
                    <a:srgbClr val="000000"/>
                  </a:outerShdw>
                </a:effectLst>
              </a:rPr>
              <a:t>Secchi</a:t>
            </a:r>
            <a:r>
              <a:rPr lang="en-US" sz="2800" b="1" dirty="0">
                <a:effectLst>
                  <a:outerShdw blurRad="38100" dist="38100" dir="2700000" algn="tl">
                    <a:srgbClr val="000000"/>
                  </a:outerShdw>
                </a:effectLst>
              </a:rPr>
              <a:t> disc used for natural waters.</a:t>
            </a:r>
          </a:p>
        </p:txBody>
      </p:sp>
    </p:spTree>
    <p:extLst>
      <p:ext uri="{BB962C8B-B14F-4D97-AF65-F5344CB8AC3E}">
        <p14:creationId xmlns="" xmlns:p14="http://schemas.microsoft.com/office/powerpoint/2010/main" val="3468830533"/>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8195">
                                            <p:txEl>
                                              <p:pRg st="0" end="0"/>
                                            </p:txEl>
                                          </p:spTgt>
                                        </p:tgtEl>
                                        <p:attrNameLst>
                                          <p:attrName>style.visibility</p:attrName>
                                        </p:attrNameLst>
                                      </p:cBhvr>
                                      <p:to>
                                        <p:strVal val="visible"/>
                                      </p:to>
                                    </p:set>
                                    <p:anim to="" calcmode="lin" valueType="num">
                                      <p:cBhvr>
                                        <p:cTn id="7" dur="1" fill="hold"/>
                                        <p:tgtEl>
                                          <p:spTgt spid="8195">
                                            <p:txEl>
                                              <p:pRg st="0" end="0"/>
                                            </p:txEl>
                                          </p:spTgt>
                                        </p:tgtEl>
                                        <p:attrNameLst>
                                          <p:attrName/>
                                        </p:attrNameLst>
                                      </p:cBhvr>
                                    </p:anim>
                                  </p:childTnLst>
                                  <p:subTnLst>
                                    <p:animClr clrSpc="rgb" dir="cw">
                                      <p:cBhvr override="childStyle">
                                        <p:cTn dur="1" fill="hold" display="0" masterRel="nextClick" afterEffect="1"/>
                                        <p:tgtEl>
                                          <p:spTgt spid="8195">
                                            <p:txEl>
                                              <p:pRg st="0" end="0"/>
                                            </p:txEl>
                                          </p:spTgt>
                                        </p:tgtEl>
                                        <p:attrNameLst>
                                          <p:attrName>ppt_c</p:attrName>
                                        </p:attrNameLst>
                                      </p:cBhvr>
                                      <p:to>
                                        <a:schemeClr val="folHlink"/>
                                      </p:to>
                                    </p:animClr>
                                  </p:subTnLst>
                                </p:cTn>
                              </p:par>
                              <p:par>
                                <p:cTn id="8" presetID="24" presetClass="entr" presetSubtype="0" fill="hold" grpId="0" nodeType="withEffect">
                                  <p:stCondLst>
                                    <p:cond delay="0"/>
                                  </p:stCondLst>
                                  <p:childTnLst>
                                    <p:set>
                                      <p:cBhvr>
                                        <p:cTn id="9" dur="1" fill="hold">
                                          <p:stCondLst>
                                            <p:cond delay="499"/>
                                          </p:stCondLst>
                                        </p:cTn>
                                        <p:tgtEl>
                                          <p:spTgt spid="8195">
                                            <p:txEl>
                                              <p:pRg st="1" end="1"/>
                                            </p:txEl>
                                          </p:spTgt>
                                        </p:tgtEl>
                                        <p:attrNameLst>
                                          <p:attrName>style.visibility</p:attrName>
                                        </p:attrNameLst>
                                      </p:cBhvr>
                                      <p:to>
                                        <p:strVal val="visible"/>
                                      </p:to>
                                    </p:set>
                                    <p:anim to="" calcmode="lin" valueType="num">
                                      <p:cBhvr>
                                        <p:cTn id="10" dur="1" fill="hold"/>
                                        <p:tgtEl>
                                          <p:spTgt spid="8195">
                                            <p:txEl>
                                              <p:pRg st="1" end="1"/>
                                            </p:txEl>
                                          </p:spTgt>
                                        </p:tgtEl>
                                        <p:attrNameLst>
                                          <p:attrName/>
                                        </p:attrNameLst>
                                      </p:cBhvr>
                                    </p:anim>
                                  </p:childTnLst>
                                  <p:subTnLst>
                                    <p:animClr clrSpc="rgb" dir="cw">
                                      <p:cBhvr override="childStyle">
                                        <p:cTn dur="1" fill="hold" display="0" masterRel="nextClick" afterEffect="1"/>
                                        <p:tgtEl>
                                          <p:spTgt spid="8195">
                                            <p:txEl>
                                              <p:pRg st="1" end="1"/>
                                            </p:txEl>
                                          </p:spTgt>
                                        </p:tgtEl>
                                        <p:attrNameLst>
                                          <p:attrName>ppt_c</p:attrName>
                                        </p:attrNameLst>
                                      </p:cBhvr>
                                      <p:to>
                                        <a:schemeClr val="folHlink"/>
                                      </p:to>
                                    </p:animClr>
                                  </p:subTnLst>
                                </p:cTn>
                              </p:par>
                              <p:par>
                                <p:cTn id="11" presetID="24" presetClass="entr" presetSubtype="0" fill="hold" grpId="0" nodeType="withEffect">
                                  <p:stCondLst>
                                    <p:cond delay="0"/>
                                  </p:stCondLst>
                                  <p:childTnLst>
                                    <p:set>
                                      <p:cBhvr>
                                        <p:cTn id="12" dur="1" fill="hold">
                                          <p:stCondLst>
                                            <p:cond delay="499"/>
                                          </p:stCondLst>
                                        </p:cTn>
                                        <p:tgtEl>
                                          <p:spTgt spid="8195">
                                            <p:txEl>
                                              <p:pRg st="2" end="2"/>
                                            </p:txEl>
                                          </p:spTgt>
                                        </p:tgtEl>
                                        <p:attrNameLst>
                                          <p:attrName>style.visibility</p:attrName>
                                        </p:attrNameLst>
                                      </p:cBhvr>
                                      <p:to>
                                        <p:strVal val="visible"/>
                                      </p:to>
                                    </p:set>
                                    <p:anim to="" calcmode="lin" valueType="num">
                                      <p:cBhvr>
                                        <p:cTn id="13" dur="1" fill="hold"/>
                                        <p:tgtEl>
                                          <p:spTgt spid="8195">
                                            <p:txEl>
                                              <p:pRg st="2" end="2"/>
                                            </p:txEl>
                                          </p:spTgt>
                                        </p:tgtEl>
                                        <p:attrNameLst>
                                          <p:attrName/>
                                        </p:attrNameLst>
                                      </p:cBhvr>
                                    </p:anim>
                                  </p:childTnLst>
                                  <p:subTnLst>
                                    <p:animClr clrSpc="rgb" dir="cw">
                                      <p:cBhvr override="childStyle">
                                        <p:cTn dur="1" fill="hold" display="0" masterRel="nextClick" afterEffect="1"/>
                                        <p:tgtEl>
                                          <p:spTgt spid="8195">
                                            <p:txEl>
                                              <p:pRg st="2" end="2"/>
                                            </p:txEl>
                                          </p:spTgt>
                                        </p:tgtEl>
                                        <p:attrNameLst>
                                          <p:attrName>ppt_c</p:attrName>
                                        </p:attrNameLst>
                                      </p:cBhvr>
                                      <p:to>
                                        <a:schemeClr val="folHlink"/>
                                      </p:to>
                                    </p:animClr>
                                  </p:subTnLst>
                                </p:cTn>
                              </p:par>
                              <p:par>
                                <p:cTn id="14" presetID="24" presetClass="entr" presetSubtype="0" fill="hold" grpId="0" nodeType="withEffect">
                                  <p:stCondLst>
                                    <p:cond delay="0"/>
                                  </p:stCondLst>
                                  <p:childTnLst>
                                    <p:set>
                                      <p:cBhvr>
                                        <p:cTn id="15" dur="1" fill="hold">
                                          <p:stCondLst>
                                            <p:cond delay="499"/>
                                          </p:stCondLst>
                                        </p:cTn>
                                        <p:tgtEl>
                                          <p:spTgt spid="8195">
                                            <p:txEl>
                                              <p:pRg st="3" end="3"/>
                                            </p:txEl>
                                          </p:spTgt>
                                        </p:tgtEl>
                                        <p:attrNameLst>
                                          <p:attrName>style.visibility</p:attrName>
                                        </p:attrNameLst>
                                      </p:cBhvr>
                                      <p:to>
                                        <p:strVal val="visible"/>
                                      </p:to>
                                    </p:set>
                                    <p:anim to="" calcmode="lin" valueType="num">
                                      <p:cBhvr>
                                        <p:cTn id="16" dur="1" fill="hold"/>
                                        <p:tgtEl>
                                          <p:spTgt spid="8195">
                                            <p:txEl>
                                              <p:pRg st="3" end="3"/>
                                            </p:txEl>
                                          </p:spTgt>
                                        </p:tgtEl>
                                        <p:attrNameLst>
                                          <p:attrName/>
                                        </p:attrNameLst>
                                      </p:cBhvr>
                                    </p:anim>
                                  </p:childTnLst>
                                  <p:subTnLst>
                                    <p:animClr clrSpc="rgb" dir="cw">
                                      <p:cBhvr override="childStyle">
                                        <p:cTn dur="1" fill="hold" display="0" masterRel="nextClick" afterEffect="1"/>
                                        <p:tgtEl>
                                          <p:spTgt spid="8195">
                                            <p:txEl>
                                              <p:pRg st="3" end="3"/>
                                            </p:txEl>
                                          </p:spTgt>
                                        </p:tgtEl>
                                        <p:attrNameLst>
                                          <p:attrName>ppt_c</p:attrName>
                                        </p:attrNameLst>
                                      </p:cBhvr>
                                      <p:to>
                                        <a:schemeClr val="folHlink"/>
                                      </p:to>
                                    </p:animClr>
                                  </p:subTnLst>
                                </p:cTn>
                              </p:par>
                              <p:par>
                                <p:cTn id="17" presetID="24" presetClass="entr" presetSubtype="0" fill="hold" grpId="0" nodeType="withEffect">
                                  <p:stCondLst>
                                    <p:cond delay="0"/>
                                  </p:stCondLst>
                                  <p:childTnLst>
                                    <p:set>
                                      <p:cBhvr>
                                        <p:cTn id="18" dur="1" fill="hold">
                                          <p:stCondLst>
                                            <p:cond delay="499"/>
                                          </p:stCondLst>
                                        </p:cTn>
                                        <p:tgtEl>
                                          <p:spTgt spid="8195">
                                            <p:txEl>
                                              <p:pRg st="4" end="4"/>
                                            </p:txEl>
                                          </p:spTgt>
                                        </p:tgtEl>
                                        <p:attrNameLst>
                                          <p:attrName>style.visibility</p:attrName>
                                        </p:attrNameLst>
                                      </p:cBhvr>
                                      <p:to>
                                        <p:strVal val="visible"/>
                                      </p:to>
                                    </p:set>
                                    <p:anim to="" calcmode="lin" valueType="num">
                                      <p:cBhvr>
                                        <p:cTn id="19" dur="1" fill="hold"/>
                                        <p:tgtEl>
                                          <p:spTgt spid="8195">
                                            <p:txEl>
                                              <p:pRg st="4" end="4"/>
                                            </p:txEl>
                                          </p:spTgt>
                                        </p:tgtEl>
                                        <p:attrNameLst>
                                          <p:attrName/>
                                        </p:attrNameLst>
                                      </p:cBhvr>
                                    </p:anim>
                                  </p:childTnLst>
                                  <p:subTnLst>
                                    <p:animClr clrSpc="rgb" dir="cw">
                                      <p:cBhvr override="childStyle">
                                        <p:cTn dur="1" fill="hold" display="0" masterRel="nextClick" afterEffect="1"/>
                                        <p:tgtEl>
                                          <p:spTgt spid="8195">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noFill/>
          <a:ln/>
        </p:spPr>
        <p:txBody>
          <a:bodyPr/>
          <a:lstStyle/>
          <a:p>
            <a:pPr algn="l"/>
            <a:r>
              <a:rPr lang="en-US" dirty="0"/>
              <a:t>Swimming pool design:</a:t>
            </a:r>
          </a:p>
        </p:txBody>
      </p:sp>
      <p:sp>
        <p:nvSpPr>
          <p:cNvPr id="11267" name="Rectangle 3"/>
          <p:cNvSpPr>
            <a:spLocks noGrp="1" noChangeArrowheads="1"/>
          </p:cNvSpPr>
          <p:nvPr>
            <p:ph type="body" idx="1"/>
          </p:nvPr>
        </p:nvSpPr>
        <p:spPr>
          <a:xfrm>
            <a:off x="609600" y="1676400"/>
            <a:ext cx="7848600" cy="4114800"/>
          </a:xfrm>
          <a:noFill/>
          <a:ln/>
        </p:spPr>
        <p:txBody>
          <a:bodyPr>
            <a:normAutofit/>
          </a:bodyPr>
          <a:lstStyle/>
          <a:p>
            <a:r>
              <a:rPr lang="en-US" sz="3200" b="1" dirty="0">
                <a:effectLst>
                  <a:outerShdw blurRad="38100" dist="38100" dir="2700000" algn="tl">
                    <a:srgbClr val="000000"/>
                  </a:outerShdw>
                </a:effectLst>
              </a:rPr>
              <a:t>Types of pools -</a:t>
            </a:r>
          </a:p>
          <a:p>
            <a:pPr lvl="1"/>
            <a:r>
              <a:rPr lang="en-US" sz="2800" b="1" dirty="0">
                <a:effectLst>
                  <a:outerShdw blurRad="38100" dist="38100" dir="2700000" algn="tl">
                    <a:srgbClr val="000000"/>
                  </a:outerShdw>
                </a:effectLst>
              </a:rPr>
              <a:t>Recirculating	</a:t>
            </a:r>
          </a:p>
          <a:p>
            <a:pPr lvl="2"/>
            <a:r>
              <a:rPr lang="en-US" sz="2800" b="1" dirty="0">
                <a:effectLst>
                  <a:outerShdw blurRad="38100" dist="38100" dir="2700000" algn="tl">
                    <a:srgbClr val="000000"/>
                  </a:outerShdw>
                </a:effectLst>
              </a:rPr>
              <a:t>water is circulated, filtered, and chlorinated.</a:t>
            </a:r>
          </a:p>
          <a:p>
            <a:pPr lvl="1"/>
            <a:r>
              <a:rPr lang="en-US" sz="2800" b="1" dirty="0">
                <a:effectLst>
                  <a:outerShdw blurRad="38100" dist="38100" dir="2700000" algn="tl">
                    <a:srgbClr val="000000"/>
                  </a:outerShdw>
                </a:effectLst>
              </a:rPr>
              <a:t>Fill-and-draw - (no circulation).</a:t>
            </a:r>
          </a:p>
          <a:p>
            <a:pPr lvl="1"/>
            <a:r>
              <a:rPr lang="en-US" sz="2800" b="1" dirty="0">
                <a:effectLst>
                  <a:outerShdw blurRad="38100" dist="38100" dir="2700000" algn="tl">
                    <a:srgbClr val="000000"/>
                  </a:outerShdw>
                </a:effectLst>
              </a:rPr>
              <a:t>Flow-through (500 gal/bather/day).</a:t>
            </a:r>
          </a:p>
          <a:p>
            <a:pPr lvl="1"/>
            <a:r>
              <a:rPr lang="en-US" sz="2800" b="1" dirty="0">
                <a:effectLst>
                  <a:outerShdw blurRad="38100" dist="38100" dir="2700000" algn="tl">
                    <a:srgbClr val="000000"/>
                  </a:outerShdw>
                </a:effectLst>
              </a:rPr>
              <a:t>Partly artificial.</a:t>
            </a:r>
          </a:p>
        </p:txBody>
      </p:sp>
      <p:graphicFrame>
        <p:nvGraphicFramePr>
          <p:cNvPr id="11268" name="Object 4">
            <a:hlinkClick r:id="" action="ppaction://ole?verb=0"/>
          </p:cNvPr>
          <p:cNvGraphicFramePr>
            <a:graphicFrameLocks/>
          </p:cNvGraphicFramePr>
          <p:nvPr/>
        </p:nvGraphicFramePr>
        <p:xfrm>
          <a:off x="7319963" y="328613"/>
          <a:ext cx="1366837" cy="1366837"/>
        </p:xfrm>
        <a:graphic>
          <a:graphicData uri="http://schemas.openxmlformats.org/presentationml/2006/ole">
            <p:oleObj spid="_x0000_s5178" name="Microsoft ClipArt Gallery" r:id="rId3" imgW="3192463" imgH="3192463" progId="">
              <p:embed/>
            </p:oleObj>
          </a:graphicData>
        </a:graphic>
      </p:graphicFrame>
    </p:spTree>
    <p:extLst>
      <p:ext uri="{BB962C8B-B14F-4D97-AF65-F5344CB8AC3E}">
        <p14:creationId xmlns="" xmlns:p14="http://schemas.microsoft.com/office/powerpoint/2010/main" val="209816668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1267">
                                            <p:txEl>
                                              <p:pRg st="0" end="0"/>
                                            </p:txEl>
                                          </p:spTgt>
                                        </p:tgtEl>
                                        <p:attrNameLst>
                                          <p:attrName>style.visibility</p:attrName>
                                        </p:attrNameLst>
                                      </p:cBhvr>
                                      <p:to>
                                        <p:strVal val="visible"/>
                                      </p:to>
                                    </p:set>
                                    <p:anim to="" calcmode="lin" valueType="num">
                                      <p:cBhvr>
                                        <p:cTn id="7" dur="1" fill="hold"/>
                                        <p:tgtEl>
                                          <p:spTgt spid="11267">
                                            <p:txEl>
                                              <p:pRg st="0" end="0"/>
                                            </p:txEl>
                                          </p:spTgt>
                                        </p:tgtEl>
                                        <p:attrNameLst>
                                          <p:attrName/>
                                        </p:attrNameLst>
                                      </p:cBhvr>
                                    </p:anim>
                                  </p:childTnLst>
                                  <p:subTnLst>
                                    <p:animClr clrSpc="rgb" dir="cw">
                                      <p:cBhvr override="childStyle">
                                        <p:cTn dur="1" fill="hold" display="0" masterRel="nextClick" afterEffect="1"/>
                                        <p:tgtEl>
                                          <p:spTgt spid="11267">
                                            <p:txEl>
                                              <p:pRg st="0" end="0"/>
                                            </p:txEl>
                                          </p:spTgt>
                                        </p:tgtEl>
                                        <p:attrNameLst>
                                          <p:attrName>ppt_c</p:attrName>
                                        </p:attrNameLst>
                                      </p:cBhvr>
                                      <p:to>
                                        <a:schemeClr val="folHlink"/>
                                      </p:to>
                                    </p:animClr>
                                  </p:subTnLst>
                                </p:cTn>
                              </p:par>
                              <p:par>
                                <p:cTn id="8" presetID="24" presetClass="entr" presetSubtype="0" fill="hold" grpId="0" nodeType="withEffect">
                                  <p:stCondLst>
                                    <p:cond delay="0"/>
                                  </p:stCondLst>
                                  <p:childTnLst>
                                    <p:set>
                                      <p:cBhvr>
                                        <p:cTn id="9" dur="1" fill="hold">
                                          <p:stCondLst>
                                            <p:cond delay="499"/>
                                          </p:stCondLst>
                                        </p:cTn>
                                        <p:tgtEl>
                                          <p:spTgt spid="11267">
                                            <p:txEl>
                                              <p:pRg st="1" end="1"/>
                                            </p:txEl>
                                          </p:spTgt>
                                        </p:tgtEl>
                                        <p:attrNameLst>
                                          <p:attrName>style.visibility</p:attrName>
                                        </p:attrNameLst>
                                      </p:cBhvr>
                                      <p:to>
                                        <p:strVal val="visible"/>
                                      </p:to>
                                    </p:set>
                                    <p:anim to="" calcmode="lin" valueType="num">
                                      <p:cBhvr>
                                        <p:cTn id="10" dur="1" fill="hold"/>
                                        <p:tgtEl>
                                          <p:spTgt spid="11267">
                                            <p:txEl>
                                              <p:pRg st="1" end="1"/>
                                            </p:txEl>
                                          </p:spTgt>
                                        </p:tgtEl>
                                        <p:attrNameLst>
                                          <p:attrName/>
                                        </p:attrNameLst>
                                      </p:cBhvr>
                                    </p:anim>
                                  </p:childTnLst>
                                  <p:subTnLst>
                                    <p:animClr clrSpc="rgb" dir="cw">
                                      <p:cBhvr override="childStyle">
                                        <p:cTn dur="1" fill="hold" display="0" masterRel="nextClick" afterEffect="1"/>
                                        <p:tgtEl>
                                          <p:spTgt spid="11267">
                                            <p:txEl>
                                              <p:pRg st="1" end="1"/>
                                            </p:txEl>
                                          </p:spTgt>
                                        </p:tgtEl>
                                        <p:attrNameLst>
                                          <p:attrName>ppt_c</p:attrName>
                                        </p:attrNameLst>
                                      </p:cBhvr>
                                      <p:to>
                                        <a:schemeClr val="folHlink"/>
                                      </p:to>
                                    </p:animClr>
                                  </p:subTnLst>
                                </p:cTn>
                              </p:par>
                              <p:par>
                                <p:cTn id="11" presetID="24" presetClass="entr" presetSubtype="0" fill="hold" grpId="0" nodeType="withEffect">
                                  <p:stCondLst>
                                    <p:cond delay="0"/>
                                  </p:stCondLst>
                                  <p:childTnLst>
                                    <p:set>
                                      <p:cBhvr>
                                        <p:cTn id="12" dur="1" fill="hold">
                                          <p:stCondLst>
                                            <p:cond delay="499"/>
                                          </p:stCondLst>
                                        </p:cTn>
                                        <p:tgtEl>
                                          <p:spTgt spid="11267">
                                            <p:txEl>
                                              <p:pRg st="2" end="2"/>
                                            </p:txEl>
                                          </p:spTgt>
                                        </p:tgtEl>
                                        <p:attrNameLst>
                                          <p:attrName>style.visibility</p:attrName>
                                        </p:attrNameLst>
                                      </p:cBhvr>
                                      <p:to>
                                        <p:strVal val="visible"/>
                                      </p:to>
                                    </p:set>
                                    <p:anim to="" calcmode="lin" valueType="num">
                                      <p:cBhvr>
                                        <p:cTn id="13" dur="1" fill="hold"/>
                                        <p:tgtEl>
                                          <p:spTgt spid="11267">
                                            <p:txEl>
                                              <p:pRg st="2" end="2"/>
                                            </p:txEl>
                                          </p:spTgt>
                                        </p:tgtEl>
                                        <p:attrNameLst>
                                          <p:attrName/>
                                        </p:attrNameLst>
                                      </p:cBhvr>
                                    </p:anim>
                                  </p:childTnLst>
                                  <p:subTnLst>
                                    <p:animClr clrSpc="rgb" dir="cw">
                                      <p:cBhvr override="childStyle">
                                        <p:cTn dur="1" fill="hold" display="0" masterRel="nextClick" afterEffect="1"/>
                                        <p:tgtEl>
                                          <p:spTgt spid="11267">
                                            <p:txEl>
                                              <p:pRg st="2" end="2"/>
                                            </p:txEl>
                                          </p:spTgt>
                                        </p:tgtEl>
                                        <p:attrNameLst>
                                          <p:attrName>ppt_c</p:attrName>
                                        </p:attrNameLst>
                                      </p:cBhvr>
                                      <p:to>
                                        <a:schemeClr val="folHlink"/>
                                      </p:to>
                                    </p:animClr>
                                  </p:subTnLst>
                                </p:cTn>
                              </p:par>
                              <p:par>
                                <p:cTn id="14" presetID="24" presetClass="entr" presetSubtype="0" fill="hold" grpId="0" nodeType="withEffect">
                                  <p:stCondLst>
                                    <p:cond delay="0"/>
                                  </p:stCondLst>
                                  <p:childTnLst>
                                    <p:set>
                                      <p:cBhvr>
                                        <p:cTn id="15" dur="1" fill="hold">
                                          <p:stCondLst>
                                            <p:cond delay="499"/>
                                          </p:stCondLst>
                                        </p:cTn>
                                        <p:tgtEl>
                                          <p:spTgt spid="11267">
                                            <p:txEl>
                                              <p:pRg st="3" end="3"/>
                                            </p:txEl>
                                          </p:spTgt>
                                        </p:tgtEl>
                                        <p:attrNameLst>
                                          <p:attrName>style.visibility</p:attrName>
                                        </p:attrNameLst>
                                      </p:cBhvr>
                                      <p:to>
                                        <p:strVal val="visible"/>
                                      </p:to>
                                    </p:set>
                                    <p:anim to="" calcmode="lin" valueType="num">
                                      <p:cBhvr>
                                        <p:cTn id="16" dur="1" fill="hold"/>
                                        <p:tgtEl>
                                          <p:spTgt spid="11267">
                                            <p:txEl>
                                              <p:pRg st="3" end="3"/>
                                            </p:txEl>
                                          </p:spTgt>
                                        </p:tgtEl>
                                        <p:attrNameLst>
                                          <p:attrName/>
                                        </p:attrNameLst>
                                      </p:cBhvr>
                                    </p:anim>
                                  </p:childTnLst>
                                  <p:subTnLst>
                                    <p:animClr clrSpc="rgb" dir="cw">
                                      <p:cBhvr override="childStyle">
                                        <p:cTn dur="1" fill="hold" display="0" masterRel="nextClick" afterEffect="1"/>
                                        <p:tgtEl>
                                          <p:spTgt spid="11267">
                                            <p:txEl>
                                              <p:pRg st="3" end="3"/>
                                            </p:txEl>
                                          </p:spTgt>
                                        </p:tgtEl>
                                        <p:attrNameLst>
                                          <p:attrName>ppt_c</p:attrName>
                                        </p:attrNameLst>
                                      </p:cBhvr>
                                      <p:to>
                                        <a:schemeClr val="folHlink"/>
                                      </p:to>
                                    </p:animClr>
                                  </p:subTnLst>
                                </p:cTn>
                              </p:par>
                              <p:par>
                                <p:cTn id="17" presetID="24" presetClass="entr" presetSubtype="0" fill="hold" grpId="0" nodeType="withEffect">
                                  <p:stCondLst>
                                    <p:cond delay="0"/>
                                  </p:stCondLst>
                                  <p:childTnLst>
                                    <p:set>
                                      <p:cBhvr>
                                        <p:cTn id="18" dur="1" fill="hold">
                                          <p:stCondLst>
                                            <p:cond delay="499"/>
                                          </p:stCondLst>
                                        </p:cTn>
                                        <p:tgtEl>
                                          <p:spTgt spid="11267">
                                            <p:txEl>
                                              <p:pRg st="4" end="4"/>
                                            </p:txEl>
                                          </p:spTgt>
                                        </p:tgtEl>
                                        <p:attrNameLst>
                                          <p:attrName>style.visibility</p:attrName>
                                        </p:attrNameLst>
                                      </p:cBhvr>
                                      <p:to>
                                        <p:strVal val="visible"/>
                                      </p:to>
                                    </p:set>
                                    <p:anim to="" calcmode="lin" valueType="num">
                                      <p:cBhvr>
                                        <p:cTn id="19" dur="1" fill="hold"/>
                                        <p:tgtEl>
                                          <p:spTgt spid="11267">
                                            <p:txEl>
                                              <p:pRg st="4" end="4"/>
                                            </p:txEl>
                                          </p:spTgt>
                                        </p:tgtEl>
                                        <p:attrNameLst>
                                          <p:attrName/>
                                        </p:attrNameLst>
                                      </p:cBhvr>
                                    </p:anim>
                                  </p:childTnLst>
                                  <p:subTnLst>
                                    <p:animClr clrSpc="rgb" dir="cw">
                                      <p:cBhvr override="childStyle">
                                        <p:cTn dur="1" fill="hold" display="0" masterRel="nextClick" afterEffect="1"/>
                                        <p:tgtEl>
                                          <p:spTgt spid="11267">
                                            <p:txEl>
                                              <p:pRg st="4" end="4"/>
                                            </p:txEl>
                                          </p:spTgt>
                                        </p:tgtEl>
                                        <p:attrNameLst>
                                          <p:attrName>ppt_c</p:attrName>
                                        </p:attrNameLst>
                                      </p:cBhvr>
                                      <p:to>
                                        <a:schemeClr val="folHlink"/>
                                      </p:to>
                                    </p:animClr>
                                  </p:subTnLst>
                                </p:cTn>
                              </p:par>
                              <p:par>
                                <p:cTn id="20" presetID="24" presetClass="entr" presetSubtype="0" fill="hold" grpId="0" nodeType="withEffect">
                                  <p:stCondLst>
                                    <p:cond delay="0"/>
                                  </p:stCondLst>
                                  <p:childTnLst>
                                    <p:set>
                                      <p:cBhvr>
                                        <p:cTn id="21" dur="1" fill="hold">
                                          <p:stCondLst>
                                            <p:cond delay="499"/>
                                          </p:stCondLst>
                                        </p:cTn>
                                        <p:tgtEl>
                                          <p:spTgt spid="11267">
                                            <p:txEl>
                                              <p:pRg st="5" end="5"/>
                                            </p:txEl>
                                          </p:spTgt>
                                        </p:tgtEl>
                                        <p:attrNameLst>
                                          <p:attrName>style.visibility</p:attrName>
                                        </p:attrNameLst>
                                      </p:cBhvr>
                                      <p:to>
                                        <p:strVal val="visible"/>
                                      </p:to>
                                    </p:set>
                                    <p:anim to="" calcmode="lin" valueType="num">
                                      <p:cBhvr>
                                        <p:cTn id="22" dur="1" fill="hold"/>
                                        <p:tgtEl>
                                          <p:spTgt spid="11267">
                                            <p:txEl>
                                              <p:pRg st="5" end="5"/>
                                            </p:txEl>
                                          </p:spTgt>
                                        </p:tgtEl>
                                        <p:attrNameLst>
                                          <p:attrName/>
                                        </p:attrNameLst>
                                      </p:cBhvr>
                                    </p:anim>
                                  </p:childTnLst>
                                  <p:subTnLst>
                                    <p:animClr clrSpc="rgb" dir="cw">
                                      <p:cBhvr override="childStyle">
                                        <p:cTn dur="1" fill="hold" display="0" masterRel="nextClick" afterEffect="1"/>
                                        <p:tgtEl>
                                          <p:spTgt spid="11267">
                                            <p:txEl>
                                              <p:pRg st="5" end="5"/>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noFill/>
          <a:ln/>
        </p:spPr>
        <p:txBody>
          <a:bodyPr>
            <a:normAutofit fontScale="90000"/>
          </a:bodyPr>
          <a:lstStyle/>
          <a:p>
            <a:pPr algn="ctr"/>
            <a:r>
              <a:rPr lang="en-US" dirty="0"/>
              <a:t>Design considerations, bathing load limits for </a:t>
            </a:r>
            <a:r>
              <a:rPr lang="en-US" dirty="0" smtClean="0"/>
              <a:t>pools</a:t>
            </a:r>
            <a:endParaRPr lang="en-US" dirty="0"/>
          </a:p>
        </p:txBody>
      </p:sp>
      <p:sp>
        <p:nvSpPr>
          <p:cNvPr id="12291" name="Rectangle 3"/>
          <p:cNvSpPr>
            <a:spLocks noGrp="1" noChangeArrowheads="1"/>
          </p:cNvSpPr>
          <p:nvPr>
            <p:ph type="body" idx="1"/>
          </p:nvPr>
        </p:nvSpPr>
        <p:spPr>
          <a:xfrm>
            <a:off x="381000" y="1676400"/>
            <a:ext cx="8534400" cy="4324350"/>
          </a:xfrm>
          <a:noFill/>
          <a:ln/>
        </p:spPr>
        <p:txBody>
          <a:bodyPr>
            <a:normAutofit/>
          </a:bodyPr>
          <a:lstStyle/>
          <a:p>
            <a:r>
              <a:rPr lang="en-US" sz="3200" b="1" dirty="0">
                <a:effectLst>
                  <a:outerShdw blurRad="38100" dist="38100" dir="2700000" algn="tl">
                    <a:srgbClr val="000000"/>
                  </a:outerShdw>
                </a:effectLst>
              </a:rPr>
              <a:t>Provide for diving, swimming, non-swimming areas in pool</a:t>
            </a:r>
          </a:p>
          <a:p>
            <a:r>
              <a:rPr lang="en-US" sz="3200" b="1" dirty="0">
                <a:effectLst>
                  <a:outerShdw blurRad="38100" dist="38100" dir="2700000" algn="tl">
                    <a:srgbClr val="000000"/>
                  </a:outerShdw>
                </a:effectLst>
              </a:rPr>
              <a:t>Depth - varies with diving board</a:t>
            </a:r>
          </a:p>
          <a:p>
            <a:pPr lvl="1"/>
            <a:r>
              <a:rPr lang="en-US" sz="2800" b="1" dirty="0">
                <a:effectLst>
                  <a:outerShdw blurRad="38100" dist="38100" dir="2700000" algn="tl">
                    <a:srgbClr val="000000"/>
                  </a:outerShdw>
                </a:effectLst>
              </a:rPr>
              <a:t>8’6” deep for 2 </a:t>
            </a:r>
            <a:r>
              <a:rPr lang="en-US" sz="2800" b="1" dirty="0" err="1">
                <a:effectLst>
                  <a:outerShdw blurRad="38100" dist="38100" dir="2700000" algn="tl">
                    <a:srgbClr val="000000"/>
                  </a:outerShdw>
                </a:effectLst>
              </a:rPr>
              <a:t>ft</a:t>
            </a:r>
            <a:r>
              <a:rPr lang="en-US" sz="2800" b="1" dirty="0">
                <a:effectLst>
                  <a:outerShdw blurRad="38100" dist="38100" dir="2700000" algn="tl">
                    <a:srgbClr val="000000"/>
                  </a:outerShdw>
                </a:effectLst>
              </a:rPr>
              <a:t> diving board </a:t>
            </a:r>
            <a:endParaRPr lang="en-US" sz="2800" b="1" dirty="0" smtClean="0">
              <a:effectLst>
                <a:outerShdw blurRad="38100" dist="38100" dir="2700000" algn="tl">
                  <a:srgbClr val="000000"/>
                </a:outerShdw>
              </a:effectLst>
            </a:endParaRPr>
          </a:p>
          <a:p>
            <a:pPr lvl="1"/>
            <a:r>
              <a:rPr lang="en-US" sz="2800" b="1" dirty="0" smtClean="0">
                <a:effectLst>
                  <a:outerShdw blurRad="38100" dist="38100" dir="2700000" algn="tl">
                    <a:srgbClr val="000000"/>
                  </a:outerShdw>
                </a:effectLst>
              </a:rPr>
              <a:t>12</a:t>
            </a:r>
            <a:r>
              <a:rPr lang="en-US" sz="2800" b="1" dirty="0">
                <a:effectLst>
                  <a:outerShdw blurRad="38100" dist="38100" dir="2700000" algn="tl">
                    <a:srgbClr val="000000"/>
                  </a:outerShdw>
                </a:effectLst>
              </a:rPr>
              <a:t>’ deep for a 10 </a:t>
            </a:r>
            <a:r>
              <a:rPr lang="en-US" sz="2800" b="1" dirty="0" err="1">
                <a:effectLst>
                  <a:outerShdw blurRad="38100" dist="38100" dir="2700000" algn="tl">
                    <a:srgbClr val="000000"/>
                  </a:outerShdw>
                </a:effectLst>
              </a:rPr>
              <a:t>ft</a:t>
            </a:r>
            <a:r>
              <a:rPr lang="en-US" sz="2800" b="1" dirty="0">
                <a:effectLst>
                  <a:outerShdw blurRad="38100" dist="38100" dir="2700000" algn="tl">
                    <a:srgbClr val="000000"/>
                  </a:outerShdw>
                </a:effectLst>
              </a:rPr>
              <a:t> diving board.</a:t>
            </a:r>
          </a:p>
          <a:p>
            <a:r>
              <a:rPr lang="en-US" sz="3200" b="1" dirty="0">
                <a:effectLst>
                  <a:outerShdw blurRad="38100" dist="38100" dir="2700000" algn="tl">
                    <a:srgbClr val="000000"/>
                  </a:outerShdw>
                </a:effectLst>
              </a:rPr>
              <a:t>300 ft</a:t>
            </a:r>
            <a:r>
              <a:rPr lang="en-US" sz="3200" b="1" baseline="30000" dirty="0">
                <a:effectLst>
                  <a:outerShdw blurRad="38100" dist="38100" dir="2700000" algn="tl">
                    <a:srgbClr val="000000"/>
                  </a:outerShdw>
                </a:effectLst>
              </a:rPr>
              <a:t>2</a:t>
            </a:r>
            <a:r>
              <a:rPr lang="en-US" sz="3200" b="1" dirty="0">
                <a:effectLst>
                  <a:outerShdw blurRad="38100" dist="38100" dir="2700000" algn="tl">
                    <a:srgbClr val="000000"/>
                  </a:outerShdw>
                </a:effectLst>
              </a:rPr>
              <a:t> pool area per diving board.</a:t>
            </a:r>
          </a:p>
          <a:p>
            <a:r>
              <a:rPr lang="en-US" sz="3200" b="1" dirty="0">
                <a:effectLst>
                  <a:outerShdw blurRad="38100" dist="38100" dir="2700000" algn="tl">
                    <a:srgbClr val="000000"/>
                  </a:outerShdw>
                </a:effectLst>
              </a:rPr>
              <a:t>15-30 ft</a:t>
            </a:r>
            <a:r>
              <a:rPr lang="en-US" sz="3200" b="1" baseline="30000" dirty="0">
                <a:effectLst>
                  <a:outerShdw blurRad="38100" dist="38100" dir="2700000" algn="tl">
                    <a:srgbClr val="000000"/>
                  </a:outerShdw>
                </a:effectLst>
              </a:rPr>
              <a:t>2</a:t>
            </a:r>
            <a:r>
              <a:rPr lang="en-US" sz="3200" b="1" dirty="0">
                <a:effectLst>
                  <a:outerShdw blurRad="38100" dist="38100" dir="2700000" algn="tl">
                    <a:srgbClr val="000000"/>
                  </a:outerShdw>
                </a:effectLst>
              </a:rPr>
              <a:t> pool area per bather.</a:t>
            </a:r>
          </a:p>
        </p:txBody>
      </p:sp>
    </p:spTree>
    <p:extLst>
      <p:ext uri="{BB962C8B-B14F-4D97-AF65-F5344CB8AC3E}">
        <p14:creationId xmlns="" xmlns:p14="http://schemas.microsoft.com/office/powerpoint/2010/main" val="284220745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2291">
                                            <p:txEl>
                                              <p:pRg st="0" end="0"/>
                                            </p:txEl>
                                          </p:spTgt>
                                        </p:tgtEl>
                                        <p:attrNameLst>
                                          <p:attrName>style.visibility</p:attrName>
                                        </p:attrNameLst>
                                      </p:cBhvr>
                                      <p:to>
                                        <p:strVal val="visible"/>
                                      </p:to>
                                    </p:set>
                                    <p:anim to="" calcmode="lin" valueType="num">
                                      <p:cBhvr>
                                        <p:cTn id="7" dur="1" fill="hold"/>
                                        <p:tgtEl>
                                          <p:spTgt spid="12291">
                                            <p:txEl>
                                              <p:pRg st="0" end="0"/>
                                            </p:txEl>
                                          </p:spTgt>
                                        </p:tgtEl>
                                        <p:attrNameLst>
                                          <p:attrName/>
                                        </p:attrNameLst>
                                      </p:cBhvr>
                                    </p:anim>
                                  </p:childTnLst>
                                  <p:subTnLst>
                                    <p:animClr clrSpc="rgb" dir="cw">
                                      <p:cBhvr override="childStyle">
                                        <p:cTn dur="1" fill="hold" display="0" masterRel="nextClick" afterEffect="1"/>
                                        <p:tgtEl>
                                          <p:spTgt spid="12291">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2291">
                                            <p:txEl>
                                              <p:pRg st="1" end="1"/>
                                            </p:txEl>
                                          </p:spTgt>
                                        </p:tgtEl>
                                        <p:attrNameLst>
                                          <p:attrName>style.visibility</p:attrName>
                                        </p:attrNameLst>
                                      </p:cBhvr>
                                      <p:to>
                                        <p:strVal val="visible"/>
                                      </p:to>
                                    </p:set>
                                    <p:anim to="" calcmode="lin" valueType="num">
                                      <p:cBhvr>
                                        <p:cTn id="12" dur="1" fill="hold"/>
                                        <p:tgtEl>
                                          <p:spTgt spid="12291">
                                            <p:txEl>
                                              <p:pRg st="1" end="1"/>
                                            </p:txEl>
                                          </p:spTgt>
                                        </p:tgtEl>
                                        <p:attrNameLst>
                                          <p:attrName/>
                                        </p:attrNameLst>
                                      </p:cBhvr>
                                    </p:anim>
                                  </p:childTnLst>
                                  <p:subTnLst>
                                    <p:animClr clrSpc="rgb" dir="cw">
                                      <p:cBhvr override="childStyle">
                                        <p:cTn dur="1" fill="hold" display="0" masterRel="nextClick" afterEffect="1"/>
                                        <p:tgtEl>
                                          <p:spTgt spid="12291">
                                            <p:txEl>
                                              <p:pRg st="1" end="1"/>
                                            </p:txEl>
                                          </p:spTgt>
                                        </p:tgtEl>
                                        <p:attrNameLst>
                                          <p:attrName>ppt_c</p:attrName>
                                        </p:attrNameLst>
                                      </p:cBhvr>
                                      <p:to>
                                        <a:schemeClr val="folHlink"/>
                                      </p:to>
                                    </p:animClr>
                                  </p:subTnLst>
                                </p:cTn>
                              </p:par>
                              <p:par>
                                <p:cTn id="13" presetID="24" presetClass="entr" presetSubtype="0" fill="hold" grpId="0" nodeType="withEffect">
                                  <p:stCondLst>
                                    <p:cond delay="0"/>
                                  </p:stCondLst>
                                  <p:childTnLst>
                                    <p:set>
                                      <p:cBhvr>
                                        <p:cTn id="14" dur="1" fill="hold">
                                          <p:stCondLst>
                                            <p:cond delay="499"/>
                                          </p:stCondLst>
                                        </p:cTn>
                                        <p:tgtEl>
                                          <p:spTgt spid="12291">
                                            <p:txEl>
                                              <p:pRg st="2" end="2"/>
                                            </p:txEl>
                                          </p:spTgt>
                                        </p:tgtEl>
                                        <p:attrNameLst>
                                          <p:attrName>style.visibility</p:attrName>
                                        </p:attrNameLst>
                                      </p:cBhvr>
                                      <p:to>
                                        <p:strVal val="visible"/>
                                      </p:to>
                                    </p:set>
                                    <p:anim to="" calcmode="lin" valueType="num">
                                      <p:cBhvr>
                                        <p:cTn id="15" dur="1" fill="hold"/>
                                        <p:tgtEl>
                                          <p:spTgt spid="12291">
                                            <p:txEl>
                                              <p:pRg st="2" end="2"/>
                                            </p:txEl>
                                          </p:spTgt>
                                        </p:tgtEl>
                                        <p:attrNameLst>
                                          <p:attrName/>
                                        </p:attrNameLst>
                                      </p:cBhvr>
                                    </p:anim>
                                  </p:childTnLst>
                                  <p:subTnLst>
                                    <p:animClr clrSpc="rgb" dir="cw">
                                      <p:cBhvr override="childStyle">
                                        <p:cTn dur="1" fill="hold" display="0" masterRel="nextClick" afterEffect="1"/>
                                        <p:tgtEl>
                                          <p:spTgt spid="12291">
                                            <p:txEl>
                                              <p:pRg st="2" end="2"/>
                                            </p:txEl>
                                          </p:spTgt>
                                        </p:tgtEl>
                                        <p:attrNameLst>
                                          <p:attrName>ppt_c</p:attrName>
                                        </p:attrNameLst>
                                      </p:cBhvr>
                                      <p:to>
                                        <a:schemeClr val="folHlink"/>
                                      </p:to>
                                    </p:animClr>
                                  </p:subTnLst>
                                </p:cTn>
                              </p:par>
                              <p:par>
                                <p:cTn id="16" presetID="24" presetClass="entr" presetSubtype="0" fill="hold" grpId="0" nodeType="withEffect">
                                  <p:stCondLst>
                                    <p:cond delay="0"/>
                                  </p:stCondLst>
                                  <p:childTnLst>
                                    <p:set>
                                      <p:cBhvr>
                                        <p:cTn id="17" dur="1" fill="hold">
                                          <p:stCondLst>
                                            <p:cond delay="499"/>
                                          </p:stCondLst>
                                        </p:cTn>
                                        <p:tgtEl>
                                          <p:spTgt spid="12291">
                                            <p:txEl>
                                              <p:pRg st="3" end="3"/>
                                            </p:txEl>
                                          </p:spTgt>
                                        </p:tgtEl>
                                        <p:attrNameLst>
                                          <p:attrName>style.visibility</p:attrName>
                                        </p:attrNameLst>
                                      </p:cBhvr>
                                      <p:to>
                                        <p:strVal val="visible"/>
                                      </p:to>
                                    </p:set>
                                    <p:anim to="" calcmode="lin" valueType="num">
                                      <p:cBhvr>
                                        <p:cTn id="18" dur="1" fill="hold"/>
                                        <p:tgtEl>
                                          <p:spTgt spid="12291">
                                            <p:txEl>
                                              <p:pRg st="3" end="3"/>
                                            </p:txEl>
                                          </p:spTgt>
                                        </p:tgtEl>
                                        <p:attrNameLst>
                                          <p:attrName/>
                                        </p:attrNameLst>
                                      </p:cBhvr>
                                    </p:anim>
                                  </p:childTnLst>
                                  <p:subTnLst>
                                    <p:animClr clrSpc="rgb" dir="cw">
                                      <p:cBhvr override="childStyle">
                                        <p:cTn dur="1" fill="hold" display="0" masterRel="nextClick" afterEffect="1"/>
                                        <p:tgtEl>
                                          <p:spTgt spid="12291">
                                            <p:txEl>
                                              <p:pRg st="3" end="3"/>
                                            </p:txEl>
                                          </p:spTgt>
                                        </p:tgtEl>
                                        <p:attrNameLst>
                                          <p:attrName>ppt_c</p:attrName>
                                        </p:attrNameLst>
                                      </p:cBhvr>
                                      <p:to>
                                        <a:schemeClr val="folHlink"/>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24" presetClass="entr" presetSubtype="0" fill="hold" grpId="0" nodeType="clickEffect">
                                  <p:stCondLst>
                                    <p:cond delay="0"/>
                                  </p:stCondLst>
                                  <p:childTnLst>
                                    <p:set>
                                      <p:cBhvr>
                                        <p:cTn id="22" dur="1" fill="hold">
                                          <p:stCondLst>
                                            <p:cond delay="499"/>
                                          </p:stCondLst>
                                        </p:cTn>
                                        <p:tgtEl>
                                          <p:spTgt spid="12291">
                                            <p:txEl>
                                              <p:pRg st="4" end="4"/>
                                            </p:txEl>
                                          </p:spTgt>
                                        </p:tgtEl>
                                        <p:attrNameLst>
                                          <p:attrName>style.visibility</p:attrName>
                                        </p:attrNameLst>
                                      </p:cBhvr>
                                      <p:to>
                                        <p:strVal val="visible"/>
                                      </p:to>
                                    </p:set>
                                    <p:anim to="" calcmode="lin" valueType="num">
                                      <p:cBhvr>
                                        <p:cTn id="23" dur="1" fill="hold"/>
                                        <p:tgtEl>
                                          <p:spTgt spid="12291">
                                            <p:txEl>
                                              <p:pRg st="4" end="4"/>
                                            </p:txEl>
                                          </p:spTgt>
                                        </p:tgtEl>
                                        <p:attrNameLst>
                                          <p:attrName/>
                                        </p:attrNameLst>
                                      </p:cBhvr>
                                    </p:anim>
                                  </p:childTnLst>
                                  <p:subTnLst>
                                    <p:animClr clrSpc="rgb" dir="cw">
                                      <p:cBhvr override="childStyle">
                                        <p:cTn dur="1" fill="hold" display="0" masterRel="nextClick" afterEffect="1"/>
                                        <p:tgtEl>
                                          <p:spTgt spid="12291">
                                            <p:txEl>
                                              <p:pRg st="4" end="4"/>
                                            </p:txEl>
                                          </p:spTgt>
                                        </p:tgtEl>
                                        <p:attrNameLst>
                                          <p:attrName>ppt_c</p:attrName>
                                        </p:attrNameLst>
                                      </p:cBhvr>
                                      <p:to>
                                        <a:schemeClr val="folHlink"/>
                                      </p:to>
                                    </p:animClr>
                                  </p:subTnLst>
                                </p:cTn>
                              </p:par>
                            </p:childTnLst>
                          </p:cTn>
                        </p:par>
                      </p:childTnLst>
                    </p:cTn>
                  </p:par>
                  <p:par>
                    <p:cTn id="24" fill="hold" nodeType="clickPar">
                      <p:stCondLst>
                        <p:cond delay="indefinite"/>
                      </p:stCondLst>
                      <p:childTnLst>
                        <p:par>
                          <p:cTn id="25" fill="hold" nodeType="withGroup">
                            <p:stCondLst>
                              <p:cond delay="0"/>
                            </p:stCondLst>
                            <p:childTnLst>
                              <p:par>
                                <p:cTn id="26" presetID="24" presetClass="entr" presetSubtype="0" fill="hold" grpId="0" nodeType="clickEffect">
                                  <p:stCondLst>
                                    <p:cond delay="0"/>
                                  </p:stCondLst>
                                  <p:childTnLst>
                                    <p:set>
                                      <p:cBhvr>
                                        <p:cTn id="27" dur="1" fill="hold">
                                          <p:stCondLst>
                                            <p:cond delay="499"/>
                                          </p:stCondLst>
                                        </p:cTn>
                                        <p:tgtEl>
                                          <p:spTgt spid="12291">
                                            <p:txEl>
                                              <p:pRg st="5" end="5"/>
                                            </p:txEl>
                                          </p:spTgt>
                                        </p:tgtEl>
                                        <p:attrNameLst>
                                          <p:attrName>style.visibility</p:attrName>
                                        </p:attrNameLst>
                                      </p:cBhvr>
                                      <p:to>
                                        <p:strVal val="visible"/>
                                      </p:to>
                                    </p:set>
                                    <p:anim to="" calcmode="lin" valueType="num">
                                      <p:cBhvr>
                                        <p:cTn id="28" dur="1" fill="hold"/>
                                        <p:tgtEl>
                                          <p:spTgt spid="12291">
                                            <p:txEl>
                                              <p:pRg st="5" end="5"/>
                                            </p:txEl>
                                          </p:spTgt>
                                        </p:tgtEl>
                                        <p:attrNameLst>
                                          <p:attrName/>
                                        </p:attrNameLst>
                                      </p:cBhvr>
                                    </p:anim>
                                  </p:childTnLst>
                                  <p:subTnLst>
                                    <p:animClr clrSpc="rgb" dir="cw">
                                      <p:cBhvr override="childStyle">
                                        <p:cTn dur="1" fill="hold" display="0" masterRel="nextClick" afterEffect="1"/>
                                        <p:tgtEl>
                                          <p:spTgt spid="12291">
                                            <p:txEl>
                                              <p:pRg st="5" end="5"/>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p:spPr>
        <p:txBody>
          <a:bodyPr/>
          <a:lstStyle/>
          <a:p>
            <a:r>
              <a:rPr lang="en-US"/>
              <a:t>Other associated bathing areas:</a:t>
            </a:r>
          </a:p>
        </p:txBody>
      </p:sp>
      <p:sp>
        <p:nvSpPr>
          <p:cNvPr id="15363" name="Rectangle 3"/>
          <p:cNvSpPr>
            <a:spLocks noGrp="1" noChangeArrowheads="1"/>
          </p:cNvSpPr>
          <p:nvPr>
            <p:ph type="body" idx="1"/>
          </p:nvPr>
        </p:nvSpPr>
        <p:spPr>
          <a:xfrm>
            <a:off x="685800" y="1657350"/>
            <a:ext cx="7848600" cy="4438650"/>
          </a:xfrm>
          <a:noFill/>
          <a:ln/>
        </p:spPr>
        <p:txBody>
          <a:bodyPr/>
          <a:lstStyle/>
          <a:p>
            <a:r>
              <a:rPr lang="en-US" b="1" dirty="0">
                <a:effectLst>
                  <a:outerShdw blurRad="38100" dist="38100" dir="2700000" algn="tl">
                    <a:srgbClr val="000000"/>
                  </a:outerShdw>
                </a:effectLst>
              </a:rPr>
              <a:t>Whirlpools, spas, and hot tubs may be associated with pools.</a:t>
            </a:r>
          </a:p>
          <a:p>
            <a:pPr lvl="1"/>
            <a:r>
              <a:rPr lang="en-US" b="1" dirty="0">
                <a:effectLst>
                  <a:outerShdw blurRad="38100" dist="38100" dir="2700000" algn="tl">
                    <a:srgbClr val="000000"/>
                  </a:outerShdw>
                </a:effectLst>
              </a:rPr>
              <a:t>Infections with </a:t>
            </a:r>
            <a:r>
              <a:rPr lang="en-US" b="1" i="1" dirty="0">
                <a:effectLst>
                  <a:outerShdw blurRad="38100" dist="38100" dir="2700000" algn="tl">
                    <a:srgbClr val="000000"/>
                  </a:outerShdw>
                </a:effectLst>
              </a:rPr>
              <a:t>P. </a:t>
            </a:r>
            <a:r>
              <a:rPr lang="en-US" b="1" i="1" dirty="0" err="1">
                <a:effectLst>
                  <a:outerShdw blurRad="38100" dist="38100" dir="2700000" algn="tl">
                    <a:srgbClr val="000000"/>
                  </a:outerShdw>
                </a:effectLst>
              </a:rPr>
              <a:t>aeruginosa</a:t>
            </a:r>
            <a:r>
              <a:rPr lang="en-US" b="1" i="1" dirty="0">
                <a:effectLst>
                  <a:outerShdw blurRad="38100" dist="38100" dir="2700000" algn="tl">
                    <a:srgbClr val="000000"/>
                  </a:outerShdw>
                </a:effectLst>
              </a:rPr>
              <a:t> </a:t>
            </a:r>
            <a:r>
              <a:rPr lang="en-US" b="1" dirty="0">
                <a:effectLst>
                  <a:outerShdw blurRad="38100" dist="38100" dir="2700000" algn="tl">
                    <a:srgbClr val="000000"/>
                  </a:outerShdw>
                </a:effectLst>
              </a:rPr>
              <a:t>have been associated with several hot tubs.</a:t>
            </a:r>
          </a:p>
          <a:p>
            <a:pPr lvl="1"/>
            <a:r>
              <a:rPr lang="en-US" b="1" i="1" dirty="0">
                <a:effectLst>
                  <a:outerShdw blurRad="38100" dist="38100" dir="2700000" algn="tl">
                    <a:srgbClr val="000000"/>
                  </a:outerShdw>
                </a:effectLst>
              </a:rPr>
              <a:t>L. </a:t>
            </a:r>
            <a:r>
              <a:rPr lang="en-US" b="1" i="1" dirty="0" err="1">
                <a:effectLst>
                  <a:outerShdw blurRad="38100" dist="38100" dir="2700000" algn="tl">
                    <a:srgbClr val="000000"/>
                  </a:outerShdw>
                </a:effectLst>
              </a:rPr>
              <a:t>pneumophila</a:t>
            </a:r>
            <a:r>
              <a:rPr lang="en-US" b="1" i="1" dirty="0">
                <a:effectLst>
                  <a:outerShdw blurRad="38100" dist="38100" dir="2700000" algn="tl">
                    <a:srgbClr val="000000"/>
                  </a:outerShdw>
                </a:effectLst>
              </a:rPr>
              <a:t> </a:t>
            </a:r>
            <a:r>
              <a:rPr lang="en-US" b="1" dirty="0">
                <a:effectLst>
                  <a:outerShdw blurRad="38100" dist="38100" dir="2700000" algn="tl">
                    <a:srgbClr val="000000"/>
                  </a:outerShdw>
                </a:effectLst>
              </a:rPr>
              <a:t>has also been isolated from hot tubs.</a:t>
            </a:r>
          </a:p>
          <a:p>
            <a:pPr lvl="1"/>
            <a:r>
              <a:rPr lang="en-US" b="1" dirty="0">
                <a:effectLst>
                  <a:outerShdw blurRad="38100" dist="38100" dir="2700000" algn="tl">
                    <a:srgbClr val="000000"/>
                  </a:outerShdw>
                </a:effectLst>
              </a:rPr>
              <a:t>3.0 mg/L free chlorine recommended to prevent infections.</a:t>
            </a:r>
          </a:p>
          <a:p>
            <a:pPr lvl="1"/>
            <a:r>
              <a:rPr lang="en-US" b="1" dirty="0">
                <a:effectLst>
                  <a:outerShdw blurRad="38100" dist="38100" dir="2700000" algn="tl">
                    <a:srgbClr val="000000"/>
                  </a:outerShdw>
                </a:effectLst>
              </a:rPr>
              <a:t>Temp. of 100-102</a:t>
            </a:r>
            <a:r>
              <a:rPr lang="en-US" sz="1600" b="1" baseline="90000" dirty="0">
                <a:effectLst>
                  <a:outerShdw blurRad="38100" dist="38100" dir="2700000" algn="tl">
                    <a:srgbClr val="000000"/>
                  </a:outerShdw>
                </a:effectLst>
              </a:rPr>
              <a:t>0</a:t>
            </a:r>
            <a:r>
              <a:rPr lang="en-US" b="1" dirty="0">
                <a:effectLst>
                  <a:outerShdw blurRad="38100" dist="38100" dir="2700000" algn="tl">
                    <a:srgbClr val="000000"/>
                  </a:outerShdw>
                </a:effectLst>
              </a:rPr>
              <a:t> F recommended.</a:t>
            </a:r>
          </a:p>
        </p:txBody>
      </p:sp>
    </p:spTree>
    <p:extLst>
      <p:ext uri="{BB962C8B-B14F-4D97-AF65-F5344CB8AC3E}">
        <p14:creationId xmlns="" xmlns:p14="http://schemas.microsoft.com/office/powerpoint/2010/main" val="60111971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5363">
                                            <p:txEl>
                                              <p:pRg st="0" end="0"/>
                                            </p:txEl>
                                          </p:spTgt>
                                        </p:tgtEl>
                                        <p:attrNameLst>
                                          <p:attrName>style.visibility</p:attrName>
                                        </p:attrNameLst>
                                      </p:cBhvr>
                                      <p:to>
                                        <p:strVal val="visible"/>
                                      </p:to>
                                    </p:set>
                                    <p:anim to="" calcmode="lin" valueType="num">
                                      <p:cBhvr>
                                        <p:cTn id="7" dur="1" fill="hold"/>
                                        <p:tgtEl>
                                          <p:spTgt spid="15363">
                                            <p:txEl>
                                              <p:pRg st="0" end="0"/>
                                            </p:txEl>
                                          </p:spTgt>
                                        </p:tgtEl>
                                        <p:attrNameLst>
                                          <p:attrName/>
                                        </p:attrNameLst>
                                      </p:cBhvr>
                                    </p:anim>
                                  </p:childTnLst>
                                  <p:subTnLst>
                                    <p:animClr clrSpc="rgb" dir="cw">
                                      <p:cBhvr override="childStyle">
                                        <p:cTn dur="1" fill="hold" display="0" masterRel="nextClick" afterEffect="1"/>
                                        <p:tgtEl>
                                          <p:spTgt spid="15363">
                                            <p:txEl>
                                              <p:pRg st="0" end="0"/>
                                            </p:txEl>
                                          </p:spTgt>
                                        </p:tgtEl>
                                        <p:attrNameLst>
                                          <p:attrName>ppt_c</p:attrName>
                                        </p:attrNameLst>
                                      </p:cBhvr>
                                      <p:to>
                                        <a:schemeClr val="folHlink"/>
                                      </p:to>
                                    </p:animClr>
                                  </p:subTnLst>
                                </p:cTn>
                              </p:par>
                              <p:par>
                                <p:cTn id="8" presetID="24" presetClass="entr" presetSubtype="0" fill="hold" grpId="0" nodeType="withEffect">
                                  <p:stCondLst>
                                    <p:cond delay="0"/>
                                  </p:stCondLst>
                                  <p:childTnLst>
                                    <p:set>
                                      <p:cBhvr>
                                        <p:cTn id="9" dur="1" fill="hold">
                                          <p:stCondLst>
                                            <p:cond delay="499"/>
                                          </p:stCondLst>
                                        </p:cTn>
                                        <p:tgtEl>
                                          <p:spTgt spid="15363">
                                            <p:txEl>
                                              <p:pRg st="1" end="1"/>
                                            </p:txEl>
                                          </p:spTgt>
                                        </p:tgtEl>
                                        <p:attrNameLst>
                                          <p:attrName>style.visibility</p:attrName>
                                        </p:attrNameLst>
                                      </p:cBhvr>
                                      <p:to>
                                        <p:strVal val="visible"/>
                                      </p:to>
                                    </p:set>
                                    <p:anim to="" calcmode="lin" valueType="num">
                                      <p:cBhvr>
                                        <p:cTn id="10" dur="1" fill="hold"/>
                                        <p:tgtEl>
                                          <p:spTgt spid="15363">
                                            <p:txEl>
                                              <p:pRg st="1" end="1"/>
                                            </p:txEl>
                                          </p:spTgt>
                                        </p:tgtEl>
                                        <p:attrNameLst>
                                          <p:attrName/>
                                        </p:attrNameLst>
                                      </p:cBhvr>
                                    </p:anim>
                                  </p:childTnLst>
                                  <p:subTnLst>
                                    <p:animClr clrSpc="rgb" dir="cw">
                                      <p:cBhvr override="childStyle">
                                        <p:cTn dur="1" fill="hold" display="0" masterRel="nextClick" afterEffect="1"/>
                                        <p:tgtEl>
                                          <p:spTgt spid="15363">
                                            <p:txEl>
                                              <p:pRg st="1" end="1"/>
                                            </p:txEl>
                                          </p:spTgt>
                                        </p:tgtEl>
                                        <p:attrNameLst>
                                          <p:attrName>ppt_c</p:attrName>
                                        </p:attrNameLst>
                                      </p:cBhvr>
                                      <p:to>
                                        <a:schemeClr val="folHlink"/>
                                      </p:to>
                                    </p:animClr>
                                  </p:subTnLst>
                                </p:cTn>
                              </p:par>
                              <p:par>
                                <p:cTn id="11" presetID="24" presetClass="entr" presetSubtype="0" fill="hold" grpId="0" nodeType="withEffect">
                                  <p:stCondLst>
                                    <p:cond delay="0"/>
                                  </p:stCondLst>
                                  <p:childTnLst>
                                    <p:set>
                                      <p:cBhvr>
                                        <p:cTn id="12" dur="1" fill="hold">
                                          <p:stCondLst>
                                            <p:cond delay="499"/>
                                          </p:stCondLst>
                                        </p:cTn>
                                        <p:tgtEl>
                                          <p:spTgt spid="15363">
                                            <p:txEl>
                                              <p:pRg st="2" end="2"/>
                                            </p:txEl>
                                          </p:spTgt>
                                        </p:tgtEl>
                                        <p:attrNameLst>
                                          <p:attrName>style.visibility</p:attrName>
                                        </p:attrNameLst>
                                      </p:cBhvr>
                                      <p:to>
                                        <p:strVal val="visible"/>
                                      </p:to>
                                    </p:set>
                                    <p:anim to="" calcmode="lin" valueType="num">
                                      <p:cBhvr>
                                        <p:cTn id="13" dur="1" fill="hold"/>
                                        <p:tgtEl>
                                          <p:spTgt spid="15363">
                                            <p:txEl>
                                              <p:pRg st="2" end="2"/>
                                            </p:txEl>
                                          </p:spTgt>
                                        </p:tgtEl>
                                        <p:attrNameLst>
                                          <p:attrName/>
                                        </p:attrNameLst>
                                      </p:cBhvr>
                                    </p:anim>
                                  </p:childTnLst>
                                  <p:subTnLst>
                                    <p:animClr clrSpc="rgb" dir="cw">
                                      <p:cBhvr override="childStyle">
                                        <p:cTn dur="1" fill="hold" display="0" masterRel="nextClick" afterEffect="1"/>
                                        <p:tgtEl>
                                          <p:spTgt spid="15363">
                                            <p:txEl>
                                              <p:pRg st="2" end="2"/>
                                            </p:txEl>
                                          </p:spTgt>
                                        </p:tgtEl>
                                        <p:attrNameLst>
                                          <p:attrName>ppt_c</p:attrName>
                                        </p:attrNameLst>
                                      </p:cBhvr>
                                      <p:to>
                                        <a:schemeClr val="folHlink"/>
                                      </p:to>
                                    </p:animClr>
                                  </p:subTnLst>
                                </p:cTn>
                              </p:par>
                              <p:par>
                                <p:cTn id="14" presetID="24" presetClass="entr" presetSubtype="0" fill="hold" grpId="0" nodeType="withEffect">
                                  <p:stCondLst>
                                    <p:cond delay="0"/>
                                  </p:stCondLst>
                                  <p:childTnLst>
                                    <p:set>
                                      <p:cBhvr>
                                        <p:cTn id="15" dur="1" fill="hold">
                                          <p:stCondLst>
                                            <p:cond delay="499"/>
                                          </p:stCondLst>
                                        </p:cTn>
                                        <p:tgtEl>
                                          <p:spTgt spid="15363">
                                            <p:txEl>
                                              <p:pRg st="3" end="3"/>
                                            </p:txEl>
                                          </p:spTgt>
                                        </p:tgtEl>
                                        <p:attrNameLst>
                                          <p:attrName>style.visibility</p:attrName>
                                        </p:attrNameLst>
                                      </p:cBhvr>
                                      <p:to>
                                        <p:strVal val="visible"/>
                                      </p:to>
                                    </p:set>
                                    <p:anim to="" calcmode="lin" valueType="num">
                                      <p:cBhvr>
                                        <p:cTn id="16" dur="1" fill="hold"/>
                                        <p:tgtEl>
                                          <p:spTgt spid="15363">
                                            <p:txEl>
                                              <p:pRg st="3" end="3"/>
                                            </p:txEl>
                                          </p:spTgt>
                                        </p:tgtEl>
                                        <p:attrNameLst>
                                          <p:attrName/>
                                        </p:attrNameLst>
                                      </p:cBhvr>
                                    </p:anim>
                                  </p:childTnLst>
                                  <p:subTnLst>
                                    <p:animClr clrSpc="rgb" dir="cw">
                                      <p:cBhvr override="childStyle">
                                        <p:cTn dur="1" fill="hold" display="0" masterRel="nextClick" afterEffect="1"/>
                                        <p:tgtEl>
                                          <p:spTgt spid="15363">
                                            <p:txEl>
                                              <p:pRg st="3" end="3"/>
                                            </p:txEl>
                                          </p:spTgt>
                                        </p:tgtEl>
                                        <p:attrNameLst>
                                          <p:attrName>ppt_c</p:attrName>
                                        </p:attrNameLst>
                                      </p:cBhvr>
                                      <p:to>
                                        <a:schemeClr val="folHlink"/>
                                      </p:to>
                                    </p:animClr>
                                  </p:subTnLst>
                                </p:cTn>
                              </p:par>
                              <p:par>
                                <p:cTn id="17" presetID="24" presetClass="entr" presetSubtype="0" fill="hold" grpId="0" nodeType="withEffect">
                                  <p:stCondLst>
                                    <p:cond delay="0"/>
                                  </p:stCondLst>
                                  <p:childTnLst>
                                    <p:set>
                                      <p:cBhvr>
                                        <p:cTn id="18" dur="1" fill="hold">
                                          <p:stCondLst>
                                            <p:cond delay="499"/>
                                          </p:stCondLst>
                                        </p:cTn>
                                        <p:tgtEl>
                                          <p:spTgt spid="15363">
                                            <p:txEl>
                                              <p:pRg st="4" end="4"/>
                                            </p:txEl>
                                          </p:spTgt>
                                        </p:tgtEl>
                                        <p:attrNameLst>
                                          <p:attrName>style.visibility</p:attrName>
                                        </p:attrNameLst>
                                      </p:cBhvr>
                                      <p:to>
                                        <p:strVal val="visible"/>
                                      </p:to>
                                    </p:set>
                                    <p:anim to="" calcmode="lin" valueType="num">
                                      <p:cBhvr>
                                        <p:cTn id="19" dur="1" fill="hold"/>
                                        <p:tgtEl>
                                          <p:spTgt spid="15363">
                                            <p:txEl>
                                              <p:pRg st="4" end="4"/>
                                            </p:txEl>
                                          </p:spTgt>
                                        </p:tgtEl>
                                        <p:attrNameLst>
                                          <p:attrName/>
                                        </p:attrNameLst>
                                      </p:cBhvr>
                                    </p:anim>
                                  </p:childTnLst>
                                  <p:subTnLst>
                                    <p:animClr clrSpc="rgb" dir="cw">
                                      <p:cBhvr override="childStyle">
                                        <p:cTn dur="1" fill="hold" display="0" masterRel="nextClick" afterEffect="1"/>
                                        <p:tgtEl>
                                          <p:spTgt spid="15363">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533400" y="2438400"/>
            <a:ext cx="7772400" cy="1143000"/>
          </a:xfrm>
          <a:noFill/>
          <a:ln/>
        </p:spPr>
        <p:txBody>
          <a:bodyPr>
            <a:normAutofit fontScale="90000"/>
          </a:bodyPr>
          <a:lstStyle/>
          <a:p>
            <a:pPr algn="ctr"/>
            <a:r>
              <a:rPr lang="en-US" dirty="0"/>
              <a:t>Swimming </a:t>
            </a:r>
            <a:r>
              <a:rPr lang="en-US" dirty="0" smtClean="0"/>
              <a:t>Pools </a:t>
            </a:r>
            <a:r>
              <a:rPr lang="en-US" i="1" dirty="0">
                <a:effectLst>
                  <a:outerShdw blurRad="38100" dist="38100" dir="2700000" algn="tl">
                    <a:srgbClr val="000000"/>
                  </a:outerShdw>
                </a:effectLst>
              </a:rPr>
              <a:t>Treatment, sampling, testing of water </a:t>
            </a:r>
            <a:r>
              <a:rPr lang="en-US" i="1" dirty="0" smtClean="0">
                <a:effectLst>
                  <a:outerShdw blurRad="38100" dist="38100" dir="2700000" algn="tl">
                    <a:srgbClr val="000000"/>
                  </a:outerShdw>
                </a:effectLst>
              </a:rPr>
              <a:t>quality</a:t>
            </a:r>
            <a:endParaRPr lang="en-US" dirty="0"/>
          </a:p>
        </p:txBody>
      </p:sp>
    </p:spTree>
    <p:extLst>
      <p:ext uri="{BB962C8B-B14F-4D97-AF65-F5344CB8AC3E}">
        <p14:creationId xmlns="" xmlns:p14="http://schemas.microsoft.com/office/powerpoint/2010/main" val="3328859760"/>
      </p:ext>
    </p:extLst>
  </p:cSld>
  <p:clrMapOvr>
    <a:masterClrMapping/>
  </p:clrMapOvr>
  <p:transition spd="slow">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p:spPr>
        <p:txBody>
          <a:bodyPr/>
          <a:lstStyle/>
          <a:p>
            <a:r>
              <a:rPr lang="en-US" dirty="0"/>
              <a:t>Pool water treatment:</a:t>
            </a:r>
          </a:p>
        </p:txBody>
      </p:sp>
      <p:sp>
        <p:nvSpPr>
          <p:cNvPr id="18435" name="Rectangle 3"/>
          <p:cNvSpPr>
            <a:spLocks noGrp="1" noChangeArrowheads="1"/>
          </p:cNvSpPr>
          <p:nvPr>
            <p:ph type="body" idx="1"/>
          </p:nvPr>
        </p:nvSpPr>
        <p:spPr>
          <a:noFill/>
          <a:ln/>
        </p:spPr>
        <p:txBody>
          <a:bodyPr/>
          <a:lstStyle/>
          <a:p>
            <a:r>
              <a:rPr lang="en-US" b="1" dirty="0">
                <a:effectLst>
                  <a:outerShdw blurRad="38100" dist="38100" dir="2700000" algn="tl">
                    <a:srgbClr val="000000"/>
                  </a:outerShdw>
                </a:effectLst>
              </a:rPr>
              <a:t>Disinfection - Chlorine, bromine, iodine, and UV radiation.</a:t>
            </a:r>
          </a:p>
          <a:p>
            <a:pPr lvl="1"/>
            <a:r>
              <a:rPr lang="en-US" b="1" dirty="0">
                <a:effectLst>
                  <a:outerShdw blurRad="38100" dist="38100" dir="2700000" algn="tl">
                    <a:srgbClr val="000000"/>
                  </a:outerShdw>
                </a:effectLst>
              </a:rPr>
              <a:t>Chlorine and bromine are the chemical treatments of choice.</a:t>
            </a:r>
          </a:p>
          <a:p>
            <a:pPr lvl="1"/>
            <a:r>
              <a:rPr lang="en-US" b="1" dirty="0">
                <a:effectLst>
                  <a:outerShdw blurRad="38100" dist="38100" dir="2700000" algn="tl">
                    <a:srgbClr val="000000"/>
                  </a:outerShdw>
                </a:effectLst>
              </a:rPr>
              <a:t>UV radiation plus hydrogen peroxide is also effective for swimming pools.</a:t>
            </a:r>
          </a:p>
          <a:p>
            <a:pPr lvl="1"/>
            <a:r>
              <a:rPr lang="en-US" b="1" dirty="0">
                <a:effectLst>
                  <a:outerShdw blurRad="38100" dist="38100" dir="2700000" algn="tl">
                    <a:srgbClr val="000000"/>
                  </a:outerShdw>
                </a:effectLst>
              </a:rPr>
              <a:t>0.6 mg/L free available residual chlorine recommended.</a:t>
            </a:r>
          </a:p>
        </p:txBody>
      </p:sp>
    </p:spTree>
    <p:extLst>
      <p:ext uri="{BB962C8B-B14F-4D97-AF65-F5344CB8AC3E}">
        <p14:creationId xmlns="" xmlns:p14="http://schemas.microsoft.com/office/powerpoint/2010/main" val="378751548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8435">
                                            <p:txEl>
                                              <p:pRg st="0" end="0"/>
                                            </p:txEl>
                                          </p:spTgt>
                                        </p:tgtEl>
                                        <p:attrNameLst>
                                          <p:attrName>style.visibility</p:attrName>
                                        </p:attrNameLst>
                                      </p:cBhvr>
                                      <p:to>
                                        <p:strVal val="visible"/>
                                      </p:to>
                                    </p:set>
                                    <p:anim to="" calcmode="lin" valueType="num">
                                      <p:cBhvr>
                                        <p:cTn id="7" dur="1" fill="hold"/>
                                        <p:tgtEl>
                                          <p:spTgt spid="18435">
                                            <p:txEl>
                                              <p:pRg st="0" end="0"/>
                                            </p:txEl>
                                          </p:spTgt>
                                        </p:tgtEl>
                                        <p:attrNameLst>
                                          <p:attrName/>
                                        </p:attrNameLst>
                                      </p:cBhvr>
                                    </p:anim>
                                  </p:childTnLst>
                                  <p:subTnLst>
                                    <p:animClr clrSpc="rgb" dir="cw">
                                      <p:cBhvr override="childStyle">
                                        <p:cTn dur="1" fill="hold" display="0" masterRel="nextClick" afterEffect="1"/>
                                        <p:tgtEl>
                                          <p:spTgt spid="18435">
                                            <p:txEl>
                                              <p:pRg st="0" end="0"/>
                                            </p:txEl>
                                          </p:spTgt>
                                        </p:tgtEl>
                                        <p:attrNameLst>
                                          <p:attrName>ppt_c</p:attrName>
                                        </p:attrNameLst>
                                      </p:cBhvr>
                                      <p:to>
                                        <a:schemeClr val="folHlink"/>
                                      </p:to>
                                    </p:animClr>
                                  </p:subTnLst>
                                </p:cTn>
                              </p:par>
                              <p:par>
                                <p:cTn id="8" presetID="24" presetClass="entr" presetSubtype="0" fill="hold" grpId="0" nodeType="withEffect">
                                  <p:stCondLst>
                                    <p:cond delay="0"/>
                                  </p:stCondLst>
                                  <p:childTnLst>
                                    <p:set>
                                      <p:cBhvr>
                                        <p:cTn id="9" dur="1" fill="hold">
                                          <p:stCondLst>
                                            <p:cond delay="499"/>
                                          </p:stCondLst>
                                        </p:cTn>
                                        <p:tgtEl>
                                          <p:spTgt spid="18435">
                                            <p:txEl>
                                              <p:pRg st="1" end="1"/>
                                            </p:txEl>
                                          </p:spTgt>
                                        </p:tgtEl>
                                        <p:attrNameLst>
                                          <p:attrName>style.visibility</p:attrName>
                                        </p:attrNameLst>
                                      </p:cBhvr>
                                      <p:to>
                                        <p:strVal val="visible"/>
                                      </p:to>
                                    </p:set>
                                    <p:anim to="" calcmode="lin" valueType="num">
                                      <p:cBhvr>
                                        <p:cTn id="10" dur="1" fill="hold"/>
                                        <p:tgtEl>
                                          <p:spTgt spid="18435">
                                            <p:txEl>
                                              <p:pRg st="1" end="1"/>
                                            </p:txEl>
                                          </p:spTgt>
                                        </p:tgtEl>
                                        <p:attrNameLst>
                                          <p:attrName/>
                                        </p:attrNameLst>
                                      </p:cBhvr>
                                    </p:anim>
                                  </p:childTnLst>
                                  <p:subTnLst>
                                    <p:animClr clrSpc="rgb" dir="cw">
                                      <p:cBhvr override="childStyle">
                                        <p:cTn dur="1" fill="hold" display="0" masterRel="nextClick" afterEffect="1"/>
                                        <p:tgtEl>
                                          <p:spTgt spid="18435">
                                            <p:txEl>
                                              <p:pRg st="1" end="1"/>
                                            </p:txEl>
                                          </p:spTgt>
                                        </p:tgtEl>
                                        <p:attrNameLst>
                                          <p:attrName>ppt_c</p:attrName>
                                        </p:attrNameLst>
                                      </p:cBhvr>
                                      <p:to>
                                        <a:schemeClr val="folHlink"/>
                                      </p:to>
                                    </p:animClr>
                                  </p:subTnLst>
                                </p:cTn>
                              </p:par>
                              <p:par>
                                <p:cTn id="11" presetID="24" presetClass="entr" presetSubtype="0" fill="hold" grpId="0" nodeType="withEffect">
                                  <p:stCondLst>
                                    <p:cond delay="0"/>
                                  </p:stCondLst>
                                  <p:childTnLst>
                                    <p:set>
                                      <p:cBhvr>
                                        <p:cTn id="12" dur="1" fill="hold">
                                          <p:stCondLst>
                                            <p:cond delay="499"/>
                                          </p:stCondLst>
                                        </p:cTn>
                                        <p:tgtEl>
                                          <p:spTgt spid="18435">
                                            <p:txEl>
                                              <p:pRg st="2" end="2"/>
                                            </p:txEl>
                                          </p:spTgt>
                                        </p:tgtEl>
                                        <p:attrNameLst>
                                          <p:attrName>style.visibility</p:attrName>
                                        </p:attrNameLst>
                                      </p:cBhvr>
                                      <p:to>
                                        <p:strVal val="visible"/>
                                      </p:to>
                                    </p:set>
                                    <p:anim to="" calcmode="lin" valueType="num">
                                      <p:cBhvr>
                                        <p:cTn id="13" dur="1" fill="hold"/>
                                        <p:tgtEl>
                                          <p:spTgt spid="18435">
                                            <p:txEl>
                                              <p:pRg st="2" end="2"/>
                                            </p:txEl>
                                          </p:spTgt>
                                        </p:tgtEl>
                                        <p:attrNameLst>
                                          <p:attrName/>
                                        </p:attrNameLst>
                                      </p:cBhvr>
                                    </p:anim>
                                  </p:childTnLst>
                                  <p:subTnLst>
                                    <p:animClr clrSpc="rgb" dir="cw">
                                      <p:cBhvr override="childStyle">
                                        <p:cTn dur="1" fill="hold" display="0" masterRel="nextClick" afterEffect="1"/>
                                        <p:tgtEl>
                                          <p:spTgt spid="18435">
                                            <p:txEl>
                                              <p:pRg st="2" end="2"/>
                                            </p:txEl>
                                          </p:spTgt>
                                        </p:tgtEl>
                                        <p:attrNameLst>
                                          <p:attrName>ppt_c</p:attrName>
                                        </p:attrNameLst>
                                      </p:cBhvr>
                                      <p:to>
                                        <a:schemeClr val="folHlink"/>
                                      </p:to>
                                    </p:animClr>
                                  </p:subTnLst>
                                </p:cTn>
                              </p:par>
                              <p:par>
                                <p:cTn id="14" presetID="24" presetClass="entr" presetSubtype="0" fill="hold" grpId="0" nodeType="withEffect">
                                  <p:stCondLst>
                                    <p:cond delay="0"/>
                                  </p:stCondLst>
                                  <p:childTnLst>
                                    <p:set>
                                      <p:cBhvr>
                                        <p:cTn id="15" dur="1" fill="hold">
                                          <p:stCondLst>
                                            <p:cond delay="499"/>
                                          </p:stCondLst>
                                        </p:cTn>
                                        <p:tgtEl>
                                          <p:spTgt spid="18435">
                                            <p:txEl>
                                              <p:pRg st="3" end="3"/>
                                            </p:txEl>
                                          </p:spTgt>
                                        </p:tgtEl>
                                        <p:attrNameLst>
                                          <p:attrName>style.visibility</p:attrName>
                                        </p:attrNameLst>
                                      </p:cBhvr>
                                      <p:to>
                                        <p:strVal val="visible"/>
                                      </p:to>
                                    </p:set>
                                    <p:anim to="" calcmode="lin" valueType="num">
                                      <p:cBhvr>
                                        <p:cTn id="16" dur="1" fill="hold"/>
                                        <p:tgtEl>
                                          <p:spTgt spid="18435">
                                            <p:txEl>
                                              <p:pRg st="3" end="3"/>
                                            </p:txEl>
                                          </p:spTgt>
                                        </p:tgtEl>
                                        <p:attrNameLst>
                                          <p:attrName/>
                                        </p:attrNameLst>
                                      </p:cBhvr>
                                    </p:anim>
                                  </p:childTnLst>
                                  <p:subTnLst>
                                    <p:animClr clrSpc="rgb" dir="cw">
                                      <p:cBhvr override="childStyle">
                                        <p:cTn dur="1" fill="hold" display="0" masterRel="nextClick" afterEffect="1"/>
                                        <p:tgtEl>
                                          <p:spTgt spid="18435">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p:spPr>
        <p:txBody>
          <a:bodyPr>
            <a:normAutofit fontScale="90000"/>
          </a:bodyPr>
          <a:lstStyle/>
          <a:p>
            <a:r>
              <a:rPr lang="en-US"/>
              <a:t>Pool water treatment (continued):</a:t>
            </a:r>
          </a:p>
        </p:txBody>
      </p:sp>
      <p:sp>
        <p:nvSpPr>
          <p:cNvPr id="19459" name="Rectangle 3"/>
          <p:cNvSpPr>
            <a:spLocks noGrp="1" noChangeArrowheads="1"/>
          </p:cNvSpPr>
          <p:nvPr>
            <p:ph type="body" idx="1"/>
          </p:nvPr>
        </p:nvSpPr>
        <p:spPr>
          <a:xfrm>
            <a:off x="685800" y="1885950"/>
            <a:ext cx="8077200" cy="4286250"/>
          </a:xfrm>
          <a:noFill/>
          <a:ln/>
        </p:spPr>
        <p:txBody>
          <a:bodyPr/>
          <a:lstStyle/>
          <a:p>
            <a:r>
              <a:rPr lang="en-US" b="1" dirty="0">
                <a:effectLst>
                  <a:outerShdw blurRad="38100" dist="38100" dir="2700000" algn="tl">
                    <a:srgbClr val="000000"/>
                  </a:outerShdw>
                </a:effectLst>
              </a:rPr>
              <a:t>Control of pH, corrosion, scale.</a:t>
            </a:r>
          </a:p>
          <a:p>
            <a:pPr lvl="1"/>
            <a:r>
              <a:rPr lang="en-US" b="1" dirty="0">
                <a:effectLst>
                  <a:outerShdw blurRad="38100" dist="38100" dir="2700000" algn="tl">
                    <a:srgbClr val="000000"/>
                  </a:outerShdw>
                </a:effectLst>
              </a:rPr>
              <a:t>pH should be adjusted to </a:t>
            </a:r>
            <a:r>
              <a:rPr lang="en-US" b="1" dirty="0" smtClean="0">
                <a:effectLst>
                  <a:outerShdw blurRad="38100" dist="38100" dir="2700000" algn="tl">
                    <a:srgbClr val="000000"/>
                  </a:outerShdw>
                </a:effectLst>
              </a:rPr>
              <a:t>about 7.4</a:t>
            </a:r>
            <a:r>
              <a:rPr lang="en-US" b="1" dirty="0">
                <a:effectLst>
                  <a:outerShdw blurRad="38100" dist="38100" dir="2700000" algn="tl">
                    <a:srgbClr val="000000"/>
                  </a:outerShdw>
                </a:effectLst>
              </a:rPr>
              <a:t>. </a:t>
            </a:r>
          </a:p>
          <a:p>
            <a:pPr lvl="2"/>
            <a:r>
              <a:rPr lang="en-US" b="1" dirty="0">
                <a:effectLst>
                  <a:outerShdw blurRad="38100" dist="38100" dir="2700000" algn="tl">
                    <a:srgbClr val="000000"/>
                  </a:outerShdw>
                </a:effectLst>
              </a:rPr>
              <a:t>(Eye irritation occurs below pH 7.4).</a:t>
            </a:r>
          </a:p>
          <a:p>
            <a:pPr lvl="1"/>
            <a:r>
              <a:rPr lang="en-US" b="1" dirty="0">
                <a:effectLst>
                  <a:outerShdw blurRad="38100" dist="38100" dir="2700000" algn="tl">
                    <a:srgbClr val="000000"/>
                  </a:outerShdw>
                </a:effectLst>
              </a:rPr>
              <a:t>Addition of soda ash (sodium carbonate) raises pH (lowered by chlorine).</a:t>
            </a:r>
          </a:p>
          <a:p>
            <a:pPr lvl="1"/>
            <a:r>
              <a:rPr lang="en-US" b="1" dirty="0">
                <a:effectLst>
                  <a:outerShdw blurRad="38100" dist="38100" dir="2700000" algn="tl">
                    <a:srgbClr val="000000"/>
                  </a:outerShdw>
                </a:effectLst>
              </a:rPr>
              <a:t>High pH promotes scale formation and can be lowered by addition of fresh water or acids (</a:t>
            </a:r>
            <a:r>
              <a:rPr lang="en-US" b="1" dirty="0" err="1">
                <a:effectLst>
                  <a:outerShdw blurRad="38100" dist="38100" dir="2700000" algn="tl">
                    <a:srgbClr val="000000"/>
                  </a:outerShdw>
                </a:effectLst>
              </a:rPr>
              <a:t>HCl</a:t>
            </a:r>
            <a:r>
              <a:rPr lang="en-US" b="1" dirty="0">
                <a:effectLst>
                  <a:outerShdw blurRad="38100" dist="38100" dir="2700000" algn="tl">
                    <a:srgbClr val="000000"/>
                  </a:outerShdw>
                </a:effectLst>
              </a:rPr>
              <a:t>, H</a:t>
            </a:r>
            <a:r>
              <a:rPr lang="en-US" b="1" baseline="-25000" dirty="0">
                <a:effectLst>
                  <a:outerShdw blurRad="38100" dist="38100" dir="2700000" algn="tl">
                    <a:srgbClr val="000000"/>
                  </a:outerShdw>
                </a:effectLst>
              </a:rPr>
              <a:t>2</a:t>
            </a:r>
            <a:r>
              <a:rPr lang="en-US" b="1" dirty="0">
                <a:effectLst>
                  <a:outerShdw blurRad="38100" dist="38100" dir="2700000" algn="tl">
                    <a:srgbClr val="000000"/>
                  </a:outerShdw>
                </a:effectLst>
              </a:rPr>
              <a:t>SO</a:t>
            </a:r>
            <a:r>
              <a:rPr lang="en-US" b="1" baseline="-25000" dirty="0">
                <a:effectLst>
                  <a:outerShdw blurRad="38100" dist="38100" dir="2700000" algn="tl">
                    <a:srgbClr val="000000"/>
                  </a:outerShdw>
                </a:effectLst>
              </a:rPr>
              <a:t>4</a:t>
            </a:r>
            <a:r>
              <a:rPr lang="en-US" b="1" dirty="0">
                <a:effectLst>
                  <a:outerShdw blurRad="38100" dist="38100" dir="2700000" algn="tl">
                    <a:srgbClr val="000000"/>
                  </a:outerShdw>
                </a:effectLst>
              </a:rPr>
              <a:t>, sodium </a:t>
            </a:r>
            <a:r>
              <a:rPr lang="en-US" b="1" dirty="0" err="1">
                <a:effectLst>
                  <a:outerShdw blurRad="38100" dist="38100" dir="2700000" algn="tl">
                    <a:srgbClr val="000000"/>
                  </a:outerShdw>
                </a:effectLst>
              </a:rPr>
              <a:t>bisulfiate</a:t>
            </a:r>
            <a:r>
              <a:rPr lang="en-US" b="1" dirty="0">
                <a:effectLst>
                  <a:outerShdw blurRad="38100" dist="38100" dir="2700000" algn="tl">
                    <a:srgbClr val="000000"/>
                  </a:outerShdw>
                </a:effectLst>
              </a:rPr>
              <a:t>). </a:t>
            </a:r>
          </a:p>
        </p:txBody>
      </p:sp>
    </p:spTree>
    <p:extLst>
      <p:ext uri="{BB962C8B-B14F-4D97-AF65-F5344CB8AC3E}">
        <p14:creationId xmlns="" xmlns:p14="http://schemas.microsoft.com/office/powerpoint/2010/main" val="363041555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9459">
                                            <p:txEl>
                                              <p:pRg st="0" end="0"/>
                                            </p:txEl>
                                          </p:spTgt>
                                        </p:tgtEl>
                                        <p:attrNameLst>
                                          <p:attrName>style.visibility</p:attrName>
                                        </p:attrNameLst>
                                      </p:cBhvr>
                                      <p:to>
                                        <p:strVal val="visible"/>
                                      </p:to>
                                    </p:set>
                                    <p:anim to="" calcmode="lin" valueType="num">
                                      <p:cBhvr>
                                        <p:cTn id="7" dur="1" fill="hold"/>
                                        <p:tgtEl>
                                          <p:spTgt spid="19459">
                                            <p:txEl>
                                              <p:pRg st="0" end="0"/>
                                            </p:txEl>
                                          </p:spTgt>
                                        </p:tgtEl>
                                        <p:attrNameLst>
                                          <p:attrName/>
                                        </p:attrNameLst>
                                      </p:cBhvr>
                                    </p:anim>
                                  </p:childTnLst>
                                  <p:subTnLst>
                                    <p:animClr clrSpc="rgb" dir="cw">
                                      <p:cBhvr override="childStyle">
                                        <p:cTn dur="1" fill="hold" display="0" masterRel="nextClick" afterEffect="1"/>
                                        <p:tgtEl>
                                          <p:spTgt spid="19459">
                                            <p:txEl>
                                              <p:pRg st="0" end="0"/>
                                            </p:txEl>
                                          </p:spTgt>
                                        </p:tgtEl>
                                        <p:attrNameLst>
                                          <p:attrName>ppt_c</p:attrName>
                                        </p:attrNameLst>
                                      </p:cBhvr>
                                      <p:to>
                                        <a:schemeClr val="folHlink"/>
                                      </p:to>
                                    </p:animClr>
                                  </p:subTnLst>
                                </p:cTn>
                              </p:par>
                              <p:par>
                                <p:cTn id="8" presetID="24" presetClass="entr" presetSubtype="0" fill="hold" grpId="0" nodeType="withEffect">
                                  <p:stCondLst>
                                    <p:cond delay="0"/>
                                  </p:stCondLst>
                                  <p:childTnLst>
                                    <p:set>
                                      <p:cBhvr>
                                        <p:cTn id="9" dur="1" fill="hold">
                                          <p:stCondLst>
                                            <p:cond delay="499"/>
                                          </p:stCondLst>
                                        </p:cTn>
                                        <p:tgtEl>
                                          <p:spTgt spid="19459">
                                            <p:txEl>
                                              <p:pRg st="1" end="1"/>
                                            </p:txEl>
                                          </p:spTgt>
                                        </p:tgtEl>
                                        <p:attrNameLst>
                                          <p:attrName>style.visibility</p:attrName>
                                        </p:attrNameLst>
                                      </p:cBhvr>
                                      <p:to>
                                        <p:strVal val="visible"/>
                                      </p:to>
                                    </p:set>
                                    <p:anim to="" calcmode="lin" valueType="num">
                                      <p:cBhvr>
                                        <p:cTn id="10" dur="1" fill="hold"/>
                                        <p:tgtEl>
                                          <p:spTgt spid="19459">
                                            <p:txEl>
                                              <p:pRg st="1" end="1"/>
                                            </p:txEl>
                                          </p:spTgt>
                                        </p:tgtEl>
                                        <p:attrNameLst>
                                          <p:attrName/>
                                        </p:attrNameLst>
                                      </p:cBhvr>
                                    </p:anim>
                                  </p:childTnLst>
                                  <p:subTnLst>
                                    <p:animClr clrSpc="rgb" dir="cw">
                                      <p:cBhvr override="childStyle">
                                        <p:cTn dur="1" fill="hold" display="0" masterRel="nextClick" afterEffect="1"/>
                                        <p:tgtEl>
                                          <p:spTgt spid="19459">
                                            <p:txEl>
                                              <p:pRg st="1" end="1"/>
                                            </p:txEl>
                                          </p:spTgt>
                                        </p:tgtEl>
                                        <p:attrNameLst>
                                          <p:attrName>ppt_c</p:attrName>
                                        </p:attrNameLst>
                                      </p:cBhvr>
                                      <p:to>
                                        <a:schemeClr val="folHlink"/>
                                      </p:to>
                                    </p:animClr>
                                  </p:subTnLst>
                                </p:cTn>
                              </p:par>
                              <p:par>
                                <p:cTn id="11" presetID="24" presetClass="entr" presetSubtype="0" fill="hold" grpId="0" nodeType="withEffect">
                                  <p:stCondLst>
                                    <p:cond delay="0"/>
                                  </p:stCondLst>
                                  <p:childTnLst>
                                    <p:set>
                                      <p:cBhvr>
                                        <p:cTn id="12" dur="1" fill="hold">
                                          <p:stCondLst>
                                            <p:cond delay="499"/>
                                          </p:stCondLst>
                                        </p:cTn>
                                        <p:tgtEl>
                                          <p:spTgt spid="19459">
                                            <p:txEl>
                                              <p:pRg st="2" end="2"/>
                                            </p:txEl>
                                          </p:spTgt>
                                        </p:tgtEl>
                                        <p:attrNameLst>
                                          <p:attrName>style.visibility</p:attrName>
                                        </p:attrNameLst>
                                      </p:cBhvr>
                                      <p:to>
                                        <p:strVal val="visible"/>
                                      </p:to>
                                    </p:set>
                                    <p:anim to="" calcmode="lin" valueType="num">
                                      <p:cBhvr>
                                        <p:cTn id="13" dur="1" fill="hold"/>
                                        <p:tgtEl>
                                          <p:spTgt spid="19459">
                                            <p:txEl>
                                              <p:pRg st="2" end="2"/>
                                            </p:txEl>
                                          </p:spTgt>
                                        </p:tgtEl>
                                        <p:attrNameLst>
                                          <p:attrName/>
                                        </p:attrNameLst>
                                      </p:cBhvr>
                                    </p:anim>
                                  </p:childTnLst>
                                  <p:subTnLst>
                                    <p:animClr clrSpc="rgb" dir="cw">
                                      <p:cBhvr override="childStyle">
                                        <p:cTn dur="1" fill="hold" display="0" masterRel="nextClick" afterEffect="1"/>
                                        <p:tgtEl>
                                          <p:spTgt spid="19459">
                                            <p:txEl>
                                              <p:pRg st="2" end="2"/>
                                            </p:txEl>
                                          </p:spTgt>
                                        </p:tgtEl>
                                        <p:attrNameLst>
                                          <p:attrName>ppt_c</p:attrName>
                                        </p:attrNameLst>
                                      </p:cBhvr>
                                      <p:to>
                                        <a:schemeClr val="folHlink"/>
                                      </p:to>
                                    </p:animClr>
                                  </p:subTnLst>
                                </p:cTn>
                              </p:par>
                              <p:par>
                                <p:cTn id="14" presetID="24" presetClass="entr" presetSubtype="0" fill="hold" grpId="0" nodeType="withEffect">
                                  <p:stCondLst>
                                    <p:cond delay="0"/>
                                  </p:stCondLst>
                                  <p:childTnLst>
                                    <p:set>
                                      <p:cBhvr>
                                        <p:cTn id="15" dur="1" fill="hold">
                                          <p:stCondLst>
                                            <p:cond delay="499"/>
                                          </p:stCondLst>
                                        </p:cTn>
                                        <p:tgtEl>
                                          <p:spTgt spid="19459">
                                            <p:txEl>
                                              <p:pRg st="3" end="3"/>
                                            </p:txEl>
                                          </p:spTgt>
                                        </p:tgtEl>
                                        <p:attrNameLst>
                                          <p:attrName>style.visibility</p:attrName>
                                        </p:attrNameLst>
                                      </p:cBhvr>
                                      <p:to>
                                        <p:strVal val="visible"/>
                                      </p:to>
                                    </p:set>
                                    <p:anim to="" calcmode="lin" valueType="num">
                                      <p:cBhvr>
                                        <p:cTn id="16" dur="1" fill="hold"/>
                                        <p:tgtEl>
                                          <p:spTgt spid="19459">
                                            <p:txEl>
                                              <p:pRg st="3" end="3"/>
                                            </p:txEl>
                                          </p:spTgt>
                                        </p:tgtEl>
                                        <p:attrNameLst>
                                          <p:attrName/>
                                        </p:attrNameLst>
                                      </p:cBhvr>
                                    </p:anim>
                                  </p:childTnLst>
                                  <p:subTnLst>
                                    <p:animClr clrSpc="rgb" dir="cw">
                                      <p:cBhvr override="childStyle">
                                        <p:cTn dur="1" fill="hold" display="0" masterRel="nextClick" afterEffect="1"/>
                                        <p:tgtEl>
                                          <p:spTgt spid="19459">
                                            <p:txEl>
                                              <p:pRg st="3" end="3"/>
                                            </p:txEl>
                                          </p:spTgt>
                                        </p:tgtEl>
                                        <p:attrNameLst>
                                          <p:attrName>ppt_c</p:attrName>
                                        </p:attrNameLst>
                                      </p:cBhvr>
                                      <p:to>
                                        <a:schemeClr val="folHlink"/>
                                      </p:to>
                                    </p:animClr>
                                  </p:subTnLst>
                                </p:cTn>
                              </p:par>
                              <p:par>
                                <p:cTn id="17" presetID="24" presetClass="entr" presetSubtype="0" fill="hold" grpId="0" nodeType="withEffect">
                                  <p:stCondLst>
                                    <p:cond delay="0"/>
                                  </p:stCondLst>
                                  <p:childTnLst>
                                    <p:set>
                                      <p:cBhvr>
                                        <p:cTn id="18" dur="1" fill="hold">
                                          <p:stCondLst>
                                            <p:cond delay="499"/>
                                          </p:stCondLst>
                                        </p:cTn>
                                        <p:tgtEl>
                                          <p:spTgt spid="19459">
                                            <p:txEl>
                                              <p:pRg st="4" end="4"/>
                                            </p:txEl>
                                          </p:spTgt>
                                        </p:tgtEl>
                                        <p:attrNameLst>
                                          <p:attrName>style.visibility</p:attrName>
                                        </p:attrNameLst>
                                      </p:cBhvr>
                                      <p:to>
                                        <p:strVal val="visible"/>
                                      </p:to>
                                    </p:set>
                                    <p:anim to="" calcmode="lin" valueType="num">
                                      <p:cBhvr>
                                        <p:cTn id="19" dur="1" fill="hold"/>
                                        <p:tgtEl>
                                          <p:spTgt spid="19459">
                                            <p:txEl>
                                              <p:pRg st="4" end="4"/>
                                            </p:txEl>
                                          </p:spTgt>
                                        </p:tgtEl>
                                        <p:attrNameLst>
                                          <p:attrName/>
                                        </p:attrNameLst>
                                      </p:cBhvr>
                                    </p:anim>
                                  </p:childTnLst>
                                  <p:subTnLst>
                                    <p:animClr clrSpc="rgb" dir="cw">
                                      <p:cBhvr override="childStyle">
                                        <p:cTn dur="1" fill="hold" display="0" masterRel="nextClick" afterEffect="1"/>
                                        <p:tgtEl>
                                          <p:spTgt spid="19459">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133350"/>
            <a:ext cx="7772400" cy="1143000"/>
          </a:xfrm>
          <a:noFill/>
          <a:ln/>
        </p:spPr>
        <p:txBody>
          <a:bodyPr>
            <a:normAutofit fontScale="90000"/>
          </a:bodyPr>
          <a:lstStyle/>
          <a:p>
            <a:pPr algn="ctr"/>
            <a:r>
              <a:rPr lang="en-US" dirty="0"/>
              <a:t>Sampling of pool, </a:t>
            </a:r>
            <a:br>
              <a:rPr lang="en-US" dirty="0"/>
            </a:br>
            <a:r>
              <a:rPr lang="en-US" dirty="0"/>
              <a:t>bathing beach water</a:t>
            </a:r>
          </a:p>
        </p:txBody>
      </p:sp>
      <p:sp>
        <p:nvSpPr>
          <p:cNvPr id="22531" name="Rectangle 3"/>
          <p:cNvSpPr>
            <a:spLocks noGrp="1" noChangeArrowheads="1"/>
          </p:cNvSpPr>
          <p:nvPr>
            <p:ph type="body" idx="1"/>
          </p:nvPr>
        </p:nvSpPr>
        <p:spPr>
          <a:xfrm>
            <a:off x="304800" y="1657350"/>
            <a:ext cx="8763000" cy="5124450"/>
          </a:xfrm>
          <a:noFill/>
          <a:ln/>
        </p:spPr>
        <p:txBody>
          <a:bodyPr/>
          <a:lstStyle/>
          <a:p>
            <a:r>
              <a:rPr lang="en-US" b="1" dirty="0">
                <a:effectLst>
                  <a:outerShdw blurRad="38100" dist="38100" dir="2700000" algn="tl">
                    <a:srgbClr val="000000"/>
                  </a:outerShdw>
                </a:effectLst>
              </a:rPr>
              <a:t>Water samples should be collected by plunging collection bottle downward and forward till filled.</a:t>
            </a:r>
          </a:p>
          <a:p>
            <a:r>
              <a:rPr lang="en-US" b="1" dirty="0">
                <a:effectLst>
                  <a:outerShdw blurRad="38100" dist="38100" dir="2700000" algn="tl">
                    <a:srgbClr val="000000"/>
                  </a:outerShdw>
                </a:effectLst>
              </a:rPr>
              <a:t>Sampling points should be near bathing beach area or pool outlet(s).</a:t>
            </a:r>
          </a:p>
          <a:p>
            <a:r>
              <a:rPr lang="en-US" b="1" dirty="0">
                <a:effectLst>
                  <a:outerShdw blurRad="38100" dist="38100" dir="2700000" algn="tl">
                    <a:srgbClr val="000000"/>
                  </a:outerShdw>
                </a:effectLst>
              </a:rPr>
              <a:t>One sample per 300 </a:t>
            </a:r>
            <a:r>
              <a:rPr lang="en-US" b="1" dirty="0" err="1">
                <a:effectLst>
                  <a:outerShdw blurRad="38100" dist="38100" dir="2700000" algn="tl">
                    <a:srgbClr val="000000"/>
                  </a:outerShdw>
                </a:effectLst>
              </a:rPr>
              <a:t>ft</a:t>
            </a:r>
            <a:r>
              <a:rPr lang="en-US" b="1" dirty="0">
                <a:effectLst>
                  <a:outerShdw blurRad="38100" dist="38100" dir="2700000" algn="tl">
                    <a:srgbClr val="000000"/>
                  </a:outerShdw>
                </a:effectLst>
              </a:rPr>
              <a:t> of beach in about 2 </a:t>
            </a:r>
            <a:r>
              <a:rPr lang="en-US" b="1" dirty="0" err="1">
                <a:effectLst>
                  <a:outerShdw blurRad="38100" dist="38100" dir="2700000" algn="tl">
                    <a:srgbClr val="000000"/>
                  </a:outerShdw>
                </a:effectLst>
              </a:rPr>
              <a:t>ft</a:t>
            </a:r>
            <a:r>
              <a:rPr lang="en-US" b="1" dirty="0">
                <a:effectLst>
                  <a:outerShdw blurRad="38100" dist="38100" dir="2700000" algn="tl">
                    <a:srgbClr val="000000"/>
                  </a:outerShdw>
                </a:effectLst>
              </a:rPr>
              <a:t> depth of water recommended.</a:t>
            </a:r>
          </a:p>
          <a:p>
            <a:r>
              <a:rPr lang="en-US" b="1" dirty="0">
                <a:solidFill>
                  <a:srgbClr val="FF0000"/>
                </a:solidFill>
                <a:effectLst>
                  <a:outerShdw blurRad="38100" dist="38100" dir="2700000" algn="tl">
                    <a:srgbClr val="000000"/>
                  </a:outerShdw>
                </a:effectLst>
              </a:rPr>
              <a:t>Sodium thiosulfate</a:t>
            </a:r>
            <a:r>
              <a:rPr lang="en-US" b="1" dirty="0">
                <a:effectLst>
                  <a:outerShdw blurRad="38100" dist="38100" dir="2700000" algn="tl">
                    <a:srgbClr val="000000"/>
                  </a:outerShdw>
                </a:effectLst>
              </a:rPr>
              <a:t> is used to eliminate free chlorine in chlorinated pool samples.</a:t>
            </a:r>
          </a:p>
        </p:txBody>
      </p:sp>
    </p:spTree>
    <p:extLst>
      <p:ext uri="{BB962C8B-B14F-4D97-AF65-F5344CB8AC3E}">
        <p14:creationId xmlns="" xmlns:p14="http://schemas.microsoft.com/office/powerpoint/2010/main" val="4043091211"/>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2531">
                                            <p:txEl>
                                              <p:pRg st="0" end="0"/>
                                            </p:txEl>
                                          </p:spTgt>
                                        </p:tgtEl>
                                        <p:attrNameLst>
                                          <p:attrName>style.visibility</p:attrName>
                                        </p:attrNameLst>
                                      </p:cBhvr>
                                      <p:to>
                                        <p:strVal val="visible"/>
                                      </p:to>
                                    </p:set>
                                    <p:anim to="" calcmode="lin" valueType="num">
                                      <p:cBhvr>
                                        <p:cTn id="7" dur="1" fill="hold"/>
                                        <p:tgtEl>
                                          <p:spTgt spid="22531">
                                            <p:txEl>
                                              <p:pRg st="0" end="0"/>
                                            </p:txEl>
                                          </p:spTgt>
                                        </p:tgtEl>
                                        <p:attrNameLst>
                                          <p:attrName/>
                                        </p:attrNameLst>
                                      </p:cBhvr>
                                    </p:anim>
                                  </p:childTnLst>
                                  <p:subTnLst>
                                    <p:animClr clrSpc="rgb" dir="cw">
                                      <p:cBhvr override="childStyle">
                                        <p:cTn dur="1" fill="hold" display="0" masterRel="nextClick" afterEffect="1"/>
                                        <p:tgtEl>
                                          <p:spTgt spid="22531">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2531">
                                            <p:txEl>
                                              <p:pRg st="1" end="1"/>
                                            </p:txEl>
                                          </p:spTgt>
                                        </p:tgtEl>
                                        <p:attrNameLst>
                                          <p:attrName>style.visibility</p:attrName>
                                        </p:attrNameLst>
                                      </p:cBhvr>
                                      <p:to>
                                        <p:strVal val="visible"/>
                                      </p:to>
                                    </p:set>
                                    <p:anim to="" calcmode="lin" valueType="num">
                                      <p:cBhvr>
                                        <p:cTn id="12" dur="1" fill="hold"/>
                                        <p:tgtEl>
                                          <p:spTgt spid="22531">
                                            <p:txEl>
                                              <p:pRg st="1" end="1"/>
                                            </p:txEl>
                                          </p:spTgt>
                                        </p:tgtEl>
                                        <p:attrNameLst>
                                          <p:attrName/>
                                        </p:attrNameLst>
                                      </p:cBhvr>
                                    </p:anim>
                                  </p:childTnLst>
                                  <p:subTnLst>
                                    <p:animClr clrSpc="rgb" dir="cw">
                                      <p:cBhvr override="childStyle">
                                        <p:cTn dur="1" fill="hold" display="0" masterRel="nextClick" afterEffect="1"/>
                                        <p:tgtEl>
                                          <p:spTgt spid="22531">
                                            <p:txEl>
                                              <p:pRg st="1" end="1"/>
                                            </p:txEl>
                                          </p:spTgt>
                                        </p:tgtEl>
                                        <p:attrNameLst>
                                          <p:attrName>ppt_c</p:attrName>
                                        </p:attrNameLst>
                                      </p:cBhvr>
                                      <p:to>
                                        <a:schemeClr val="fo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2531">
                                            <p:txEl>
                                              <p:pRg st="2" end="2"/>
                                            </p:txEl>
                                          </p:spTgt>
                                        </p:tgtEl>
                                        <p:attrNameLst>
                                          <p:attrName>style.visibility</p:attrName>
                                        </p:attrNameLst>
                                      </p:cBhvr>
                                      <p:to>
                                        <p:strVal val="visible"/>
                                      </p:to>
                                    </p:set>
                                    <p:anim to="" calcmode="lin" valueType="num">
                                      <p:cBhvr>
                                        <p:cTn id="17" dur="1" fill="hold"/>
                                        <p:tgtEl>
                                          <p:spTgt spid="22531">
                                            <p:txEl>
                                              <p:pRg st="2" end="2"/>
                                            </p:txEl>
                                          </p:spTgt>
                                        </p:tgtEl>
                                        <p:attrNameLst>
                                          <p:attrName/>
                                        </p:attrNameLst>
                                      </p:cBhvr>
                                    </p:anim>
                                  </p:childTnLst>
                                  <p:subTnLst>
                                    <p:animClr clrSpc="rgb" dir="cw">
                                      <p:cBhvr override="childStyle">
                                        <p:cTn dur="1" fill="hold" display="0" masterRel="nextClick" afterEffect="1"/>
                                        <p:tgtEl>
                                          <p:spTgt spid="22531">
                                            <p:txEl>
                                              <p:pRg st="2" end="2"/>
                                            </p:txEl>
                                          </p:spTgt>
                                        </p:tgtEl>
                                        <p:attrNameLst>
                                          <p:attrName>ppt_c</p:attrName>
                                        </p:attrNameLst>
                                      </p:cBhvr>
                                      <p:to>
                                        <a:schemeClr val="folHlink"/>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22531">
                                            <p:txEl>
                                              <p:pRg st="3" end="3"/>
                                            </p:txEl>
                                          </p:spTgt>
                                        </p:tgtEl>
                                        <p:attrNameLst>
                                          <p:attrName>style.visibility</p:attrName>
                                        </p:attrNameLst>
                                      </p:cBhvr>
                                      <p:to>
                                        <p:strVal val="visible"/>
                                      </p:to>
                                    </p:set>
                                    <p:anim to="" calcmode="lin" valueType="num">
                                      <p:cBhvr>
                                        <p:cTn id="22" dur="1" fill="hold"/>
                                        <p:tgtEl>
                                          <p:spTgt spid="22531">
                                            <p:txEl>
                                              <p:pRg st="3" end="3"/>
                                            </p:txEl>
                                          </p:spTgt>
                                        </p:tgtEl>
                                        <p:attrNameLst>
                                          <p:attrName/>
                                        </p:attrNameLst>
                                      </p:cBhvr>
                                    </p:anim>
                                  </p:childTnLst>
                                  <p:subTnLst>
                                    <p:animClr clrSpc="rgb" dir="cw">
                                      <p:cBhvr override="childStyle">
                                        <p:cTn dur="1" fill="hold" display="0" masterRel="nextClick" afterEffect="1"/>
                                        <p:tgtEl>
                                          <p:spTgt spid="22531">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28600" y="457200"/>
            <a:ext cx="8534400" cy="1143000"/>
          </a:xfrm>
        </p:spPr>
        <p:txBody>
          <a:bodyPr/>
          <a:lstStyle/>
          <a:p>
            <a:r>
              <a:rPr lang="en-US"/>
              <a:t>WATER QUALITY STANDARDS</a:t>
            </a:r>
          </a:p>
        </p:txBody>
      </p:sp>
      <p:sp>
        <p:nvSpPr>
          <p:cNvPr id="14339" name="Rectangle 3"/>
          <p:cNvSpPr>
            <a:spLocks noGrp="1" noChangeArrowheads="1"/>
          </p:cNvSpPr>
          <p:nvPr>
            <p:ph type="body" idx="1"/>
          </p:nvPr>
        </p:nvSpPr>
        <p:spPr>
          <a:xfrm>
            <a:off x="1981200" y="2362200"/>
            <a:ext cx="5943600" cy="3200400"/>
          </a:xfrm>
        </p:spPr>
        <p:txBody>
          <a:bodyPr>
            <a:normAutofit/>
          </a:bodyPr>
          <a:lstStyle/>
          <a:p>
            <a:r>
              <a:rPr lang="en-US" sz="3600" dirty="0"/>
              <a:t>Bacterial Quality</a:t>
            </a:r>
          </a:p>
          <a:p>
            <a:r>
              <a:rPr lang="en-US" sz="3600" dirty="0"/>
              <a:t>Chemical Standards</a:t>
            </a:r>
          </a:p>
          <a:p>
            <a:r>
              <a:rPr lang="en-US" sz="3600" dirty="0"/>
              <a:t>Physical Standards</a:t>
            </a:r>
          </a:p>
        </p:txBody>
      </p:sp>
    </p:spTree>
    <p:extLst>
      <p:ext uri="{BB962C8B-B14F-4D97-AF65-F5344CB8AC3E}">
        <p14:creationId xmlns="" xmlns:p14="http://schemas.microsoft.com/office/powerpoint/2010/main" val="1451497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a:t>A </a:t>
            </a:r>
            <a:r>
              <a:rPr lang="en-US" b="1" dirty="0"/>
              <a:t>swimming pool</a:t>
            </a:r>
            <a:r>
              <a:rPr lang="en-US" dirty="0"/>
              <a:t>, </a:t>
            </a:r>
            <a:r>
              <a:rPr lang="en-US" b="1" dirty="0"/>
              <a:t>swimming bath</a:t>
            </a:r>
            <a:r>
              <a:rPr lang="en-US" dirty="0"/>
              <a:t>, </a:t>
            </a:r>
            <a:r>
              <a:rPr lang="en-US" b="1" dirty="0"/>
              <a:t>wading pool</a:t>
            </a:r>
            <a:r>
              <a:rPr lang="en-US" dirty="0"/>
              <a:t>, or </a:t>
            </a:r>
            <a:r>
              <a:rPr lang="en-US" b="1" dirty="0"/>
              <a:t>paddling pool</a:t>
            </a:r>
            <a:r>
              <a:rPr lang="en-US" dirty="0"/>
              <a:t> is a container filled with water to enable </a:t>
            </a:r>
            <a:r>
              <a:rPr lang="en-US" dirty="0">
                <a:hlinkClick r:id="rId2" tooltip="Human swimming"/>
              </a:rPr>
              <a:t>swimming</a:t>
            </a:r>
            <a:r>
              <a:rPr lang="en-US" dirty="0"/>
              <a:t> or other leisure activities</a:t>
            </a:r>
            <a:r>
              <a:rPr lang="en-US" dirty="0" smtClean="0"/>
              <a:t>.</a:t>
            </a:r>
          </a:p>
          <a:p>
            <a:pPr algn="just"/>
            <a:r>
              <a:rPr lang="en-US" dirty="0"/>
              <a:t>In-ground pools are most commonly constructed from materials such as </a:t>
            </a:r>
            <a:r>
              <a:rPr lang="en-US" dirty="0">
                <a:hlinkClick r:id="rId3" tooltip="Concrete"/>
              </a:rPr>
              <a:t>concrete</a:t>
            </a:r>
            <a:r>
              <a:rPr lang="en-US" dirty="0"/>
              <a:t>, natural stone, metal, plastic or </a:t>
            </a:r>
            <a:r>
              <a:rPr lang="en-US" dirty="0">
                <a:hlinkClick r:id="rId4" tooltip="Fiberglass"/>
              </a:rPr>
              <a:t>fiberglass</a:t>
            </a:r>
            <a:r>
              <a:rPr lang="en-US" dirty="0"/>
              <a:t>, and can be of a custom size and shape or built to a </a:t>
            </a:r>
            <a:r>
              <a:rPr lang="en-US" dirty="0" smtClean="0"/>
              <a:t>standardized </a:t>
            </a:r>
            <a:r>
              <a:rPr lang="en-US" dirty="0"/>
              <a:t>size, the largest of which is the </a:t>
            </a:r>
            <a:r>
              <a:rPr lang="en-US" dirty="0">
                <a:hlinkClick r:id="rId5" tooltip="Olympic-size swimming pool"/>
              </a:rPr>
              <a:t>Olympic-size swimming pool</a:t>
            </a:r>
            <a:r>
              <a:rPr lang="en-US" dirty="0"/>
              <a:t>.</a:t>
            </a:r>
          </a:p>
        </p:txBody>
      </p:sp>
      <p:sp>
        <p:nvSpPr>
          <p:cNvPr id="2" name="Title 1"/>
          <p:cNvSpPr>
            <a:spLocks noGrp="1"/>
          </p:cNvSpPr>
          <p:nvPr>
            <p:ph type="title"/>
          </p:nvPr>
        </p:nvSpPr>
        <p:spPr/>
        <p:txBody>
          <a:bodyPr/>
          <a:lstStyle/>
          <a:p>
            <a:pPr algn="ctr"/>
            <a:r>
              <a:rPr lang="en-US" dirty="0" smtClean="0"/>
              <a:t>What is Swimming Pool?</a:t>
            </a:r>
            <a:endParaRPr lang="en-US" dirty="0"/>
          </a:p>
        </p:txBody>
      </p:sp>
    </p:spTree>
    <p:extLst>
      <p:ext uri="{BB962C8B-B14F-4D97-AF65-F5344CB8AC3E}">
        <p14:creationId xmlns="" xmlns:p14="http://schemas.microsoft.com/office/powerpoint/2010/main" val="34620415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ctr"/>
            <a:r>
              <a:rPr lang="en-US" dirty="0"/>
              <a:t>BACTERIAL QUALITY</a:t>
            </a:r>
          </a:p>
        </p:txBody>
      </p:sp>
      <p:sp>
        <p:nvSpPr>
          <p:cNvPr id="17411" name="Rectangle 3"/>
          <p:cNvSpPr>
            <a:spLocks noGrp="1" noChangeArrowheads="1"/>
          </p:cNvSpPr>
          <p:nvPr>
            <p:ph type="body" idx="1"/>
          </p:nvPr>
        </p:nvSpPr>
        <p:spPr>
          <a:xfrm>
            <a:off x="685800" y="1981200"/>
            <a:ext cx="7772400" cy="4419600"/>
          </a:xfrm>
        </p:spPr>
        <p:txBody>
          <a:bodyPr/>
          <a:lstStyle/>
          <a:p>
            <a:r>
              <a:rPr lang="en-US" sz="2800" dirty="0"/>
              <a:t>On any 3 consecutive </a:t>
            </a:r>
            <a:r>
              <a:rPr lang="en-US" sz="2800" dirty="0" err="1"/>
              <a:t>dechlorinated</a:t>
            </a:r>
            <a:r>
              <a:rPr lang="en-US" sz="2800" dirty="0"/>
              <a:t> samples of the pool water:</a:t>
            </a:r>
          </a:p>
          <a:p>
            <a:r>
              <a:rPr lang="en-US" sz="2800" dirty="0">
                <a:solidFill>
                  <a:srgbClr val="FF0000"/>
                </a:solidFill>
              </a:rPr>
              <a:t>None with more than 200 bacteria</a:t>
            </a:r>
            <a:r>
              <a:rPr lang="en-US" sz="2800" dirty="0"/>
              <a:t> per milliliter.</a:t>
            </a:r>
          </a:p>
          <a:p>
            <a:r>
              <a:rPr lang="en-US" sz="2800" dirty="0"/>
              <a:t>Average of 3 not exceed 100 bacteria.</a:t>
            </a:r>
          </a:p>
          <a:p>
            <a:r>
              <a:rPr lang="en-US" sz="2800" dirty="0"/>
              <a:t>60% of the 10 milliliter sample shall give a negative test for coliform bacteria; no sample positive for coliform in 3 of 5 </a:t>
            </a:r>
            <a:r>
              <a:rPr lang="en-US" sz="2800" dirty="0" smtClean="0"/>
              <a:t>in ten </a:t>
            </a:r>
            <a:r>
              <a:rPr lang="en-US" sz="2800" dirty="0"/>
              <a:t>milliliter portions</a:t>
            </a:r>
          </a:p>
        </p:txBody>
      </p:sp>
    </p:spTree>
    <p:extLst>
      <p:ext uri="{BB962C8B-B14F-4D97-AF65-F5344CB8AC3E}">
        <p14:creationId xmlns="" xmlns:p14="http://schemas.microsoft.com/office/powerpoint/2010/main" val="5147092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CHEMICAL QUALITY</a:t>
            </a:r>
          </a:p>
        </p:txBody>
      </p:sp>
      <p:sp>
        <p:nvSpPr>
          <p:cNvPr id="18435" name="Rectangle 3"/>
          <p:cNvSpPr>
            <a:spLocks noGrp="1" noChangeArrowheads="1"/>
          </p:cNvSpPr>
          <p:nvPr>
            <p:ph type="body" idx="1"/>
          </p:nvPr>
        </p:nvSpPr>
        <p:spPr/>
        <p:txBody>
          <a:bodyPr/>
          <a:lstStyle/>
          <a:p>
            <a:r>
              <a:rPr lang="en-US" dirty="0"/>
              <a:t>Free chlorine with D.P.D</a:t>
            </a:r>
            <a:r>
              <a:rPr lang="en-US" dirty="0" smtClean="0"/>
              <a:t>. (</a:t>
            </a:r>
            <a:r>
              <a:rPr lang="en-US" dirty="0"/>
              <a:t>N,N Diethyl-1,4 </a:t>
            </a:r>
            <a:r>
              <a:rPr lang="en-US" dirty="0" err="1"/>
              <a:t>Phenylenediamine</a:t>
            </a:r>
            <a:r>
              <a:rPr lang="en-US" dirty="0"/>
              <a:t> </a:t>
            </a:r>
            <a:r>
              <a:rPr lang="en-US" dirty="0" smtClean="0"/>
              <a:t>Sulfate) </a:t>
            </a:r>
            <a:r>
              <a:rPr lang="en-US" dirty="0"/>
              <a:t>test not less than 1.0 ppm nor more than 3.0 ppm.</a:t>
            </a:r>
          </a:p>
          <a:p>
            <a:r>
              <a:rPr lang="en-US" dirty="0"/>
              <a:t>pH not less than 7.2 nor more than 7.8.</a:t>
            </a:r>
          </a:p>
          <a:p>
            <a:r>
              <a:rPr lang="en-US" dirty="0"/>
              <a:t>During heavy bather load, disinfection residuals maintained at the upper limits of the permissible range.</a:t>
            </a:r>
          </a:p>
        </p:txBody>
      </p:sp>
    </p:spTree>
    <p:extLst>
      <p:ext uri="{BB962C8B-B14F-4D97-AF65-F5344CB8AC3E}">
        <p14:creationId xmlns="" xmlns:p14="http://schemas.microsoft.com/office/powerpoint/2010/main" val="8390648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098" name="Picture 2" descr="C:\Users\MAJ ADNAN\Desktop\taylor-complete-fas-dpd-chlorine-test-kit.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18654" y="0"/>
            <a:ext cx="8520546" cy="681643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03742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457200"/>
            <a:ext cx="7772400" cy="1143000"/>
          </a:xfrm>
        </p:spPr>
        <p:txBody>
          <a:bodyPr/>
          <a:lstStyle/>
          <a:p>
            <a:r>
              <a:rPr lang="en-US"/>
              <a:t>PHYSICAL STANDARDS</a:t>
            </a:r>
          </a:p>
        </p:txBody>
      </p:sp>
      <p:pic>
        <p:nvPicPr>
          <p:cNvPr id="19460" name="Picture 4" descr="A:\algae.gi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09700" y="2743200"/>
            <a:ext cx="5867400" cy="3667125"/>
          </a:xfrm>
          <a:prstGeom prst="rect">
            <a:avLst/>
          </a:prstGeom>
          <a:noFill/>
          <a:extLst>
            <a:ext uri="{909E8E84-426E-40DD-AFC4-6F175D3DCCD1}">
              <a14:hiddenFill xmlns="" xmlns:a14="http://schemas.microsoft.com/office/drawing/2010/main">
                <a:solidFill>
                  <a:srgbClr val="FFFFFF"/>
                </a:solidFill>
              </a14:hiddenFill>
            </a:ext>
          </a:extLst>
        </p:spPr>
      </p:pic>
      <p:sp>
        <p:nvSpPr>
          <p:cNvPr id="19461" name="Rectangle 5"/>
          <p:cNvSpPr>
            <a:spLocks noGrp="1" noChangeArrowheads="1"/>
          </p:cNvSpPr>
          <p:nvPr>
            <p:ph type="body" idx="1"/>
          </p:nvPr>
        </p:nvSpPr>
        <p:spPr>
          <a:xfrm>
            <a:off x="457200" y="1981200"/>
            <a:ext cx="7772400" cy="4114800"/>
          </a:xfrm>
        </p:spPr>
        <p:txBody>
          <a:bodyPr/>
          <a:lstStyle/>
          <a:p>
            <a:pPr algn="ctr">
              <a:buFont typeface="Monotype Sorts" pitchFamily="2" charset="2"/>
              <a:buNone/>
            </a:pPr>
            <a:r>
              <a:rPr lang="en-US"/>
              <a:t>Free of sediment, dirt, slime, algae.</a:t>
            </a:r>
          </a:p>
        </p:txBody>
      </p:sp>
    </p:spTree>
    <p:extLst>
      <p:ext uri="{BB962C8B-B14F-4D97-AF65-F5344CB8AC3E}">
        <p14:creationId xmlns="" xmlns:p14="http://schemas.microsoft.com/office/powerpoint/2010/main" val="29290586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19100" y="457200"/>
            <a:ext cx="7772400" cy="1143000"/>
          </a:xfrm>
        </p:spPr>
        <p:txBody>
          <a:bodyPr/>
          <a:lstStyle/>
          <a:p>
            <a:r>
              <a:rPr lang="en-US"/>
              <a:t>PHYSICAL STANDARDS</a:t>
            </a:r>
          </a:p>
        </p:txBody>
      </p:sp>
      <p:sp>
        <p:nvSpPr>
          <p:cNvPr id="32771" name="Text Box 3"/>
          <p:cNvSpPr txBox="1">
            <a:spLocks noChangeArrowheads="1"/>
          </p:cNvSpPr>
          <p:nvPr/>
        </p:nvSpPr>
        <p:spPr bwMode="auto">
          <a:xfrm>
            <a:off x="609600" y="1981200"/>
            <a:ext cx="7391400" cy="11906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3600">
                <a:latin typeface="Tahoma" pitchFamily="34" charset="0"/>
              </a:rPr>
              <a:t>Free of scum and floating debris.  Water maintained free of turbidity</a:t>
            </a:r>
            <a:r>
              <a:rPr lang="en-US" sz="3600"/>
              <a:t>.</a:t>
            </a:r>
            <a:endParaRPr lang="en-US" sz="3200"/>
          </a:p>
        </p:txBody>
      </p:sp>
      <p:pic>
        <p:nvPicPr>
          <p:cNvPr id="32772" name="Picture 4" descr="A:\cloudy.gi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14500" y="3276600"/>
            <a:ext cx="5181600" cy="3238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908054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TESTS &amp; RECORDS</a:t>
            </a:r>
          </a:p>
        </p:txBody>
      </p:sp>
      <p:sp>
        <p:nvSpPr>
          <p:cNvPr id="22531" name="Rectangle 3"/>
          <p:cNvSpPr>
            <a:spLocks noGrp="1" noChangeArrowheads="1"/>
          </p:cNvSpPr>
          <p:nvPr>
            <p:ph type="body" idx="1"/>
          </p:nvPr>
        </p:nvSpPr>
        <p:spPr/>
        <p:txBody>
          <a:bodyPr/>
          <a:lstStyle/>
          <a:p>
            <a:r>
              <a:rPr lang="en-US"/>
              <a:t>All pools shall be equipped with approved test equipment to determine pH and disinfectant residual.</a:t>
            </a:r>
          </a:p>
          <a:p>
            <a:r>
              <a:rPr lang="en-US"/>
              <a:t>The pool operator shall record the results in the Daily operating records.</a:t>
            </a:r>
          </a:p>
          <a:p>
            <a:r>
              <a:rPr lang="en-US"/>
              <a:t>Determination of free chlorine residual shall be by the D.P.D. method (or other approved method).</a:t>
            </a:r>
          </a:p>
        </p:txBody>
      </p:sp>
    </p:spTree>
    <p:extLst>
      <p:ext uri="{BB962C8B-B14F-4D97-AF65-F5344CB8AC3E}">
        <p14:creationId xmlns="" xmlns:p14="http://schemas.microsoft.com/office/powerpoint/2010/main" val="30587024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76200" y="685800"/>
            <a:ext cx="8991600" cy="6361558"/>
          </a:xfrm>
        </p:spPr>
      </p:pic>
      <p:sp>
        <p:nvSpPr>
          <p:cNvPr id="3" name="Title 2"/>
          <p:cNvSpPr>
            <a:spLocks noGrp="1"/>
          </p:cNvSpPr>
          <p:nvPr>
            <p:ph type="title"/>
          </p:nvPr>
        </p:nvSpPr>
        <p:spPr>
          <a:xfrm>
            <a:off x="457200" y="27709"/>
            <a:ext cx="8229600" cy="810491"/>
          </a:xfrm>
        </p:spPr>
        <p:txBody>
          <a:bodyPr/>
          <a:lstStyle/>
          <a:p>
            <a:pPr algn="ctr"/>
            <a:r>
              <a:rPr lang="en-US" dirty="0" smtClean="0"/>
              <a:t>Olympic Size Swimming Pool</a:t>
            </a:r>
            <a:endParaRPr lang="en-US" dirty="0"/>
          </a:p>
        </p:txBody>
      </p:sp>
    </p:spTree>
    <p:extLst>
      <p:ext uri="{BB962C8B-B14F-4D97-AF65-F5344CB8AC3E}">
        <p14:creationId xmlns="" xmlns:p14="http://schemas.microsoft.com/office/powerpoint/2010/main" val="13903122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315153316"/>
              </p:ext>
            </p:extLst>
          </p:nvPr>
        </p:nvGraphicFramePr>
        <p:xfrm>
          <a:off x="381000" y="990600"/>
          <a:ext cx="8458200" cy="5653252"/>
        </p:xfrm>
        <a:graphic>
          <a:graphicData uri="http://schemas.openxmlformats.org/drawingml/2006/table">
            <a:tbl>
              <a:tblPr/>
              <a:tblGrid>
                <a:gridCol w="2819400"/>
                <a:gridCol w="5638800"/>
              </a:tblGrid>
              <a:tr h="340534">
                <a:tc>
                  <a:txBody>
                    <a:bodyPr/>
                    <a:lstStyle/>
                    <a:p>
                      <a:pPr algn="ctr"/>
                      <a:r>
                        <a:rPr lang="en-US" sz="2000" b="1" dirty="0">
                          <a:effectLst/>
                        </a:rPr>
                        <a:t>Physical property</a:t>
                      </a:r>
                      <a:endParaRPr lang="en-US" sz="2000" dirty="0">
                        <a:effectLst/>
                      </a:endParaRP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pPr algn="ctr"/>
                      <a:r>
                        <a:rPr lang="en-US" sz="2000" b="1" dirty="0">
                          <a:effectLst/>
                        </a:rPr>
                        <a:t>Specified value</a:t>
                      </a:r>
                      <a:endParaRPr lang="en-US" sz="2000" dirty="0">
                        <a:effectLst/>
                      </a:endParaRP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597292">
                <a:tc>
                  <a:txBody>
                    <a:bodyPr/>
                    <a:lstStyle/>
                    <a:p>
                      <a:r>
                        <a:rPr lang="en-US" sz="2000" dirty="0">
                          <a:effectLst/>
                        </a:rPr>
                        <a:t>Length</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sz="2000" dirty="0">
                          <a:effectLst/>
                        </a:rPr>
                        <a:t>50.000+0.030</a:t>
                      </a:r>
                      <a:br>
                        <a:rPr lang="en-US" sz="2000" dirty="0">
                          <a:effectLst/>
                        </a:rPr>
                      </a:br>
                      <a:r>
                        <a:rPr lang="en-US" sz="2000" dirty="0">
                          <a:effectLst/>
                        </a:rPr>
                        <a:t>−0.000 </a:t>
                      </a:r>
                      <a:r>
                        <a:rPr lang="en-US" sz="2000" dirty="0" smtClean="0">
                          <a:effectLst/>
                        </a:rPr>
                        <a:t>m</a:t>
                      </a:r>
                      <a:endParaRPr lang="en-US" sz="2000" dirty="0">
                        <a:effectLst/>
                      </a:endParaRP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340534">
                <a:tc>
                  <a:txBody>
                    <a:bodyPr/>
                    <a:lstStyle/>
                    <a:p>
                      <a:r>
                        <a:rPr lang="en-US" sz="2000" dirty="0">
                          <a:effectLst/>
                        </a:rPr>
                        <a:t>Width</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sz="2000" dirty="0">
                          <a:effectLst/>
                        </a:rPr>
                        <a:t>25.0 </a:t>
                      </a:r>
                      <a:r>
                        <a:rPr lang="en-US" sz="2000" dirty="0" smtClean="0">
                          <a:effectLst/>
                        </a:rPr>
                        <a:t>m</a:t>
                      </a:r>
                      <a:endParaRPr lang="en-US" sz="2000" dirty="0">
                        <a:effectLst/>
                      </a:endParaRP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597292">
                <a:tc>
                  <a:txBody>
                    <a:bodyPr/>
                    <a:lstStyle/>
                    <a:p>
                      <a:r>
                        <a:rPr lang="en-US" sz="2000" dirty="0">
                          <a:effectLst/>
                        </a:rPr>
                        <a:t>Depth</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sz="2000" dirty="0">
                          <a:effectLst/>
                        </a:rPr>
                        <a:t>2.0 m (6 </a:t>
                      </a:r>
                      <a:r>
                        <a:rPr lang="en-US" sz="2000" dirty="0" err="1">
                          <a:effectLst/>
                        </a:rPr>
                        <a:t>ft</a:t>
                      </a:r>
                      <a:r>
                        <a:rPr lang="en-US" sz="2000" dirty="0">
                          <a:effectLst/>
                        </a:rPr>
                        <a:t> 7 in) minimum, 3.0 m (9 </a:t>
                      </a:r>
                      <a:r>
                        <a:rPr lang="en-US" sz="2000" dirty="0" err="1">
                          <a:effectLst/>
                        </a:rPr>
                        <a:t>ft</a:t>
                      </a:r>
                      <a:r>
                        <a:rPr lang="en-US" sz="2000" dirty="0">
                          <a:effectLst/>
                        </a:rPr>
                        <a:t> 10 in) recommended</a:t>
                      </a:r>
                      <a:r>
                        <a:rPr lang="en-US" sz="2000" dirty="0" smtClean="0">
                          <a:effectLst/>
                        </a:rPr>
                        <a:t>.</a:t>
                      </a:r>
                      <a:endParaRPr lang="en-US" sz="2000" dirty="0">
                        <a:effectLst/>
                      </a:endParaRP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340534">
                <a:tc>
                  <a:txBody>
                    <a:bodyPr/>
                    <a:lstStyle/>
                    <a:p>
                      <a:r>
                        <a:rPr lang="en-US" sz="2000" dirty="0">
                          <a:effectLst/>
                        </a:rPr>
                        <a:t>Number of lanes</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sz="2000" dirty="0">
                          <a:effectLst/>
                        </a:rPr>
                        <a:t>10</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340534">
                <a:tc>
                  <a:txBody>
                    <a:bodyPr/>
                    <a:lstStyle/>
                    <a:p>
                      <a:r>
                        <a:rPr lang="en-US" sz="2000">
                          <a:effectLst/>
                        </a:rPr>
                        <a:t>Lane width</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sz="2000" dirty="0">
                          <a:effectLst/>
                        </a:rPr>
                        <a:t>2.5 m (8 </a:t>
                      </a:r>
                      <a:r>
                        <a:rPr lang="en-US" sz="2000" dirty="0" err="1">
                          <a:effectLst/>
                        </a:rPr>
                        <a:t>ft</a:t>
                      </a:r>
                      <a:r>
                        <a:rPr lang="en-US" sz="2000" dirty="0">
                          <a:effectLst/>
                        </a:rPr>
                        <a:t> 2 in)</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340534">
                <a:tc>
                  <a:txBody>
                    <a:bodyPr/>
                    <a:lstStyle/>
                    <a:p>
                      <a:r>
                        <a:rPr lang="en-US" sz="2000">
                          <a:effectLst/>
                        </a:rPr>
                        <a:t>Water temperature</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sz="2000" dirty="0">
                          <a:effectLst/>
                        </a:rPr>
                        <a:t>25–28 °C (77–82 °F)</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597180">
                <a:tc>
                  <a:txBody>
                    <a:bodyPr/>
                    <a:lstStyle/>
                    <a:p>
                      <a:r>
                        <a:rPr lang="en-US" sz="2000" dirty="0">
                          <a:effectLst/>
                        </a:rPr>
                        <a:t>Light intensity</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fr-FR" sz="2000" dirty="0" smtClean="0">
                          <a:effectLst/>
                        </a:rPr>
                        <a:t>Minimum </a:t>
                      </a:r>
                      <a:r>
                        <a:rPr lang="fr-FR" sz="2000" dirty="0">
                          <a:effectLst/>
                        </a:rPr>
                        <a:t>1500 </a:t>
                      </a:r>
                      <a:r>
                        <a:rPr lang="fr-FR" sz="2000" u="none" strike="noStrike" dirty="0" smtClean="0">
                          <a:solidFill>
                            <a:srgbClr val="0B0080"/>
                          </a:solidFill>
                          <a:effectLst/>
                          <a:hlinkClick r:id="rId2" tooltip="Lux"/>
                        </a:rPr>
                        <a:t>lux</a:t>
                      </a:r>
                      <a:r>
                        <a:rPr lang="fr-FR" sz="2000" u="none" strike="noStrike" dirty="0" smtClean="0">
                          <a:solidFill>
                            <a:srgbClr val="0B0080"/>
                          </a:solidFill>
                          <a:effectLst/>
                        </a:rPr>
                        <a:t> (Flux per Unit Area)</a:t>
                      </a:r>
                      <a:r>
                        <a:rPr lang="fr-FR" sz="2000" dirty="0">
                          <a:effectLst/>
                        </a:rPr>
                        <a:t> (140 </a:t>
                      </a:r>
                      <a:r>
                        <a:rPr lang="fr-FR" sz="2000" u="none" strike="noStrike" dirty="0" err="1">
                          <a:solidFill>
                            <a:srgbClr val="0B0080"/>
                          </a:solidFill>
                          <a:effectLst/>
                          <a:hlinkClick r:id="rId3" tooltip="Footcandle"/>
                        </a:rPr>
                        <a:t>footcandles</a:t>
                      </a:r>
                      <a:r>
                        <a:rPr lang="fr-FR" sz="2000" dirty="0">
                          <a:effectLst/>
                        </a:rPr>
                        <a:t>)</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1624180">
                <a:tc>
                  <a:txBody>
                    <a:bodyPr/>
                    <a:lstStyle/>
                    <a:p>
                      <a:r>
                        <a:rPr lang="en-US" sz="2000">
                          <a:effectLst/>
                        </a:rPr>
                        <a:t>Volume</a:t>
                      </a: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en-US" sz="2000" dirty="0">
                          <a:effectLst/>
                        </a:rPr>
                        <a:t>2,500,000 </a:t>
                      </a:r>
                      <a:r>
                        <a:rPr lang="en-US" sz="2000" dirty="0" smtClean="0">
                          <a:effectLst/>
                        </a:rPr>
                        <a:t>L, </a:t>
                      </a:r>
                      <a:r>
                        <a:rPr lang="en-US" sz="2000" dirty="0">
                          <a:effectLst/>
                        </a:rPr>
                        <a:t>assuming a nominal depth of 2 m.</a:t>
                      </a:r>
                      <a:r>
                        <a:rPr lang="en-US" sz="2000">
                          <a:effectLst/>
                        </a:rPr>
                        <a:t/>
                      </a:r>
                      <a:br>
                        <a:rPr lang="en-US" sz="2000">
                          <a:effectLst/>
                        </a:rPr>
                      </a:br>
                      <a:endParaRPr lang="en-US" sz="2000" dirty="0">
                        <a:effectLst/>
                      </a:endParaRPr>
                    </a:p>
                  </a:txBody>
                  <a:tcPr marL="84534" marR="84534" marT="42267" marB="4226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bl>
          </a:graphicData>
        </a:graphic>
      </p:graphicFrame>
      <p:sp>
        <p:nvSpPr>
          <p:cNvPr id="3" name="Title 2"/>
          <p:cNvSpPr>
            <a:spLocks noGrp="1"/>
          </p:cNvSpPr>
          <p:nvPr>
            <p:ph type="title"/>
          </p:nvPr>
        </p:nvSpPr>
        <p:spPr>
          <a:xfrm>
            <a:off x="457200" y="152400"/>
            <a:ext cx="8229600" cy="762000"/>
          </a:xfrm>
        </p:spPr>
        <p:txBody>
          <a:bodyPr>
            <a:noAutofit/>
          </a:bodyPr>
          <a:lstStyle/>
          <a:p>
            <a:pPr algn="ctr"/>
            <a:r>
              <a:rPr lang="en-US" sz="2800" dirty="0" smtClean="0">
                <a:effectLst/>
              </a:rPr>
              <a:t>Olympic Size Swimming Pool Specifications</a:t>
            </a:r>
            <a:endParaRPr lang="en-US" sz="2800" dirty="0"/>
          </a:p>
        </p:txBody>
      </p:sp>
      <p:sp>
        <p:nvSpPr>
          <p:cNvPr id="5" name="Rectangle 2"/>
          <p:cNvSpPr>
            <a:spLocks noChangeArrowheads="1"/>
          </p:cNvSpPr>
          <p:nvPr/>
        </p:nvSpPr>
        <p:spPr bwMode="auto">
          <a:xfrm>
            <a:off x="768350" y="14351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
            </a:r>
            <a:br>
              <a:rPr kumimoji="0" lang="en-US" sz="1800" b="0" i="0" u="none" strike="noStrike" cap="none" normalizeH="0" baseline="0" smtClean="0">
                <a:ln>
                  <a:noFill/>
                </a:ln>
                <a:solidFill>
                  <a:schemeClr val="tx1"/>
                </a:solidFill>
                <a:effectLst/>
                <a:latin typeface="Arial" charset="0"/>
                <a:cs typeface="Arial" charset="0"/>
              </a:rPr>
            </a:br>
            <a:endParaRPr kumimoji="0" lang="en-US" sz="1800" b="0" i="0" u="none" strike="noStrike" cap="none" normalizeH="0" baseline="0" smtClean="0">
              <a:ln>
                <a:noFill/>
              </a:ln>
              <a:solidFill>
                <a:schemeClr val="tx1"/>
              </a:solidFill>
              <a:effectLst/>
              <a:latin typeface="Arial" charset="0"/>
              <a:cs typeface="Arial" charset="0"/>
            </a:endParaRPr>
          </a:p>
        </p:txBody>
      </p:sp>
    </p:spTree>
    <p:extLst>
      <p:ext uri="{BB962C8B-B14F-4D97-AF65-F5344CB8AC3E}">
        <p14:creationId xmlns="" xmlns:p14="http://schemas.microsoft.com/office/powerpoint/2010/main" val="38033513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r>
              <a:rPr lang="en-US" dirty="0" smtClean="0"/>
              <a:t>Length:		100-200m</a:t>
            </a:r>
          </a:p>
          <a:p>
            <a:r>
              <a:rPr lang="en-US" dirty="0" smtClean="0"/>
              <a:t>Width:		50-100m</a:t>
            </a:r>
          </a:p>
          <a:p>
            <a:r>
              <a:rPr lang="en-US" dirty="0" smtClean="0"/>
              <a:t>Height:		15-20m</a:t>
            </a:r>
            <a:endParaRPr lang="en-US" dirty="0"/>
          </a:p>
        </p:txBody>
      </p:sp>
      <p:sp>
        <p:nvSpPr>
          <p:cNvPr id="3" name="Title 2"/>
          <p:cNvSpPr>
            <a:spLocks noGrp="1"/>
          </p:cNvSpPr>
          <p:nvPr>
            <p:ph type="title"/>
          </p:nvPr>
        </p:nvSpPr>
        <p:spPr/>
        <p:txBody>
          <a:bodyPr>
            <a:normAutofit fontScale="90000"/>
          </a:bodyPr>
          <a:lstStyle/>
          <a:p>
            <a:pPr algn="ctr"/>
            <a:r>
              <a:rPr lang="en-US" dirty="0" smtClean="0"/>
              <a:t>Area Required for International Standard Swimming Pool </a:t>
            </a:r>
            <a:endParaRPr lang="en-US" dirty="0"/>
          </a:p>
        </p:txBody>
      </p:sp>
    </p:spTree>
    <p:extLst>
      <p:ext uri="{BB962C8B-B14F-4D97-AF65-F5344CB8AC3E}">
        <p14:creationId xmlns="" xmlns:p14="http://schemas.microsoft.com/office/powerpoint/2010/main" val="25021011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2050" name="Picture 2" descr="C:\Users\MAJ ADNAN\Desktop\Baku_Aquatic_Palace,_Olympic_Pool.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381000"/>
            <a:ext cx="9116095" cy="608214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1534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b="1" dirty="0" smtClean="0">
                <a:hlinkClick r:id="rId2"/>
              </a:rPr>
              <a:t>Private pools</a:t>
            </a:r>
            <a:endParaRPr lang="en-US" b="1" dirty="0" smtClean="0"/>
          </a:p>
          <a:p>
            <a:pPr algn="just"/>
            <a:r>
              <a:rPr lang="en-US" dirty="0"/>
              <a:t>Private pools are usually smaller than public pools, on average 3.7 m × 7.3 m (12 </a:t>
            </a:r>
            <a:r>
              <a:rPr lang="en-US" dirty="0" err="1"/>
              <a:t>ft</a:t>
            </a:r>
            <a:r>
              <a:rPr lang="en-US" dirty="0"/>
              <a:t> × 24 </a:t>
            </a:r>
            <a:r>
              <a:rPr lang="en-US" dirty="0" err="1"/>
              <a:t>ft</a:t>
            </a:r>
            <a:r>
              <a:rPr lang="en-US" dirty="0"/>
              <a:t>) to 6.1 m × 12.2 m (20 </a:t>
            </a:r>
            <a:r>
              <a:rPr lang="en-US" dirty="0" err="1"/>
              <a:t>ft</a:t>
            </a:r>
            <a:r>
              <a:rPr lang="en-US" dirty="0"/>
              <a:t> × 40 </a:t>
            </a:r>
            <a:r>
              <a:rPr lang="en-US" dirty="0" err="1"/>
              <a:t>ft</a:t>
            </a:r>
            <a:r>
              <a:rPr lang="en-US" dirty="0"/>
              <a:t>) whereas public pools usually start at 24 m (80 </a:t>
            </a:r>
            <a:r>
              <a:rPr lang="en-US" dirty="0" err="1"/>
              <a:t>ft</a:t>
            </a:r>
            <a:r>
              <a:rPr lang="en-US" dirty="0"/>
              <a:t>).</a:t>
            </a:r>
          </a:p>
          <a:p>
            <a:r>
              <a:rPr lang="en-US" b="1" dirty="0" smtClean="0">
                <a:hlinkClick r:id="rId2"/>
              </a:rPr>
              <a:t>Public pools</a:t>
            </a:r>
            <a:endParaRPr lang="en-US" b="1" dirty="0" smtClean="0"/>
          </a:p>
          <a:p>
            <a:pPr algn="just"/>
            <a:r>
              <a:rPr lang="en-US" dirty="0"/>
              <a:t>Public pools are often part of a larger leisure </a:t>
            </a:r>
            <a:r>
              <a:rPr lang="en-US" dirty="0" err="1"/>
              <a:t>centre</a:t>
            </a:r>
            <a:r>
              <a:rPr lang="en-US" dirty="0"/>
              <a:t> or recreational complex. These </a:t>
            </a:r>
            <a:r>
              <a:rPr lang="en-US" dirty="0" err="1"/>
              <a:t>centres</a:t>
            </a:r>
            <a:r>
              <a:rPr lang="en-US" dirty="0"/>
              <a:t> often have more than one pool, such as an indoor heated pool, an outdoor (</a:t>
            </a:r>
            <a:r>
              <a:rPr lang="en-US" dirty="0">
                <a:hlinkClick r:id="rId3" tooltip="Water chlorination"/>
              </a:rPr>
              <a:t>chlorinated</a:t>
            </a:r>
            <a:r>
              <a:rPr lang="en-US" dirty="0"/>
              <a:t>, </a:t>
            </a:r>
            <a:r>
              <a:rPr lang="en-US" dirty="0">
                <a:hlinkClick r:id="rId4" tooltip="Salt water chlorination"/>
              </a:rPr>
              <a:t>saltwater</a:t>
            </a:r>
            <a:r>
              <a:rPr lang="en-US" dirty="0"/>
              <a:t> or </a:t>
            </a:r>
            <a:r>
              <a:rPr lang="en-US" dirty="0" err="1">
                <a:hlinkClick r:id="rId5" tooltip="Ozonated (page does not exist)"/>
              </a:rPr>
              <a:t>ozonated</a:t>
            </a:r>
            <a:r>
              <a:rPr lang="en-US" dirty="0"/>
              <a:t>) pool which may be heated or </a:t>
            </a:r>
            <a:r>
              <a:rPr lang="en-US" dirty="0" smtClean="0"/>
              <a:t>unheated.</a:t>
            </a:r>
            <a:endParaRPr lang="en-US" dirty="0"/>
          </a:p>
          <a:p>
            <a:endParaRPr lang="en-US" dirty="0"/>
          </a:p>
        </p:txBody>
      </p:sp>
      <p:sp>
        <p:nvSpPr>
          <p:cNvPr id="3" name="Title 2"/>
          <p:cNvSpPr>
            <a:spLocks noGrp="1"/>
          </p:cNvSpPr>
          <p:nvPr>
            <p:ph type="title"/>
          </p:nvPr>
        </p:nvSpPr>
        <p:spPr/>
        <p:txBody>
          <a:bodyPr/>
          <a:lstStyle/>
          <a:p>
            <a:pPr algn="ctr"/>
            <a:r>
              <a:rPr lang="en-US" dirty="0" smtClean="0"/>
              <a:t>Types of Swimming Pools</a:t>
            </a:r>
            <a:endParaRPr lang="en-US" dirty="0"/>
          </a:p>
        </p:txBody>
      </p:sp>
    </p:spTree>
    <p:extLst>
      <p:ext uri="{BB962C8B-B14F-4D97-AF65-F5344CB8AC3E}">
        <p14:creationId xmlns="" xmlns:p14="http://schemas.microsoft.com/office/powerpoint/2010/main" val="3536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3074" name="Picture 2" descr="C:\Users\MAJ ADNAN\Desktop\olympic-size-swimming-pool-based-on-fina.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2400" y="457200"/>
            <a:ext cx="8782991" cy="5867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179315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76200" y="0"/>
            <a:ext cx="8991600" cy="6856095"/>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8104339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p:txBody>
          <a:bodyPr>
            <a:normAutofit/>
          </a:bodyPr>
          <a:lstStyle/>
          <a:p>
            <a:pPr algn="ctr"/>
            <a:r>
              <a:rPr lang="en-US" dirty="0" smtClean="0"/>
              <a:t>WAPDA Sports Complex SWIMMING POOL</a:t>
            </a:r>
            <a:endParaRPr lang="en-US" dirty="0"/>
          </a:p>
        </p:txBody>
      </p:sp>
    </p:spTree>
    <p:extLst>
      <p:ext uri="{BB962C8B-B14F-4D97-AF65-F5344CB8AC3E}">
        <p14:creationId xmlns="" xmlns:p14="http://schemas.microsoft.com/office/powerpoint/2010/main" val="16188096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752600" y="0"/>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6381099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dirty="0"/>
          </a:p>
        </p:txBody>
      </p:sp>
      <p:pic>
        <p:nvPicPr>
          <p:cNvPr id="7170" name="Picture 2" descr="E:\LEADS PRESENTATION\Adnan\IMG_20160718_15533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04800" y="96983"/>
            <a:ext cx="8510154" cy="668481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034689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133600" y="20781"/>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6589529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0"/>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7537688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1"/>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4670906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34635"/>
            <a:ext cx="5105400" cy="6807201"/>
          </a:xfrm>
        </p:spPr>
      </p:pic>
    </p:spTree>
    <p:extLst>
      <p:ext uri="{BB962C8B-B14F-4D97-AF65-F5344CB8AC3E}">
        <p14:creationId xmlns="" xmlns:p14="http://schemas.microsoft.com/office/powerpoint/2010/main" val="34573458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304800" y="228600"/>
            <a:ext cx="8624359" cy="6468269"/>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3463209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5410200"/>
          </a:xfrm>
        </p:spPr>
        <p:txBody>
          <a:bodyPr>
            <a:normAutofit fontScale="85000" lnSpcReduction="10000"/>
          </a:bodyPr>
          <a:lstStyle/>
          <a:p>
            <a:r>
              <a:rPr lang="en-US" b="1" dirty="0">
                <a:hlinkClick r:id="rId2"/>
              </a:rPr>
              <a:t>Competition </a:t>
            </a:r>
            <a:r>
              <a:rPr lang="en-US" b="1" dirty="0" smtClean="0">
                <a:hlinkClick r:id="rId2"/>
              </a:rPr>
              <a:t>pools</a:t>
            </a:r>
            <a:endParaRPr lang="en-US" b="1" dirty="0" smtClean="0"/>
          </a:p>
          <a:p>
            <a:pPr algn="just"/>
            <a:r>
              <a:rPr lang="en-US" dirty="0"/>
              <a:t>The </a:t>
            </a:r>
            <a:r>
              <a:rPr lang="en-US" dirty="0" err="1">
                <a:hlinkClick r:id="rId3" tooltip="FINA"/>
              </a:rPr>
              <a:t>Fédération</a:t>
            </a:r>
            <a:r>
              <a:rPr lang="en-US" dirty="0">
                <a:hlinkClick r:id="rId3" tooltip="FINA"/>
              </a:rPr>
              <a:t> </a:t>
            </a:r>
            <a:r>
              <a:rPr lang="en-US" dirty="0" err="1">
                <a:hlinkClick r:id="rId3" tooltip="FINA"/>
              </a:rPr>
              <a:t>Internationale</a:t>
            </a:r>
            <a:r>
              <a:rPr lang="en-US" dirty="0">
                <a:hlinkClick r:id="rId3" tooltip="FINA"/>
              </a:rPr>
              <a:t> de la Natation</a:t>
            </a:r>
            <a:r>
              <a:rPr lang="en-US" dirty="0"/>
              <a:t> (FINA, </a:t>
            </a:r>
            <a:r>
              <a:rPr lang="en-US" dirty="0" smtClean="0"/>
              <a:t>International Swimming Federation) sets standards for competition pools: 25 or 50 m (82 or 164 </a:t>
            </a:r>
            <a:r>
              <a:rPr lang="en-US" dirty="0" err="1" smtClean="0"/>
              <a:t>ft</a:t>
            </a:r>
            <a:r>
              <a:rPr lang="en-US" dirty="0" smtClean="0"/>
              <a:t>) long and at least 1.35</a:t>
            </a:r>
            <a:r>
              <a:rPr lang="en-US" dirty="0"/>
              <a:t> m (4.4 </a:t>
            </a:r>
            <a:r>
              <a:rPr lang="en-US" dirty="0" err="1"/>
              <a:t>ft</a:t>
            </a:r>
            <a:r>
              <a:rPr lang="en-US" dirty="0"/>
              <a:t>) deep. Competition pools are generally indoors and heated to enable their use all year round, and to more easily comply with the regulations regarding temperature, lighting, and automatic officiating equipment.</a:t>
            </a:r>
          </a:p>
          <a:p>
            <a:r>
              <a:rPr lang="en-US" b="1" dirty="0">
                <a:hlinkClick r:id="rId2"/>
              </a:rPr>
              <a:t>Exercise </a:t>
            </a:r>
            <a:r>
              <a:rPr lang="en-US" b="1" dirty="0" smtClean="0">
                <a:hlinkClick r:id="rId2"/>
              </a:rPr>
              <a:t>pools</a:t>
            </a:r>
            <a:endParaRPr lang="en-US" b="1" dirty="0" smtClean="0"/>
          </a:p>
          <a:p>
            <a:pPr algn="just"/>
            <a:r>
              <a:rPr lang="en-US" dirty="0"/>
              <a:t>In the last two decades, a new style of pool has gained popularity. These consist of a small vessel (usually about 2.5 × 5 m) in which the swimmer swims in place, either against the push of an artificially generated water current or against the pull of restraining devices.</a:t>
            </a:r>
          </a:p>
          <a:p>
            <a:endParaRPr lang="en-US" dirty="0"/>
          </a:p>
        </p:txBody>
      </p:sp>
      <p:sp>
        <p:nvSpPr>
          <p:cNvPr id="3" name="Title 2"/>
          <p:cNvSpPr>
            <a:spLocks noGrp="1"/>
          </p:cNvSpPr>
          <p:nvPr>
            <p:ph type="title"/>
          </p:nvPr>
        </p:nvSpPr>
        <p:spPr>
          <a:xfrm>
            <a:off x="457200" y="6927"/>
            <a:ext cx="8229600" cy="1143000"/>
          </a:xfrm>
        </p:spPr>
        <p:txBody>
          <a:bodyPr/>
          <a:lstStyle/>
          <a:p>
            <a:pPr algn="ctr"/>
            <a:r>
              <a:rPr lang="en-US" dirty="0"/>
              <a:t>Types of Swimming Pools</a:t>
            </a:r>
          </a:p>
        </p:txBody>
      </p:sp>
    </p:spTree>
    <p:extLst>
      <p:ext uri="{BB962C8B-B14F-4D97-AF65-F5344CB8AC3E}">
        <p14:creationId xmlns="" xmlns:p14="http://schemas.microsoft.com/office/powerpoint/2010/main" val="3244044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13145" y="27708"/>
            <a:ext cx="9107055" cy="6830291"/>
          </a:xfrm>
        </p:spPr>
      </p:pic>
      <p:sp>
        <p:nvSpPr>
          <p:cNvPr id="3" name="Title 2"/>
          <p:cNvSpPr>
            <a:spLocks noGrp="1"/>
          </p:cNvSpPr>
          <p:nvPr>
            <p:ph type="title"/>
          </p:nvPr>
        </p:nvSpPr>
        <p:spPr/>
        <p:txBody>
          <a:bodyPr/>
          <a:lstStyle/>
          <a:p>
            <a:pPr algn="r"/>
            <a:r>
              <a:rPr lang="en-US" dirty="0" smtClean="0">
                <a:solidFill>
                  <a:schemeClr val="tx1"/>
                </a:solidFill>
              </a:rPr>
              <a:t>Reception</a:t>
            </a:r>
            <a:endParaRPr lang="en-US" dirty="0">
              <a:solidFill>
                <a:schemeClr val="tx1"/>
              </a:solidFill>
            </a:endParaRPr>
          </a:p>
        </p:txBody>
      </p:sp>
    </p:spTree>
    <p:extLst>
      <p:ext uri="{BB962C8B-B14F-4D97-AF65-F5344CB8AC3E}">
        <p14:creationId xmlns="" xmlns:p14="http://schemas.microsoft.com/office/powerpoint/2010/main" val="1802374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1"/>
            <a:ext cx="9109364" cy="6832023"/>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1050546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057400" y="50799"/>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9180039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0"/>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3753286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39636" y="-4620"/>
            <a:ext cx="5146964" cy="686262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37524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0"/>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1449995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1"/>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4811034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600200" y="0"/>
            <a:ext cx="5181600" cy="6908801"/>
          </a:xfrm>
        </p:spPr>
      </p:pic>
      <p:sp>
        <p:nvSpPr>
          <p:cNvPr id="3" name="Title 2"/>
          <p:cNvSpPr>
            <a:spLocks noGrp="1"/>
          </p:cNvSpPr>
          <p:nvPr>
            <p:ph type="title"/>
          </p:nvPr>
        </p:nvSpPr>
        <p:spPr>
          <a:xfrm>
            <a:off x="152400" y="228600"/>
            <a:ext cx="8229600" cy="1143000"/>
          </a:xfrm>
        </p:spPr>
        <p:txBody>
          <a:bodyPr/>
          <a:lstStyle/>
          <a:p>
            <a:pPr algn="ctr"/>
            <a:r>
              <a:rPr lang="en-US" dirty="0" smtClean="0">
                <a:solidFill>
                  <a:srgbClr val="FF0000"/>
                </a:solidFill>
              </a:rPr>
              <a:t>Change Room &amp; Lockers</a:t>
            </a:r>
            <a:endParaRPr lang="en-US" dirty="0">
              <a:solidFill>
                <a:srgbClr val="FF0000"/>
              </a:solidFill>
            </a:endParaRPr>
          </a:p>
        </p:txBody>
      </p:sp>
    </p:spTree>
    <p:extLst>
      <p:ext uri="{BB962C8B-B14F-4D97-AF65-F5344CB8AC3E}">
        <p14:creationId xmlns="" xmlns:p14="http://schemas.microsoft.com/office/powerpoint/2010/main" val="12647849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8844410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13855"/>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129292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5334000"/>
          </a:xfrm>
        </p:spPr>
        <p:txBody>
          <a:bodyPr>
            <a:normAutofit fontScale="92500" lnSpcReduction="10000"/>
          </a:bodyPr>
          <a:lstStyle/>
          <a:p>
            <a:r>
              <a:rPr lang="en-US" b="1" dirty="0">
                <a:hlinkClick r:id="rId2"/>
              </a:rPr>
              <a:t>Hot tubs and spa </a:t>
            </a:r>
            <a:r>
              <a:rPr lang="en-US" b="1" dirty="0" smtClean="0">
                <a:hlinkClick r:id="rId2"/>
              </a:rPr>
              <a:t>pools</a:t>
            </a:r>
            <a:endParaRPr lang="en-US" b="1" dirty="0" smtClean="0"/>
          </a:p>
          <a:p>
            <a:pPr algn="just"/>
            <a:r>
              <a:rPr lang="en-US" dirty="0"/>
              <a:t>Hot tubs and spa pools are common heated pools used for relaxation and sometimes for therapy. Commercial spas are common in the swimming pool area or sauna area of a </a:t>
            </a:r>
            <a:r>
              <a:rPr lang="en-US" dirty="0">
                <a:hlinkClick r:id="rId3" tooltip="Health club"/>
              </a:rPr>
              <a:t>health club</a:t>
            </a:r>
            <a:r>
              <a:rPr lang="en-US" dirty="0"/>
              <a:t> or fitness </a:t>
            </a:r>
            <a:r>
              <a:rPr lang="en-US" dirty="0" err="1"/>
              <a:t>centre</a:t>
            </a:r>
            <a:r>
              <a:rPr lang="en-US" dirty="0"/>
              <a:t>, in men's clubs, women's clubs, </a:t>
            </a:r>
            <a:r>
              <a:rPr lang="en-US" dirty="0" smtClean="0"/>
              <a:t>motels.</a:t>
            </a:r>
            <a:endParaRPr lang="en-US" dirty="0"/>
          </a:p>
          <a:p>
            <a:r>
              <a:rPr lang="en-US" b="1" dirty="0">
                <a:hlinkClick r:id="rId2"/>
              </a:rPr>
              <a:t>Ocean </a:t>
            </a:r>
            <a:r>
              <a:rPr lang="en-US" b="1" dirty="0" smtClean="0">
                <a:hlinkClick r:id="rId2"/>
              </a:rPr>
              <a:t>pools</a:t>
            </a:r>
            <a:endParaRPr lang="en-US" b="1" dirty="0" smtClean="0"/>
          </a:p>
          <a:p>
            <a:pPr algn="just"/>
            <a:r>
              <a:rPr lang="en-US" dirty="0"/>
              <a:t>In the early 20th century, especially in Australia, </a:t>
            </a:r>
            <a:r>
              <a:rPr lang="en-US" dirty="0">
                <a:hlinkClick r:id="rId4" tooltip="Salt-water swimming pool (page does not exist)"/>
              </a:rPr>
              <a:t>ocean pools</a:t>
            </a:r>
            <a:r>
              <a:rPr lang="en-US" dirty="0"/>
              <a:t> were built, typically on headlands by enclosing part of the rock shelf, with water circulated through the pools by flooding from tidal tanks or by regular flooding over the side of the pools at high tide. </a:t>
            </a:r>
          </a:p>
          <a:p>
            <a:endParaRPr lang="en-US" dirty="0"/>
          </a:p>
        </p:txBody>
      </p:sp>
      <p:sp>
        <p:nvSpPr>
          <p:cNvPr id="3" name="Title 2"/>
          <p:cNvSpPr>
            <a:spLocks noGrp="1"/>
          </p:cNvSpPr>
          <p:nvPr>
            <p:ph type="title"/>
          </p:nvPr>
        </p:nvSpPr>
        <p:spPr>
          <a:xfrm>
            <a:off x="457200" y="152400"/>
            <a:ext cx="8229600" cy="1143000"/>
          </a:xfrm>
        </p:spPr>
        <p:txBody>
          <a:bodyPr/>
          <a:lstStyle/>
          <a:p>
            <a:pPr algn="ctr"/>
            <a:r>
              <a:rPr lang="en-US" dirty="0"/>
              <a:t>Types of Swimming Pools</a:t>
            </a:r>
          </a:p>
        </p:txBody>
      </p:sp>
    </p:spTree>
    <p:extLst>
      <p:ext uri="{BB962C8B-B14F-4D97-AF65-F5344CB8AC3E}">
        <p14:creationId xmlns="" xmlns:p14="http://schemas.microsoft.com/office/powerpoint/2010/main" val="36769220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3092" y="118269"/>
            <a:ext cx="8884708" cy="666353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0451019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0"/>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41335884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36946"/>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84586993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6927"/>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2458706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676400" y="34635"/>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47051244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1"/>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8716131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20781"/>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4021046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27708"/>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42350775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6927"/>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343136858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16163"/>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736507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229600" cy="5181600"/>
          </a:xfrm>
        </p:spPr>
        <p:txBody>
          <a:bodyPr>
            <a:normAutofit fontScale="92500" lnSpcReduction="10000"/>
          </a:bodyPr>
          <a:lstStyle/>
          <a:p>
            <a:r>
              <a:rPr lang="en-US" sz="3500" b="1" dirty="0">
                <a:hlinkClick r:id="rId2"/>
              </a:rPr>
              <a:t>Infinity </a:t>
            </a:r>
            <a:r>
              <a:rPr lang="en-US" sz="3500" b="1" dirty="0" smtClean="0">
                <a:hlinkClick r:id="rId2"/>
              </a:rPr>
              <a:t>pools</a:t>
            </a:r>
            <a:endParaRPr lang="en-US" sz="3500" b="1" dirty="0" smtClean="0"/>
          </a:p>
          <a:p>
            <a:pPr algn="just"/>
            <a:r>
              <a:rPr lang="en-US" dirty="0"/>
              <a:t>An </a:t>
            </a:r>
            <a:r>
              <a:rPr lang="en-US" dirty="0">
                <a:hlinkClick r:id="rId3" tooltip="Infinity edge pool"/>
              </a:rPr>
              <a:t>infinity edge pool</a:t>
            </a:r>
            <a:r>
              <a:rPr lang="en-US" dirty="0"/>
              <a:t> (also named </a:t>
            </a:r>
            <a:r>
              <a:rPr lang="en-US" i="1" dirty="0"/>
              <a:t>negative edge</a:t>
            </a:r>
            <a:r>
              <a:rPr lang="en-US" dirty="0"/>
              <a:t> or </a:t>
            </a:r>
            <a:r>
              <a:rPr lang="en-US" i="1" dirty="0"/>
              <a:t>vanishing edge pool</a:t>
            </a:r>
            <a:r>
              <a:rPr lang="en-US" dirty="0"/>
              <a:t>) is a swimming pool which produces a visual effect of water extending to the horizon, vanishing, or extending to "infinity".</a:t>
            </a:r>
            <a:endParaRPr lang="en-US" dirty="0" smtClean="0"/>
          </a:p>
          <a:p>
            <a:pPr algn="just"/>
            <a:r>
              <a:rPr lang="en-US" b="1" dirty="0">
                <a:hlinkClick r:id="rId2"/>
              </a:rPr>
              <a:t>Natural pools and ponds</a:t>
            </a:r>
            <a:endParaRPr lang="en-US" b="1" dirty="0"/>
          </a:p>
          <a:p>
            <a:pPr algn="just"/>
            <a:r>
              <a:rPr lang="en-US" dirty="0" smtClean="0">
                <a:hlinkClick r:id="rId4" tooltip="Natural pool"/>
              </a:rPr>
              <a:t>Natural </a:t>
            </a:r>
            <a:r>
              <a:rPr lang="en-US" dirty="0">
                <a:hlinkClick r:id="rId4" tooltip="Natural pool"/>
              </a:rPr>
              <a:t>pools</a:t>
            </a:r>
            <a:r>
              <a:rPr lang="en-US" dirty="0"/>
              <a:t> were developed in central and western Europe in the early and mid-1980s by designers and landscape architects with environmental concerns. They have recently been growing in popularity as an alternative to traditional swimming pools.</a:t>
            </a:r>
          </a:p>
          <a:p>
            <a:endParaRPr lang="en-US" dirty="0"/>
          </a:p>
        </p:txBody>
      </p:sp>
      <p:sp>
        <p:nvSpPr>
          <p:cNvPr id="3" name="Title 2"/>
          <p:cNvSpPr>
            <a:spLocks noGrp="1"/>
          </p:cNvSpPr>
          <p:nvPr>
            <p:ph type="title"/>
          </p:nvPr>
        </p:nvSpPr>
        <p:spPr>
          <a:xfrm>
            <a:off x="457200" y="152400"/>
            <a:ext cx="8229600" cy="914400"/>
          </a:xfrm>
        </p:spPr>
        <p:txBody>
          <a:bodyPr/>
          <a:lstStyle/>
          <a:p>
            <a:pPr algn="ctr"/>
            <a:r>
              <a:rPr lang="en-US" dirty="0"/>
              <a:t>Types of Swimming Pools</a:t>
            </a:r>
          </a:p>
        </p:txBody>
      </p:sp>
    </p:spTree>
    <p:extLst>
      <p:ext uri="{BB962C8B-B14F-4D97-AF65-F5344CB8AC3E}">
        <p14:creationId xmlns="" xmlns:p14="http://schemas.microsoft.com/office/powerpoint/2010/main" val="3134898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0"/>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3792316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0"/>
            <a:ext cx="5105400" cy="6807201"/>
          </a:xfrm>
        </p:spPr>
      </p:pic>
      <p:sp>
        <p:nvSpPr>
          <p:cNvPr id="3" name="Title 2"/>
          <p:cNvSpPr>
            <a:spLocks noGrp="1"/>
          </p:cNvSpPr>
          <p:nvPr>
            <p:ph type="title"/>
          </p:nvPr>
        </p:nvSpPr>
        <p:spPr/>
        <p:txBody>
          <a:bodyPr/>
          <a:lstStyle/>
          <a:p>
            <a:pPr algn="ctr"/>
            <a:r>
              <a:rPr lang="en-US" dirty="0" smtClean="0">
                <a:solidFill>
                  <a:srgbClr val="FF0000"/>
                </a:solidFill>
              </a:rPr>
              <a:t>Store Room</a:t>
            </a:r>
            <a:endParaRPr lang="en-US" dirty="0">
              <a:solidFill>
                <a:srgbClr val="FF0000"/>
              </a:solidFill>
            </a:endParaRPr>
          </a:p>
        </p:txBody>
      </p:sp>
    </p:spTree>
    <p:extLst>
      <p:ext uri="{BB962C8B-B14F-4D97-AF65-F5344CB8AC3E}">
        <p14:creationId xmlns="" xmlns:p14="http://schemas.microsoft.com/office/powerpoint/2010/main" val="22388479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6926" y="-1"/>
            <a:ext cx="9137073" cy="6852805"/>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17680324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27709"/>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36165910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52400" y="838200"/>
            <a:ext cx="8820411" cy="4953000"/>
          </a:xfrm>
        </p:spPr>
      </p:pic>
      <p:sp>
        <p:nvSpPr>
          <p:cNvPr id="3" name="Title 2"/>
          <p:cNvSpPr>
            <a:spLocks noGrp="1"/>
          </p:cNvSpPr>
          <p:nvPr>
            <p:ph type="title"/>
          </p:nvPr>
        </p:nvSpPr>
        <p:spPr/>
        <p:txBody>
          <a:bodyPr/>
          <a:lstStyle/>
          <a:p>
            <a:pPr algn="ctr"/>
            <a:r>
              <a:rPr lang="en-US" dirty="0" smtClean="0">
                <a:solidFill>
                  <a:srgbClr val="FF0000"/>
                </a:solidFill>
              </a:rPr>
              <a:t>Fire Extinguisher </a:t>
            </a:r>
            <a:endParaRPr lang="en-US" dirty="0">
              <a:solidFill>
                <a:srgbClr val="FF0000"/>
              </a:solidFill>
            </a:endParaRPr>
          </a:p>
        </p:txBody>
      </p:sp>
    </p:spTree>
    <p:extLst>
      <p:ext uri="{BB962C8B-B14F-4D97-AF65-F5344CB8AC3E}">
        <p14:creationId xmlns="" xmlns:p14="http://schemas.microsoft.com/office/powerpoint/2010/main" val="225714128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3855" y="0"/>
            <a:ext cx="9130145" cy="6847609"/>
          </a:xfrm>
        </p:spPr>
      </p:pic>
      <p:sp>
        <p:nvSpPr>
          <p:cNvPr id="3" name="Title 2"/>
          <p:cNvSpPr>
            <a:spLocks noGrp="1"/>
          </p:cNvSpPr>
          <p:nvPr>
            <p:ph type="title"/>
          </p:nvPr>
        </p:nvSpPr>
        <p:spPr/>
        <p:txBody>
          <a:bodyPr/>
          <a:lstStyle/>
          <a:p>
            <a:pPr algn="ctr"/>
            <a:r>
              <a:rPr lang="en-US" dirty="0" smtClean="0">
                <a:solidFill>
                  <a:srgbClr val="FF0000"/>
                </a:solidFill>
              </a:rPr>
              <a:t>Swimming Pool Plant</a:t>
            </a:r>
            <a:endParaRPr lang="en-US" dirty="0">
              <a:solidFill>
                <a:srgbClr val="FF0000"/>
              </a:solidFill>
            </a:endParaRPr>
          </a:p>
        </p:txBody>
      </p:sp>
    </p:spTree>
    <p:extLst>
      <p:ext uri="{BB962C8B-B14F-4D97-AF65-F5344CB8AC3E}">
        <p14:creationId xmlns="" xmlns:p14="http://schemas.microsoft.com/office/powerpoint/2010/main" val="36285251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20782"/>
            <a:ext cx="5181600" cy="6908801"/>
          </a:xfrm>
        </p:spPr>
      </p:pic>
      <p:sp>
        <p:nvSpPr>
          <p:cNvPr id="3" name="Title 2"/>
          <p:cNvSpPr>
            <a:spLocks noGrp="1"/>
          </p:cNvSpPr>
          <p:nvPr>
            <p:ph type="title"/>
          </p:nvPr>
        </p:nvSpPr>
        <p:spPr/>
        <p:txBody>
          <a:bodyPr/>
          <a:lstStyle/>
          <a:p>
            <a:pPr algn="ctr"/>
            <a:r>
              <a:rPr lang="en-US" dirty="0" smtClean="0">
                <a:solidFill>
                  <a:srgbClr val="FF0000"/>
                </a:solidFill>
              </a:rPr>
              <a:t>Swimming Pool Plant </a:t>
            </a:r>
            <a:endParaRPr lang="en-US" dirty="0">
              <a:solidFill>
                <a:srgbClr val="FF0000"/>
              </a:solidFill>
            </a:endParaRPr>
          </a:p>
        </p:txBody>
      </p:sp>
    </p:spTree>
    <p:extLst>
      <p:ext uri="{BB962C8B-B14F-4D97-AF65-F5344CB8AC3E}">
        <p14:creationId xmlns="" xmlns:p14="http://schemas.microsoft.com/office/powerpoint/2010/main" val="30624107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286000" y="0"/>
            <a:ext cx="5105400" cy="6807201"/>
          </a:xfrm>
        </p:spPr>
      </p:pic>
      <p:sp>
        <p:nvSpPr>
          <p:cNvPr id="5" name="Title 2"/>
          <p:cNvSpPr txBox="1">
            <a:spLocks/>
          </p:cNvSpPr>
          <p:nvPr/>
        </p:nvSpPr>
        <p:spPr>
          <a:xfrm>
            <a:off x="609600" y="2021"/>
            <a:ext cx="8229600" cy="1143000"/>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US" dirty="0" smtClean="0">
                <a:solidFill>
                  <a:srgbClr val="FF0000"/>
                </a:solidFill>
              </a:rPr>
              <a:t>Power House of Unit</a:t>
            </a:r>
            <a:endParaRPr lang="en-US" dirty="0">
              <a:solidFill>
                <a:srgbClr val="FF0000"/>
              </a:solidFill>
            </a:endParaRPr>
          </a:p>
        </p:txBody>
      </p:sp>
    </p:spTree>
    <p:extLst>
      <p:ext uri="{BB962C8B-B14F-4D97-AF65-F5344CB8AC3E}">
        <p14:creationId xmlns="" xmlns:p14="http://schemas.microsoft.com/office/powerpoint/2010/main" val="203638515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0"/>
            <a:ext cx="5181600" cy="6908801"/>
          </a:xfrm>
        </p:spPr>
      </p:pic>
      <p:sp>
        <p:nvSpPr>
          <p:cNvPr id="3" name="Title 2"/>
          <p:cNvSpPr>
            <a:spLocks noGrp="1"/>
          </p:cNvSpPr>
          <p:nvPr>
            <p:ph type="title"/>
          </p:nvPr>
        </p:nvSpPr>
        <p:spPr/>
        <p:txBody>
          <a:bodyPr/>
          <a:lstStyle/>
          <a:p>
            <a:pPr algn="ctr"/>
            <a:r>
              <a:rPr lang="en-US" dirty="0" smtClean="0">
                <a:solidFill>
                  <a:srgbClr val="FF0000"/>
                </a:solidFill>
              </a:rPr>
              <a:t>Chlorine Cylinder Mixer</a:t>
            </a:r>
            <a:endParaRPr lang="en-US" dirty="0">
              <a:solidFill>
                <a:srgbClr val="FF0000"/>
              </a:solidFill>
            </a:endParaRPr>
          </a:p>
        </p:txBody>
      </p:sp>
    </p:spTree>
    <p:extLst>
      <p:ext uri="{BB962C8B-B14F-4D97-AF65-F5344CB8AC3E}">
        <p14:creationId xmlns="" xmlns:p14="http://schemas.microsoft.com/office/powerpoint/2010/main" val="413886454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6927"/>
            <a:ext cx="5138305" cy="6851074"/>
          </a:xfrm>
        </p:spPr>
      </p:pic>
      <p:sp>
        <p:nvSpPr>
          <p:cNvPr id="3" name="Title 2"/>
          <p:cNvSpPr>
            <a:spLocks noGrp="1"/>
          </p:cNvSpPr>
          <p:nvPr>
            <p:ph type="title"/>
          </p:nvPr>
        </p:nvSpPr>
        <p:spPr/>
        <p:txBody>
          <a:bodyPr/>
          <a:lstStyle/>
          <a:p>
            <a:pPr algn="ctr"/>
            <a:r>
              <a:rPr lang="en-US" dirty="0" smtClean="0">
                <a:solidFill>
                  <a:srgbClr val="FF0000"/>
                </a:solidFill>
              </a:rPr>
              <a:t>Thermoregulatory System</a:t>
            </a:r>
            <a:endParaRPr lang="en-US" dirty="0">
              <a:solidFill>
                <a:srgbClr val="FF0000"/>
              </a:solidFill>
            </a:endParaRPr>
          </a:p>
        </p:txBody>
      </p:sp>
    </p:spTree>
    <p:extLst>
      <p:ext uri="{BB962C8B-B14F-4D97-AF65-F5344CB8AC3E}">
        <p14:creationId xmlns="" xmlns:p14="http://schemas.microsoft.com/office/powerpoint/2010/main" val="3947138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458200" cy="5181600"/>
          </a:xfrm>
        </p:spPr>
        <p:txBody>
          <a:bodyPr>
            <a:normAutofit fontScale="92500" lnSpcReduction="10000"/>
          </a:bodyPr>
          <a:lstStyle/>
          <a:p>
            <a:r>
              <a:rPr lang="en-US" b="1" dirty="0" smtClean="0">
                <a:hlinkClick r:id="rId2"/>
              </a:rPr>
              <a:t>Zero-entry </a:t>
            </a:r>
            <a:r>
              <a:rPr lang="en-US" b="1" dirty="0">
                <a:hlinkClick r:id="rId2"/>
              </a:rPr>
              <a:t>swimming </a:t>
            </a:r>
            <a:r>
              <a:rPr lang="en-US" b="1" dirty="0" smtClean="0">
                <a:hlinkClick r:id="rId2"/>
              </a:rPr>
              <a:t>pools</a:t>
            </a:r>
            <a:endParaRPr lang="en-US" b="1" dirty="0" smtClean="0"/>
          </a:p>
          <a:p>
            <a:pPr algn="just"/>
            <a:r>
              <a:rPr lang="en-US" dirty="0"/>
              <a:t>A </a:t>
            </a:r>
            <a:r>
              <a:rPr lang="en-US" i="1" dirty="0"/>
              <a:t>zero-entry swimming pool</a:t>
            </a:r>
            <a:r>
              <a:rPr lang="en-US" dirty="0"/>
              <a:t>, also called a </a:t>
            </a:r>
            <a:r>
              <a:rPr lang="en-US" i="1" dirty="0"/>
              <a:t>beach entry swimming pool</a:t>
            </a:r>
            <a:r>
              <a:rPr lang="en-US" dirty="0"/>
              <a:t>, is a swimming pool having an edge or entry that gradually slopes from the deck into the water, becoming deeper with each step, in the manner of a natural beach</a:t>
            </a:r>
            <a:r>
              <a:rPr lang="en-US" dirty="0" smtClean="0"/>
              <a:t>.</a:t>
            </a:r>
          </a:p>
          <a:p>
            <a:pPr algn="just"/>
            <a:r>
              <a:rPr lang="en-US" b="1" dirty="0">
                <a:solidFill>
                  <a:srgbClr val="FF0000"/>
                </a:solidFill>
              </a:rPr>
              <a:t>Other uses</a:t>
            </a:r>
          </a:p>
          <a:p>
            <a:pPr algn="just"/>
            <a:r>
              <a:rPr lang="en-US" dirty="0"/>
              <a:t>Swimming pools are also used for events such as </a:t>
            </a:r>
            <a:r>
              <a:rPr lang="en-US" dirty="0">
                <a:hlinkClick r:id="rId3" tooltip="Synchronized swimming"/>
              </a:rPr>
              <a:t>synchronized swimming</a:t>
            </a:r>
            <a:r>
              <a:rPr lang="en-US" dirty="0"/>
              <a:t>, </a:t>
            </a:r>
            <a:r>
              <a:rPr lang="en-US" dirty="0">
                <a:hlinkClick r:id="rId4" tooltip="Water polo"/>
              </a:rPr>
              <a:t>water polo</a:t>
            </a:r>
            <a:r>
              <a:rPr lang="en-US" dirty="0"/>
              <a:t>, </a:t>
            </a:r>
            <a:r>
              <a:rPr lang="en-US" dirty="0">
                <a:hlinkClick r:id="rId5" tooltip="Canoe polo"/>
              </a:rPr>
              <a:t>canoe polo</a:t>
            </a:r>
            <a:r>
              <a:rPr lang="en-US" dirty="0"/>
              <a:t> and </a:t>
            </a:r>
            <a:r>
              <a:rPr lang="en-US" dirty="0">
                <a:hlinkClick r:id="rId6" tooltip="Underwater sports"/>
              </a:rPr>
              <a:t>underwater sports</a:t>
            </a:r>
            <a:r>
              <a:rPr lang="en-US" dirty="0"/>
              <a:t> such </a:t>
            </a:r>
            <a:r>
              <a:rPr lang="en-US" dirty="0" smtClean="0"/>
              <a:t>as </a:t>
            </a:r>
            <a:r>
              <a:rPr lang="en-US" dirty="0" smtClean="0">
                <a:hlinkClick r:id="rId7" tooltip="Underwater hockey"/>
              </a:rPr>
              <a:t>underwater </a:t>
            </a:r>
            <a:r>
              <a:rPr lang="en-US" dirty="0">
                <a:hlinkClick r:id="rId7" tooltip="Underwater hockey"/>
              </a:rPr>
              <a:t>hockey</a:t>
            </a:r>
            <a:r>
              <a:rPr lang="en-US" dirty="0"/>
              <a:t>, </a:t>
            </a:r>
            <a:r>
              <a:rPr lang="en-US" dirty="0">
                <a:hlinkClick r:id="rId8" tooltip="Underwater rugby"/>
              </a:rPr>
              <a:t>underwater rugby</a:t>
            </a:r>
            <a:r>
              <a:rPr lang="en-US" dirty="0"/>
              <a:t>, </a:t>
            </a:r>
            <a:r>
              <a:rPr lang="en-US" dirty="0" err="1">
                <a:hlinkClick r:id="rId9" tooltip="Finswimming"/>
              </a:rPr>
              <a:t>finswimming</a:t>
            </a:r>
            <a:r>
              <a:rPr lang="en-US" dirty="0"/>
              <a:t> and </a:t>
            </a:r>
            <a:r>
              <a:rPr lang="en-US" dirty="0">
                <a:hlinkClick r:id="rId10" tooltip="Sport diving (sport)"/>
              </a:rPr>
              <a:t>sport diving</a:t>
            </a:r>
            <a:r>
              <a:rPr lang="en-US" dirty="0"/>
              <a:t> as well as for teaching </a:t>
            </a:r>
            <a:r>
              <a:rPr lang="en-US" dirty="0">
                <a:hlinkClick r:id="rId11" tooltip="Diving"/>
              </a:rPr>
              <a:t>diving</a:t>
            </a:r>
            <a:r>
              <a:rPr lang="en-US" dirty="0"/>
              <a:t>, </a:t>
            </a:r>
            <a:r>
              <a:rPr lang="en-US" dirty="0">
                <a:hlinkClick r:id="rId12" tooltip="Lifeguards"/>
              </a:rPr>
              <a:t>lifesaving</a:t>
            </a:r>
            <a:r>
              <a:rPr lang="en-US" dirty="0"/>
              <a:t> and </a:t>
            </a:r>
            <a:r>
              <a:rPr lang="en-US" dirty="0">
                <a:hlinkClick r:id="rId13" tooltip="Scuba diving"/>
              </a:rPr>
              <a:t>scuba diving</a:t>
            </a:r>
            <a:r>
              <a:rPr lang="en-US" dirty="0"/>
              <a:t> techniques. </a:t>
            </a:r>
          </a:p>
        </p:txBody>
      </p:sp>
      <p:sp>
        <p:nvSpPr>
          <p:cNvPr id="3" name="Title 2"/>
          <p:cNvSpPr>
            <a:spLocks noGrp="1"/>
          </p:cNvSpPr>
          <p:nvPr>
            <p:ph type="title"/>
          </p:nvPr>
        </p:nvSpPr>
        <p:spPr>
          <a:xfrm>
            <a:off x="457200" y="152400"/>
            <a:ext cx="8229600" cy="1143000"/>
          </a:xfrm>
        </p:spPr>
        <p:txBody>
          <a:bodyPr/>
          <a:lstStyle/>
          <a:p>
            <a:pPr algn="ctr"/>
            <a:r>
              <a:rPr lang="en-US" dirty="0"/>
              <a:t>Types of Swimming Pools</a:t>
            </a:r>
          </a:p>
        </p:txBody>
      </p:sp>
    </p:spTree>
    <p:extLst>
      <p:ext uri="{BB962C8B-B14F-4D97-AF65-F5344CB8AC3E}">
        <p14:creationId xmlns="" xmlns:p14="http://schemas.microsoft.com/office/powerpoint/2010/main" val="57581731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0"/>
            <a:ext cx="9116291" cy="6837218"/>
          </a:xfrm>
        </p:spPr>
      </p:pic>
    </p:spTree>
    <p:extLst>
      <p:ext uri="{BB962C8B-B14F-4D97-AF65-F5344CB8AC3E}">
        <p14:creationId xmlns="" xmlns:p14="http://schemas.microsoft.com/office/powerpoint/2010/main" val="14452775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133600" y="13854"/>
            <a:ext cx="5105400" cy="68072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6527799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133600" y="-1"/>
            <a:ext cx="5181600" cy="6908801"/>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87455939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67734" y="914400"/>
            <a:ext cx="9076266" cy="510540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67626920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5522" y="1481138"/>
            <a:ext cx="9152465" cy="5148262"/>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24398959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05000" y="50799"/>
            <a:ext cx="5105400" cy="6807201"/>
          </a:xfrm>
        </p:spPr>
      </p:pic>
      <p:sp>
        <p:nvSpPr>
          <p:cNvPr id="3" name="Title 2"/>
          <p:cNvSpPr>
            <a:spLocks noGrp="1"/>
          </p:cNvSpPr>
          <p:nvPr>
            <p:ph type="title"/>
          </p:nvPr>
        </p:nvSpPr>
        <p:spPr/>
        <p:txBody>
          <a:bodyPr/>
          <a:lstStyle/>
          <a:p>
            <a:pPr algn="ctr"/>
            <a:r>
              <a:rPr lang="en-US" dirty="0" smtClean="0">
                <a:solidFill>
                  <a:schemeClr val="tx1"/>
                </a:solidFill>
              </a:rPr>
              <a:t>Warm Up Pool</a:t>
            </a:r>
            <a:endParaRPr lang="en-US" dirty="0">
              <a:solidFill>
                <a:schemeClr val="tx1"/>
              </a:solidFill>
            </a:endParaRPr>
          </a:p>
        </p:txBody>
      </p:sp>
    </p:spTree>
    <p:extLst>
      <p:ext uri="{BB962C8B-B14F-4D97-AF65-F5344CB8AC3E}">
        <p14:creationId xmlns="" xmlns:p14="http://schemas.microsoft.com/office/powerpoint/2010/main" val="306209520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533400"/>
            <a:ext cx="9227506" cy="5181600"/>
          </a:xfrm>
        </p:spPr>
      </p:pic>
      <p:sp>
        <p:nvSpPr>
          <p:cNvPr id="3" name="Title 2"/>
          <p:cNvSpPr>
            <a:spLocks noGrp="1"/>
          </p:cNvSpPr>
          <p:nvPr>
            <p:ph type="title"/>
          </p:nvPr>
        </p:nvSpPr>
        <p:spPr/>
        <p:txBody>
          <a:bodyPr/>
          <a:lstStyle/>
          <a:p>
            <a:endParaRPr lang="en-US"/>
          </a:p>
        </p:txBody>
      </p:sp>
    </p:spTree>
    <p:extLst>
      <p:ext uri="{BB962C8B-B14F-4D97-AF65-F5344CB8AC3E}">
        <p14:creationId xmlns="" xmlns:p14="http://schemas.microsoft.com/office/powerpoint/2010/main" val="428431816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6926"/>
            <a:ext cx="5105400" cy="6807201"/>
          </a:xfrm>
        </p:spPr>
      </p:pic>
      <p:sp>
        <p:nvSpPr>
          <p:cNvPr id="3" name="Title 2"/>
          <p:cNvSpPr>
            <a:spLocks noGrp="1"/>
          </p:cNvSpPr>
          <p:nvPr>
            <p:ph type="title"/>
          </p:nvPr>
        </p:nvSpPr>
        <p:spPr/>
        <p:txBody>
          <a:bodyPr/>
          <a:lstStyle/>
          <a:p>
            <a:pPr algn="ctr"/>
            <a:r>
              <a:rPr lang="en-US" dirty="0" smtClean="0">
                <a:solidFill>
                  <a:schemeClr val="tx1"/>
                </a:solidFill>
              </a:rPr>
              <a:t>Bathing Area</a:t>
            </a:r>
            <a:endParaRPr lang="en-US" dirty="0">
              <a:solidFill>
                <a:schemeClr val="tx1"/>
              </a:solidFill>
            </a:endParaRPr>
          </a:p>
        </p:txBody>
      </p:sp>
    </p:spTree>
    <p:extLst>
      <p:ext uri="{BB962C8B-B14F-4D97-AF65-F5344CB8AC3E}">
        <p14:creationId xmlns="" xmlns:p14="http://schemas.microsoft.com/office/powerpoint/2010/main" val="12705095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981200" y="25399"/>
            <a:ext cx="5181600" cy="6908801"/>
          </a:xfrm>
        </p:spPr>
      </p:pic>
      <p:sp>
        <p:nvSpPr>
          <p:cNvPr id="3" name="Title 2"/>
          <p:cNvSpPr>
            <a:spLocks noGrp="1"/>
          </p:cNvSpPr>
          <p:nvPr>
            <p:ph type="title"/>
          </p:nvPr>
        </p:nvSpPr>
        <p:spPr/>
        <p:txBody>
          <a:bodyPr/>
          <a:lstStyle/>
          <a:p>
            <a:pPr algn="ctr"/>
            <a:r>
              <a:rPr lang="en-US" dirty="0" smtClean="0">
                <a:solidFill>
                  <a:srgbClr val="FF0000"/>
                </a:solidFill>
              </a:rPr>
              <a:t>Water Cooler </a:t>
            </a:r>
            <a:endParaRPr lang="en-US" dirty="0">
              <a:solidFill>
                <a:srgbClr val="FF0000"/>
              </a:solidFill>
            </a:endParaRPr>
          </a:p>
        </p:txBody>
      </p:sp>
    </p:spTree>
    <p:extLst>
      <p:ext uri="{BB962C8B-B14F-4D97-AF65-F5344CB8AC3E}">
        <p14:creationId xmlns="" xmlns:p14="http://schemas.microsoft.com/office/powerpoint/2010/main" val="34047954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828800" y="-1"/>
            <a:ext cx="5181600" cy="6908801"/>
          </a:xfrm>
        </p:spPr>
      </p:pic>
      <p:sp>
        <p:nvSpPr>
          <p:cNvPr id="3" name="Title 2"/>
          <p:cNvSpPr>
            <a:spLocks noGrp="1"/>
          </p:cNvSpPr>
          <p:nvPr>
            <p:ph type="title"/>
          </p:nvPr>
        </p:nvSpPr>
        <p:spPr/>
        <p:txBody>
          <a:bodyPr/>
          <a:lstStyle/>
          <a:p>
            <a:pPr algn="ctr"/>
            <a:r>
              <a:rPr lang="en-US" dirty="0" smtClean="0">
                <a:solidFill>
                  <a:srgbClr val="FF0000"/>
                </a:solidFill>
              </a:rPr>
              <a:t>VIP Enclosure &amp; Media </a:t>
            </a:r>
            <a:endParaRPr lang="en-US" dirty="0">
              <a:solidFill>
                <a:srgbClr val="FF0000"/>
              </a:solidFill>
            </a:endParaRPr>
          </a:p>
        </p:txBody>
      </p:sp>
    </p:spTree>
    <p:extLst>
      <p:ext uri="{BB962C8B-B14F-4D97-AF65-F5344CB8AC3E}">
        <p14:creationId xmlns="" xmlns:p14="http://schemas.microsoft.com/office/powerpoint/2010/main" val="25818059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538</TotalTime>
  <Words>1230</Words>
  <Application>Microsoft Office PowerPoint</Application>
  <PresentationFormat>On-screen Show (4:3)</PresentationFormat>
  <Paragraphs>229</Paragraphs>
  <Slides>143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143</vt:i4>
      </vt:variant>
    </vt:vector>
  </HeadingPairs>
  <TitlesOfParts>
    <vt:vector size="145" baseType="lpstr">
      <vt:lpstr>Concourse</vt:lpstr>
      <vt:lpstr>Microsoft ClipArt Gallery</vt:lpstr>
      <vt:lpstr>Slide 1</vt:lpstr>
      <vt:lpstr>Planning Sports Facility  for  Swimming Pool</vt:lpstr>
      <vt:lpstr>Presenters</vt:lpstr>
      <vt:lpstr>What is Swimming Pool?</vt:lpstr>
      <vt:lpstr>Types of Swimming Pools</vt:lpstr>
      <vt:lpstr>Types of Swimming Pools</vt:lpstr>
      <vt:lpstr>Types of Swimming Pools</vt:lpstr>
      <vt:lpstr>Types of Swimming Pools</vt:lpstr>
      <vt:lpstr>Types of Swimming Pools</vt:lpstr>
      <vt:lpstr>SWIMMING POOL  HEALTH &amp; SAFETY</vt:lpstr>
      <vt:lpstr>Why test pool water?</vt:lpstr>
      <vt:lpstr>Maintenance = Good Health</vt:lpstr>
      <vt:lpstr>DISEASE TRANSMISSION</vt:lpstr>
      <vt:lpstr>Sources of Contamination</vt:lpstr>
      <vt:lpstr>EXCLUDED!</vt:lpstr>
      <vt:lpstr>EXCLUDED!</vt:lpstr>
      <vt:lpstr>EXCLUDED!</vt:lpstr>
      <vt:lpstr>FECAL ACCIDENTS</vt:lpstr>
      <vt:lpstr>FECAL ACCIDENTS</vt:lpstr>
      <vt:lpstr>FECAL ACCIDENTS</vt:lpstr>
      <vt:lpstr>Germ-resistance to Chlorine</vt:lpstr>
      <vt:lpstr>SWIMMING POOL  CHEMICAL SAFETY</vt:lpstr>
      <vt:lpstr>USING POOL CHEMICALS</vt:lpstr>
      <vt:lpstr>USING POOL CHEMICALS</vt:lpstr>
      <vt:lpstr>USING POOL CHEMICALS</vt:lpstr>
      <vt:lpstr>USING POOL CHEMICALS</vt:lpstr>
      <vt:lpstr>USING POOL CHEMICALS</vt:lpstr>
      <vt:lpstr>USING POOL CHEMICAL</vt:lpstr>
      <vt:lpstr>THREE MAIN TESTS</vt:lpstr>
      <vt:lpstr>Swimming Pools and Bathing Places Recommendations</vt:lpstr>
      <vt:lpstr>Recommendations (continued)…</vt:lpstr>
      <vt:lpstr>Swimming pool design:</vt:lpstr>
      <vt:lpstr>Design considerations, bathing load limits for pools</vt:lpstr>
      <vt:lpstr>Other associated bathing areas:</vt:lpstr>
      <vt:lpstr>Swimming Pools Treatment, sampling, testing of water quality</vt:lpstr>
      <vt:lpstr>Pool water treatment:</vt:lpstr>
      <vt:lpstr>Pool water treatment (continued):</vt:lpstr>
      <vt:lpstr>Sampling of pool,  bathing beach water</vt:lpstr>
      <vt:lpstr>WATER QUALITY STANDARDS</vt:lpstr>
      <vt:lpstr>BACTERIAL QUALITY</vt:lpstr>
      <vt:lpstr>CHEMICAL QUALITY</vt:lpstr>
      <vt:lpstr>Slide 42</vt:lpstr>
      <vt:lpstr>PHYSICAL STANDARDS</vt:lpstr>
      <vt:lpstr>PHYSICAL STANDARDS</vt:lpstr>
      <vt:lpstr>TESTS &amp; RECORDS</vt:lpstr>
      <vt:lpstr>Olympic Size Swimming Pool</vt:lpstr>
      <vt:lpstr>Olympic Size Swimming Pool Specifications</vt:lpstr>
      <vt:lpstr>Area Required for International Standard Swimming Pool </vt:lpstr>
      <vt:lpstr>Slide 49</vt:lpstr>
      <vt:lpstr>Slide 50</vt:lpstr>
      <vt:lpstr>Slide 51</vt:lpstr>
      <vt:lpstr>WAPDA Sports Complex SWIMMING POOL</vt:lpstr>
      <vt:lpstr>Slide 53</vt:lpstr>
      <vt:lpstr>Slide 54</vt:lpstr>
      <vt:lpstr>Slide 55</vt:lpstr>
      <vt:lpstr>Slide 56</vt:lpstr>
      <vt:lpstr>Slide 57</vt:lpstr>
      <vt:lpstr>Slide 58</vt:lpstr>
      <vt:lpstr>Slide 59</vt:lpstr>
      <vt:lpstr>Reception</vt:lpstr>
      <vt:lpstr>Slide 61</vt:lpstr>
      <vt:lpstr>Slide 62</vt:lpstr>
      <vt:lpstr>Slide 63</vt:lpstr>
      <vt:lpstr>Slide 64</vt:lpstr>
      <vt:lpstr>Slide 65</vt:lpstr>
      <vt:lpstr>Slide 66</vt:lpstr>
      <vt:lpstr>Change Room &amp; Lockers</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Store Room</vt:lpstr>
      <vt:lpstr>Slide 82</vt:lpstr>
      <vt:lpstr>Slide 83</vt:lpstr>
      <vt:lpstr>Fire Extinguisher </vt:lpstr>
      <vt:lpstr>Swimming Pool Plant</vt:lpstr>
      <vt:lpstr>Swimming Pool Plant </vt:lpstr>
      <vt:lpstr>Slide 87</vt:lpstr>
      <vt:lpstr>Chlorine Cylinder Mixer</vt:lpstr>
      <vt:lpstr>Thermoregulatory System</vt:lpstr>
      <vt:lpstr>Slide 90</vt:lpstr>
      <vt:lpstr>Slide 91</vt:lpstr>
      <vt:lpstr>Slide 92</vt:lpstr>
      <vt:lpstr>Slide 93</vt:lpstr>
      <vt:lpstr>Slide 94</vt:lpstr>
      <vt:lpstr>Warm Up Pool</vt:lpstr>
      <vt:lpstr>Slide 96</vt:lpstr>
      <vt:lpstr>Bathing Area</vt:lpstr>
      <vt:lpstr>Water Cooler </vt:lpstr>
      <vt:lpstr>VIP Enclosure &amp; Media </vt:lpstr>
      <vt:lpstr>Slide 100</vt:lpstr>
      <vt:lpstr>Slide 101</vt:lpstr>
      <vt:lpstr>Slide 102</vt:lpstr>
      <vt:lpstr>Water Sanitation and Drainage </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Lane View</vt:lpstr>
      <vt:lpstr>Slide 119</vt:lpstr>
      <vt:lpstr>University of the Punjab Swimming Pool</vt:lpstr>
      <vt:lpstr>Slide 121</vt:lpstr>
      <vt:lpstr>Slide 122</vt:lpstr>
      <vt:lpstr>Slide 123</vt:lpstr>
      <vt:lpstr>Slide 124</vt:lpstr>
      <vt:lpstr>Slide 125</vt:lpstr>
      <vt:lpstr>Slide 126</vt:lpstr>
      <vt:lpstr>Slide 127</vt:lpstr>
      <vt:lpstr>Slide 128</vt:lpstr>
      <vt:lpstr>Slide 129</vt:lpstr>
      <vt:lpstr>Vacuum Cleaner</vt:lpstr>
      <vt:lpstr>Safety Rope</vt:lpstr>
      <vt:lpstr>Slide 132</vt:lpstr>
      <vt:lpstr>Slide 133</vt:lpstr>
      <vt:lpstr>Slide 134</vt:lpstr>
      <vt:lpstr>Slide 135</vt:lpstr>
      <vt:lpstr>Recommendations</vt:lpstr>
      <vt:lpstr>Slide 137</vt:lpstr>
      <vt:lpstr>Slide 138</vt:lpstr>
      <vt:lpstr>Security Alarm </vt:lpstr>
      <vt:lpstr>Slide 140</vt:lpstr>
      <vt:lpstr>Control Room </vt:lpstr>
      <vt:lpstr>Air Defibrillator </vt:lpstr>
      <vt:lpstr>Slide 143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Planning Sports Facility for Swimming Pool</dc:title>
  <dc:creator>MAJ ADNAN</dc:creator>
  <cp:lastModifiedBy>M KASHIF</cp:lastModifiedBy>
  <cp:revision>73</cp:revision>
  <dcterms:created xsi:type="dcterms:W3CDTF">2006-08-16T00:00:00Z</dcterms:created>
  <dcterms:modified xsi:type="dcterms:W3CDTF">2020-04-02T04:10:10Z</dcterms:modified>
</cp:coreProperties>
</file>