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4/3/2020</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b="1" dirty="0" smtClean="0">
                <a:effectLst>
                  <a:outerShdw blurRad="38100" dist="38100" dir="2700000" algn="tl">
                    <a:srgbClr val="000000">
                      <a:alpha val="43137"/>
                    </a:srgbClr>
                  </a:outerShdw>
                </a:effectLst>
                <a:latin typeface="Algerian" panose="04020705040A02060702" pitchFamily="82" charset="0"/>
              </a:rPr>
              <a:t>BIOMECHANICAL ANALYSIS OF SPORTS</a:t>
            </a:r>
            <a:endParaRPr lang="en-US" sz="5400" b="1" dirty="0">
              <a:effectLst>
                <a:outerShdw blurRad="38100" dist="38100" dir="2700000" algn="tl">
                  <a:srgbClr val="000000">
                    <a:alpha val="43137"/>
                  </a:srgbClr>
                </a:outerShdw>
              </a:effectLst>
              <a:latin typeface="Algerian" panose="04020705040A02060702" pitchFamily="82" charset="0"/>
            </a:endParaRPr>
          </a:p>
        </p:txBody>
      </p:sp>
      <p:sp>
        <p:nvSpPr>
          <p:cNvPr id="3" name="Subtitle 2"/>
          <p:cNvSpPr>
            <a:spLocks noGrp="1"/>
          </p:cNvSpPr>
          <p:nvPr>
            <p:ph type="subTitle" idx="1"/>
          </p:nvPr>
        </p:nvSpPr>
        <p:spPr/>
        <p:txBody>
          <a:bodyPr>
            <a:normAutofit/>
          </a:bodyPr>
          <a:lstStyle/>
          <a:p>
            <a:r>
              <a:rPr lang="en-US" sz="2400" b="1" dirty="0" smtClean="0">
                <a:effectLst>
                  <a:outerShdw blurRad="38100" dist="38100" dir="2700000" algn="tl">
                    <a:srgbClr val="000000">
                      <a:alpha val="43137"/>
                    </a:srgbClr>
                  </a:outerShdw>
                </a:effectLst>
                <a:latin typeface="Algerian" panose="04020705040A02060702" pitchFamily="82" charset="0"/>
              </a:rPr>
              <a:t>DR. NOOR-UL-AIN</a:t>
            </a:r>
          </a:p>
          <a:p>
            <a:r>
              <a:rPr lang="en-US" sz="2400" b="1" dirty="0" smtClean="0">
                <a:effectLst>
                  <a:outerShdw blurRad="38100" dist="38100" dir="2700000" algn="tl">
                    <a:srgbClr val="000000">
                      <a:alpha val="43137"/>
                    </a:srgbClr>
                  </a:outerShdw>
                </a:effectLst>
                <a:latin typeface="Algerian" panose="04020705040A02060702" pitchFamily="82" charset="0"/>
              </a:rPr>
              <a:t>BIOMECHANICS</a:t>
            </a:r>
          </a:p>
          <a:p>
            <a:r>
              <a:rPr lang="en-US" sz="2400" b="1" dirty="0" smtClean="0">
                <a:effectLst>
                  <a:outerShdw blurRad="38100" dist="38100" dir="2700000" algn="tl">
                    <a:srgbClr val="000000">
                      <a:alpha val="43137"/>
                    </a:srgbClr>
                  </a:outerShdw>
                </a:effectLst>
                <a:latin typeface="Algerian" panose="04020705040A02060702" pitchFamily="82" charset="0"/>
              </a:rPr>
              <a:t>M.SC 3</a:t>
            </a:r>
            <a:r>
              <a:rPr lang="en-US" sz="2400" b="1" baseline="30000" dirty="0" smtClean="0">
                <a:effectLst>
                  <a:outerShdw blurRad="38100" dist="38100" dir="2700000" algn="tl">
                    <a:srgbClr val="000000">
                      <a:alpha val="43137"/>
                    </a:srgbClr>
                  </a:outerShdw>
                </a:effectLst>
                <a:latin typeface="Algerian" panose="04020705040A02060702" pitchFamily="82" charset="0"/>
              </a:rPr>
              <a:t>RD</a:t>
            </a:r>
            <a:r>
              <a:rPr lang="en-US" sz="2400" b="1" dirty="0" smtClean="0">
                <a:effectLst>
                  <a:outerShdw blurRad="38100" dist="38100" dir="2700000" algn="tl">
                    <a:srgbClr val="000000">
                      <a:alpha val="43137"/>
                    </a:srgbClr>
                  </a:outerShdw>
                </a:effectLst>
                <a:latin typeface="Algerian" panose="04020705040A02060702" pitchFamily="82" charset="0"/>
              </a:rPr>
              <a:t> SMESTER</a:t>
            </a:r>
            <a:endParaRPr lang="en-US" sz="2400" b="1" dirty="0">
              <a:effectLst>
                <a:outerShdw blurRad="38100" dist="38100" dir="2700000" algn="tl">
                  <a:srgbClr val="000000">
                    <a:alpha val="43137"/>
                  </a:srgbClr>
                </a:outerShdw>
              </a:effectLst>
              <a:latin typeface="Algerian" panose="04020705040A02060702" pitchFamily="82" charset="0"/>
            </a:endParaRPr>
          </a:p>
        </p:txBody>
      </p:sp>
    </p:spTree>
    <p:extLst>
      <p:ext uri="{BB962C8B-B14F-4D97-AF65-F5344CB8AC3E}">
        <p14:creationId xmlns:p14="http://schemas.microsoft.com/office/powerpoint/2010/main" val="3739314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effectLst>
                  <a:outerShdw blurRad="38100" dist="38100" dir="2700000" algn="tl">
                    <a:srgbClr val="000000">
                      <a:alpha val="43137"/>
                    </a:srgbClr>
                  </a:outerShdw>
                </a:effectLst>
                <a:latin typeface="Algerian" panose="04020705040A02060702" pitchFamily="82" charset="0"/>
              </a:rPr>
              <a:t>BIOMECHANICAL ANALYSIS OF RUNNING:</a:t>
            </a:r>
            <a:endParaRPr lang="en-US" sz="4000" b="1" dirty="0">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p:txBody>
          <a:bodyPr>
            <a:normAutofit/>
          </a:bodyPr>
          <a:lstStyle/>
          <a:p>
            <a:r>
              <a:rPr lang="en-US" sz="2400" dirty="0">
                <a:solidFill>
                  <a:schemeClr val="bg1"/>
                </a:solidFill>
                <a:latin typeface="Times New Roman" panose="02020603050405020304" pitchFamily="18" charset="0"/>
                <a:cs typeface="Times New Roman" panose="02020603050405020304" pitchFamily="18" charset="0"/>
              </a:rPr>
              <a:t>The defining difference between walking and running is that when running, there is a period of time both feet are off the ground (the “float” phase). Also because running is associated with greater speeds, the forces that go through the foot when it lands can be substantially greater than during </a:t>
            </a:r>
            <a:r>
              <a:rPr lang="en-US" sz="2400" dirty="0" smtClean="0">
                <a:solidFill>
                  <a:schemeClr val="bg1"/>
                </a:solidFill>
                <a:latin typeface="Times New Roman" panose="02020603050405020304" pitchFamily="18" charset="0"/>
                <a:cs typeface="Times New Roman" panose="02020603050405020304" pitchFamily="18" charset="0"/>
              </a:rPr>
              <a:t>walking.</a:t>
            </a:r>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3038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latin typeface="Algerian" panose="04020705040A02060702" pitchFamily="82" charset="0"/>
              </a:rPr>
              <a:t>BIOMECHANICAL ANALYSIS OF RUNNING:</a:t>
            </a:r>
            <a:endParaRPr lang="en-US" dirty="0"/>
          </a:p>
        </p:txBody>
      </p:sp>
      <p:sp>
        <p:nvSpPr>
          <p:cNvPr id="3" name="Content Placeholder 2"/>
          <p:cNvSpPr>
            <a:spLocks noGrp="1"/>
          </p:cNvSpPr>
          <p:nvPr>
            <p:ph idx="1"/>
          </p:nvPr>
        </p:nvSpPr>
        <p:spPr>
          <a:xfrm>
            <a:off x="684212" y="425004"/>
            <a:ext cx="8534400" cy="3876064"/>
          </a:xfrm>
        </p:spPr>
        <p:txBody>
          <a:bodyPr>
            <a:normAutofit/>
          </a:bodyPr>
          <a:lstStyle/>
          <a:p>
            <a:r>
              <a:rPr lang="en-US" sz="2400" dirty="0">
                <a:solidFill>
                  <a:schemeClr val="bg1"/>
                </a:solidFill>
                <a:latin typeface="Times New Roman" panose="02020603050405020304" pitchFamily="18" charset="0"/>
                <a:cs typeface="Times New Roman" panose="02020603050405020304" pitchFamily="18" charset="0"/>
              </a:rPr>
              <a:t>Running is similar to walking in terms of </a:t>
            </a:r>
            <a:r>
              <a:rPr lang="en-US" sz="2400" dirty="0" smtClean="0">
                <a:solidFill>
                  <a:schemeClr val="bg1"/>
                </a:solidFill>
                <a:latin typeface="Times New Roman" panose="02020603050405020304" pitchFamily="18" charset="0"/>
                <a:cs typeface="Times New Roman" panose="02020603050405020304" pitchFamily="18" charset="0"/>
              </a:rPr>
              <a:t>loco motor </a:t>
            </a:r>
            <a:r>
              <a:rPr lang="en-US" sz="2400" dirty="0">
                <a:solidFill>
                  <a:schemeClr val="bg1"/>
                </a:solidFill>
                <a:latin typeface="Times New Roman" panose="02020603050405020304" pitchFamily="18" charset="0"/>
                <a:cs typeface="Times New Roman" panose="02020603050405020304" pitchFamily="18" charset="0"/>
              </a:rPr>
              <a:t>activity. However, there are key differences. Having the ability to walk does not mean that the individual has the ability to run</a:t>
            </a:r>
            <a:r>
              <a:rPr lang="en-US" sz="2400" dirty="0" smtClean="0">
                <a:solidFill>
                  <a:schemeClr val="bg1"/>
                </a:solidFill>
                <a:latin typeface="Times New Roman" panose="02020603050405020304" pitchFamily="18" charset="0"/>
                <a:cs typeface="Times New Roman" panose="02020603050405020304" pitchFamily="18" charset="0"/>
              </a:rPr>
              <a:t>.</a:t>
            </a:r>
          </a:p>
          <a:p>
            <a:r>
              <a:rPr lang="en-US" sz="2400" dirty="0">
                <a:solidFill>
                  <a:schemeClr val="bg1"/>
                </a:solidFill>
                <a:latin typeface="Times New Roman" panose="02020603050405020304" pitchFamily="18" charset="0"/>
                <a:cs typeface="Times New Roman" panose="02020603050405020304" pitchFamily="18" charset="0"/>
              </a:rPr>
              <a:t>Running requires:</a:t>
            </a:r>
          </a:p>
          <a:p>
            <a:pPr marL="457200" indent="-457200">
              <a:buFont typeface="+mj-lt"/>
              <a:buAutoNum type="alphaLcPeriod"/>
            </a:pPr>
            <a:r>
              <a:rPr lang="en-US" sz="2400" dirty="0">
                <a:solidFill>
                  <a:schemeClr val="bg1"/>
                </a:solidFill>
                <a:latin typeface="Times New Roman" panose="02020603050405020304" pitchFamily="18" charset="0"/>
                <a:cs typeface="Times New Roman" panose="02020603050405020304" pitchFamily="18" charset="0"/>
              </a:rPr>
              <a:t>Greater balance</a:t>
            </a:r>
          </a:p>
          <a:p>
            <a:pPr marL="457200" indent="-457200">
              <a:buFont typeface="+mj-lt"/>
              <a:buAutoNum type="alphaLcPeriod"/>
            </a:pPr>
            <a:r>
              <a:rPr lang="en-US" sz="2400" dirty="0">
                <a:solidFill>
                  <a:schemeClr val="bg1"/>
                </a:solidFill>
                <a:latin typeface="Times New Roman" panose="02020603050405020304" pitchFamily="18" charset="0"/>
                <a:cs typeface="Times New Roman" panose="02020603050405020304" pitchFamily="18" charset="0"/>
              </a:rPr>
              <a:t>Greater muscle strength</a:t>
            </a:r>
          </a:p>
          <a:p>
            <a:pPr marL="457200" indent="-457200">
              <a:buFont typeface="+mj-lt"/>
              <a:buAutoNum type="alphaLcPeriod"/>
            </a:pPr>
            <a:r>
              <a:rPr lang="en-US" sz="2400" dirty="0">
                <a:solidFill>
                  <a:schemeClr val="bg1"/>
                </a:solidFill>
                <a:latin typeface="Times New Roman" panose="02020603050405020304" pitchFamily="18" charset="0"/>
                <a:cs typeface="Times New Roman" panose="02020603050405020304" pitchFamily="18" charset="0"/>
              </a:rPr>
              <a:t>Greater joint range of movement</a:t>
            </a:r>
          </a:p>
          <a:p>
            <a:endParaRPr lang="en-US"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1269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31976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5718219"/>
            <a:ext cx="8534400" cy="778455"/>
          </a:xfrm>
        </p:spPr>
        <p:txBody>
          <a:bodyPr>
            <a:normAutofit/>
          </a:bodyPr>
          <a:lstStyle/>
          <a:p>
            <a:r>
              <a:rPr lang="en-US" sz="4400" b="1" dirty="0" smtClean="0">
                <a:effectLst>
                  <a:outerShdw blurRad="38100" dist="38100" dir="2700000" algn="tl">
                    <a:srgbClr val="000000">
                      <a:alpha val="43137"/>
                    </a:srgbClr>
                  </a:outerShdw>
                </a:effectLst>
                <a:latin typeface="Algerian" panose="04020705040A02060702" pitchFamily="82" charset="0"/>
              </a:rPr>
              <a:t>JOINT MOTION:</a:t>
            </a:r>
            <a:endParaRPr lang="en-US" sz="4400" b="1" dirty="0">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684212" y="463639"/>
            <a:ext cx="8534400" cy="5074276"/>
          </a:xfrm>
        </p:spPr>
        <p:txBody>
          <a:bodyPr>
            <a:normAutofit fontScale="92500"/>
          </a:bodyPr>
          <a:lstStyle/>
          <a:p>
            <a:r>
              <a:rPr lang="en-US" sz="2400" dirty="0">
                <a:solidFill>
                  <a:schemeClr val="bg1"/>
                </a:solidFill>
                <a:latin typeface="Times New Roman" panose="02020603050405020304" pitchFamily="18" charset="0"/>
                <a:cs typeface="Times New Roman" panose="02020603050405020304" pitchFamily="18" charset="0"/>
              </a:rPr>
              <a:t>Beginning of </a:t>
            </a:r>
            <a:r>
              <a:rPr lang="en-US" sz="2400" b="1" dirty="0">
                <a:solidFill>
                  <a:schemeClr val="bg1"/>
                </a:solidFill>
                <a:latin typeface="Times New Roman" panose="02020603050405020304" pitchFamily="18" charset="0"/>
                <a:cs typeface="Times New Roman" panose="02020603050405020304" pitchFamily="18" charset="0"/>
              </a:rPr>
              <a:t>stance </a:t>
            </a:r>
            <a:r>
              <a:rPr lang="en-US" sz="2400" b="1" dirty="0" smtClean="0">
                <a:solidFill>
                  <a:schemeClr val="bg1"/>
                </a:solidFill>
                <a:latin typeface="Times New Roman" panose="02020603050405020304" pitchFamily="18" charset="0"/>
                <a:cs typeface="Times New Roman" panose="02020603050405020304" pitchFamily="18" charset="0"/>
              </a:rPr>
              <a:t>phase</a:t>
            </a:r>
            <a:r>
              <a:rPr lang="en-US" sz="2400" dirty="0" smtClean="0">
                <a:solidFill>
                  <a:schemeClr val="bg1"/>
                </a:solidFill>
                <a:latin typeface="Times New Roman" panose="02020603050405020304" pitchFamily="18" charset="0"/>
                <a:cs typeface="Times New Roman" panose="02020603050405020304" pitchFamily="18" charset="0"/>
              </a:rPr>
              <a:t>- </a:t>
            </a:r>
            <a:r>
              <a:rPr lang="en-US" sz="2400" dirty="0">
                <a:solidFill>
                  <a:schemeClr val="bg1"/>
                </a:solidFill>
                <a:latin typeface="Times New Roman" panose="02020603050405020304" pitchFamily="18" charset="0"/>
                <a:cs typeface="Times New Roman" panose="02020603050405020304" pitchFamily="18" charset="0"/>
              </a:rPr>
              <a:t>hip is in about 50° flexion at heel </a:t>
            </a:r>
            <a:r>
              <a:rPr lang="en-US" sz="2400" dirty="0" smtClean="0">
                <a:solidFill>
                  <a:schemeClr val="bg1"/>
                </a:solidFill>
                <a:latin typeface="Times New Roman" panose="02020603050405020304" pitchFamily="18" charset="0"/>
                <a:cs typeface="Times New Roman" panose="02020603050405020304" pitchFamily="18" charset="0"/>
              </a:rPr>
              <a:t>strike</a:t>
            </a:r>
          </a:p>
          <a:p>
            <a:r>
              <a:rPr lang="en-US" sz="2400" dirty="0">
                <a:solidFill>
                  <a:schemeClr val="bg1"/>
                </a:solidFill>
                <a:latin typeface="Times New Roman" panose="02020603050405020304" pitchFamily="18" charset="0"/>
                <a:cs typeface="Times New Roman" panose="02020603050405020304" pitchFamily="18" charset="0"/>
              </a:rPr>
              <a:t>Before the end of the swing phase, the hip extends to 50° </a:t>
            </a:r>
            <a:r>
              <a:rPr lang="en-US" sz="2400" dirty="0" smtClean="0">
                <a:solidFill>
                  <a:schemeClr val="bg1"/>
                </a:solidFill>
                <a:latin typeface="Times New Roman" panose="02020603050405020304" pitchFamily="18" charset="0"/>
                <a:cs typeface="Times New Roman" panose="02020603050405020304" pitchFamily="18" charset="0"/>
              </a:rPr>
              <a:t>.</a:t>
            </a:r>
          </a:p>
          <a:p>
            <a:r>
              <a:rPr lang="en-US" sz="2400" dirty="0">
                <a:solidFill>
                  <a:schemeClr val="bg1"/>
                </a:solidFill>
                <a:latin typeface="Times New Roman" panose="02020603050405020304" pitchFamily="18" charset="0"/>
                <a:cs typeface="Times New Roman" panose="02020603050405020304" pitchFamily="18" charset="0"/>
              </a:rPr>
              <a:t>The knee flexes </a:t>
            </a:r>
            <a:r>
              <a:rPr lang="en-US" sz="2400" dirty="0" smtClean="0">
                <a:solidFill>
                  <a:schemeClr val="bg1"/>
                </a:solidFill>
                <a:latin typeface="Times New Roman" panose="02020603050405020304" pitchFamily="18" charset="0"/>
                <a:cs typeface="Times New Roman" panose="02020603050405020304" pitchFamily="18" charset="0"/>
              </a:rPr>
              <a:t>as </a:t>
            </a:r>
            <a:r>
              <a:rPr lang="en-US" sz="2400" dirty="0">
                <a:solidFill>
                  <a:schemeClr val="bg1"/>
                </a:solidFill>
                <a:latin typeface="Times New Roman" panose="02020603050405020304" pitchFamily="18" charset="0"/>
                <a:cs typeface="Times New Roman" panose="02020603050405020304" pitchFamily="18" charset="0"/>
              </a:rPr>
              <a:t>the heel </a:t>
            </a:r>
            <a:r>
              <a:rPr lang="en-US" sz="2400" dirty="0" smtClean="0">
                <a:solidFill>
                  <a:schemeClr val="bg1"/>
                </a:solidFill>
                <a:latin typeface="Times New Roman" panose="02020603050405020304" pitchFamily="18" charset="0"/>
                <a:cs typeface="Times New Roman" panose="02020603050405020304" pitchFamily="18" charset="0"/>
              </a:rPr>
              <a:t>strikes.</a:t>
            </a:r>
          </a:p>
          <a:p>
            <a:r>
              <a:rPr lang="en-US" sz="2400" dirty="0">
                <a:solidFill>
                  <a:schemeClr val="bg1"/>
                </a:solidFill>
                <a:latin typeface="Times New Roman" panose="02020603050405020304" pitchFamily="18" charset="0"/>
                <a:cs typeface="Times New Roman" panose="02020603050405020304" pitchFamily="18" charset="0"/>
              </a:rPr>
              <a:t>The knee begins to extend </a:t>
            </a:r>
            <a:r>
              <a:rPr lang="en-US" sz="2400" dirty="0" smtClean="0">
                <a:solidFill>
                  <a:schemeClr val="bg1"/>
                </a:solidFill>
                <a:latin typeface="Times New Roman" panose="02020603050405020304" pitchFamily="18" charset="0"/>
                <a:cs typeface="Times New Roman" panose="02020603050405020304" pitchFamily="18" charset="0"/>
              </a:rPr>
              <a:t>just </a:t>
            </a:r>
            <a:r>
              <a:rPr lang="en-US" sz="2400" dirty="0">
                <a:solidFill>
                  <a:schemeClr val="bg1"/>
                </a:solidFill>
                <a:latin typeface="Times New Roman" panose="02020603050405020304" pitchFamily="18" charset="0"/>
                <a:cs typeface="Times New Roman" panose="02020603050405020304" pitchFamily="18" charset="0"/>
              </a:rPr>
              <a:t>before toe-off</a:t>
            </a:r>
            <a:r>
              <a:rPr lang="en-US" sz="2400" dirty="0" smtClean="0">
                <a:solidFill>
                  <a:schemeClr val="bg1"/>
                </a:solidFill>
                <a:latin typeface="Times New Roman" panose="02020603050405020304" pitchFamily="18" charset="0"/>
                <a:cs typeface="Times New Roman" panose="02020603050405020304" pitchFamily="18" charset="0"/>
              </a:rPr>
              <a:t>.</a:t>
            </a:r>
          </a:p>
          <a:p>
            <a:r>
              <a:rPr lang="en-US" sz="2400" dirty="0">
                <a:solidFill>
                  <a:schemeClr val="bg1"/>
                </a:solidFill>
                <a:latin typeface="Times New Roman" panose="02020603050405020304" pitchFamily="18" charset="0"/>
                <a:cs typeface="Times New Roman" panose="02020603050405020304" pitchFamily="18" charset="0"/>
              </a:rPr>
              <a:t>The ankle is in </a:t>
            </a:r>
            <a:r>
              <a:rPr lang="en-US" sz="2400" dirty="0">
                <a:solidFill>
                  <a:schemeClr val="bg1"/>
                </a:solidFill>
                <a:latin typeface="Times New Roman" panose="02020603050405020304" pitchFamily="18" charset="0"/>
                <a:cs typeface="Times New Roman" panose="02020603050405020304" pitchFamily="18" charset="0"/>
              </a:rPr>
              <a:t>d</a:t>
            </a:r>
            <a:r>
              <a:rPr lang="en-US" sz="2400" dirty="0" smtClean="0">
                <a:solidFill>
                  <a:schemeClr val="bg1"/>
                </a:solidFill>
                <a:latin typeface="Times New Roman" panose="02020603050405020304" pitchFamily="18" charset="0"/>
                <a:cs typeface="Times New Roman" panose="02020603050405020304" pitchFamily="18" charset="0"/>
              </a:rPr>
              <a:t>orsiflexion </a:t>
            </a:r>
            <a:r>
              <a:rPr lang="en-US" sz="2400" dirty="0">
                <a:solidFill>
                  <a:schemeClr val="bg1"/>
                </a:solidFill>
                <a:latin typeface="Times New Roman" panose="02020603050405020304" pitchFamily="18" charset="0"/>
                <a:cs typeface="Times New Roman" panose="02020603050405020304" pitchFamily="18" charset="0"/>
              </a:rPr>
              <a:t>when the heel </a:t>
            </a:r>
            <a:r>
              <a:rPr lang="en-US" sz="2400" dirty="0" smtClean="0">
                <a:solidFill>
                  <a:schemeClr val="bg1"/>
                </a:solidFill>
                <a:latin typeface="Times New Roman" panose="02020603050405020304" pitchFamily="18" charset="0"/>
                <a:cs typeface="Times New Roman" panose="02020603050405020304" pitchFamily="18" charset="0"/>
              </a:rPr>
              <a:t>strike.</a:t>
            </a:r>
          </a:p>
          <a:p>
            <a:r>
              <a:rPr lang="en-US" sz="2400" dirty="0" smtClean="0">
                <a:solidFill>
                  <a:schemeClr val="bg1"/>
                </a:solidFill>
                <a:latin typeface="Times New Roman" panose="02020603050405020304" pitchFamily="18" charset="0"/>
                <a:cs typeface="Times New Roman" panose="02020603050405020304" pitchFamily="18" charset="0"/>
              </a:rPr>
              <a:t>Plantar-flexion </a:t>
            </a:r>
            <a:r>
              <a:rPr lang="en-US" sz="2400" dirty="0">
                <a:solidFill>
                  <a:schemeClr val="bg1"/>
                </a:solidFill>
                <a:latin typeface="Times New Roman" panose="02020603050405020304" pitchFamily="18" charset="0"/>
                <a:cs typeface="Times New Roman" panose="02020603050405020304" pitchFamily="18" charset="0"/>
              </a:rPr>
              <a:t>happens almost immediately, continuing throughout the rest of the stance phase of </a:t>
            </a:r>
            <a:r>
              <a:rPr lang="en-US" sz="2400" dirty="0" smtClean="0">
                <a:solidFill>
                  <a:schemeClr val="bg1"/>
                </a:solidFill>
                <a:latin typeface="Times New Roman" panose="02020603050405020304" pitchFamily="18" charset="0"/>
                <a:cs typeface="Times New Roman" panose="02020603050405020304" pitchFamily="18" charset="0"/>
              </a:rPr>
              <a:t>running.</a:t>
            </a:r>
          </a:p>
          <a:p>
            <a:r>
              <a:rPr lang="en-US" sz="2400" dirty="0">
                <a:solidFill>
                  <a:schemeClr val="bg1"/>
                </a:solidFill>
                <a:latin typeface="Times New Roman" panose="02020603050405020304" pitchFamily="18" charset="0"/>
                <a:cs typeface="Times New Roman" panose="02020603050405020304" pitchFamily="18" charset="0"/>
              </a:rPr>
              <a:t>The lower limb medially rotates during the swing </a:t>
            </a:r>
            <a:r>
              <a:rPr lang="en-US" sz="2400" dirty="0" smtClean="0">
                <a:solidFill>
                  <a:schemeClr val="bg1"/>
                </a:solidFill>
                <a:latin typeface="Times New Roman" panose="02020603050405020304" pitchFamily="18" charset="0"/>
                <a:cs typeface="Times New Roman" panose="02020603050405020304" pitchFamily="18" charset="0"/>
              </a:rPr>
              <a:t>phase.</a:t>
            </a:r>
          </a:p>
          <a:p>
            <a:r>
              <a:rPr lang="en-US" sz="2400" dirty="0">
                <a:solidFill>
                  <a:schemeClr val="bg1"/>
                </a:solidFill>
                <a:latin typeface="Times New Roman" panose="02020603050405020304" pitchFamily="18" charset="0"/>
                <a:cs typeface="Times New Roman" panose="02020603050405020304" pitchFamily="18" charset="0"/>
              </a:rPr>
              <a:t>The foot pronates at </a:t>
            </a:r>
            <a:r>
              <a:rPr lang="en-US" sz="2400" dirty="0" smtClean="0">
                <a:solidFill>
                  <a:schemeClr val="bg1"/>
                </a:solidFill>
                <a:latin typeface="Times New Roman" panose="02020603050405020304" pitchFamily="18" charset="0"/>
                <a:cs typeface="Times New Roman" panose="02020603050405020304" pitchFamily="18" charset="0"/>
              </a:rPr>
              <a:t>heel strike.</a:t>
            </a:r>
          </a:p>
          <a:p>
            <a:r>
              <a:rPr lang="en-US" sz="2400" dirty="0">
                <a:solidFill>
                  <a:schemeClr val="bg1"/>
                </a:solidFill>
                <a:latin typeface="Times New Roman" panose="02020603050405020304" pitchFamily="18" charset="0"/>
                <a:cs typeface="Times New Roman" panose="02020603050405020304" pitchFamily="18" charset="0"/>
              </a:rPr>
              <a:t>Lateral rotation of the lower limb stance leg begins as the swing leg </a:t>
            </a:r>
            <a:r>
              <a:rPr lang="en-US" sz="2400" dirty="0" smtClean="0">
                <a:solidFill>
                  <a:schemeClr val="bg1"/>
                </a:solidFill>
                <a:latin typeface="Times New Roman" panose="02020603050405020304" pitchFamily="18" charset="0"/>
                <a:cs typeface="Times New Roman" panose="02020603050405020304" pitchFamily="18" charset="0"/>
              </a:rPr>
              <a:t>passes</a:t>
            </a:r>
            <a:r>
              <a:rPr lang="en-US" dirty="0" smtClean="0"/>
              <a:t>.</a:t>
            </a:r>
            <a:endParaRPr lang="en-US" sz="2400" dirty="0" smtClean="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8682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2" y="5705341"/>
            <a:ext cx="9786312" cy="894366"/>
          </a:xfrm>
        </p:spPr>
        <p:txBody>
          <a:bodyPr>
            <a:normAutofit/>
          </a:bodyPr>
          <a:lstStyle/>
          <a:p>
            <a:r>
              <a:rPr lang="en-US" sz="4000" b="1" dirty="0" smtClean="0">
                <a:effectLst>
                  <a:outerShdw blurRad="38100" dist="38100" dir="2700000" algn="tl">
                    <a:srgbClr val="000000">
                      <a:alpha val="43137"/>
                    </a:srgbClr>
                  </a:outerShdw>
                </a:effectLst>
                <a:latin typeface="Algerian" panose="04020705040A02060702" pitchFamily="82" charset="0"/>
              </a:rPr>
              <a:t>MUCLES ACTIVITY:</a:t>
            </a:r>
            <a:endParaRPr lang="en-US" sz="4000" b="1" dirty="0">
              <a:effectLst>
                <a:outerShdw blurRad="38100" dist="38100" dir="2700000" algn="tl">
                  <a:srgbClr val="000000">
                    <a:alpha val="43137"/>
                  </a:srgbClr>
                </a:outerShdw>
              </a:effectLst>
              <a:latin typeface="Algerian" panose="04020705040A02060702" pitchFamily="82" charset="0"/>
            </a:endParaRPr>
          </a:p>
        </p:txBody>
      </p:sp>
      <p:sp>
        <p:nvSpPr>
          <p:cNvPr id="3" name="Content Placeholder 2"/>
          <p:cNvSpPr>
            <a:spLocks noGrp="1"/>
          </p:cNvSpPr>
          <p:nvPr>
            <p:ph idx="1"/>
          </p:nvPr>
        </p:nvSpPr>
        <p:spPr>
          <a:xfrm>
            <a:off x="684212" y="257578"/>
            <a:ext cx="9786312" cy="5318498"/>
          </a:xfrm>
        </p:spPr>
        <p:txBody>
          <a:bodyPr>
            <a:normAutofit/>
          </a:bodyPr>
          <a:lstStyle/>
          <a:p>
            <a:r>
              <a:rPr lang="en-US" sz="2800" dirty="0" smtClean="0">
                <a:solidFill>
                  <a:schemeClr val="bg1"/>
                </a:solidFill>
                <a:latin typeface="Times New Roman" panose="02020603050405020304" pitchFamily="18" charset="0"/>
                <a:cs typeface="Times New Roman" panose="02020603050405020304" pitchFamily="18" charset="0"/>
              </a:rPr>
              <a:t>GLUTEUS MAXIMUS &amp; MEDIUS both are active during stance phase.</a:t>
            </a:r>
          </a:p>
          <a:p>
            <a:r>
              <a:rPr lang="en-US" sz="2800" dirty="0" smtClean="0">
                <a:solidFill>
                  <a:schemeClr val="bg1"/>
                </a:solidFill>
                <a:latin typeface="Times New Roman" panose="02020603050405020304" pitchFamily="18" charset="0"/>
                <a:cs typeface="Times New Roman" panose="02020603050405020304" pitchFamily="18" charset="0"/>
              </a:rPr>
              <a:t>ILLIOSOAS activity occurs in swing phase.</a:t>
            </a:r>
          </a:p>
          <a:p>
            <a:r>
              <a:rPr lang="en-US" sz="2800" dirty="0" smtClean="0">
                <a:solidFill>
                  <a:schemeClr val="bg1"/>
                </a:solidFill>
                <a:latin typeface="Times New Roman" panose="02020603050405020304" pitchFamily="18" charset="0"/>
                <a:cs typeface="Times New Roman" panose="02020603050405020304" pitchFamily="18" charset="0"/>
              </a:rPr>
              <a:t>Quadriceps helps in to control knee flexion.</a:t>
            </a:r>
          </a:p>
          <a:p>
            <a:r>
              <a:rPr lang="en-US" sz="2800" dirty="0" smtClean="0">
                <a:solidFill>
                  <a:schemeClr val="bg1"/>
                </a:solidFill>
                <a:latin typeface="Times New Roman" panose="02020603050405020304" pitchFamily="18" charset="0"/>
                <a:cs typeface="Times New Roman" panose="02020603050405020304" pitchFamily="18" charset="0"/>
              </a:rPr>
              <a:t>Hamstrings helps to control knee extension.</a:t>
            </a:r>
            <a:endParaRPr lang="en-US" sz="28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21923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83086594"/>
      </p:ext>
    </p:extLst>
  </p:cSld>
  <p:clrMapOvr>
    <a:masterClrMapping/>
  </p:clrMapOvr>
</p:sld>
</file>

<file path=ppt/theme/theme1.xml><?xml version="1.0" encoding="utf-8"?>
<a:theme xmlns:a="http://schemas.openxmlformats.org/drawingml/2006/main" name="Slice">
  <a:themeElements>
    <a:clrScheme name="Slice">
      <a:dk1>
        <a:sysClr val="windowText" lastClr="000000"/>
      </a:dk1>
      <a:lt1>
        <a:sysClr val="window" lastClr="FFFFFF"/>
      </a:lt1>
      <a:dk2>
        <a:srgbClr val="537D0B"/>
      </a:dk2>
      <a:lt2>
        <a:srgbClr val="A9E257"/>
      </a:lt2>
      <a:accent1>
        <a:srgbClr val="38540A"/>
      </a:accent1>
      <a:accent2>
        <a:srgbClr val="31A274"/>
      </a:accent2>
      <a:accent3>
        <a:srgbClr val="236073"/>
      </a:accent3>
      <a:accent4>
        <a:srgbClr val="6C4D90"/>
      </a:accent4>
      <a:accent5>
        <a:srgbClr val="983C27"/>
      </a:accent5>
      <a:accent6>
        <a:srgbClr val="CD811F"/>
      </a:accent6>
      <a:hlink>
        <a:srgbClr val="293F06"/>
      </a:hlink>
      <a:folHlink>
        <a:srgbClr val="68883A"/>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9759155-7935-4C61-A06C-C04380D1B16E}"/>
    </a:ext>
  </a:extLst>
</a:theme>
</file>

<file path=docProps/app.xml><?xml version="1.0" encoding="utf-8"?>
<Properties xmlns="http://schemas.openxmlformats.org/officeDocument/2006/extended-properties" xmlns:vt="http://schemas.openxmlformats.org/officeDocument/2006/docPropsVTypes">
  <Template>Slice</Template>
  <TotalTime>21</TotalTime>
  <Words>169</Words>
  <Application>Microsoft Office PowerPoint</Application>
  <PresentationFormat>Widescreen</PresentationFormat>
  <Paragraphs>27</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Algerian</vt:lpstr>
      <vt:lpstr>Century Gothic</vt:lpstr>
      <vt:lpstr>Times New Roman</vt:lpstr>
      <vt:lpstr>Wingdings 3</vt:lpstr>
      <vt:lpstr>Slice</vt:lpstr>
      <vt:lpstr>BIOMECHANICAL ANALYSIS OF SPORTS</vt:lpstr>
      <vt:lpstr>BIOMECHANICAL ANALYSIS OF RUNNING:</vt:lpstr>
      <vt:lpstr>BIOMECHANICAL ANALYSIS OF RUNNING:</vt:lpstr>
      <vt:lpstr>PowerPoint Presentation</vt:lpstr>
      <vt:lpstr>JOINT MOTION:</vt:lpstr>
      <vt:lpstr>MUCLES ACTIVITY:</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BIOMECHANICAL ANALYSIS OF SPORTS</dc:title>
  <dc:creator>mahi jutt</dc:creator>
  <cp:lastModifiedBy>mahi jutt</cp:lastModifiedBy>
  <cp:revision>3</cp:revision>
  <dcterms:created xsi:type="dcterms:W3CDTF">2020-04-03T22:28:32Z</dcterms:created>
  <dcterms:modified xsi:type="dcterms:W3CDTF">2020-04-03T22:49:32Z</dcterms:modified>
</cp:coreProperties>
</file>