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58" r:id="rId5"/>
    <p:sldId id="260" r:id="rId6"/>
    <p:sldId id="261" r:id="rId7"/>
    <p:sldId id="263" r:id="rId8"/>
    <p:sldId id="262"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a:solidFill>
            <a:schemeClr val="accent1">
              <a:lumMod val="75000"/>
              <a:alpha val="40000"/>
            </a:schemeClr>
          </a:solidFill>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grp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grp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grp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grp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grp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grp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grp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grp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grp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grp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grp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grpFill/>
            <a:ln>
              <a:noFill/>
            </a:ln>
          </p:spPr>
        </p:sp>
      </p:grpSp>
      <p:grpSp>
        <p:nvGrpSpPr>
          <p:cNvPr id="10" name="Group 9"/>
          <p:cNvGrpSpPr/>
          <p:nvPr/>
        </p:nvGrpSpPr>
        <p:grpSpPr>
          <a:xfrm>
            <a:off x="27221" y="-30"/>
            <a:ext cx="2356674" cy="6853283"/>
            <a:chOff x="6627813" y="195452"/>
            <a:chExt cx="1952625" cy="5678299"/>
          </a:xfrm>
          <a:solidFill>
            <a:schemeClr val="accent1"/>
          </a:solidFill>
        </p:grpSpPr>
        <p:sp>
          <p:nvSpPr>
            <p:cNvPr id="11" name="Freeform 27"/>
            <p:cNvSpPr/>
            <p:nvPr/>
          </p:nvSpPr>
          <p:spPr bwMode="auto">
            <a:xfrm>
              <a:off x="6627813" y="195452"/>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grp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grp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grp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grp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grp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grp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grp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grp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grp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grp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grp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grpFill/>
            <a:ln>
              <a:noFill/>
            </a:ln>
          </p:spPr>
        </p:sp>
      </p:grpSp>
      <p:sp>
        <p:nvSpPr>
          <p:cNvPr id="7" name="Rectangle 6"/>
          <p:cNvSpPr/>
          <p:nvPr/>
        </p:nvSpPr>
        <p:spPr>
          <a:xfrm>
            <a:off x="0" y="0"/>
            <a:ext cx="18288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3/30/2020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kenhub.com/en/library/anatomy/hip-joint" TargetMode="External"/><Relationship Id="rId2" Type="http://schemas.openxmlformats.org/officeDocument/2006/relationships/hyperlink" Target="https://www.physio-pedia.com/Hip_Anatomy"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400" b="1" dirty="0" smtClean="0">
                <a:solidFill>
                  <a:schemeClr val="accent1"/>
                </a:solidFill>
                <a:effectLst>
                  <a:outerShdw blurRad="38100" dist="38100" dir="2700000" algn="tl">
                    <a:srgbClr val="000000">
                      <a:alpha val="43137"/>
                    </a:srgbClr>
                  </a:outerShdw>
                </a:effectLst>
                <a:latin typeface="Algerian" panose="04020705040A02060702" pitchFamily="82" charset="0"/>
              </a:rPr>
              <a:t>BIOMECHANICS OF LOWER EXTREMITY</a:t>
            </a:r>
            <a:endParaRPr lang="en-US" sz="4400" b="1" dirty="0">
              <a:solidFill>
                <a:schemeClr val="accent1"/>
              </a:solidFill>
              <a:effectLst>
                <a:outerShdw blurRad="38100" dist="38100" dir="2700000" algn="tl">
                  <a:srgbClr val="000000">
                    <a:alpha val="43137"/>
                  </a:srgbClr>
                </a:outerShdw>
              </a:effectLst>
              <a:latin typeface="Algerian" panose="04020705040A02060702" pitchFamily="82" charset="0"/>
            </a:endParaRPr>
          </a:p>
        </p:txBody>
      </p:sp>
      <p:sp>
        <p:nvSpPr>
          <p:cNvPr id="3" name="Subtitle 2"/>
          <p:cNvSpPr>
            <a:spLocks noGrp="1"/>
          </p:cNvSpPr>
          <p:nvPr>
            <p:ph type="subTitle" idx="1"/>
          </p:nvPr>
        </p:nvSpPr>
        <p:spPr/>
        <p:txBody>
          <a:bodyPr>
            <a:normAutofit lnSpcReduction="10000"/>
          </a:bodyPr>
          <a:lstStyle/>
          <a:p>
            <a:r>
              <a:rPr lang="en-US" b="1" dirty="0" smtClean="0">
                <a:solidFill>
                  <a:schemeClr val="accent1"/>
                </a:solidFill>
                <a:effectLst>
                  <a:outerShdw blurRad="38100" dist="38100" dir="2700000" algn="tl">
                    <a:srgbClr val="000000">
                      <a:alpha val="43137"/>
                    </a:srgbClr>
                  </a:outerShdw>
                </a:effectLst>
                <a:latin typeface="Arial Black" panose="020B0A04020102020204" pitchFamily="34" charset="0"/>
              </a:rPr>
              <a:t>DR. NOOR-UL-AIN KUNG </a:t>
            </a:r>
          </a:p>
          <a:p>
            <a:r>
              <a:rPr lang="en-US" b="1" dirty="0" smtClean="0">
                <a:solidFill>
                  <a:schemeClr val="accent1"/>
                </a:solidFill>
                <a:effectLst>
                  <a:outerShdw blurRad="38100" dist="38100" dir="2700000" algn="tl">
                    <a:srgbClr val="000000">
                      <a:alpha val="43137"/>
                    </a:srgbClr>
                  </a:outerShdw>
                </a:effectLst>
                <a:latin typeface="Arial Black" panose="020B0A04020102020204" pitchFamily="34" charset="0"/>
              </a:rPr>
              <a:t>BIOMECHANICS</a:t>
            </a:r>
          </a:p>
          <a:p>
            <a:r>
              <a:rPr lang="en-US" b="1" dirty="0" smtClean="0">
                <a:solidFill>
                  <a:schemeClr val="accent1"/>
                </a:solidFill>
                <a:effectLst>
                  <a:outerShdw blurRad="38100" dist="38100" dir="2700000" algn="tl">
                    <a:srgbClr val="000000">
                      <a:alpha val="43137"/>
                    </a:srgbClr>
                  </a:outerShdw>
                </a:effectLst>
                <a:latin typeface="Arial Black" panose="020B0A04020102020204" pitchFamily="34" charset="0"/>
              </a:rPr>
              <a:t>MS.C 3</a:t>
            </a:r>
            <a:r>
              <a:rPr lang="en-US" b="1" baseline="30000" dirty="0" smtClean="0">
                <a:solidFill>
                  <a:schemeClr val="accent1"/>
                </a:solidFill>
                <a:effectLst>
                  <a:outerShdw blurRad="38100" dist="38100" dir="2700000" algn="tl">
                    <a:srgbClr val="000000">
                      <a:alpha val="43137"/>
                    </a:srgbClr>
                  </a:outerShdw>
                </a:effectLst>
                <a:latin typeface="Arial Black" panose="020B0A04020102020204" pitchFamily="34" charset="0"/>
              </a:rPr>
              <a:t>RD</a:t>
            </a:r>
            <a:r>
              <a:rPr lang="en-US" b="1" dirty="0" smtClean="0">
                <a:solidFill>
                  <a:schemeClr val="accent1"/>
                </a:solidFill>
                <a:effectLst>
                  <a:outerShdw blurRad="38100" dist="38100" dir="2700000" algn="tl">
                    <a:srgbClr val="000000">
                      <a:alpha val="43137"/>
                    </a:srgbClr>
                  </a:outerShdw>
                </a:effectLst>
                <a:latin typeface="Arial Black" panose="020B0A04020102020204" pitchFamily="34" charset="0"/>
              </a:rPr>
              <a:t> SMESTER</a:t>
            </a:r>
            <a:endParaRPr lang="en-US" b="1" dirty="0">
              <a:solidFill>
                <a:schemeClr val="accent1"/>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276721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805445"/>
          </a:xfrm>
        </p:spPr>
        <p:txBody>
          <a:bodyPr>
            <a:normAutofit/>
          </a:bodyPr>
          <a:lstStyle/>
          <a:p>
            <a:r>
              <a:rPr lang="en-US" b="1" dirty="0" smtClean="0">
                <a:solidFill>
                  <a:schemeClr val="accent1"/>
                </a:solidFill>
                <a:effectLst>
                  <a:outerShdw blurRad="38100" dist="38100" dir="2700000" algn="tl">
                    <a:srgbClr val="000000">
                      <a:alpha val="43137"/>
                    </a:srgbClr>
                  </a:outerShdw>
                </a:effectLst>
                <a:latin typeface="Algerian" panose="04020705040A02060702" pitchFamily="82" charset="0"/>
              </a:rPr>
              <a:t>STRUCTURE OF HIP JOINT:</a:t>
            </a:r>
            <a:endParaRPr lang="en-US" b="1" dirty="0">
              <a:solidFill>
                <a:schemeClr val="accent1"/>
              </a:solidFill>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2589212" y="1700011"/>
            <a:ext cx="8915400" cy="4507606"/>
          </a:xfrm>
        </p:spPr>
        <p:txBody>
          <a:bodyPr>
            <a:normAutofit/>
          </a:bodyPr>
          <a:lstStyle/>
          <a:p>
            <a:r>
              <a:rPr lang="en-US" sz="2400" dirty="0" smtClean="0">
                <a:solidFill>
                  <a:schemeClr val="tx2"/>
                </a:solidFill>
                <a:latin typeface="Times New Roman" panose="02020603050405020304" pitchFamily="18" charset="0"/>
                <a:cs typeface="Times New Roman" panose="02020603050405020304" pitchFamily="18" charset="0"/>
              </a:rPr>
              <a:t>Hip is the </a:t>
            </a:r>
            <a:r>
              <a:rPr lang="en-US" sz="2400" dirty="0" smtClean="0">
                <a:solidFill>
                  <a:schemeClr val="accent1"/>
                </a:solidFill>
                <a:latin typeface="Times New Roman" panose="02020603050405020304" pitchFamily="18" charset="0"/>
                <a:cs typeface="Times New Roman" panose="02020603050405020304" pitchFamily="18" charset="0"/>
              </a:rPr>
              <a:t>ball &amp; socket </a:t>
            </a:r>
            <a:r>
              <a:rPr lang="en-US" sz="2400" dirty="0" smtClean="0">
                <a:solidFill>
                  <a:schemeClr val="tx2"/>
                </a:solidFill>
                <a:latin typeface="Times New Roman" panose="02020603050405020304" pitchFamily="18" charset="0"/>
                <a:cs typeface="Times New Roman" panose="02020603050405020304" pitchFamily="18" charset="0"/>
              </a:rPr>
              <a:t>joint. </a:t>
            </a:r>
            <a:r>
              <a:rPr lang="en-US" sz="2400" dirty="0" smtClean="0">
                <a:solidFill>
                  <a:schemeClr val="accent1"/>
                </a:solidFill>
                <a:latin typeface="Times New Roman" panose="02020603050405020304" pitchFamily="18" charset="0"/>
                <a:cs typeface="Times New Roman" panose="02020603050405020304" pitchFamily="18" charset="0"/>
              </a:rPr>
              <a:t>Ball</a:t>
            </a:r>
            <a:r>
              <a:rPr lang="en-US" sz="2400" dirty="0" smtClean="0">
                <a:solidFill>
                  <a:schemeClr val="tx2"/>
                </a:solidFill>
                <a:latin typeface="Times New Roman" panose="02020603050405020304" pitchFamily="18" charset="0"/>
                <a:cs typeface="Times New Roman" panose="02020603050405020304" pitchFamily="18" charset="0"/>
              </a:rPr>
              <a:t> is the </a:t>
            </a:r>
            <a:r>
              <a:rPr lang="en-US" sz="2400" dirty="0" smtClean="0">
                <a:solidFill>
                  <a:schemeClr val="accent1"/>
                </a:solidFill>
                <a:latin typeface="Times New Roman" panose="02020603050405020304" pitchFamily="18" charset="0"/>
                <a:cs typeface="Times New Roman" panose="02020603050405020304" pitchFamily="18" charset="0"/>
              </a:rPr>
              <a:t>head of the femur </a:t>
            </a:r>
            <a:r>
              <a:rPr lang="en-US" sz="2400" dirty="0" smtClean="0">
                <a:solidFill>
                  <a:schemeClr val="tx2"/>
                </a:solidFill>
                <a:latin typeface="Times New Roman" panose="02020603050405020304" pitchFamily="18" charset="0"/>
                <a:cs typeface="Times New Roman" panose="02020603050405020304" pitchFamily="18" charset="0"/>
              </a:rPr>
              <a:t>while </a:t>
            </a:r>
            <a:r>
              <a:rPr lang="en-US" sz="2400" dirty="0" smtClean="0">
                <a:solidFill>
                  <a:schemeClr val="accent1"/>
                </a:solidFill>
                <a:latin typeface="Times New Roman" panose="02020603050405020304" pitchFamily="18" charset="0"/>
                <a:cs typeface="Times New Roman" panose="02020603050405020304" pitchFamily="18" charset="0"/>
              </a:rPr>
              <a:t>socket</a:t>
            </a:r>
            <a:r>
              <a:rPr lang="en-US" sz="2400" dirty="0" smtClean="0">
                <a:solidFill>
                  <a:schemeClr val="tx2"/>
                </a:solidFill>
                <a:latin typeface="Times New Roman" panose="02020603050405020304" pitchFamily="18" charset="0"/>
                <a:cs typeface="Times New Roman" panose="02020603050405020304" pitchFamily="18" charset="0"/>
              </a:rPr>
              <a:t> is the </a:t>
            </a:r>
            <a:r>
              <a:rPr lang="en-US" sz="2400" dirty="0" smtClean="0">
                <a:solidFill>
                  <a:schemeClr val="accent1"/>
                </a:solidFill>
                <a:latin typeface="Times New Roman" panose="02020603050405020304" pitchFamily="18" charset="0"/>
                <a:cs typeface="Times New Roman" panose="02020603050405020304" pitchFamily="18" charset="0"/>
              </a:rPr>
              <a:t>acetabulum</a:t>
            </a:r>
            <a:r>
              <a:rPr lang="en-US" sz="2400" dirty="0" smtClean="0">
                <a:solidFill>
                  <a:schemeClr val="tx2"/>
                </a:solidFill>
                <a:latin typeface="Times New Roman" panose="02020603050405020304" pitchFamily="18" charset="0"/>
                <a:cs typeface="Times New Roman" panose="02020603050405020304" pitchFamily="18" charset="0"/>
              </a:rPr>
              <a:t>.</a:t>
            </a:r>
          </a:p>
          <a:p>
            <a:r>
              <a:rPr lang="en-US" sz="2400" dirty="0">
                <a:solidFill>
                  <a:schemeClr val="accent1"/>
                </a:solidFill>
                <a:latin typeface="Times New Roman" panose="02020603050405020304" pitchFamily="18" charset="0"/>
                <a:cs typeface="Times New Roman" panose="02020603050405020304" pitchFamily="18" charset="0"/>
              </a:rPr>
              <a:t>The acetabulum </a:t>
            </a:r>
            <a:r>
              <a:rPr lang="en-US" sz="2400" dirty="0">
                <a:solidFill>
                  <a:schemeClr val="tx2"/>
                </a:solidFill>
                <a:latin typeface="Times New Roman" panose="02020603050405020304" pitchFamily="18" charset="0"/>
                <a:cs typeface="Times New Roman" panose="02020603050405020304" pitchFamily="18" charset="0"/>
              </a:rPr>
              <a:t>is a cup-like depression located on the </a:t>
            </a:r>
            <a:r>
              <a:rPr lang="en-US" sz="2400" dirty="0" err="1" smtClean="0">
                <a:solidFill>
                  <a:schemeClr val="tx2"/>
                </a:solidFill>
                <a:latin typeface="Times New Roman" panose="02020603050405020304" pitchFamily="18" charset="0"/>
                <a:cs typeface="Times New Roman" panose="02020603050405020304" pitchFamily="18" charset="0"/>
              </a:rPr>
              <a:t>infero</a:t>
            </a:r>
            <a:r>
              <a:rPr lang="en-US" sz="2400" dirty="0" smtClean="0">
                <a:solidFill>
                  <a:schemeClr val="tx2"/>
                </a:solidFill>
                <a:latin typeface="Times New Roman" panose="02020603050405020304" pitchFamily="18" charset="0"/>
                <a:cs typeface="Times New Roman" panose="02020603050405020304" pitchFamily="18" charset="0"/>
              </a:rPr>
              <a:t>-lateral </a:t>
            </a:r>
            <a:r>
              <a:rPr lang="en-US" sz="2400" dirty="0">
                <a:solidFill>
                  <a:schemeClr val="tx2"/>
                </a:solidFill>
                <a:latin typeface="Times New Roman" panose="02020603050405020304" pitchFamily="18" charset="0"/>
                <a:cs typeface="Times New Roman" panose="02020603050405020304" pitchFamily="18" charset="0"/>
              </a:rPr>
              <a:t>aspect of the pelvis. Its cavity is deepened by the presence of a </a:t>
            </a:r>
            <a:r>
              <a:rPr lang="en-US" sz="2400" dirty="0" smtClean="0">
                <a:solidFill>
                  <a:schemeClr val="tx2"/>
                </a:solidFill>
                <a:latin typeface="Times New Roman" panose="02020603050405020304" pitchFamily="18" charset="0"/>
                <a:cs typeface="Times New Roman" panose="02020603050405020304" pitchFamily="18" charset="0"/>
              </a:rPr>
              <a:t>fibro-cartilaginous </a:t>
            </a:r>
            <a:r>
              <a:rPr lang="en-US" sz="2400" dirty="0">
                <a:solidFill>
                  <a:schemeClr val="tx2"/>
                </a:solidFill>
                <a:latin typeface="Times New Roman" panose="02020603050405020304" pitchFamily="18" charset="0"/>
                <a:cs typeface="Times New Roman" panose="02020603050405020304" pitchFamily="18" charset="0"/>
              </a:rPr>
              <a:t>collar </a:t>
            </a:r>
            <a:r>
              <a:rPr lang="en-US" sz="2400" dirty="0" smtClean="0">
                <a:solidFill>
                  <a:schemeClr val="tx2"/>
                </a:solidFill>
                <a:latin typeface="Times New Roman" panose="02020603050405020304" pitchFamily="18" charset="0"/>
                <a:cs typeface="Times New Roman" panose="02020603050405020304" pitchFamily="18" charset="0"/>
              </a:rPr>
              <a:t>the</a:t>
            </a:r>
            <a:r>
              <a:rPr lang="en-US" sz="2400" dirty="0">
                <a:solidFill>
                  <a:schemeClr val="tx2"/>
                </a:solidFill>
                <a:latin typeface="Times New Roman" panose="02020603050405020304" pitchFamily="18" charset="0"/>
                <a:cs typeface="Times New Roman" panose="02020603050405020304" pitchFamily="18" charset="0"/>
              </a:rPr>
              <a:t> </a:t>
            </a:r>
            <a:r>
              <a:rPr lang="en-US" sz="2400" dirty="0" err="1" smtClean="0">
                <a:solidFill>
                  <a:schemeClr val="accent1"/>
                </a:solidFill>
                <a:latin typeface="Times New Roman" panose="02020603050405020304" pitchFamily="18" charset="0"/>
                <a:cs typeface="Times New Roman" panose="02020603050405020304" pitchFamily="18" charset="0"/>
              </a:rPr>
              <a:t>Acetabular</a:t>
            </a:r>
            <a:r>
              <a:rPr lang="en-US" sz="2400" dirty="0" smtClean="0">
                <a:solidFill>
                  <a:schemeClr val="accent1"/>
                </a:solidFill>
                <a:latin typeface="Times New Roman" panose="02020603050405020304" pitchFamily="18" charset="0"/>
                <a:cs typeface="Times New Roman" panose="02020603050405020304" pitchFamily="18" charset="0"/>
              </a:rPr>
              <a:t>-Labrum</a:t>
            </a:r>
            <a:r>
              <a:rPr lang="en-US" sz="2400" dirty="0">
                <a:solidFill>
                  <a:schemeClr val="tx2"/>
                </a:solidFill>
                <a:latin typeface="Times New Roman" panose="02020603050405020304" pitchFamily="18" charset="0"/>
                <a:cs typeface="Times New Roman" panose="02020603050405020304" pitchFamily="18" charset="0"/>
              </a:rPr>
              <a:t>. The head of femur is hemispherical, and fits completely into the concavity of the acetabulum</a:t>
            </a:r>
            <a:r>
              <a:rPr lang="en-US" sz="2400" dirty="0" smtClean="0">
                <a:solidFill>
                  <a:schemeClr val="tx2"/>
                </a:solidFill>
                <a:latin typeface="Times New Roman" panose="02020603050405020304" pitchFamily="18" charset="0"/>
                <a:cs typeface="Times New Roman" panose="02020603050405020304" pitchFamily="18" charset="0"/>
              </a:rPr>
              <a:t>.</a:t>
            </a:r>
            <a:endParaRPr lang="en-US" sz="2400" dirty="0">
              <a:solidFill>
                <a:schemeClr val="tx2"/>
              </a:solidFill>
              <a:latin typeface="Times New Roman" panose="02020603050405020304" pitchFamily="18" charset="0"/>
              <a:cs typeface="Times New Roman" panose="02020603050405020304" pitchFamily="18" charset="0"/>
            </a:endParaRPr>
          </a:p>
          <a:p>
            <a:r>
              <a:rPr lang="en-US" sz="2400" dirty="0">
                <a:solidFill>
                  <a:schemeClr val="tx2"/>
                </a:solidFill>
                <a:latin typeface="Times New Roman" panose="02020603050405020304" pitchFamily="18" charset="0"/>
                <a:cs typeface="Times New Roman" panose="02020603050405020304" pitchFamily="18" charset="0"/>
              </a:rPr>
              <a:t>Both the acetabulum and head of femur are </a:t>
            </a:r>
            <a:r>
              <a:rPr lang="en-US" sz="2400" dirty="0">
                <a:solidFill>
                  <a:schemeClr val="accent1"/>
                </a:solidFill>
                <a:latin typeface="Times New Roman" panose="02020603050405020304" pitchFamily="18" charset="0"/>
                <a:cs typeface="Times New Roman" panose="02020603050405020304" pitchFamily="18" charset="0"/>
              </a:rPr>
              <a:t>covered</a:t>
            </a:r>
            <a:r>
              <a:rPr lang="en-US" sz="2400" dirty="0">
                <a:solidFill>
                  <a:schemeClr val="tx2"/>
                </a:solidFill>
                <a:latin typeface="Times New Roman" panose="02020603050405020304" pitchFamily="18" charset="0"/>
                <a:cs typeface="Times New Roman" panose="02020603050405020304" pitchFamily="18" charset="0"/>
              </a:rPr>
              <a:t> in </a:t>
            </a:r>
            <a:r>
              <a:rPr lang="en-US" sz="2400" dirty="0">
                <a:solidFill>
                  <a:schemeClr val="accent1"/>
                </a:solidFill>
                <a:latin typeface="Times New Roman" panose="02020603050405020304" pitchFamily="18" charset="0"/>
                <a:cs typeface="Times New Roman" panose="02020603050405020304" pitchFamily="18" charset="0"/>
              </a:rPr>
              <a:t>articular cartilage</a:t>
            </a:r>
            <a:r>
              <a:rPr lang="en-US" sz="2400" dirty="0">
                <a:solidFill>
                  <a:schemeClr val="tx2"/>
                </a:solidFill>
                <a:latin typeface="Times New Roman" panose="02020603050405020304" pitchFamily="18" charset="0"/>
                <a:cs typeface="Times New Roman" panose="02020603050405020304" pitchFamily="18" charset="0"/>
              </a:rPr>
              <a:t>, which is thicker at the places of weight bearing.</a:t>
            </a:r>
          </a:p>
        </p:txBody>
      </p:sp>
    </p:spTree>
    <p:extLst>
      <p:ext uri="{BB962C8B-B14F-4D97-AF65-F5344CB8AC3E}">
        <p14:creationId xmlns:p14="http://schemas.microsoft.com/office/powerpoint/2010/main" val="4093526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11404" y="0"/>
            <a:ext cx="6280596" cy="68580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911404" cy="6858000"/>
          </a:xfrm>
          <a:prstGeom prst="rect">
            <a:avLst/>
          </a:prstGeom>
        </p:spPr>
      </p:pic>
    </p:spTree>
    <p:extLst>
      <p:ext uri="{BB962C8B-B14F-4D97-AF65-F5344CB8AC3E}">
        <p14:creationId xmlns:p14="http://schemas.microsoft.com/office/powerpoint/2010/main" val="11129170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0469" y="624110"/>
            <a:ext cx="10045519" cy="663777"/>
          </a:xfrm>
        </p:spPr>
        <p:txBody>
          <a:bodyPr/>
          <a:lstStyle/>
          <a:p>
            <a:r>
              <a:rPr lang="en-US" b="1" dirty="0" smtClean="0">
                <a:solidFill>
                  <a:schemeClr val="accent1"/>
                </a:solidFill>
                <a:effectLst>
                  <a:outerShdw blurRad="38100" dist="38100" dir="2700000" algn="tl">
                    <a:srgbClr val="000000">
                      <a:alpha val="43137"/>
                    </a:srgbClr>
                  </a:outerShdw>
                </a:effectLst>
                <a:latin typeface="Algerian" panose="04020705040A02060702" pitchFamily="82" charset="0"/>
              </a:rPr>
              <a:t>STABALIZING FACTORS:</a:t>
            </a:r>
            <a:endParaRPr lang="en-US" b="1" dirty="0">
              <a:solidFill>
                <a:schemeClr val="accent1"/>
              </a:solidFill>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1970469" y="1429555"/>
            <a:ext cx="10045520" cy="5293217"/>
          </a:xfrm>
        </p:spPr>
        <p:txBody>
          <a:bodyPr/>
          <a:lstStyle/>
          <a:p>
            <a:r>
              <a:rPr lang="en-US" sz="2400" b="1" dirty="0">
                <a:solidFill>
                  <a:schemeClr val="accent1"/>
                </a:solidFill>
                <a:latin typeface="Times New Roman" panose="02020603050405020304" pitchFamily="18" charset="0"/>
                <a:cs typeface="Times New Roman" panose="02020603050405020304" pitchFamily="18" charset="0"/>
              </a:rPr>
              <a:t>Hip joint </a:t>
            </a:r>
            <a:r>
              <a:rPr lang="en-US" sz="2400" dirty="0">
                <a:solidFill>
                  <a:schemeClr val="tx2"/>
                </a:solidFill>
                <a:latin typeface="Times New Roman" panose="02020603050405020304" pitchFamily="18" charset="0"/>
                <a:cs typeface="Times New Roman" panose="02020603050405020304" pitchFamily="18" charset="0"/>
              </a:rPr>
              <a:t>is more stable joint than the shoulder joint. Several large &amp; strong ligaments contribute to the stability of the hip joint.</a:t>
            </a:r>
          </a:p>
          <a:p>
            <a:r>
              <a:rPr lang="en-US" sz="2400" dirty="0">
                <a:solidFill>
                  <a:schemeClr val="tx2"/>
                </a:solidFill>
                <a:latin typeface="Times New Roman" panose="02020603050405020304" pitchFamily="18" charset="0"/>
                <a:cs typeface="Times New Roman" panose="02020603050405020304" pitchFamily="18" charset="0"/>
              </a:rPr>
              <a:t>The </a:t>
            </a:r>
            <a:r>
              <a:rPr lang="en-US" sz="2400" b="1" dirty="0">
                <a:solidFill>
                  <a:schemeClr val="accent1"/>
                </a:solidFill>
                <a:latin typeface="Times New Roman" panose="02020603050405020304" pitchFamily="18" charset="0"/>
                <a:cs typeface="Times New Roman" panose="02020603050405020304" pitchFamily="18" charset="0"/>
              </a:rPr>
              <a:t>primary function </a:t>
            </a:r>
            <a:r>
              <a:rPr lang="en-US" sz="2400" dirty="0">
                <a:solidFill>
                  <a:schemeClr val="tx2"/>
                </a:solidFill>
                <a:latin typeface="Times New Roman" panose="02020603050405020304" pitchFamily="18" charset="0"/>
                <a:cs typeface="Times New Roman" panose="02020603050405020304" pitchFamily="18" charset="0"/>
              </a:rPr>
              <a:t>of the hip joint is to weight-bear. There are a number of factors that act to increase stability of the joint.</a:t>
            </a:r>
          </a:p>
          <a:p>
            <a:r>
              <a:rPr lang="en-US" sz="2400" b="1" dirty="0">
                <a:solidFill>
                  <a:schemeClr val="accent1"/>
                </a:solidFill>
                <a:latin typeface="Times New Roman" panose="02020603050405020304" pitchFamily="18" charset="0"/>
                <a:cs typeface="Times New Roman" panose="02020603050405020304" pitchFamily="18" charset="0"/>
              </a:rPr>
              <a:t>Anteriorly,</a:t>
            </a:r>
            <a:r>
              <a:rPr lang="en-US" sz="2400" dirty="0">
                <a:solidFill>
                  <a:schemeClr val="accent1"/>
                </a:solidFill>
                <a:latin typeface="Times New Roman" panose="02020603050405020304" pitchFamily="18" charset="0"/>
                <a:cs typeface="Times New Roman" panose="02020603050405020304" pitchFamily="18" charset="0"/>
              </a:rPr>
              <a:t> </a:t>
            </a:r>
            <a:r>
              <a:rPr lang="en-US" sz="2400" dirty="0">
                <a:solidFill>
                  <a:schemeClr val="tx2"/>
                </a:solidFill>
                <a:latin typeface="Times New Roman" panose="02020603050405020304" pitchFamily="18" charset="0"/>
                <a:cs typeface="Times New Roman" panose="02020603050405020304" pitchFamily="18" charset="0"/>
              </a:rPr>
              <a:t>where the ligaments are strongest, the medial flexors (located anteriorly) are fewer and weaker.</a:t>
            </a:r>
          </a:p>
          <a:p>
            <a:r>
              <a:rPr lang="en-US" sz="2400" b="1" dirty="0">
                <a:solidFill>
                  <a:schemeClr val="accent1"/>
                </a:solidFill>
                <a:latin typeface="Times New Roman" panose="02020603050405020304" pitchFamily="18" charset="0"/>
                <a:cs typeface="Times New Roman" panose="02020603050405020304" pitchFamily="18" charset="0"/>
              </a:rPr>
              <a:t>Posteriorly,</a:t>
            </a:r>
            <a:r>
              <a:rPr lang="en-US" sz="2400" dirty="0">
                <a:solidFill>
                  <a:schemeClr val="tx2"/>
                </a:solidFill>
                <a:latin typeface="Times New Roman" panose="02020603050405020304" pitchFamily="18" charset="0"/>
                <a:cs typeface="Times New Roman" panose="02020603050405020304" pitchFamily="18" charset="0"/>
              </a:rPr>
              <a:t> where the ligaments are weakest, the medial rotators are greater in number and stronger – they effectively ‘pull’ the head of the femur into the acetabulum.</a:t>
            </a:r>
          </a:p>
          <a:p>
            <a:endParaRPr lang="en-US" dirty="0">
              <a:solidFill>
                <a:schemeClr val="tx2"/>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381652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Tree>
    <p:extLst>
      <p:ext uri="{BB962C8B-B14F-4D97-AF65-F5344CB8AC3E}">
        <p14:creationId xmlns:p14="http://schemas.microsoft.com/office/powerpoint/2010/main" val="1890451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0315" y="624110"/>
            <a:ext cx="10032643" cy="831203"/>
          </a:xfrm>
        </p:spPr>
        <p:txBody>
          <a:bodyPr>
            <a:normAutofit/>
          </a:bodyPr>
          <a:lstStyle/>
          <a:p>
            <a:r>
              <a:rPr lang="en-US" sz="4000" b="1" dirty="0" smtClean="0">
                <a:solidFill>
                  <a:schemeClr val="accent1"/>
                </a:solidFill>
                <a:effectLst>
                  <a:outerShdw blurRad="38100" dist="38100" dir="2700000" algn="tl">
                    <a:srgbClr val="000000">
                      <a:alpha val="43137"/>
                    </a:srgbClr>
                  </a:outerShdw>
                </a:effectLst>
                <a:latin typeface="Algerian" panose="04020705040A02060702" pitchFamily="82" charset="0"/>
              </a:rPr>
              <a:t>MOVEMENTS AT HIP JOINT:</a:t>
            </a:r>
            <a:endParaRPr lang="en-US" sz="4000" b="1" dirty="0">
              <a:solidFill>
                <a:schemeClr val="accent1"/>
              </a:solidFill>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1880315" y="1545466"/>
            <a:ext cx="9826581" cy="4365938"/>
          </a:xfrm>
        </p:spPr>
        <p:txBody>
          <a:bodyPr>
            <a:noAutofit/>
          </a:bodyPr>
          <a:lstStyle/>
          <a:p>
            <a:r>
              <a:rPr lang="en-US" sz="2000" dirty="0" smtClean="0">
                <a:latin typeface="Times New Roman" panose="02020603050405020304" pitchFamily="18" charset="0"/>
                <a:cs typeface="Times New Roman" panose="02020603050405020304" pitchFamily="18" charset="0"/>
              </a:rPr>
              <a:t>Movements at hip joint are as follow:</a:t>
            </a:r>
          </a:p>
          <a:p>
            <a:r>
              <a:rPr lang="en-US" sz="2000" dirty="0" smtClean="0">
                <a:solidFill>
                  <a:schemeClr val="accent1"/>
                </a:solidFill>
                <a:latin typeface="Times New Roman" panose="02020603050405020304" pitchFamily="18" charset="0"/>
                <a:cs typeface="Times New Roman" panose="02020603050405020304" pitchFamily="18" charset="0"/>
              </a:rPr>
              <a:t>FLEXION:  </a:t>
            </a:r>
            <a:r>
              <a:rPr lang="en-US" sz="2000" dirty="0" smtClean="0">
                <a:latin typeface="Times New Roman" panose="02020603050405020304" pitchFamily="18" charset="0"/>
                <a:cs typeface="Times New Roman" panose="02020603050405020304" pitchFamily="18" charset="0"/>
              </a:rPr>
              <a:t>Major flexors of hip joint are , Sartorius , Psoas major, Rectus-</a:t>
            </a:r>
            <a:r>
              <a:rPr lang="en-US" sz="2000" dirty="0" err="1" smtClean="0">
                <a:latin typeface="Times New Roman" panose="02020603050405020304" pitchFamily="18" charset="0"/>
                <a:cs typeface="Times New Roman" panose="02020603050405020304" pitchFamily="18" charset="0"/>
              </a:rPr>
              <a:t>femoris</a:t>
            </a:r>
            <a:r>
              <a:rPr lang="en-US" sz="2000" dirty="0" smtClean="0">
                <a:latin typeface="Times New Roman" panose="02020603050405020304" pitchFamily="18" charset="0"/>
                <a:cs typeface="Times New Roman" panose="02020603050405020304" pitchFamily="18" charset="0"/>
              </a:rPr>
              <a:t> &amp; Tensor fascia </a:t>
            </a:r>
            <a:r>
              <a:rPr lang="en-US" sz="2000" dirty="0" err="1" smtClean="0">
                <a:latin typeface="Times New Roman" panose="02020603050405020304" pitchFamily="18" charset="0"/>
                <a:cs typeface="Times New Roman" panose="02020603050405020304" pitchFamily="18" charset="0"/>
              </a:rPr>
              <a:t>latae</a:t>
            </a:r>
            <a:r>
              <a:rPr lang="en-US" sz="2000" dirty="0" smtClean="0">
                <a:latin typeface="Times New Roman" panose="02020603050405020304" pitchFamily="18" charset="0"/>
                <a:cs typeface="Times New Roman" panose="02020603050405020304" pitchFamily="18" charset="0"/>
              </a:rPr>
              <a:t>. </a:t>
            </a:r>
          </a:p>
          <a:p>
            <a:r>
              <a:rPr lang="en-US" sz="2000" dirty="0" smtClean="0">
                <a:solidFill>
                  <a:schemeClr val="accent1"/>
                </a:solidFill>
                <a:latin typeface="Times New Roman" panose="02020603050405020304" pitchFamily="18" charset="0"/>
                <a:cs typeface="Times New Roman" panose="02020603050405020304" pitchFamily="18" charset="0"/>
              </a:rPr>
              <a:t>EXTENSION: </a:t>
            </a:r>
            <a:r>
              <a:rPr lang="en-US" sz="2000" dirty="0" smtClean="0">
                <a:latin typeface="Times New Roman" panose="02020603050405020304" pitchFamily="18" charset="0"/>
                <a:cs typeface="Times New Roman" panose="02020603050405020304" pitchFamily="18" charset="0"/>
              </a:rPr>
              <a:t>Major extensors of hip joint are, gluteus </a:t>
            </a:r>
            <a:r>
              <a:rPr lang="en-US" sz="2000" dirty="0" err="1" smtClean="0">
                <a:latin typeface="Times New Roman" panose="02020603050405020304" pitchFamily="18" charset="0"/>
                <a:cs typeface="Times New Roman" panose="02020603050405020304" pitchFamily="18" charset="0"/>
              </a:rPr>
              <a:t>maximus</a:t>
            </a:r>
            <a:r>
              <a:rPr lang="en-US" sz="2000" dirty="0" smtClean="0">
                <a:latin typeface="Times New Roman" panose="02020603050405020304" pitchFamily="18" charset="0"/>
                <a:cs typeface="Times New Roman" panose="02020603050405020304" pitchFamily="18" charset="0"/>
              </a:rPr>
              <a:t>, biceps-</a:t>
            </a:r>
            <a:r>
              <a:rPr lang="en-US" sz="2000" dirty="0" err="1" smtClean="0">
                <a:latin typeface="Times New Roman" panose="02020603050405020304" pitchFamily="18" charset="0"/>
                <a:cs typeface="Times New Roman" panose="02020603050405020304" pitchFamily="18" charset="0"/>
              </a:rPr>
              <a:t>femoris</a:t>
            </a:r>
            <a:r>
              <a:rPr lang="en-US" sz="2000" dirty="0" smtClean="0">
                <a:latin typeface="Times New Roman" panose="02020603050405020304" pitchFamily="18" charset="0"/>
                <a:cs typeface="Times New Roman" panose="02020603050405020304" pitchFamily="18" charset="0"/>
              </a:rPr>
              <a:t>, hamstrings, semitendinosus  &amp; semimembranosus.</a:t>
            </a:r>
          </a:p>
          <a:p>
            <a:r>
              <a:rPr lang="en-US" sz="2000" dirty="0" smtClean="0">
                <a:solidFill>
                  <a:schemeClr val="accent1"/>
                </a:solidFill>
                <a:latin typeface="Times New Roman" panose="02020603050405020304" pitchFamily="18" charset="0"/>
                <a:cs typeface="Times New Roman" panose="02020603050405020304" pitchFamily="18" charset="0"/>
              </a:rPr>
              <a:t>ABDUCTION: </a:t>
            </a:r>
            <a:r>
              <a:rPr lang="en-US" sz="2000" dirty="0" smtClean="0">
                <a:latin typeface="Times New Roman" panose="02020603050405020304" pitchFamily="18" charset="0"/>
                <a:cs typeface="Times New Roman" panose="02020603050405020304" pitchFamily="18" charset="0"/>
              </a:rPr>
              <a:t>Major abductor is gluteus </a:t>
            </a:r>
            <a:r>
              <a:rPr lang="en-US" sz="2000" dirty="0" err="1" smtClean="0">
                <a:latin typeface="Times New Roman" panose="02020603050405020304" pitchFamily="18" charset="0"/>
                <a:cs typeface="Times New Roman" panose="02020603050405020304" pitchFamily="18" charset="0"/>
              </a:rPr>
              <a:t>medius</a:t>
            </a:r>
            <a:r>
              <a:rPr lang="en-US" sz="2000" dirty="0" smtClean="0">
                <a:latin typeface="Times New Roman" panose="02020603050405020304" pitchFamily="18" charset="0"/>
                <a:cs typeface="Times New Roman" panose="02020603050405020304" pitchFamily="18" charset="0"/>
              </a:rPr>
              <a:t>.</a:t>
            </a:r>
          </a:p>
          <a:p>
            <a:r>
              <a:rPr lang="en-US" sz="2000" dirty="0" smtClean="0">
                <a:solidFill>
                  <a:schemeClr val="accent1"/>
                </a:solidFill>
                <a:latin typeface="Times New Roman" panose="02020603050405020304" pitchFamily="18" charset="0"/>
                <a:cs typeface="Times New Roman" panose="02020603050405020304" pitchFamily="18" charset="0"/>
              </a:rPr>
              <a:t>ADDUCTION: </a:t>
            </a:r>
            <a:r>
              <a:rPr lang="en-US" sz="2000" dirty="0" smtClean="0">
                <a:latin typeface="Times New Roman" panose="02020603050405020304" pitchFamily="18" charset="0"/>
                <a:cs typeface="Times New Roman" panose="02020603050405020304" pitchFamily="18" charset="0"/>
              </a:rPr>
              <a:t>Major adductors are, adductor </a:t>
            </a:r>
            <a:r>
              <a:rPr lang="en-US" sz="2000" dirty="0" err="1" smtClean="0">
                <a:latin typeface="Times New Roman" panose="02020603050405020304" pitchFamily="18" charset="0"/>
                <a:cs typeface="Times New Roman" panose="02020603050405020304" pitchFamily="18" charset="0"/>
              </a:rPr>
              <a:t>longus</a:t>
            </a:r>
            <a:r>
              <a:rPr lang="en-US" sz="2000" dirty="0" smtClean="0">
                <a:latin typeface="Times New Roman" panose="02020603050405020304" pitchFamily="18" charset="0"/>
                <a:cs typeface="Times New Roman" panose="02020603050405020304" pitchFamily="18" charset="0"/>
              </a:rPr>
              <a:t>, adductor </a:t>
            </a:r>
            <a:r>
              <a:rPr lang="en-US" sz="2000" dirty="0" err="1" smtClean="0">
                <a:latin typeface="Times New Roman" panose="02020603050405020304" pitchFamily="18" charset="0"/>
                <a:cs typeface="Times New Roman" panose="02020603050405020304" pitchFamily="18" charset="0"/>
              </a:rPr>
              <a:t>magnus</a:t>
            </a:r>
            <a:r>
              <a:rPr lang="en-US" sz="2000" dirty="0" smtClean="0">
                <a:latin typeface="Times New Roman" panose="02020603050405020304" pitchFamily="18" charset="0"/>
                <a:cs typeface="Times New Roman" panose="02020603050405020304" pitchFamily="18" charset="0"/>
              </a:rPr>
              <a:t> &amp;</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gracilis</a:t>
            </a:r>
            <a:r>
              <a:rPr lang="en-US" sz="2000" dirty="0" smtClean="0">
                <a:latin typeface="Times New Roman" panose="02020603050405020304" pitchFamily="18" charset="0"/>
                <a:cs typeface="Times New Roman" panose="02020603050405020304" pitchFamily="18" charset="0"/>
              </a:rPr>
              <a:t>.</a:t>
            </a:r>
          </a:p>
          <a:p>
            <a:r>
              <a:rPr lang="en-US" sz="2000" dirty="0" smtClean="0">
                <a:solidFill>
                  <a:schemeClr val="accent1"/>
                </a:solidFill>
                <a:latin typeface="Times New Roman" panose="02020603050405020304" pitchFamily="18" charset="0"/>
                <a:cs typeface="Times New Roman" panose="02020603050405020304" pitchFamily="18" charset="0"/>
              </a:rPr>
              <a:t>MEDIAL &amp; LATERAL ROTATION OF FEMUR: </a:t>
            </a:r>
            <a:r>
              <a:rPr lang="en-US" sz="2000" dirty="0" smtClean="0">
                <a:latin typeface="Times New Roman" panose="02020603050405020304" pitchFamily="18" charset="0"/>
                <a:cs typeface="Times New Roman" panose="02020603050405020304" pitchFamily="18" charset="0"/>
              </a:rPr>
              <a:t>major medial rotators are, gluteus </a:t>
            </a:r>
            <a:r>
              <a:rPr lang="en-US" sz="2000" dirty="0" err="1" smtClean="0">
                <a:latin typeface="Times New Roman" panose="02020603050405020304" pitchFamily="18" charset="0"/>
                <a:cs typeface="Times New Roman" panose="02020603050405020304" pitchFamily="18" charset="0"/>
              </a:rPr>
              <a:t>minimus</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with </a:t>
            </a:r>
            <a:r>
              <a:rPr lang="en-US" sz="2000" dirty="0" err="1" smtClean="0">
                <a:latin typeface="Times New Roman" panose="02020603050405020304" pitchFamily="18" charset="0"/>
                <a:cs typeface="Times New Roman" panose="02020603050405020304" pitchFamily="18" charset="0"/>
              </a:rPr>
              <a:t>assisence</a:t>
            </a:r>
            <a:r>
              <a:rPr lang="en-US" sz="2000" dirty="0" smtClean="0">
                <a:latin typeface="Times New Roman" panose="02020603050405020304" pitchFamily="18" charset="0"/>
                <a:cs typeface="Times New Roman" panose="02020603050405020304" pitchFamily="18" charset="0"/>
              </a:rPr>
              <a:t> of tensor fascia </a:t>
            </a:r>
            <a:r>
              <a:rPr lang="en-US" sz="2000" dirty="0" err="1" smtClean="0">
                <a:latin typeface="Times New Roman" panose="02020603050405020304" pitchFamily="18" charset="0"/>
                <a:cs typeface="Times New Roman" panose="02020603050405020304" pitchFamily="18" charset="0"/>
              </a:rPr>
              <a:t>latae</a:t>
            </a:r>
            <a:r>
              <a:rPr lang="en-US" sz="2000" dirty="0" smtClean="0">
                <a:latin typeface="Times New Roman" panose="02020603050405020304" pitchFamily="18" charset="0"/>
                <a:cs typeface="Times New Roman" panose="02020603050405020304" pitchFamily="18" charset="0"/>
              </a:rPr>
              <a:t> and semimembranosus and semitendinosus.</a:t>
            </a:r>
          </a:p>
          <a:p>
            <a:r>
              <a:rPr lang="en-US" sz="2000" dirty="0" smtClean="0">
                <a:latin typeface="Times New Roman" panose="02020603050405020304" pitchFamily="18" charset="0"/>
                <a:cs typeface="Times New Roman" panose="02020603050405020304" pitchFamily="18" charset="0"/>
              </a:rPr>
              <a:t>Major lateral rotators are, </a:t>
            </a:r>
            <a:r>
              <a:rPr lang="en-US" sz="2000" dirty="0" err="1" smtClean="0">
                <a:latin typeface="Times New Roman" panose="02020603050405020304" pitchFamily="18" charset="0"/>
                <a:cs typeface="Times New Roman" panose="02020603050405020304" pitchFamily="18" charset="0"/>
              </a:rPr>
              <a:t>piriformis</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gemellus</a:t>
            </a:r>
            <a:r>
              <a:rPr lang="en-US" sz="2000" dirty="0" smtClean="0">
                <a:latin typeface="Times New Roman" panose="02020603050405020304" pitchFamily="18" charset="0"/>
                <a:cs typeface="Times New Roman" panose="02020603050405020304" pitchFamily="18" charset="0"/>
              </a:rPr>
              <a:t> inferior, </a:t>
            </a:r>
            <a:r>
              <a:rPr lang="en-US" sz="2000" dirty="0" err="1" smtClean="0">
                <a:latin typeface="Times New Roman" panose="02020603050405020304" pitchFamily="18" charset="0"/>
                <a:cs typeface="Times New Roman" panose="02020603050405020304" pitchFamily="18" charset="0"/>
              </a:rPr>
              <a:t>gemellus</a:t>
            </a:r>
            <a:r>
              <a:rPr lang="en-US" sz="2000" dirty="0" smtClean="0">
                <a:latin typeface="Times New Roman" panose="02020603050405020304" pitchFamily="18" charset="0"/>
                <a:cs typeface="Times New Roman" panose="02020603050405020304" pitchFamily="18" charset="0"/>
              </a:rPr>
              <a:t> superior.</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9272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163" y="624110"/>
            <a:ext cx="10097038" cy="831203"/>
          </a:xfrm>
        </p:spPr>
        <p:txBody>
          <a:bodyPr>
            <a:normAutofit/>
          </a:bodyPr>
          <a:lstStyle/>
          <a:p>
            <a:r>
              <a:rPr lang="en-US" sz="4400" b="1" dirty="0" smtClean="0">
                <a:solidFill>
                  <a:schemeClr val="accent1"/>
                </a:solidFill>
                <a:effectLst>
                  <a:outerShdw blurRad="38100" dist="38100" dir="2700000" algn="tl">
                    <a:srgbClr val="000000">
                      <a:alpha val="43137"/>
                    </a:srgbClr>
                  </a:outerShdw>
                </a:effectLst>
                <a:latin typeface="Algerian" panose="04020705040A02060702" pitchFamily="82" charset="0"/>
                <a:cs typeface="Times New Roman" panose="02020603050405020304" pitchFamily="18" charset="0"/>
              </a:rPr>
              <a:t>COMMON INJURIES:</a:t>
            </a:r>
            <a:endParaRPr lang="en-US" sz="4400" b="1" dirty="0">
              <a:solidFill>
                <a:schemeClr val="accent1"/>
              </a:solidFill>
              <a:effectLst>
                <a:outerShdw blurRad="38100" dist="38100" dir="2700000" algn="tl">
                  <a:srgbClr val="000000">
                    <a:alpha val="43137"/>
                  </a:srgbClr>
                </a:outerShdw>
              </a:effectLst>
              <a:latin typeface="Algerian" panose="04020705040A02060702" pitchFamily="82" charset="0"/>
              <a:cs typeface="Times New Roman" panose="02020603050405020304" pitchFamily="18" charset="0"/>
            </a:endParaRPr>
          </a:p>
        </p:txBody>
      </p:sp>
      <p:sp>
        <p:nvSpPr>
          <p:cNvPr id="3" name="Content Placeholder 2"/>
          <p:cNvSpPr>
            <a:spLocks noGrp="1"/>
          </p:cNvSpPr>
          <p:nvPr>
            <p:ph idx="1"/>
          </p:nvPr>
        </p:nvSpPr>
        <p:spPr>
          <a:xfrm>
            <a:off x="1790163" y="1558344"/>
            <a:ext cx="10097038" cy="4868214"/>
          </a:xfrm>
        </p:spPr>
        <p:txBody>
          <a:bodyPr>
            <a:normAutofit/>
          </a:bodyPr>
          <a:lstStyle/>
          <a:p>
            <a:r>
              <a:rPr lang="en-US" sz="2400" b="1" dirty="0" smtClean="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FRACTURES: </a:t>
            </a:r>
            <a:r>
              <a:rPr lang="en-US" sz="2400" dirty="0" smtClean="0">
                <a:solidFill>
                  <a:schemeClr val="tx2"/>
                </a:solidFill>
                <a:latin typeface="Times New Roman" panose="02020603050405020304" pitchFamily="18" charset="0"/>
                <a:cs typeface="Times New Roman" panose="02020603050405020304" pitchFamily="18" charset="0"/>
              </a:rPr>
              <a:t>Fractures of neck of femur are common in old patients with osteoporosis. Hip fractures in old people are a serious health issue with high risk of death.</a:t>
            </a:r>
            <a:endParaRPr lang="en-US" sz="2400" b="1" dirty="0" smtClean="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400" b="1" dirty="0" smtClean="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CONTUIONS: </a:t>
            </a:r>
            <a:r>
              <a:rPr lang="en-US" sz="2400" dirty="0" smtClean="0">
                <a:solidFill>
                  <a:schemeClr val="tx2"/>
                </a:solidFill>
                <a:latin typeface="Times New Roman" panose="02020603050405020304" pitchFamily="18" charset="0"/>
                <a:cs typeface="Times New Roman" panose="02020603050405020304" pitchFamily="18" charset="0"/>
              </a:rPr>
              <a:t> Anterior aspect of thigh are prime location for the blows during the participation in contact sports. The result is internal hemorrhage and appearance of bruises vary mild to severe. Secondary to thigh contusion is compartment syndrome in which blood vessels and nerves are compressed. If not treated then it can lead to the death due to of lack of  oxygenation.</a:t>
            </a:r>
            <a:endParaRPr lang="en-US" sz="2400" b="1" dirty="0" smtClean="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400" b="1" dirty="0" smtClean="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STRAINS: </a:t>
            </a:r>
            <a:r>
              <a:rPr lang="en-US" sz="2400" dirty="0" smtClean="0">
                <a:solidFill>
                  <a:schemeClr val="tx2"/>
                </a:solidFill>
                <a:latin typeface="Times New Roman" panose="02020603050405020304" pitchFamily="18" charset="0"/>
                <a:cs typeface="Times New Roman" panose="02020603050405020304" pitchFamily="18" charset="0"/>
              </a:rPr>
              <a:t>Daily activities do not require knee extension, hip flexion and stretch of hamstrings unless exercises are performed for the specific purpose. Results in susceptible strain due to less extensibility.</a:t>
            </a:r>
            <a:endParaRPr lang="en-US" sz="2400" b="1"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7837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2746" y="1930689"/>
            <a:ext cx="5802422"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hlinkClick r:id="rId2"/>
              </a:rPr>
              <a:t>https://www.physio-pedia.com/Hip_Anatomy</a:t>
            </a:r>
            <a:endParaRPr lang="en-US" sz="2400" dirty="0">
              <a:latin typeface="Times New Roman" panose="02020603050405020304" pitchFamily="18" charset="0"/>
              <a:cs typeface="Times New Roman" panose="02020603050405020304" pitchFamily="18" charset="0"/>
            </a:endParaRPr>
          </a:p>
        </p:txBody>
      </p:sp>
      <p:sp>
        <p:nvSpPr>
          <p:cNvPr id="3" name="Rectangle 2"/>
          <p:cNvSpPr/>
          <p:nvPr/>
        </p:nvSpPr>
        <p:spPr>
          <a:xfrm>
            <a:off x="3232746" y="2874015"/>
            <a:ext cx="6096000" cy="830997"/>
          </a:xfrm>
          <a:prstGeom prst="rect">
            <a:avLst/>
          </a:prstGeom>
        </p:spPr>
        <p:txBody>
          <a:bodyPr>
            <a:spAutoFit/>
          </a:bodyPr>
          <a:lstStyle/>
          <a:p>
            <a:r>
              <a:rPr lang="en-US" sz="2400" dirty="0">
                <a:latin typeface="Times New Roman" panose="02020603050405020304" pitchFamily="18" charset="0"/>
                <a:cs typeface="Times New Roman" panose="02020603050405020304" pitchFamily="18" charset="0"/>
                <a:hlinkClick r:id="rId3"/>
              </a:rPr>
              <a:t>https://www.kenhub.com/en/library/anatomy/hip-joint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7046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6700490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C333A"/>
      </a:dk2>
      <a:lt2>
        <a:srgbClr val="D6ECED"/>
      </a:lt2>
      <a:accent1>
        <a:srgbClr val="DE32DE"/>
      </a:accent1>
      <a:accent2>
        <a:srgbClr val="F42B8A"/>
      </a:accent2>
      <a:accent3>
        <a:srgbClr val="349FE7"/>
      </a:accent3>
      <a:accent4>
        <a:srgbClr val="565FF8"/>
      </a:accent4>
      <a:accent5>
        <a:srgbClr val="876BE7"/>
      </a:accent5>
      <a:accent6>
        <a:srgbClr val="F268C2"/>
      </a:accent6>
      <a:hlink>
        <a:srgbClr val="F55CF9"/>
      </a:hlink>
      <a:folHlink>
        <a:srgbClr val="E8A0EE"/>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F20B7C8E-B819-43F3-AAF9-EE50B1A83630}"/>
    </a:ext>
  </a:extLst>
</a:theme>
</file>

<file path=docProps/app.xml><?xml version="1.0" encoding="utf-8"?>
<Properties xmlns="http://schemas.openxmlformats.org/officeDocument/2006/extended-properties" xmlns:vt="http://schemas.openxmlformats.org/officeDocument/2006/docPropsVTypes">
  <Template>Wisp</Template>
  <TotalTime>62</TotalTime>
  <Words>339</Words>
  <Application>Microsoft Office PowerPoint</Application>
  <PresentationFormat>Widescreen</PresentationFormat>
  <Paragraphs>27</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Algerian</vt:lpstr>
      <vt:lpstr>Arial</vt:lpstr>
      <vt:lpstr>Arial Black</vt:lpstr>
      <vt:lpstr>Century Gothic</vt:lpstr>
      <vt:lpstr>Times New Roman</vt:lpstr>
      <vt:lpstr>Wingdings 3</vt:lpstr>
      <vt:lpstr>Wisp</vt:lpstr>
      <vt:lpstr>BIOMECHANICS OF LOWER EXTREMITY</vt:lpstr>
      <vt:lpstr>STRUCTURE OF HIP JOINT:</vt:lpstr>
      <vt:lpstr>PowerPoint Presentation</vt:lpstr>
      <vt:lpstr>STABALIZING FACTORS:</vt:lpstr>
      <vt:lpstr>PowerPoint Presentation</vt:lpstr>
      <vt:lpstr>MOVEMENTS AT HIP JOINT:</vt:lpstr>
      <vt:lpstr>COMMON INJURIES: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BIOMECHANICS OF LOWER EXTREMITY</dc:title>
  <dc:creator>mahi jutt</dc:creator>
  <cp:lastModifiedBy>mahi jutt</cp:lastModifiedBy>
  <cp:revision>8</cp:revision>
  <dcterms:created xsi:type="dcterms:W3CDTF">2020-03-29T13:16:31Z</dcterms:created>
  <dcterms:modified xsi:type="dcterms:W3CDTF">2020-03-30T16:36:47Z</dcterms:modified>
</cp:coreProperties>
</file>