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69" r:id="rId4"/>
    <p:sldId id="258" r:id="rId5"/>
    <p:sldId id="259" r:id="rId6"/>
    <p:sldId id="260" r:id="rId7"/>
    <p:sldId id="261" r:id="rId8"/>
    <p:sldId id="262" r:id="rId9"/>
    <p:sldId id="263" r:id="rId10"/>
    <p:sldId id="264" r:id="rId11"/>
    <p:sldId id="265" r:id="rId12"/>
    <p:sldId id="266" r:id="rId13"/>
    <p:sldId id="268" r:id="rId14"/>
    <p:sldId id="267"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87DE6118-2437-4B30-8E3C-4D2BE6020583}" type="datetimeFigureOut">
              <a:rPr lang="en-US" dirty="0"/>
              <a:pPr/>
              <a:t>4/3/2020</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69E57DC2-970A-4B3E-BB1C-7A09969E49DF}" type="slidenum">
              <a:rPr lang="en-US" dirty="0"/>
              <a:pPr/>
              <a:t>‹#›</a:t>
            </a:fld>
            <a:endParaRPr lang="en-US" dirty="0"/>
          </a:p>
        </p:txBody>
      </p:sp>
      <p:grpSp>
        <p:nvGrpSpPr>
          <p:cNvPr id="9" name="Group 8"/>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accent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87DE6118-2437-4B30-8E3C-4D2BE6020583}" type="datetimeFigureOut">
              <a:rPr lang="en-US" dirty="0"/>
              <a:pPr/>
              <a:t>4/3/2020</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accent1"/>
          </a:solidFill>
          <a:ln w="0">
            <a:noFill/>
            <a:prstDash val="solid"/>
            <a:round/>
            <a:headEnd/>
            <a:tailEnd/>
          </a:ln>
        </p:spPr>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7DE6118-2437-4B30-8E3C-4D2BE6020583}" type="datetimeFigureOut">
              <a:rPr lang="en-US" dirty="0"/>
              <a:t>4/3/2020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7DE6118-2437-4B30-8E3C-4D2BE6020583}" type="datetimeFigureOut">
              <a:rPr lang="en-US" dirty="0"/>
              <a:t>4/3/2020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7DE6118-2437-4B30-8E3C-4D2BE6020583}" type="datetimeFigureOut">
              <a:rPr lang="en-US" dirty="0"/>
              <a:t>4/3/2020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DE6118-2437-4B30-8E3C-4D2BE6020583}" type="datetimeFigureOut">
              <a:rPr lang="en-US" dirty="0"/>
              <a:t>4/3/2020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9E57DC2-970A-4B3E-BB1C-7A09969E49DF}"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4/3/2020</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4/3/2020</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87DE6118-2437-4B30-8E3C-4D2BE6020583}" type="datetimeFigureOut">
              <a:rPr lang="en-US" dirty="0"/>
              <a:pPr/>
              <a:t>4/3/2020</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69E57DC2-970A-4B3E-BB1C-7A09969E49DF}" type="slidenum">
              <a:rPr lang="en-US" dirty="0"/>
              <a:pPr/>
              <a:t>‹#›</a:t>
            </a:fld>
            <a:endParaRPr lang="en-US"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physio-pedia.com/Throwing_Biomechanics"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400" b="1" dirty="0" smtClean="0">
                <a:effectLst>
                  <a:outerShdw blurRad="38100" dist="38100" dir="2700000" algn="tl">
                    <a:srgbClr val="000000">
                      <a:alpha val="43137"/>
                    </a:srgbClr>
                  </a:outerShdw>
                </a:effectLst>
                <a:latin typeface="Arial Black" panose="020B0A04020102020204" pitchFamily="34" charset="0"/>
              </a:rPr>
              <a:t>BIOMECHANICAL ANALYSIS OF SPORTS</a:t>
            </a:r>
            <a:endParaRPr lang="en-US" sz="4400" b="1" dirty="0">
              <a:effectLst>
                <a:outerShdw blurRad="38100" dist="38100" dir="2700000" algn="tl">
                  <a:srgbClr val="000000">
                    <a:alpha val="43137"/>
                  </a:srgbClr>
                </a:outerShdw>
              </a:effectLst>
              <a:latin typeface="Arial Black" panose="020B0A04020102020204" pitchFamily="34" charset="0"/>
            </a:endParaRPr>
          </a:p>
        </p:txBody>
      </p:sp>
      <p:sp>
        <p:nvSpPr>
          <p:cNvPr id="3" name="Subtitle 2"/>
          <p:cNvSpPr>
            <a:spLocks noGrp="1"/>
          </p:cNvSpPr>
          <p:nvPr>
            <p:ph type="subTitle" idx="1"/>
          </p:nvPr>
        </p:nvSpPr>
        <p:spPr/>
        <p:txBody>
          <a:bodyPr>
            <a:normAutofit fontScale="92500" lnSpcReduction="10000"/>
          </a:bodyPr>
          <a:lstStyle/>
          <a:p>
            <a:r>
              <a:rPr lang="en-US" dirty="0" smtClean="0"/>
              <a:t>DR. NOOR-UL-AIN KUNG</a:t>
            </a:r>
          </a:p>
          <a:p>
            <a:r>
              <a:rPr lang="en-US" dirty="0" smtClean="0"/>
              <a:t>BIOMECHANICS </a:t>
            </a:r>
          </a:p>
          <a:p>
            <a:r>
              <a:rPr lang="en-US" dirty="0" smtClean="0"/>
              <a:t>MS.C 3</a:t>
            </a:r>
            <a:r>
              <a:rPr lang="en-US" baseline="30000" dirty="0" smtClean="0"/>
              <a:t>RD</a:t>
            </a:r>
            <a:r>
              <a:rPr lang="en-US" dirty="0" smtClean="0"/>
              <a:t> SMESTER</a:t>
            </a:r>
            <a:endParaRPr lang="en-US" dirty="0"/>
          </a:p>
        </p:txBody>
      </p:sp>
    </p:spTree>
    <p:extLst>
      <p:ext uri="{BB962C8B-B14F-4D97-AF65-F5344CB8AC3E}">
        <p14:creationId xmlns:p14="http://schemas.microsoft.com/office/powerpoint/2010/main" val="42067006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0310" y="389586"/>
            <a:ext cx="10740980" cy="808149"/>
          </a:xfrm>
        </p:spPr>
        <p:txBody>
          <a:bodyPr/>
          <a:lstStyle/>
          <a:p>
            <a:r>
              <a:rPr lang="en-US" b="1" dirty="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rPr>
              <a:t>PHASES:</a:t>
            </a:r>
            <a:endParaRPr lang="en-US" dirty="0"/>
          </a:p>
        </p:txBody>
      </p:sp>
      <p:sp>
        <p:nvSpPr>
          <p:cNvPr id="3" name="Content Placeholder 2"/>
          <p:cNvSpPr>
            <a:spLocks noGrp="1"/>
          </p:cNvSpPr>
          <p:nvPr>
            <p:ph idx="1"/>
          </p:nvPr>
        </p:nvSpPr>
        <p:spPr>
          <a:xfrm>
            <a:off x="1030310" y="1384479"/>
            <a:ext cx="10740980" cy="5351172"/>
          </a:xfrm>
        </p:spPr>
        <p:txBody>
          <a:bodyPr>
            <a:normAutofit/>
          </a:bodyPr>
          <a:lstStyle/>
          <a:p>
            <a:r>
              <a:rPr lang="en-US" sz="2800" b="1" u="sng" dirty="0" smtClean="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cs typeface="Times New Roman" panose="02020603050405020304" pitchFamily="18" charset="0"/>
              </a:rPr>
              <a:t>FOLLOW THROUGH PHASE:</a:t>
            </a:r>
            <a:endParaRPr lang="en-US" sz="2800" b="1" u="sng" dirty="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cs typeface="Times New Roman" panose="02020603050405020304" pitchFamily="18" charset="0"/>
            </a:endParaRPr>
          </a:p>
          <a:p>
            <a:r>
              <a:rPr lang="en-US" sz="2400" dirty="0">
                <a:solidFill>
                  <a:schemeClr val="accent3">
                    <a:lumMod val="75000"/>
                  </a:schemeClr>
                </a:solidFill>
                <a:latin typeface="Times New Roman" panose="02020603050405020304" pitchFamily="18" charset="0"/>
                <a:cs typeface="Times New Roman" panose="02020603050405020304" pitchFamily="18" charset="0"/>
              </a:rPr>
              <a:t>Follow-through is the phase where the body continues to move forward until the arm has ceased motion.</a:t>
            </a:r>
          </a:p>
          <a:p>
            <a:r>
              <a:rPr lang="en-US" sz="2400" dirty="0">
                <a:solidFill>
                  <a:schemeClr val="accent3">
                    <a:lumMod val="75000"/>
                  </a:schemeClr>
                </a:solidFill>
                <a:latin typeface="Times New Roman" panose="02020603050405020304" pitchFamily="18" charset="0"/>
                <a:cs typeface="Times New Roman" panose="02020603050405020304" pitchFamily="18" charset="0"/>
              </a:rPr>
              <a:t>The elbow undergoes a rebound effect and is approximately flexed to </a:t>
            </a:r>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45</a:t>
            </a:r>
            <a:r>
              <a:rPr lang="en-US" sz="2400" baseline="30000" dirty="0" smtClean="0">
                <a:solidFill>
                  <a:schemeClr val="accent3">
                    <a:lumMod val="75000"/>
                  </a:schemeClr>
                </a:solidFill>
                <a:latin typeface="Times New Roman" panose="02020603050405020304" pitchFamily="18" charset="0"/>
                <a:cs typeface="Times New Roman" panose="02020603050405020304" pitchFamily="18" charset="0"/>
              </a:rPr>
              <a:t>o</a:t>
            </a:r>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 . </a:t>
            </a:r>
            <a:endParaRPr lang="en-US" sz="2400" dirty="0">
              <a:solidFill>
                <a:schemeClr val="accent3">
                  <a:lumMod val="75000"/>
                </a:schemeClr>
              </a:solidFill>
              <a:latin typeface="Times New Roman" panose="02020603050405020304" pitchFamily="18" charset="0"/>
              <a:cs typeface="Times New Roman" panose="02020603050405020304" pitchFamily="18" charset="0"/>
            </a:endParaRPr>
          </a:p>
          <a:p>
            <a:r>
              <a:rPr lang="en-US" sz="2400" dirty="0">
                <a:solidFill>
                  <a:schemeClr val="accent3">
                    <a:lumMod val="75000"/>
                  </a:schemeClr>
                </a:solidFill>
                <a:latin typeface="Times New Roman" panose="02020603050405020304" pitchFamily="18" charset="0"/>
                <a:cs typeface="Times New Roman" panose="02020603050405020304" pitchFamily="18" charset="0"/>
              </a:rPr>
              <a:t>During this phase, the rest of the body catches up with the arm and it culminates with the pitcher in a fielding position</a:t>
            </a:r>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a:t>
            </a:r>
          </a:p>
          <a:p>
            <a:r>
              <a:rPr lang="en-US" sz="2400" b="1" u="sng" dirty="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rPr>
              <a:t>Muscle </a:t>
            </a:r>
            <a:r>
              <a:rPr lang="en-US" sz="2400" b="1" u="sng" dirty="0" smtClean="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rPr>
              <a:t>activation:</a:t>
            </a:r>
            <a:endParaRPr lang="en-US" sz="2400" b="1" u="sng" dirty="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cs typeface="Times New Roman" panose="02020603050405020304" pitchFamily="18" charset="0"/>
            </a:endParaRPr>
          </a:p>
          <a:p>
            <a:r>
              <a:rPr lang="en-US" sz="2400" dirty="0">
                <a:solidFill>
                  <a:schemeClr val="accent3">
                    <a:lumMod val="75000"/>
                  </a:schemeClr>
                </a:solidFill>
                <a:latin typeface="Times New Roman" panose="02020603050405020304" pitchFamily="18" charset="0"/>
                <a:cs typeface="Times New Roman" panose="02020603050405020304" pitchFamily="18" charset="0"/>
              </a:rPr>
              <a:t>During follow-up phase, the trunk extensors work concentrically to bring the trunk in an upright position. And as the rest of the body catches up with the arm, the pivot leg hip flexors move the leg forward and the pitcher assumes a fielding position.</a:t>
            </a:r>
            <a:endParaRPr lang="en-US" sz="2400" b="1" u="sng" dirty="0">
              <a:solidFill>
                <a:schemeClr val="accent3">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787536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9781" y="476518"/>
            <a:ext cx="10670146" cy="953037"/>
          </a:xfrm>
        </p:spPr>
        <p:txBody>
          <a:bodyPr/>
          <a:lstStyle/>
          <a:p>
            <a:r>
              <a:rPr lang="en-US" b="1" dirty="0" smtClean="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rPr>
              <a:t>COMMON INJURIES:</a:t>
            </a:r>
            <a:endParaRPr lang="en-US" b="1" dirty="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endParaRPr>
          </a:p>
        </p:txBody>
      </p:sp>
      <p:sp>
        <p:nvSpPr>
          <p:cNvPr id="3" name="Content Placeholder 2"/>
          <p:cNvSpPr>
            <a:spLocks noGrp="1"/>
          </p:cNvSpPr>
          <p:nvPr>
            <p:ph idx="1"/>
          </p:nvPr>
        </p:nvSpPr>
        <p:spPr>
          <a:xfrm>
            <a:off x="1139781" y="1622738"/>
            <a:ext cx="10670147" cy="4610637"/>
          </a:xfrm>
        </p:spPr>
        <p:txBody>
          <a:bodyPr>
            <a:normAutofit/>
          </a:bodyPr>
          <a:lstStyle/>
          <a:p>
            <a:r>
              <a:rPr lang="en-US" sz="2800" b="1" u="sng" dirty="0" smtClean="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rPr>
              <a:t>SHOULDER INJURIES:</a:t>
            </a:r>
            <a:endParaRPr lang="en-US" sz="2800" b="1" u="sng" dirty="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endParaRPr>
          </a:p>
          <a:p>
            <a:r>
              <a:rPr lang="en-US" sz="2400" dirty="0">
                <a:solidFill>
                  <a:schemeClr val="accent3">
                    <a:lumMod val="75000"/>
                  </a:schemeClr>
                </a:solidFill>
                <a:latin typeface="Times New Roman" panose="02020603050405020304" pitchFamily="18" charset="0"/>
                <a:cs typeface="Times New Roman" panose="02020603050405020304" pitchFamily="18" charset="0"/>
              </a:rPr>
              <a:t>Windup - No injuries are </a:t>
            </a:r>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common.</a:t>
            </a:r>
          </a:p>
          <a:p>
            <a:r>
              <a:rPr lang="en-US" sz="2400" dirty="0">
                <a:solidFill>
                  <a:schemeClr val="accent3">
                    <a:lumMod val="75000"/>
                  </a:schemeClr>
                </a:solidFill>
                <a:latin typeface="Times New Roman" panose="02020603050405020304" pitchFamily="18" charset="0"/>
                <a:cs typeface="Times New Roman" panose="02020603050405020304" pitchFamily="18" charset="0"/>
              </a:rPr>
              <a:t>Cocking - Anterior subluxation, internal impingement, glenoid labrum lesions, </a:t>
            </a:r>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sub-acromial </a:t>
            </a:r>
            <a:r>
              <a:rPr lang="en-US" sz="2400" dirty="0">
                <a:solidFill>
                  <a:schemeClr val="accent3">
                    <a:lumMod val="75000"/>
                  </a:schemeClr>
                </a:solidFill>
                <a:latin typeface="Times New Roman" panose="02020603050405020304" pitchFamily="18" charset="0"/>
                <a:cs typeface="Times New Roman" panose="02020603050405020304" pitchFamily="18" charset="0"/>
              </a:rPr>
              <a:t>impingement</a:t>
            </a:r>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a:t>
            </a:r>
          </a:p>
          <a:p>
            <a:r>
              <a:rPr lang="en-US" sz="2400" dirty="0">
                <a:solidFill>
                  <a:schemeClr val="accent3">
                    <a:lumMod val="75000"/>
                  </a:schemeClr>
                </a:solidFill>
                <a:latin typeface="Times New Roman" panose="02020603050405020304" pitchFamily="18" charset="0"/>
                <a:cs typeface="Times New Roman" panose="02020603050405020304" pitchFamily="18" charset="0"/>
              </a:rPr>
              <a:t>Acceleration - Shoulder instability, </a:t>
            </a:r>
            <a:r>
              <a:rPr lang="en-US" sz="2400" dirty="0" err="1" smtClean="0">
                <a:solidFill>
                  <a:schemeClr val="accent3">
                    <a:lumMod val="75000"/>
                  </a:schemeClr>
                </a:solidFill>
                <a:latin typeface="Times New Roman" panose="02020603050405020304" pitchFamily="18" charset="0"/>
                <a:cs typeface="Times New Roman" panose="02020603050405020304" pitchFamily="18" charset="0"/>
              </a:rPr>
              <a:t>labral</a:t>
            </a:r>
            <a:r>
              <a:rPr lang="en-US" sz="2400" dirty="0">
                <a:solidFill>
                  <a:schemeClr val="accent3">
                    <a:lumMod val="75000"/>
                  </a:schemeClr>
                </a:solidFill>
                <a:latin typeface="Times New Roman" panose="02020603050405020304" pitchFamily="18" charset="0"/>
                <a:cs typeface="Times New Roman" panose="02020603050405020304" pitchFamily="18" charset="0"/>
              </a:rPr>
              <a:t>-</a:t>
            </a:r>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tears</a:t>
            </a:r>
            <a:r>
              <a:rPr lang="en-US" sz="2400" dirty="0">
                <a:solidFill>
                  <a:schemeClr val="accent3">
                    <a:lumMod val="75000"/>
                  </a:schemeClr>
                </a:solidFill>
                <a:latin typeface="Times New Roman" panose="02020603050405020304" pitchFamily="18" charset="0"/>
                <a:cs typeface="Times New Roman" panose="02020603050405020304" pitchFamily="18" charset="0"/>
              </a:rPr>
              <a:t>, overuse tendinitis, tendon ruptures.</a:t>
            </a:r>
          </a:p>
          <a:p>
            <a:r>
              <a:rPr lang="en-US" sz="2400" dirty="0">
                <a:solidFill>
                  <a:schemeClr val="accent3">
                    <a:lumMod val="75000"/>
                  </a:schemeClr>
                </a:solidFill>
                <a:latin typeface="Times New Roman" panose="02020603050405020304" pitchFamily="18" charset="0"/>
                <a:cs typeface="Times New Roman" panose="02020603050405020304" pitchFamily="18" charset="0"/>
              </a:rPr>
              <a:t>Deceleration </a:t>
            </a:r>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 </a:t>
            </a:r>
            <a:r>
              <a:rPr lang="en-US" sz="2400" dirty="0" err="1" smtClean="0">
                <a:solidFill>
                  <a:schemeClr val="accent3">
                    <a:lumMod val="75000"/>
                  </a:schemeClr>
                </a:solidFill>
                <a:latin typeface="Times New Roman" panose="02020603050405020304" pitchFamily="18" charset="0"/>
                <a:cs typeface="Times New Roman" panose="02020603050405020304" pitchFamily="18" charset="0"/>
              </a:rPr>
              <a:t>Labral</a:t>
            </a:r>
            <a:r>
              <a:rPr lang="en-US" sz="2400" dirty="0">
                <a:solidFill>
                  <a:schemeClr val="accent3">
                    <a:lumMod val="75000"/>
                  </a:schemeClr>
                </a:solidFill>
                <a:latin typeface="Times New Roman" panose="02020603050405020304" pitchFamily="18" charset="0"/>
                <a:cs typeface="Times New Roman" panose="02020603050405020304" pitchFamily="18" charset="0"/>
              </a:rPr>
              <a:t>-</a:t>
            </a:r>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tears </a:t>
            </a:r>
            <a:r>
              <a:rPr lang="en-US" sz="2400" dirty="0">
                <a:solidFill>
                  <a:schemeClr val="accent3">
                    <a:lumMod val="75000"/>
                  </a:schemeClr>
                </a:solidFill>
                <a:latin typeface="Times New Roman" panose="02020603050405020304" pitchFamily="18" charset="0"/>
                <a:cs typeface="Times New Roman" panose="02020603050405020304" pitchFamily="18" charset="0"/>
              </a:rPr>
              <a:t>at the attachment of long head of biceps, subluxation of long head of biceps by tearing of transverse ligament, lesions of rotator cuff</a:t>
            </a:r>
          </a:p>
          <a:p>
            <a:r>
              <a:rPr lang="en-US" sz="2400" dirty="0">
                <a:solidFill>
                  <a:schemeClr val="accent3">
                    <a:lumMod val="75000"/>
                  </a:schemeClr>
                </a:solidFill>
                <a:latin typeface="Times New Roman" panose="02020603050405020304" pitchFamily="18" charset="0"/>
                <a:cs typeface="Times New Roman" panose="02020603050405020304" pitchFamily="18" charset="0"/>
              </a:rPr>
              <a:t>Follow Through - Tear of superior aspect of glenoid labrum at the origin of biceps tendon, </a:t>
            </a:r>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sub-acromial </a:t>
            </a:r>
            <a:r>
              <a:rPr lang="en-US" sz="2400" dirty="0">
                <a:solidFill>
                  <a:schemeClr val="accent3">
                    <a:lumMod val="75000"/>
                  </a:schemeClr>
                </a:solidFill>
                <a:latin typeface="Times New Roman" panose="02020603050405020304" pitchFamily="18" charset="0"/>
                <a:cs typeface="Times New Roman" panose="02020603050405020304" pitchFamily="18" charset="0"/>
              </a:rPr>
              <a:t>impingement.</a:t>
            </a:r>
          </a:p>
          <a:p>
            <a:endParaRPr lang="en-US" sz="2400" b="1" u="sng" dirty="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4361927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599" y="685800"/>
            <a:ext cx="10026203" cy="949817"/>
          </a:xfrm>
        </p:spPr>
        <p:txBody>
          <a:bodyPr/>
          <a:lstStyle/>
          <a:p>
            <a:r>
              <a:rPr lang="en-US" b="1" dirty="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rPr>
              <a:t>COMMON INJURIES:</a:t>
            </a:r>
            <a:endParaRPr lang="en-US" dirty="0"/>
          </a:p>
        </p:txBody>
      </p:sp>
      <p:sp>
        <p:nvSpPr>
          <p:cNvPr id="3" name="Content Placeholder 2"/>
          <p:cNvSpPr>
            <a:spLocks noGrp="1"/>
          </p:cNvSpPr>
          <p:nvPr>
            <p:ph idx="1"/>
          </p:nvPr>
        </p:nvSpPr>
        <p:spPr>
          <a:xfrm>
            <a:off x="1371598" y="1783723"/>
            <a:ext cx="10026203" cy="4784501"/>
          </a:xfrm>
        </p:spPr>
        <p:txBody>
          <a:bodyPr>
            <a:normAutofit/>
          </a:bodyPr>
          <a:lstStyle/>
          <a:p>
            <a:r>
              <a:rPr lang="en-US" sz="2800" b="1" u="sng" dirty="0" smtClean="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rPr>
              <a:t>ELBOW INJURIES:</a:t>
            </a:r>
            <a:endParaRPr lang="en-US" sz="2800" b="1" u="sng" dirty="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endParaRPr>
          </a:p>
          <a:p>
            <a:r>
              <a:rPr lang="en-US" sz="2800" dirty="0">
                <a:solidFill>
                  <a:schemeClr val="accent3">
                    <a:lumMod val="75000"/>
                  </a:schemeClr>
                </a:solidFill>
                <a:latin typeface="Times New Roman" panose="02020603050405020304" pitchFamily="18" charset="0"/>
                <a:cs typeface="Times New Roman" panose="02020603050405020304" pitchFamily="18" charset="0"/>
              </a:rPr>
              <a:t>Elbow injuries are second most common injuries in baseball </a:t>
            </a:r>
            <a:r>
              <a:rPr lang="en-US" sz="2800" dirty="0" smtClean="0">
                <a:solidFill>
                  <a:schemeClr val="accent3">
                    <a:lumMod val="75000"/>
                  </a:schemeClr>
                </a:solidFill>
                <a:latin typeface="Times New Roman" panose="02020603050405020304" pitchFamily="18" charset="0"/>
                <a:cs typeface="Times New Roman" panose="02020603050405020304" pitchFamily="18" charset="0"/>
              </a:rPr>
              <a:t>pitching.</a:t>
            </a:r>
          </a:p>
          <a:p>
            <a:r>
              <a:rPr lang="en-US" sz="2800" dirty="0">
                <a:solidFill>
                  <a:schemeClr val="accent3">
                    <a:lumMod val="75000"/>
                  </a:schemeClr>
                </a:solidFill>
                <a:latin typeface="Times New Roman" panose="02020603050405020304" pitchFamily="18" charset="0"/>
                <a:cs typeface="Times New Roman" panose="02020603050405020304" pitchFamily="18" charset="0"/>
              </a:rPr>
              <a:t>Excessive valgus strain at the elbow during </a:t>
            </a:r>
            <a:r>
              <a:rPr lang="en-US" sz="2800" dirty="0" smtClean="0">
                <a:solidFill>
                  <a:schemeClr val="accent3">
                    <a:lumMod val="75000"/>
                  </a:schemeClr>
                </a:solidFill>
                <a:latin typeface="Times New Roman" panose="02020603050405020304" pitchFamily="18" charset="0"/>
                <a:cs typeface="Times New Roman" panose="02020603050405020304" pitchFamily="18" charset="0"/>
              </a:rPr>
              <a:t>the cocking </a:t>
            </a:r>
            <a:r>
              <a:rPr lang="en-US" sz="2800" dirty="0">
                <a:solidFill>
                  <a:schemeClr val="accent3">
                    <a:lumMod val="75000"/>
                  </a:schemeClr>
                </a:solidFill>
                <a:latin typeface="Times New Roman" panose="02020603050405020304" pitchFamily="18" charset="0"/>
                <a:cs typeface="Times New Roman" panose="02020603050405020304" pitchFamily="18" charset="0"/>
              </a:rPr>
              <a:t>phase can lead to medial elbow injuries such as muscle tear, avulsion fractures, ulnar nerve damage and most commonly UCL strain or </a:t>
            </a:r>
            <a:r>
              <a:rPr lang="en-US" sz="2800" dirty="0" smtClean="0">
                <a:solidFill>
                  <a:schemeClr val="accent3">
                    <a:lumMod val="75000"/>
                  </a:schemeClr>
                </a:solidFill>
                <a:latin typeface="Times New Roman" panose="02020603050405020304" pitchFamily="18" charset="0"/>
                <a:cs typeface="Times New Roman" panose="02020603050405020304" pitchFamily="18" charset="0"/>
              </a:rPr>
              <a:t>tear.</a:t>
            </a:r>
          </a:p>
          <a:p>
            <a:r>
              <a:rPr lang="en-US" sz="2800" dirty="0">
                <a:solidFill>
                  <a:schemeClr val="accent3">
                    <a:lumMod val="75000"/>
                  </a:schemeClr>
                </a:solidFill>
                <a:latin typeface="Times New Roman" panose="02020603050405020304" pitchFamily="18" charset="0"/>
                <a:cs typeface="Times New Roman" panose="02020603050405020304" pitchFamily="18" charset="0"/>
              </a:rPr>
              <a:t>During acceleration phase, </a:t>
            </a:r>
            <a:r>
              <a:rPr lang="en-US" sz="2800" dirty="0" smtClean="0">
                <a:solidFill>
                  <a:schemeClr val="accent3">
                    <a:lumMod val="75000"/>
                  </a:schemeClr>
                </a:solidFill>
                <a:latin typeface="Times New Roman" panose="02020603050405020304" pitchFamily="18" charset="0"/>
                <a:cs typeface="Times New Roman" panose="02020603050405020304" pitchFamily="18" charset="0"/>
              </a:rPr>
              <a:t>valgus </a:t>
            </a:r>
            <a:r>
              <a:rPr lang="en-US" sz="2800" dirty="0">
                <a:solidFill>
                  <a:schemeClr val="accent3">
                    <a:lumMod val="75000"/>
                  </a:schemeClr>
                </a:solidFill>
                <a:latin typeface="Times New Roman" panose="02020603050405020304" pitchFamily="18" charset="0"/>
                <a:cs typeface="Times New Roman" panose="02020603050405020304" pitchFamily="18" charset="0"/>
              </a:rPr>
              <a:t>extension overload </a:t>
            </a:r>
            <a:r>
              <a:rPr lang="en-US" sz="2800" dirty="0" smtClean="0">
                <a:solidFill>
                  <a:schemeClr val="accent3">
                    <a:lumMod val="75000"/>
                  </a:schemeClr>
                </a:solidFill>
                <a:latin typeface="Times New Roman" panose="02020603050405020304" pitchFamily="18" charset="0"/>
                <a:cs typeface="Times New Roman" panose="02020603050405020304" pitchFamily="18" charset="0"/>
              </a:rPr>
              <a:t>syndrome is common.</a:t>
            </a:r>
            <a:endParaRPr lang="en-US" sz="2800" b="1" u="sng" dirty="0">
              <a:solidFill>
                <a:schemeClr val="accent3">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164966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52282" y="2458723"/>
            <a:ext cx="10058400" cy="584775"/>
          </a:xfrm>
          <a:prstGeom prst="rect">
            <a:avLst/>
          </a:prstGeom>
        </p:spPr>
        <p:txBody>
          <a:bodyPr wrap="square">
            <a:spAutoFit/>
          </a:bodyPr>
          <a:lstStyle/>
          <a:p>
            <a:r>
              <a:rPr lang="en-US" sz="3200" b="1" dirty="0">
                <a:solidFill>
                  <a:schemeClr val="accent3">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2"/>
              </a:rPr>
              <a:t>https://www.physio-pedia.com/Throwing_Biomechanics</a:t>
            </a:r>
            <a:endParaRPr lang="en-US" sz="3200" b="1" dirty="0">
              <a:solidFill>
                <a:schemeClr val="accent3">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079755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1924280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936050" cy="1485900"/>
          </a:xfrm>
        </p:spPr>
        <p:txBody>
          <a:bodyPr>
            <a:normAutofit/>
          </a:bodyPr>
          <a:lstStyle/>
          <a:p>
            <a:r>
              <a:rPr lang="en-US" b="1" dirty="0" smtClean="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rPr>
              <a:t>BIOMECHANICAL ANALYSIS OF THROWING:</a:t>
            </a:r>
            <a:endParaRPr lang="en-US" b="1" dirty="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endParaRPr>
          </a:p>
        </p:txBody>
      </p:sp>
      <p:sp>
        <p:nvSpPr>
          <p:cNvPr id="3" name="Content Placeholder 2"/>
          <p:cNvSpPr>
            <a:spLocks noGrp="1"/>
          </p:cNvSpPr>
          <p:nvPr>
            <p:ph idx="1"/>
          </p:nvPr>
        </p:nvSpPr>
        <p:spPr>
          <a:xfrm>
            <a:off x="1371599" y="2286000"/>
            <a:ext cx="9936051" cy="4256468"/>
          </a:xfrm>
        </p:spPr>
        <p:txBody>
          <a:bodyPr>
            <a:normAutofit/>
          </a:bodyPr>
          <a:lstStyle/>
          <a:p>
            <a:r>
              <a:rPr lang="en-US" sz="2800" b="1" u="sng" dirty="0" smtClean="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rPr>
              <a:t>INTRODUCTION:</a:t>
            </a:r>
          </a:p>
          <a:p>
            <a:pPr marL="0" indent="0">
              <a:buNone/>
            </a:pPr>
            <a:endParaRPr lang="en-US" sz="2400" b="1" u="sng" dirty="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endParaRPr>
          </a:p>
          <a:p>
            <a:r>
              <a:rPr lang="en-US" sz="2800" dirty="0" smtClean="0">
                <a:solidFill>
                  <a:schemeClr val="accent3">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Throwing</a:t>
            </a:r>
            <a:r>
              <a:rPr lang="en-US" sz="2800" dirty="0">
                <a:solidFill>
                  <a:schemeClr val="accent3">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for example, baseball pitching, is one of the most intensely studied athletic </a:t>
            </a:r>
            <a:r>
              <a:rPr lang="en-US" sz="2800" dirty="0" smtClean="0">
                <a:solidFill>
                  <a:schemeClr val="accent3">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motions. </a:t>
            </a:r>
            <a:r>
              <a:rPr lang="en-US" sz="2800" dirty="0">
                <a:solidFill>
                  <a:schemeClr val="accent3">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Although the focus has been more on the shoulder, entire body movement is required to perform the act of throwing. Throwing is also considered one of the fastest human motions </a:t>
            </a:r>
            <a:r>
              <a:rPr lang="en-US" sz="2800" dirty="0" smtClean="0">
                <a:solidFill>
                  <a:schemeClr val="accent3">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performed.</a:t>
            </a:r>
            <a:r>
              <a:rPr lang="en-US" sz="2800" dirty="0" smtClean="0"/>
              <a:t>.</a:t>
            </a:r>
            <a:endParaRPr lang="en-US" sz="2800" dirty="0">
              <a:solidFill>
                <a:schemeClr val="accent3">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537050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885050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898301"/>
          </a:xfrm>
        </p:spPr>
        <p:txBody>
          <a:bodyPr/>
          <a:lstStyle/>
          <a:p>
            <a:r>
              <a:rPr lang="en-US" b="1" dirty="0" smtClean="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rPr>
              <a:t>PHASES:</a:t>
            </a:r>
            <a:endParaRPr lang="en-US" b="1" dirty="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endParaRPr>
          </a:p>
        </p:txBody>
      </p:sp>
      <p:sp>
        <p:nvSpPr>
          <p:cNvPr id="3" name="Content Placeholder 2"/>
          <p:cNvSpPr>
            <a:spLocks noGrp="1"/>
          </p:cNvSpPr>
          <p:nvPr>
            <p:ph idx="1"/>
          </p:nvPr>
        </p:nvSpPr>
        <p:spPr>
          <a:xfrm>
            <a:off x="1371600" y="1584101"/>
            <a:ext cx="9601200" cy="4610637"/>
          </a:xfrm>
        </p:spPr>
        <p:txBody>
          <a:bodyPr>
            <a:normAutofit/>
          </a:bodyPr>
          <a:lstStyle/>
          <a:p>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The </a:t>
            </a:r>
            <a:r>
              <a:rPr lang="en-US" sz="2400" dirty="0">
                <a:solidFill>
                  <a:schemeClr val="accent3">
                    <a:lumMod val="75000"/>
                  </a:schemeClr>
                </a:solidFill>
                <a:latin typeface="Times New Roman" panose="02020603050405020304" pitchFamily="18" charset="0"/>
                <a:cs typeface="Times New Roman" panose="02020603050405020304" pitchFamily="18" charset="0"/>
              </a:rPr>
              <a:t>phases of an overhead throw consist of a:</a:t>
            </a:r>
          </a:p>
          <a:p>
            <a:r>
              <a:rPr lang="en-US" sz="2400" dirty="0">
                <a:solidFill>
                  <a:schemeClr val="accent3">
                    <a:lumMod val="75000"/>
                  </a:schemeClr>
                </a:solidFill>
                <a:latin typeface="Times New Roman" panose="02020603050405020304" pitchFamily="18" charset="0"/>
                <a:cs typeface="Times New Roman" panose="02020603050405020304" pitchFamily="18" charset="0"/>
              </a:rPr>
              <a:t>W</a:t>
            </a:r>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ind </a:t>
            </a:r>
            <a:r>
              <a:rPr lang="en-US" sz="2400" dirty="0">
                <a:solidFill>
                  <a:schemeClr val="accent3">
                    <a:lumMod val="75000"/>
                  </a:schemeClr>
                </a:solidFill>
                <a:latin typeface="Times New Roman" panose="02020603050405020304" pitchFamily="18" charset="0"/>
                <a:cs typeface="Times New Roman" panose="02020603050405020304" pitchFamily="18" charset="0"/>
              </a:rPr>
              <a:t>up,</a:t>
            </a:r>
          </a:p>
          <a:p>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Stride</a:t>
            </a:r>
            <a:r>
              <a:rPr lang="en-US" sz="2400" dirty="0">
                <a:solidFill>
                  <a:schemeClr val="accent3">
                    <a:lumMod val="75000"/>
                  </a:schemeClr>
                </a:solidFill>
                <a:latin typeface="Times New Roman" panose="02020603050405020304" pitchFamily="18" charset="0"/>
                <a:cs typeface="Times New Roman" panose="02020603050405020304" pitchFamily="18" charset="0"/>
              </a:rPr>
              <a:t>,</a:t>
            </a:r>
          </a:p>
          <a:p>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Cocking</a:t>
            </a:r>
            <a:r>
              <a:rPr lang="en-US" sz="2400" dirty="0">
                <a:solidFill>
                  <a:schemeClr val="accent3">
                    <a:lumMod val="75000"/>
                  </a:schemeClr>
                </a:solidFill>
                <a:latin typeface="Times New Roman" panose="02020603050405020304" pitchFamily="18" charset="0"/>
                <a:cs typeface="Times New Roman" panose="02020603050405020304" pitchFamily="18" charset="0"/>
              </a:rPr>
              <a:t>,</a:t>
            </a:r>
          </a:p>
          <a:p>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Acceleration</a:t>
            </a:r>
            <a:r>
              <a:rPr lang="en-US" sz="2400" dirty="0">
                <a:solidFill>
                  <a:schemeClr val="accent3">
                    <a:lumMod val="75000"/>
                  </a:schemeClr>
                </a:solidFill>
                <a:latin typeface="Times New Roman" panose="02020603050405020304" pitchFamily="18" charset="0"/>
                <a:cs typeface="Times New Roman" panose="02020603050405020304" pitchFamily="18" charset="0"/>
              </a:rPr>
              <a:t>,</a:t>
            </a:r>
          </a:p>
          <a:p>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Deceleration </a:t>
            </a:r>
          </a:p>
          <a:p>
            <a:r>
              <a:rPr lang="en-US" sz="2400" dirty="0">
                <a:solidFill>
                  <a:schemeClr val="accent3">
                    <a:lumMod val="75000"/>
                  </a:schemeClr>
                </a:solidFill>
                <a:latin typeface="Times New Roman" panose="02020603050405020304" pitchFamily="18" charset="0"/>
                <a:cs typeface="Times New Roman" panose="02020603050405020304" pitchFamily="18" charset="0"/>
              </a:rPr>
              <a:t>F</a:t>
            </a:r>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ollow </a:t>
            </a:r>
            <a:r>
              <a:rPr lang="en-US" sz="2400" dirty="0">
                <a:solidFill>
                  <a:schemeClr val="accent3">
                    <a:lumMod val="75000"/>
                  </a:schemeClr>
                </a:solidFill>
                <a:latin typeface="Times New Roman" panose="02020603050405020304" pitchFamily="18" charset="0"/>
                <a:cs typeface="Times New Roman" panose="02020603050405020304" pitchFamily="18" charset="0"/>
              </a:rPr>
              <a:t>through phase</a:t>
            </a:r>
          </a:p>
          <a:p>
            <a:r>
              <a:rPr lang="en-US" sz="2400" dirty="0">
                <a:solidFill>
                  <a:schemeClr val="accent3">
                    <a:lumMod val="75000"/>
                  </a:schemeClr>
                </a:solidFill>
                <a:latin typeface="Times New Roman" panose="02020603050405020304" pitchFamily="18" charset="0"/>
                <a:cs typeface="Times New Roman" panose="02020603050405020304" pitchFamily="18" charset="0"/>
              </a:rPr>
              <a:t>Each phase will illustrate the definition, injury occurrence rate, and lastly pathological possibilities</a:t>
            </a:r>
          </a:p>
        </p:txBody>
      </p:sp>
    </p:spTree>
    <p:extLst>
      <p:ext uri="{BB962C8B-B14F-4D97-AF65-F5344CB8AC3E}">
        <p14:creationId xmlns:p14="http://schemas.microsoft.com/office/powerpoint/2010/main" val="13162602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773271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10026202" cy="769513"/>
          </a:xfrm>
        </p:spPr>
        <p:txBody>
          <a:bodyPr/>
          <a:lstStyle/>
          <a:p>
            <a:r>
              <a:rPr lang="en-US" b="1" dirty="0" smtClean="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rPr>
              <a:t>PHASES</a:t>
            </a:r>
            <a:r>
              <a:rPr lang="en-US" b="1" dirty="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rPr>
              <a:t>:</a:t>
            </a:r>
            <a:endParaRPr lang="en-US" b="1" dirty="0">
              <a:solidFill>
                <a:schemeClr val="accent3">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371599" y="1558345"/>
            <a:ext cx="10026203" cy="5100032"/>
          </a:xfrm>
        </p:spPr>
        <p:txBody>
          <a:bodyPr>
            <a:normAutofit/>
          </a:bodyPr>
          <a:lstStyle/>
          <a:p>
            <a:r>
              <a:rPr lang="en-US" sz="2400" b="1" u="sng" dirty="0">
                <a:solidFill>
                  <a:schemeClr val="accent3">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WIND UP PHASE:</a:t>
            </a:r>
            <a:endParaRPr lang="en-US" sz="2400" u="sng" dirty="0" smtClean="0">
              <a:solidFill>
                <a:schemeClr val="accent3">
                  <a:lumMod val="75000"/>
                </a:schemeClr>
              </a:solidFill>
              <a:latin typeface="Times New Roman" panose="02020603050405020304" pitchFamily="18" charset="0"/>
              <a:cs typeface="Times New Roman" panose="02020603050405020304" pitchFamily="18" charset="0"/>
            </a:endParaRPr>
          </a:p>
          <a:p>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The </a:t>
            </a:r>
            <a:r>
              <a:rPr lang="en-US" sz="2400" dirty="0">
                <a:solidFill>
                  <a:schemeClr val="accent3">
                    <a:lumMod val="75000"/>
                  </a:schemeClr>
                </a:solidFill>
                <a:latin typeface="Times New Roman" panose="02020603050405020304" pitchFamily="18" charset="0"/>
                <a:cs typeface="Times New Roman" panose="02020603050405020304" pitchFamily="18" charset="0"/>
              </a:rPr>
              <a:t>wind up phase is defined as the initial movement to maximum knee lift of stride </a:t>
            </a:r>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leg. During </a:t>
            </a:r>
            <a:r>
              <a:rPr lang="en-US" sz="2400" dirty="0">
                <a:solidFill>
                  <a:schemeClr val="accent3">
                    <a:lumMod val="75000"/>
                  </a:schemeClr>
                </a:solidFill>
                <a:latin typeface="Times New Roman" panose="02020603050405020304" pitchFamily="18" charset="0"/>
                <a:cs typeface="Times New Roman" panose="02020603050405020304" pitchFamily="18" charset="0"/>
              </a:rPr>
              <a:t>the initial movements, the pitcher brings his or her hands overhead and lowers to chest level. During these simple movements consider the muscles proximally to distally</a:t>
            </a:r>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a:t>
            </a:r>
          </a:p>
          <a:p>
            <a:r>
              <a:rPr lang="en-US" sz="2400" b="1" u="sng" dirty="0">
                <a:solidFill>
                  <a:schemeClr val="accent3">
                    <a:lumMod val="75000"/>
                  </a:schemeClr>
                </a:solidFill>
                <a:latin typeface="Times New Roman" panose="02020603050405020304" pitchFamily="18" charset="0"/>
                <a:cs typeface="Times New Roman" panose="02020603050405020304" pitchFamily="18" charset="0"/>
              </a:rPr>
              <a:t>Muscle </a:t>
            </a:r>
            <a:r>
              <a:rPr lang="en-US" sz="2400" b="1" u="sng" dirty="0" smtClean="0">
                <a:solidFill>
                  <a:schemeClr val="accent3">
                    <a:lumMod val="75000"/>
                  </a:schemeClr>
                </a:solidFill>
                <a:latin typeface="Times New Roman" panose="02020603050405020304" pitchFamily="18" charset="0"/>
                <a:cs typeface="Times New Roman" panose="02020603050405020304" pitchFamily="18" charset="0"/>
              </a:rPr>
              <a:t>activation:</a:t>
            </a:r>
          </a:p>
          <a:p>
            <a:r>
              <a:rPr lang="en-US" dirty="0">
                <a:solidFill>
                  <a:schemeClr val="accent3">
                    <a:lumMod val="75000"/>
                  </a:schemeClr>
                </a:solidFill>
                <a:latin typeface="Times New Roman" panose="02020603050405020304" pitchFamily="18" charset="0"/>
                <a:cs typeface="Times New Roman" panose="02020603050405020304" pitchFamily="18" charset="0"/>
              </a:rPr>
              <a:t>During this phase, there is minimal muscle activity and muscle fire at low </a:t>
            </a:r>
            <a:r>
              <a:rPr lang="en-US" dirty="0" err="1" smtClean="0">
                <a:solidFill>
                  <a:schemeClr val="accent3">
                    <a:lumMod val="75000"/>
                  </a:schemeClr>
                </a:solidFill>
                <a:latin typeface="Times New Roman" panose="02020603050405020304" pitchFamily="18" charset="0"/>
                <a:cs typeface="Times New Roman" panose="02020603050405020304" pitchFamily="18" charset="0"/>
              </a:rPr>
              <a:t>intensity.As</a:t>
            </a:r>
            <a:r>
              <a:rPr lang="en-US" dirty="0" smtClean="0">
                <a:solidFill>
                  <a:schemeClr val="accent3">
                    <a:lumMod val="75000"/>
                  </a:schemeClr>
                </a:solidFill>
                <a:latin typeface="Times New Roman" panose="02020603050405020304" pitchFamily="18" charset="0"/>
                <a:cs typeface="Times New Roman" panose="02020603050405020304" pitchFamily="18" charset="0"/>
              </a:rPr>
              <a:t> </a:t>
            </a:r>
            <a:r>
              <a:rPr lang="en-US" dirty="0">
                <a:solidFill>
                  <a:schemeClr val="accent3">
                    <a:lumMod val="75000"/>
                  </a:schemeClr>
                </a:solidFill>
                <a:latin typeface="Times New Roman" panose="02020603050405020304" pitchFamily="18" charset="0"/>
                <a:cs typeface="Times New Roman" panose="02020603050405020304" pitchFamily="18" charset="0"/>
              </a:rPr>
              <a:t>the stride leg is flexed, the weight is transferred from stride leg to pivot leg and hip abductor, adductor and extensors of pivot leg act as weight </a:t>
            </a:r>
            <a:r>
              <a:rPr lang="en-US" dirty="0" smtClean="0">
                <a:solidFill>
                  <a:schemeClr val="accent3">
                    <a:lumMod val="75000"/>
                  </a:schemeClr>
                </a:solidFill>
                <a:latin typeface="Times New Roman" panose="02020603050405020304" pitchFamily="18" charset="0"/>
                <a:cs typeface="Times New Roman" panose="02020603050405020304" pitchFamily="18" charset="0"/>
              </a:rPr>
              <a:t>absorber.</a:t>
            </a:r>
            <a:endParaRPr lang="en-US" dirty="0">
              <a:solidFill>
                <a:schemeClr val="accent3">
                  <a:lumMod val="75000"/>
                </a:schemeClr>
              </a:solidFill>
              <a:latin typeface="Times New Roman" panose="02020603050405020304" pitchFamily="18" charset="0"/>
              <a:cs typeface="Times New Roman" panose="02020603050405020304" pitchFamily="18" charset="0"/>
            </a:endParaRPr>
          </a:p>
          <a:p>
            <a:r>
              <a:rPr lang="en-US" dirty="0" smtClean="0">
                <a:solidFill>
                  <a:schemeClr val="accent3">
                    <a:lumMod val="75000"/>
                  </a:schemeClr>
                </a:solidFill>
                <a:latin typeface="Times New Roman" panose="02020603050405020304" pitchFamily="18" charset="0"/>
                <a:cs typeface="Times New Roman" panose="02020603050405020304" pitchFamily="18" charset="0"/>
              </a:rPr>
              <a:t>Anterior</a:t>
            </a:r>
            <a:r>
              <a:rPr lang="en-US" dirty="0">
                <a:solidFill>
                  <a:schemeClr val="accent3">
                    <a:lumMod val="75000"/>
                  </a:schemeClr>
                </a:solidFill>
                <a:latin typeface="Times New Roman" panose="02020603050405020304" pitchFamily="18" charset="0"/>
                <a:cs typeface="Times New Roman" panose="02020603050405020304" pitchFamily="18" charset="0"/>
              </a:rPr>
              <a:t> deltoid and </a:t>
            </a:r>
            <a:r>
              <a:rPr lang="en-US" dirty="0" smtClean="0">
                <a:solidFill>
                  <a:schemeClr val="accent3">
                    <a:lumMod val="75000"/>
                  </a:schemeClr>
                </a:solidFill>
                <a:latin typeface="Times New Roman" panose="02020603050405020304" pitchFamily="18" charset="0"/>
                <a:cs typeface="Times New Roman" panose="02020603050405020304" pitchFamily="18" charset="0"/>
              </a:rPr>
              <a:t>P.M</a:t>
            </a:r>
            <a:r>
              <a:rPr lang="en-US" dirty="0">
                <a:solidFill>
                  <a:schemeClr val="accent3">
                    <a:lumMod val="75000"/>
                  </a:schemeClr>
                </a:solidFill>
                <a:latin typeface="Times New Roman" panose="02020603050405020304" pitchFamily="18" charset="0"/>
                <a:cs typeface="Times New Roman" panose="02020603050405020304" pitchFamily="18" charset="0"/>
              </a:rPr>
              <a:t> work concentrically at the </a:t>
            </a:r>
            <a:r>
              <a:rPr lang="en-US" dirty="0" smtClean="0">
                <a:solidFill>
                  <a:schemeClr val="accent3">
                    <a:lumMod val="75000"/>
                  </a:schemeClr>
                </a:solidFill>
                <a:latin typeface="Times New Roman" panose="02020603050405020304" pitchFamily="18" charset="0"/>
                <a:cs typeface="Times New Roman" panose="02020603050405020304" pitchFamily="18" charset="0"/>
              </a:rPr>
              <a:t>GHJ </a:t>
            </a:r>
            <a:r>
              <a:rPr lang="en-US" dirty="0">
                <a:solidFill>
                  <a:schemeClr val="accent3">
                    <a:lumMod val="75000"/>
                  </a:schemeClr>
                </a:solidFill>
                <a:latin typeface="Times New Roman" panose="02020603050405020304" pitchFamily="18" charset="0"/>
                <a:cs typeface="Times New Roman" panose="02020603050405020304" pitchFamily="18" charset="0"/>
              </a:rPr>
              <a:t>Upper trapezius, </a:t>
            </a:r>
            <a:r>
              <a:rPr lang="en-US" dirty="0" err="1">
                <a:solidFill>
                  <a:schemeClr val="accent3">
                    <a:lumMod val="75000"/>
                  </a:schemeClr>
                </a:solidFill>
                <a:latin typeface="Times New Roman" panose="02020603050405020304" pitchFamily="18" charset="0"/>
                <a:cs typeface="Times New Roman" panose="02020603050405020304" pitchFamily="18" charset="0"/>
              </a:rPr>
              <a:t>S</a:t>
            </a:r>
            <a:r>
              <a:rPr lang="en-US" dirty="0" err="1" smtClean="0">
                <a:solidFill>
                  <a:schemeClr val="accent3">
                    <a:lumMod val="75000"/>
                  </a:schemeClr>
                </a:solidFill>
                <a:latin typeface="Times New Roman" panose="02020603050405020304" pitchFamily="18" charset="0"/>
                <a:cs typeface="Times New Roman" panose="02020603050405020304" pitchFamily="18" charset="0"/>
              </a:rPr>
              <a:t>erratus</a:t>
            </a:r>
            <a:r>
              <a:rPr lang="en-US" dirty="0" smtClean="0">
                <a:solidFill>
                  <a:schemeClr val="accent3">
                    <a:lumMod val="75000"/>
                  </a:schemeClr>
                </a:solidFill>
                <a:latin typeface="Times New Roman" panose="02020603050405020304" pitchFamily="18" charset="0"/>
                <a:cs typeface="Times New Roman" panose="02020603050405020304" pitchFamily="18" charset="0"/>
              </a:rPr>
              <a:t>-anterior</a:t>
            </a:r>
            <a:r>
              <a:rPr lang="en-US" dirty="0">
                <a:solidFill>
                  <a:schemeClr val="accent3">
                    <a:lumMod val="75000"/>
                  </a:schemeClr>
                </a:solidFill>
                <a:latin typeface="Times New Roman" panose="02020603050405020304" pitchFamily="18" charset="0"/>
                <a:cs typeface="Times New Roman" panose="02020603050405020304" pitchFamily="18" charset="0"/>
              </a:rPr>
              <a:t> and lower trapezius work to produce upward rotation of the scapula. The abdominal muscles work to rotate and stabilize the trunk.</a:t>
            </a:r>
          </a:p>
          <a:p>
            <a:endParaRPr lang="en-US" dirty="0"/>
          </a:p>
        </p:txBody>
      </p:sp>
    </p:spTree>
    <p:extLst>
      <p:ext uri="{BB962C8B-B14F-4D97-AF65-F5344CB8AC3E}">
        <p14:creationId xmlns:p14="http://schemas.microsoft.com/office/powerpoint/2010/main" val="41821278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466859"/>
            <a:ext cx="10258023" cy="705118"/>
          </a:xfrm>
        </p:spPr>
        <p:txBody>
          <a:bodyPr/>
          <a:lstStyle/>
          <a:p>
            <a:r>
              <a:rPr lang="en-US" b="1" dirty="0" smtClean="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rPr>
              <a:t>PHASES:</a:t>
            </a:r>
            <a:endParaRPr lang="en-US" b="1" dirty="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endParaRPr>
          </a:p>
        </p:txBody>
      </p:sp>
      <p:sp>
        <p:nvSpPr>
          <p:cNvPr id="3" name="Content Placeholder 2"/>
          <p:cNvSpPr>
            <a:spLocks noGrp="1"/>
          </p:cNvSpPr>
          <p:nvPr>
            <p:ph idx="1"/>
          </p:nvPr>
        </p:nvSpPr>
        <p:spPr>
          <a:xfrm>
            <a:off x="1326523" y="1455313"/>
            <a:ext cx="10303100" cy="5190186"/>
          </a:xfrm>
        </p:spPr>
        <p:txBody>
          <a:bodyPr/>
          <a:lstStyle/>
          <a:p>
            <a:r>
              <a:rPr lang="en-US" sz="2800" b="1" u="sng" dirty="0" smtClean="0">
                <a:solidFill>
                  <a:schemeClr val="accent3">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STRIDE PHASE:</a:t>
            </a:r>
          </a:p>
          <a:p>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The </a:t>
            </a:r>
            <a:r>
              <a:rPr lang="en-US" sz="2400" dirty="0">
                <a:solidFill>
                  <a:schemeClr val="accent3">
                    <a:lumMod val="75000"/>
                  </a:schemeClr>
                </a:solidFill>
                <a:latin typeface="Times New Roman" panose="02020603050405020304" pitchFamily="18" charset="0"/>
                <a:cs typeface="Times New Roman" panose="02020603050405020304" pitchFamily="18" charset="0"/>
              </a:rPr>
              <a:t>stride </a:t>
            </a:r>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ankle </a:t>
            </a:r>
            <a:r>
              <a:rPr lang="en-US" sz="2400" dirty="0">
                <a:solidFill>
                  <a:schemeClr val="accent3">
                    <a:lumMod val="75000"/>
                  </a:schemeClr>
                </a:solidFill>
                <a:latin typeface="Times New Roman" panose="02020603050405020304" pitchFamily="18" charset="0"/>
                <a:cs typeface="Times New Roman" panose="02020603050405020304" pitchFamily="18" charset="0"/>
              </a:rPr>
              <a:t>typically lands approximately 10cm away from </a:t>
            </a:r>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the midline </a:t>
            </a:r>
            <a:r>
              <a:rPr lang="en-US" sz="2400" dirty="0">
                <a:solidFill>
                  <a:schemeClr val="accent3">
                    <a:lumMod val="75000"/>
                  </a:schemeClr>
                </a:solidFill>
                <a:latin typeface="Times New Roman" panose="02020603050405020304" pitchFamily="18" charset="0"/>
                <a:cs typeface="Times New Roman" panose="02020603050405020304" pitchFamily="18" charset="0"/>
              </a:rPr>
              <a:t>with a distance from the rubber averaging 87% of the pitcher's </a:t>
            </a:r>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height.</a:t>
            </a:r>
            <a:endParaRPr lang="en-US" sz="2400" dirty="0">
              <a:solidFill>
                <a:schemeClr val="accent3">
                  <a:lumMod val="75000"/>
                </a:schemeClr>
              </a:solidFill>
              <a:latin typeface="Times New Roman" panose="02020603050405020304" pitchFamily="18" charset="0"/>
              <a:cs typeface="Times New Roman" panose="02020603050405020304" pitchFamily="18" charset="0"/>
            </a:endParaRPr>
          </a:p>
          <a:p>
            <a:r>
              <a:rPr lang="en-US" sz="2800" b="1" u="sng" dirty="0" smtClean="0">
                <a:solidFill>
                  <a:schemeClr val="accent3">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ARM COCKING PHASE:</a:t>
            </a:r>
          </a:p>
          <a:p>
            <a:r>
              <a:rPr lang="en-US" sz="2400" dirty="0">
                <a:solidFill>
                  <a:schemeClr val="accent3">
                    <a:lumMod val="75000"/>
                  </a:schemeClr>
                </a:solidFill>
                <a:latin typeface="Times New Roman" panose="02020603050405020304" pitchFamily="18" charset="0"/>
                <a:cs typeface="Times New Roman" panose="02020603050405020304" pitchFamily="18" charset="0"/>
              </a:rPr>
              <a:t>The arm cocking phase can be defined as the beginning of lead foot contact and ends at maximum shoulder external </a:t>
            </a:r>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rotation.</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92473" y="3850784"/>
            <a:ext cx="4799527" cy="3007216"/>
          </a:xfrm>
          <a:prstGeom prst="rect">
            <a:avLst/>
          </a:prstGeom>
        </p:spPr>
      </p:pic>
    </p:spTree>
    <p:extLst>
      <p:ext uri="{BB962C8B-B14F-4D97-AF65-F5344CB8AC3E}">
        <p14:creationId xmlns:p14="http://schemas.microsoft.com/office/powerpoint/2010/main" val="19766336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492617"/>
            <a:ext cx="10193628" cy="795270"/>
          </a:xfrm>
        </p:spPr>
        <p:txBody>
          <a:bodyPr/>
          <a:lstStyle/>
          <a:p>
            <a:r>
              <a:rPr lang="en-US" b="1" dirty="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rPr>
              <a:t>PHASES:</a:t>
            </a:r>
            <a:endParaRPr lang="en-US" dirty="0"/>
          </a:p>
        </p:txBody>
      </p:sp>
      <p:sp>
        <p:nvSpPr>
          <p:cNvPr id="3" name="Content Placeholder 2"/>
          <p:cNvSpPr>
            <a:spLocks noGrp="1"/>
          </p:cNvSpPr>
          <p:nvPr>
            <p:ph idx="1"/>
          </p:nvPr>
        </p:nvSpPr>
        <p:spPr>
          <a:xfrm>
            <a:off x="1371600" y="1584101"/>
            <a:ext cx="10193628" cy="4790941"/>
          </a:xfrm>
        </p:spPr>
        <p:txBody>
          <a:bodyPr>
            <a:normAutofit/>
          </a:bodyPr>
          <a:lstStyle/>
          <a:p>
            <a:r>
              <a:rPr lang="en-US" b="1" u="sng" dirty="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cs typeface="Times New Roman" panose="02020603050405020304" pitchFamily="18" charset="0"/>
              </a:rPr>
              <a:t>ACCELERATION PHASE</a:t>
            </a:r>
            <a:r>
              <a:rPr lang="en-US" b="1" u="sng" dirty="0" smtClean="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cs typeface="Times New Roman" panose="02020603050405020304" pitchFamily="18" charset="0"/>
              </a:rPr>
              <a:t>:</a:t>
            </a:r>
            <a:endParaRPr lang="en-US" b="1" u="sng" dirty="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cs typeface="Times New Roman" panose="02020603050405020304" pitchFamily="18" charset="0"/>
            </a:endParaRPr>
          </a:p>
          <a:p>
            <a:r>
              <a:rPr lang="en-US" dirty="0">
                <a:solidFill>
                  <a:schemeClr val="accent3">
                    <a:lumMod val="75000"/>
                  </a:schemeClr>
                </a:solidFill>
                <a:latin typeface="Times New Roman" panose="02020603050405020304" pitchFamily="18" charset="0"/>
                <a:cs typeface="Times New Roman" panose="02020603050405020304" pitchFamily="18" charset="0"/>
              </a:rPr>
              <a:t>The acceleration phase begins from the point of maximum shoulder external rotation to the point of </a:t>
            </a:r>
            <a:r>
              <a:rPr lang="en-US" dirty="0" smtClean="0">
                <a:solidFill>
                  <a:schemeClr val="accent3">
                    <a:lumMod val="75000"/>
                  </a:schemeClr>
                </a:solidFill>
                <a:latin typeface="Times New Roman" panose="02020603050405020304" pitchFamily="18" charset="0"/>
                <a:cs typeface="Times New Roman" panose="02020603050405020304" pitchFamily="18" charset="0"/>
              </a:rPr>
              <a:t>object releases.</a:t>
            </a:r>
            <a:endParaRPr lang="en-US" dirty="0">
              <a:solidFill>
                <a:schemeClr val="accent3">
                  <a:lumMod val="75000"/>
                </a:schemeClr>
              </a:solidFill>
              <a:latin typeface="Times New Roman" panose="02020603050405020304" pitchFamily="18" charset="0"/>
              <a:cs typeface="Times New Roman" panose="02020603050405020304" pitchFamily="18" charset="0"/>
            </a:endParaRPr>
          </a:p>
          <a:p>
            <a:r>
              <a:rPr lang="en-US" dirty="0">
                <a:solidFill>
                  <a:schemeClr val="accent3">
                    <a:lumMod val="75000"/>
                  </a:schemeClr>
                </a:solidFill>
                <a:latin typeface="Times New Roman" panose="02020603050405020304" pitchFamily="18" charset="0"/>
                <a:cs typeface="Times New Roman" panose="02020603050405020304" pitchFamily="18" charset="0"/>
              </a:rPr>
              <a:t>The trunk continues to rotate and tilt, and energy transferred through upper </a:t>
            </a:r>
            <a:r>
              <a:rPr lang="en-US" dirty="0" smtClean="0">
                <a:solidFill>
                  <a:schemeClr val="accent3">
                    <a:lumMod val="75000"/>
                  </a:schemeClr>
                </a:solidFill>
                <a:latin typeface="Times New Roman" panose="02020603050405020304" pitchFamily="18" charset="0"/>
                <a:cs typeface="Times New Roman" panose="02020603050405020304" pitchFamily="18" charset="0"/>
              </a:rPr>
              <a:t>extremity. During </a:t>
            </a:r>
            <a:r>
              <a:rPr lang="en-US" dirty="0">
                <a:solidFill>
                  <a:schemeClr val="accent3">
                    <a:lumMod val="75000"/>
                  </a:schemeClr>
                </a:solidFill>
                <a:latin typeface="Times New Roman" panose="02020603050405020304" pitchFamily="18" charset="0"/>
                <a:cs typeface="Times New Roman" panose="02020603050405020304" pitchFamily="18" charset="0"/>
              </a:rPr>
              <a:t>this phase, the shoulder moves into horizontal adduction and internal rotation. A rapid shoulder internal rotation takes </a:t>
            </a:r>
            <a:r>
              <a:rPr lang="en-US" dirty="0" smtClean="0">
                <a:solidFill>
                  <a:schemeClr val="accent3">
                    <a:lumMod val="75000"/>
                  </a:schemeClr>
                </a:solidFill>
                <a:latin typeface="Times New Roman" panose="02020603050405020304" pitchFamily="18" charset="0"/>
                <a:cs typeface="Times New Roman" panose="02020603050405020304" pitchFamily="18" charset="0"/>
              </a:rPr>
              <a:t>place.</a:t>
            </a:r>
            <a:endParaRPr lang="en-US" sz="2400" dirty="0" smtClean="0">
              <a:solidFill>
                <a:schemeClr val="accent3">
                  <a:lumMod val="75000"/>
                </a:schemeClr>
              </a:solidFill>
              <a:latin typeface="Times New Roman" panose="02020603050405020304" pitchFamily="18" charset="0"/>
              <a:cs typeface="Times New Roman" panose="02020603050405020304" pitchFamily="18" charset="0"/>
            </a:endParaRPr>
          </a:p>
          <a:p>
            <a:r>
              <a:rPr lang="en-US" b="1" u="sng" dirty="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rPr>
              <a:t>Muscle </a:t>
            </a:r>
            <a:r>
              <a:rPr lang="en-US" b="1" u="sng" dirty="0" smtClean="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rPr>
              <a:t>activation:</a:t>
            </a:r>
            <a:endParaRPr lang="en-US" b="1" u="sng" dirty="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cs typeface="Times New Roman" panose="02020603050405020304" pitchFamily="18" charset="0"/>
            </a:endParaRPr>
          </a:p>
          <a:p>
            <a:r>
              <a:rPr lang="en-US" dirty="0">
                <a:solidFill>
                  <a:schemeClr val="accent3">
                    <a:lumMod val="75000"/>
                  </a:schemeClr>
                </a:solidFill>
                <a:latin typeface="Times New Roman" panose="02020603050405020304" pitchFamily="18" charset="0"/>
                <a:cs typeface="Times New Roman" panose="02020603050405020304" pitchFamily="18" charset="0"/>
              </a:rPr>
              <a:t>Acceleration phase is the most explosive phase of the pitching, and trunk achieves its greatest rotation speed which leads to peak activity of </a:t>
            </a:r>
            <a:r>
              <a:rPr lang="en-US" dirty="0" err="1" smtClean="0">
                <a:solidFill>
                  <a:schemeClr val="accent3">
                    <a:lumMod val="75000"/>
                  </a:schemeClr>
                </a:solidFill>
                <a:latin typeface="Times New Roman" panose="02020603050405020304" pitchFamily="18" charset="0"/>
                <a:cs typeface="Times New Roman" panose="02020603050405020304" pitchFamily="18" charset="0"/>
              </a:rPr>
              <a:t>obliques</a:t>
            </a:r>
            <a:r>
              <a:rPr lang="en-US" dirty="0" smtClean="0">
                <a:solidFill>
                  <a:schemeClr val="accent3">
                    <a:lumMod val="75000"/>
                  </a:schemeClr>
                </a:solidFill>
                <a:latin typeface="Times New Roman" panose="02020603050405020304" pitchFamily="18" charset="0"/>
                <a:cs typeface="Times New Roman" panose="02020603050405020304" pitchFamily="18" charset="0"/>
              </a:rPr>
              <a:t>.</a:t>
            </a:r>
          </a:p>
          <a:p>
            <a:r>
              <a:rPr lang="en-US" dirty="0" err="1">
                <a:solidFill>
                  <a:schemeClr val="accent3">
                    <a:lumMod val="75000"/>
                  </a:schemeClr>
                </a:solidFill>
                <a:latin typeface="Times New Roman" panose="02020603050405020304" pitchFamily="18" charset="0"/>
                <a:cs typeface="Times New Roman" panose="02020603050405020304" pitchFamily="18" charset="0"/>
              </a:rPr>
              <a:t>Latissimus</a:t>
            </a:r>
            <a:r>
              <a:rPr lang="en-US" dirty="0">
                <a:solidFill>
                  <a:schemeClr val="accent3">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3">
                    <a:lumMod val="75000"/>
                  </a:schemeClr>
                </a:solidFill>
                <a:latin typeface="Times New Roman" panose="02020603050405020304" pitchFamily="18" charset="0"/>
                <a:cs typeface="Times New Roman" panose="02020603050405020304" pitchFamily="18" charset="0"/>
              </a:rPr>
              <a:t>dorsi</a:t>
            </a:r>
            <a:r>
              <a:rPr lang="en-US" dirty="0" smtClean="0">
                <a:solidFill>
                  <a:schemeClr val="accent3">
                    <a:lumMod val="75000"/>
                  </a:schemeClr>
                </a:solidFill>
                <a:latin typeface="Times New Roman" panose="02020603050405020304" pitchFamily="18" charset="0"/>
                <a:cs typeface="Times New Roman" panose="02020603050405020304" pitchFamily="18" charset="0"/>
              </a:rPr>
              <a:t>, </a:t>
            </a:r>
            <a:r>
              <a:rPr lang="en-US" dirty="0" err="1">
                <a:solidFill>
                  <a:schemeClr val="accent3">
                    <a:lumMod val="75000"/>
                  </a:schemeClr>
                </a:solidFill>
                <a:latin typeface="Times New Roman" panose="02020603050405020304" pitchFamily="18" charset="0"/>
                <a:cs typeface="Times New Roman" panose="02020603050405020304" pitchFamily="18" charset="0"/>
              </a:rPr>
              <a:t>serratus</a:t>
            </a:r>
            <a:r>
              <a:rPr lang="en-US" dirty="0">
                <a:solidFill>
                  <a:schemeClr val="accent3">
                    <a:lumMod val="75000"/>
                  </a:schemeClr>
                </a:solidFill>
                <a:latin typeface="Times New Roman" panose="02020603050405020304" pitchFamily="18" charset="0"/>
                <a:cs typeface="Times New Roman" panose="02020603050405020304" pitchFamily="18" charset="0"/>
              </a:rPr>
              <a:t> anterior and </a:t>
            </a:r>
            <a:r>
              <a:rPr lang="en-US" dirty="0" err="1">
                <a:solidFill>
                  <a:schemeClr val="accent3">
                    <a:lumMod val="75000"/>
                  </a:schemeClr>
                </a:solidFill>
                <a:latin typeface="Times New Roman" panose="02020603050405020304" pitchFamily="18" charset="0"/>
                <a:cs typeface="Times New Roman" panose="02020603050405020304" pitchFamily="18" charset="0"/>
              </a:rPr>
              <a:t>pectoralis</a:t>
            </a:r>
            <a:r>
              <a:rPr lang="en-US" dirty="0">
                <a:solidFill>
                  <a:schemeClr val="accent3">
                    <a:lumMod val="75000"/>
                  </a:schemeClr>
                </a:solidFill>
                <a:latin typeface="Times New Roman" panose="02020603050405020304" pitchFamily="18" charset="0"/>
                <a:cs typeface="Times New Roman" panose="02020603050405020304" pitchFamily="18" charset="0"/>
              </a:rPr>
              <a:t> </a:t>
            </a:r>
            <a:r>
              <a:rPr lang="en-US" dirty="0" smtClean="0">
                <a:solidFill>
                  <a:schemeClr val="accent3">
                    <a:lumMod val="75000"/>
                  </a:schemeClr>
                </a:solidFill>
                <a:latin typeface="Times New Roman" panose="02020603050405020304" pitchFamily="18" charset="0"/>
                <a:cs typeface="Times New Roman" panose="02020603050405020304" pitchFamily="18" charset="0"/>
              </a:rPr>
              <a:t>major.</a:t>
            </a:r>
          </a:p>
          <a:p>
            <a:r>
              <a:rPr lang="en-US" dirty="0" smtClean="0">
                <a:solidFill>
                  <a:schemeClr val="accent3">
                    <a:lumMod val="75000"/>
                  </a:schemeClr>
                </a:solidFill>
                <a:latin typeface="Times New Roman" panose="02020603050405020304" pitchFamily="18" charset="0"/>
                <a:cs typeface="Times New Roman" panose="02020603050405020304" pitchFamily="18" charset="0"/>
              </a:rPr>
              <a:t>Triceps </a:t>
            </a:r>
            <a:r>
              <a:rPr lang="en-US" dirty="0">
                <a:solidFill>
                  <a:schemeClr val="accent3">
                    <a:lumMod val="75000"/>
                  </a:schemeClr>
                </a:solidFill>
                <a:latin typeface="Times New Roman" panose="02020603050405020304" pitchFamily="18" charset="0"/>
                <a:cs typeface="Times New Roman" panose="02020603050405020304" pitchFamily="18" charset="0"/>
              </a:rPr>
              <a:t>also at its greatest activity during this phase as the elbow violently moves into extension and across the body.</a:t>
            </a:r>
            <a:endParaRPr lang="en-US" dirty="0" smtClean="0">
              <a:solidFill>
                <a:schemeClr val="accent3">
                  <a:lumMod val="75000"/>
                </a:schemeClr>
              </a:solidFill>
              <a:latin typeface="Times New Roman" panose="02020603050405020304" pitchFamily="18" charset="0"/>
              <a:cs typeface="Times New Roman" panose="02020603050405020304" pitchFamily="18" charset="0"/>
            </a:endParaRPr>
          </a:p>
          <a:p>
            <a:pPr marL="0" indent="0">
              <a:buNone/>
            </a:pPr>
            <a:endParaRPr lang="en-US" b="1" u="sng" dirty="0">
              <a:solidFill>
                <a:schemeClr val="accent3">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611659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189" y="270456"/>
            <a:ext cx="10805373" cy="798489"/>
          </a:xfrm>
        </p:spPr>
        <p:txBody>
          <a:bodyPr>
            <a:normAutofit/>
          </a:bodyPr>
          <a:lstStyle/>
          <a:p>
            <a:r>
              <a:rPr lang="en-US" b="1" dirty="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rPr>
              <a:t>PHASES:</a:t>
            </a:r>
            <a:endParaRPr lang="en-US" dirty="0"/>
          </a:p>
        </p:txBody>
      </p:sp>
      <p:sp>
        <p:nvSpPr>
          <p:cNvPr id="3" name="Content Placeholder 2"/>
          <p:cNvSpPr>
            <a:spLocks noGrp="1"/>
          </p:cNvSpPr>
          <p:nvPr>
            <p:ph idx="1"/>
          </p:nvPr>
        </p:nvSpPr>
        <p:spPr>
          <a:xfrm>
            <a:off x="1043189" y="1339403"/>
            <a:ext cx="10805373" cy="5396248"/>
          </a:xfrm>
        </p:spPr>
        <p:txBody>
          <a:bodyPr/>
          <a:lstStyle/>
          <a:p>
            <a:r>
              <a:rPr lang="en-US" sz="2400" b="1" u="sng" dirty="0" smtClean="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cs typeface="Times New Roman" panose="02020603050405020304" pitchFamily="18" charset="0"/>
              </a:rPr>
              <a:t>DECELEARATION PHASE:</a:t>
            </a:r>
          </a:p>
          <a:p>
            <a:r>
              <a:rPr lang="en-US" sz="2400" dirty="0">
                <a:solidFill>
                  <a:schemeClr val="accent3">
                    <a:lumMod val="75000"/>
                  </a:schemeClr>
                </a:solidFill>
                <a:latin typeface="Times New Roman" panose="02020603050405020304" pitchFamily="18" charset="0"/>
                <a:cs typeface="Times New Roman" panose="02020603050405020304" pitchFamily="18" charset="0"/>
              </a:rPr>
              <a:t>The arm deceleration phase begins at ball release and ends at maximum shoulder internal </a:t>
            </a:r>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rotation. Typically </a:t>
            </a:r>
            <a:r>
              <a:rPr lang="en-US" sz="2400" dirty="0">
                <a:solidFill>
                  <a:schemeClr val="accent3">
                    <a:lumMod val="75000"/>
                  </a:schemeClr>
                </a:solidFill>
                <a:latin typeface="Times New Roman" panose="02020603050405020304" pitchFamily="18" charset="0"/>
                <a:cs typeface="Times New Roman" panose="02020603050405020304" pitchFamily="18" charset="0"/>
              </a:rPr>
              <a:t>the concern in this phase is safely decelerating the forward progression of the </a:t>
            </a:r>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arm.</a:t>
            </a:r>
          </a:p>
          <a:p>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Due </a:t>
            </a:r>
            <a:r>
              <a:rPr lang="en-US" sz="2400" dirty="0">
                <a:solidFill>
                  <a:schemeClr val="accent3">
                    <a:lumMod val="75000"/>
                  </a:schemeClr>
                </a:solidFill>
                <a:latin typeface="Times New Roman" panose="02020603050405020304" pitchFamily="18" charset="0"/>
                <a:cs typeface="Times New Roman" panose="02020603050405020304" pitchFamily="18" charset="0"/>
              </a:rPr>
              <a:t>to the high forces generated in this phase, the posterior muscles are highly susceptible to tensile overload, undersurface cuff tears, labrum and bicep pathologies, capsule injuries, and internal </a:t>
            </a:r>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impingement</a:t>
            </a:r>
            <a:r>
              <a:rPr lang="en-US" dirty="0" smtClean="0"/>
              <a:t>.</a:t>
            </a:r>
          </a:p>
          <a:p>
            <a:r>
              <a:rPr lang="en-US" sz="2400" b="1" u="sng" dirty="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rPr>
              <a:t>Muscle </a:t>
            </a:r>
            <a:r>
              <a:rPr lang="en-US" sz="2400" b="1" u="sng" dirty="0" smtClean="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rPr>
              <a:t>activation:</a:t>
            </a:r>
          </a:p>
          <a:p>
            <a:r>
              <a:rPr lang="en-US" sz="2400" dirty="0">
                <a:solidFill>
                  <a:schemeClr val="accent3">
                    <a:lumMod val="75000"/>
                  </a:schemeClr>
                </a:solidFill>
                <a:latin typeface="Times New Roman" panose="02020603050405020304" pitchFamily="18" charset="0"/>
                <a:cs typeface="Times New Roman" panose="02020603050405020304" pitchFamily="18" charset="0"/>
              </a:rPr>
              <a:t>This is the most active phase for the muscles of shoulder girdle as they work eccentrically to decelerate the </a:t>
            </a:r>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arm. </a:t>
            </a:r>
            <a:r>
              <a:rPr lang="en-US" sz="2400" dirty="0" err="1" smtClean="0">
                <a:solidFill>
                  <a:schemeClr val="accent3">
                    <a:lumMod val="75000"/>
                  </a:schemeClr>
                </a:solidFill>
                <a:latin typeface="Times New Roman" panose="02020603050405020304" pitchFamily="18" charset="0"/>
                <a:cs typeface="Times New Roman" panose="02020603050405020304" pitchFamily="18" charset="0"/>
              </a:rPr>
              <a:t>Teres</a:t>
            </a:r>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 </a:t>
            </a:r>
            <a:r>
              <a:rPr lang="en-US" sz="2400" dirty="0">
                <a:solidFill>
                  <a:schemeClr val="accent3">
                    <a:lumMod val="75000"/>
                  </a:schemeClr>
                </a:solidFill>
                <a:latin typeface="Times New Roman" panose="02020603050405020304" pitchFamily="18" charset="0"/>
                <a:cs typeface="Times New Roman" panose="02020603050405020304" pitchFamily="18" charset="0"/>
              </a:rPr>
              <a:t>minor presents with its peak activity during this </a:t>
            </a:r>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phase.</a:t>
            </a:r>
          </a:p>
          <a:p>
            <a:r>
              <a:rPr lang="en-US" sz="2400" dirty="0">
                <a:solidFill>
                  <a:schemeClr val="accent3">
                    <a:lumMod val="75000"/>
                  </a:schemeClr>
                </a:solidFill>
                <a:latin typeface="Times New Roman" panose="02020603050405020304" pitchFamily="18" charset="0"/>
                <a:cs typeface="Times New Roman" panose="02020603050405020304" pitchFamily="18" charset="0"/>
              </a:rPr>
              <a:t>Biceps </a:t>
            </a:r>
            <a:r>
              <a:rPr lang="en-US" sz="2400" dirty="0" err="1">
                <a:solidFill>
                  <a:schemeClr val="accent3">
                    <a:lumMod val="75000"/>
                  </a:schemeClr>
                </a:solidFill>
                <a:latin typeface="Times New Roman" panose="02020603050405020304" pitchFamily="18" charset="0"/>
                <a:cs typeface="Times New Roman" panose="02020603050405020304" pitchFamily="18" charset="0"/>
              </a:rPr>
              <a:t>brachii</a:t>
            </a:r>
            <a:r>
              <a:rPr lang="en-US" sz="2400" dirty="0">
                <a:solidFill>
                  <a:schemeClr val="accent3">
                    <a:lumMod val="75000"/>
                  </a:schemeClr>
                </a:solidFill>
                <a:latin typeface="Times New Roman" panose="02020603050405020304" pitchFamily="18" charset="0"/>
                <a:cs typeface="Times New Roman" panose="02020603050405020304" pitchFamily="18" charset="0"/>
              </a:rPr>
              <a:t> and brachialis produces marked eccentric contraction to decelerate the elbow extension and forearm </a:t>
            </a:r>
            <a:r>
              <a:rPr lang="en-US" sz="2400" dirty="0" smtClean="0">
                <a:solidFill>
                  <a:schemeClr val="accent3">
                    <a:lumMod val="75000"/>
                  </a:schemeClr>
                </a:solidFill>
                <a:latin typeface="Times New Roman" panose="02020603050405020304" pitchFamily="18" charset="0"/>
                <a:cs typeface="Times New Roman" panose="02020603050405020304" pitchFamily="18" charset="0"/>
              </a:rPr>
              <a:t>pronation.</a:t>
            </a:r>
          </a:p>
          <a:p>
            <a:endParaRPr lang="en-US" sz="2400" dirty="0" smtClean="0"/>
          </a:p>
          <a:p>
            <a:endParaRPr lang="en-US" sz="2400" b="1" u="sng" dirty="0">
              <a:solidFill>
                <a:schemeClr val="accent3">
                  <a:lumMod val="75000"/>
                </a:schemeClr>
              </a:solidFill>
              <a:effectLst>
                <a:outerShdw blurRad="38100" dist="38100" dir="2700000" algn="tl">
                  <a:srgbClr val="000000">
                    <a:alpha val="43137"/>
                  </a:srgbClr>
                </a:outerShdw>
              </a:effectLst>
              <a:latin typeface="Arial Black" panose="020B0A04020102020204" pitchFamily="34" charset="0"/>
              <a:cs typeface="Times New Roman" panose="02020603050405020304" pitchFamily="18" charset="0"/>
            </a:endParaRPr>
          </a:p>
        </p:txBody>
      </p:sp>
    </p:spTree>
    <p:extLst>
      <p:ext uri="{BB962C8B-B14F-4D97-AF65-F5344CB8AC3E}">
        <p14:creationId xmlns:p14="http://schemas.microsoft.com/office/powerpoint/2010/main" val="2730439564"/>
      </p:ext>
    </p:extLst>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432A30"/>
      </a:dk2>
      <a:lt2>
        <a:srgbClr val="F2F2F0"/>
      </a:lt2>
      <a:accent1>
        <a:srgbClr val="836C9F"/>
      </a:accent1>
      <a:accent2>
        <a:srgbClr val="BDAB56"/>
      </a:accent2>
      <a:accent3>
        <a:srgbClr val="B0565D"/>
      </a:accent3>
      <a:accent4>
        <a:srgbClr val="55B1BC"/>
      </a:accent4>
      <a:accent5>
        <a:srgbClr val="4D925F"/>
      </a:accent5>
      <a:accent6>
        <a:srgbClr val="E08C4A"/>
      </a:accent6>
      <a:hlink>
        <a:srgbClr val="55B1BC"/>
      </a:hlink>
      <a:folHlink>
        <a:srgbClr val="836C9F"/>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9270AA94-2367-4B1E-B579-26147B222BD0}"/>
    </a:ext>
  </a:extLst>
</a:theme>
</file>

<file path=docProps/app.xml><?xml version="1.0" encoding="utf-8"?>
<Properties xmlns="http://schemas.openxmlformats.org/officeDocument/2006/extended-properties" xmlns:vt="http://schemas.openxmlformats.org/officeDocument/2006/docPropsVTypes">
  <Template>Crop</Template>
  <TotalTime>59</TotalTime>
  <Words>784</Words>
  <Application>Microsoft Office PowerPoint</Application>
  <PresentationFormat>Widescreen</PresentationFormat>
  <Paragraphs>63</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 Black</vt:lpstr>
      <vt:lpstr>Franklin Gothic Book</vt:lpstr>
      <vt:lpstr>Times New Roman</vt:lpstr>
      <vt:lpstr>Crop</vt:lpstr>
      <vt:lpstr>BIOMECHANICAL ANALYSIS OF SPORTS</vt:lpstr>
      <vt:lpstr>BIOMECHANICAL ANALYSIS OF THROWING:</vt:lpstr>
      <vt:lpstr>PowerPoint Presentation</vt:lpstr>
      <vt:lpstr>PHASES:</vt:lpstr>
      <vt:lpstr>PowerPoint Presentation</vt:lpstr>
      <vt:lpstr>PHASES:</vt:lpstr>
      <vt:lpstr>PHASES:</vt:lpstr>
      <vt:lpstr>PHASES:</vt:lpstr>
      <vt:lpstr>PHASES:</vt:lpstr>
      <vt:lpstr>PHASES:</vt:lpstr>
      <vt:lpstr>COMMON INJURIES:</vt:lpstr>
      <vt:lpstr>COMMON INJURIES:</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BIOMECHANICAL ANALYSIS OF SPORTS</dc:title>
  <dc:creator>mahi jutt</dc:creator>
  <cp:lastModifiedBy>mahi jutt</cp:lastModifiedBy>
  <cp:revision>7</cp:revision>
  <dcterms:created xsi:type="dcterms:W3CDTF">2020-04-03T19:15:32Z</dcterms:created>
  <dcterms:modified xsi:type="dcterms:W3CDTF">2020-04-03T20:15:30Z</dcterms:modified>
</cp:coreProperties>
</file>