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0" r:id="rId5"/>
    <p:sldId id="261" r:id="rId6"/>
    <p:sldId id="262" r:id="rId7"/>
    <p:sldId id="263" r:id="rId8"/>
    <p:sldId id="259" r:id="rId9"/>
    <p:sldId id="264"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4/1/2020</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khanacademy.org/science/ap-physics-1/ap-one-dimensional-motion/distance-displacement-and-coordinate-systems/v/distance-and-displacement" TargetMode="External"/><Relationship Id="rId7" Type="http://schemas.openxmlformats.org/officeDocument/2006/relationships/hyperlink" Target="https://byjus.com/physics/projectile-motion/" TargetMode="External"/><Relationship Id="rId2" Type="http://schemas.openxmlformats.org/officeDocument/2006/relationships/hyperlink" Target="https://www.youtube.com/watch?v=rcDXQ-5H8mk" TargetMode="External"/><Relationship Id="rId1" Type="http://schemas.openxmlformats.org/officeDocument/2006/relationships/slideLayout" Target="../slideLayouts/slideLayout7.xml"/><Relationship Id="rId6" Type="http://schemas.openxmlformats.org/officeDocument/2006/relationships/hyperlink" Target="https://www.youtube.com/watch?v=vxFYfumAAlY" TargetMode="External"/><Relationship Id="rId5" Type="http://schemas.openxmlformats.org/officeDocument/2006/relationships/hyperlink" Target="https://www.youtube.com/watch?v=apewLkLAR-U" TargetMode="External"/><Relationship Id="rId4" Type="http://schemas.openxmlformats.org/officeDocument/2006/relationships/hyperlink" Target="https://byjus.com/physics/measurement-of-speed/"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LINEAR KINEMATICS:</a:t>
            </a:r>
            <a:br>
              <a:rPr lang="en-US" sz="4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US" sz="4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LEC # 05</a:t>
            </a:r>
            <a:endParaRPr lang="en-US" sz="4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p:txBody>
          <a:bodyPr>
            <a:noAutofit/>
          </a:bodyPr>
          <a:lstStyle/>
          <a:p>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DR. NOOR-UL-AIN KUNG</a:t>
            </a:r>
          </a:p>
          <a:p>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BIOMECHANICS</a:t>
            </a:r>
          </a:p>
          <a:p>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MS.C 3</a:t>
            </a:r>
            <a:r>
              <a:rPr lang="en-US" b="1" baseline="30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RD</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SMESTER</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12366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76020" y="289259"/>
            <a:ext cx="8911687" cy="779687"/>
          </a:xfrm>
        </p:spPr>
        <p:txBody>
          <a:bodyPr>
            <a:normAutofit/>
          </a:bodyPr>
          <a:lstStyle/>
          <a:p>
            <a:r>
              <a:rPr lang="en-US" sz="4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DISTANCE &amp; DISPLACEMENT:</a:t>
            </a:r>
            <a:endParaRPr lang="en-US" sz="4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half" idx="1"/>
          </p:nvPr>
        </p:nvSpPr>
        <p:spPr>
          <a:xfrm>
            <a:off x="2382591" y="1390917"/>
            <a:ext cx="4649273" cy="5293217"/>
          </a:xfrm>
        </p:spPr>
        <p:txBody>
          <a:bodyPr>
            <a:normAutofit/>
          </a:bodyPr>
          <a:lstStyle/>
          <a:p>
            <a:r>
              <a:rPr lang="en-US" sz="24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Distance is the total movement of an object without any regard to direction. We can define distance as to how much ground an object has covered despite its starting or ending </a:t>
            </a:r>
            <a:r>
              <a:rPr lang="en-US" sz="24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point. </a:t>
            </a:r>
          </a:p>
          <a:p>
            <a:r>
              <a:rPr lang="en-US" sz="24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Formula </a:t>
            </a:r>
            <a:r>
              <a:rPr lang="en-US" sz="24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Δd</a:t>
            </a:r>
            <a:r>
              <a:rPr lang="en-US" sz="24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4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d1+d2</a:t>
            </a:r>
          </a:p>
          <a:p>
            <a:endParaRPr lang="en-US" sz="24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0">
              <a:buNone/>
            </a:pPr>
            <a:endParaRPr lang="en-US" sz="24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0">
              <a:buNone/>
            </a:pPr>
            <a:endParaRPr lang="en-US" sz="24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US" sz="24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Distance here will be = 4m + 3m + 5m = 12 m</a:t>
            </a:r>
          </a:p>
        </p:txBody>
      </p:sp>
      <p:sp>
        <p:nvSpPr>
          <p:cNvPr id="4" name="Content Placeholder 3"/>
          <p:cNvSpPr>
            <a:spLocks noGrp="1"/>
          </p:cNvSpPr>
          <p:nvPr>
            <p:ph sz="half" idx="2"/>
          </p:nvPr>
        </p:nvSpPr>
        <p:spPr>
          <a:xfrm>
            <a:off x="7190746" y="1390918"/>
            <a:ext cx="4670695" cy="5293216"/>
          </a:xfrm>
        </p:spPr>
        <p:txBody>
          <a:bodyPr>
            <a:normAutofit/>
          </a:bodyPr>
          <a:lstStyle/>
          <a:p>
            <a:r>
              <a:rPr lang="en-US" sz="24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Displacement is defined as the change in position of an object. It is a vector quantity and has a direction and magnitude. It is represented as an arrow that points from the starting position to the </a:t>
            </a:r>
            <a:r>
              <a:rPr lang="en-US" sz="24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final position.</a:t>
            </a:r>
          </a:p>
          <a:p>
            <a:r>
              <a:rPr lang="en-US"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Displacement </a:t>
            </a:r>
            <a:r>
              <a:rPr lang="en-US"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Δx</a:t>
            </a:r>
            <a:r>
              <a:rPr lang="en-US"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=xf−x0</a:t>
            </a:r>
          </a:p>
          <a:p>
            <a:pPr marL="0" lvl="0" indent="0" defTabSz="914400" eaLnBrk="0" fontAlgn="base" hangingPunct="0">
              <a:spcBef>
                <a:spcPct val="0"/>
              </a:spcBef>
              <a:spcAft>
                <a:spcPct val="0"/>
              </a:spcAft>
              <a:buClrTx/>
              <a:buNone/>
            </a:pPr>
            <a:r>
              <a:rPr lang="en-US"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xf</a:t>
            </a:r>
            <a:r>
              <a:rPr lang="en-US"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 Final Position</a:t>
            </a:r>
          </a:p>
          <a:p>
            <a:pPr marL="0" lvl="0" indent="0" defTabSz="914400" eaLnBrk="0" fontAlgn="base" hangingPunct="0">
              <a:spcBef>
                <a:spcPct val="0"/>
              </a:spcBef>
              <a:spcAft>
                <a:spcPct val="0"/>
              </a:spcAft>
              <a:buClrTx/>
              <a:buNone/>
            </a:pPr>
            <a:r>
              <a:rPr lang="en-US"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x0 = Initial Position</a:t>
            </a:r>
          </a:p>
          <a:p>
            <a:pPr marL="0" lvl="0" indent="0" defTabSz="914400" eaLnBrk="0" fontAlgn="base" hangingPunct="0">
              <a:spcBef>
                <a:spcPct val="0"/>
              </a:spcBef>
              <a:spcAft>
                <a:spcPct val="0"/>
              </a:spcAft>
              <a:buClrTx/>
              <a:buNone/>
            </a:pPr>
            <a:r>
              <a:rPr lang="en-US"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Δx</a:t>
            </a:r>
            <a:r>
              <a:rPr lang="en-US"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 Displacement</a:t>
            </a:r>
          </a:p>
          <a:p>
            <a:endParaRPr lang="en-US" sz="24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10" name="Content Placeholder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7251" y="4348807"/>
            <a:ext cx="3592960" cy="1369412"/>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82635" y="4752304"/>
            <a:ext cx="2678805" cy="1931830"/>
          </a:xfrm>
          <a:prstGeom prst="rect">
            <a:avLst/>
          </a:prstGeom>
        </p:spPr>
      </p:pic>
    </p:spTree>
    <p:extLst>
      <p:ext uri="{BB962C8B-B14F-4D97-AF65-F5344CB8AC3E}">
        <p14:creationId xmlns:p14="http://schemas.microsoft.com/office/powerpoint/2010/main" val="12440634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3943" y="48140"/>
            <a:ext cx="9434925" cy="763229"/>
          </a:xfrm>
        </p:spPr>
        <p:txBody>
          <a:bodyPr/>
          <a:lstStyle/>
          <a:p>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VECTORS &amp; SCALARS</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Text Placeholder 2"/>
          <p:cNvSpPr>
            <a:spLocks noGrp="1"/>
          </p:cNvSpPr>
          <p:nvPr>
            <p:ph type="body" idx="1"/>
          </p:nvPr>
        </p:nvSpPr>
        <p:spPr>
          <a:xfrm>
            <a:off x="2939373" y="942393"/>
            <a:ext cx="3992732" cy="576262"/>
          </a:xfrm>
        </p:spPr>
        <p:txBody>
          <a:bodyPr/>
          <a:lstStyle/>
          <a:p>
            <a:r>
              <a:rPr lang="en-US" sz="2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VECTORS</a:t>
            </a:r>
            <a:endParaRPr 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Content Placeholder 3"/>
          <p:cNvSpPr>
            <a:spLocks noGrp="1"/>
          </p:cNvSpPr>
          <p:nvPr>
            <p:ph sz="half" idx="2"/>
          </p:nvPr>
        </p:nvSpPr>
        <p:spPr>
          <a:xfrm>
            <a:off x="2266682" y="1649678"/>
            <a:ext cx="4665423" cy="5208322"/>
          </a:xfrm>
        </p:spPr>
        <p:txBody>
          <a:bodyPr>
            <a:normAutofit/>
          </a:bodyPr>
          <a:lstStyle/>
          <a:p>
            <a:r>
              <a:rPr lang="en-US" sz="24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Vectors are </a:t>
            </a:r>
            <a:r>
              <a:rPr lang="en-US" sz="2800" dirty="0">
                <a:latin typeface="Times New Roman" panose="02020603050405020304" pitchFamily="18" charset="0"/>
                <a:cs typeface="Times New Roman" panose="02020603050405020304" pitchFamily="18" charset="0"/>
              </a:rPr>
              <a:t>quantities that are fully described by both a magnitude and a direction</a:t>
            </a:r>
            <a:r>
              <a:rPr lang="en-US" sz="2800" dirty="0" smtClean="0">
                <a:latin typeface="Times New Roman" panose="02020603050405020304" pitchFamily="18" charset="0"/>
                <a:cs typeface="Times New Roman" panose="02020603050405020304" pitchFamily="18" charset="0"/>
              </a:rPr>
              <a:t>.</a:t>
            </a:r>
          </a:p>
          <a:p>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Yes there is direction.</a:t>
            </a:r>
          </a:p>
          <a:p>
            <a:r>
              <a:rPr lang="en-US" sz="2800" dirty="0" smtClean="0">
                <a:latin typeface="Times New Roman" panose="02020603050405020304" pitchFamily="18" charset="0"/>
                <a:cs typeface="Times New Roman" panose="02020603050405020304" pitchFamily="18" charset="0"/>
              </a:rPr>
              <a:t>Specified by a number </a:t>
            </a:r>
            <a:r>
              <a:rPr lang="en-US" sz="2800" dirty="0">
                <a:latin typeface="Times New Roman" panose="02020603050405020304" pitchFamily="18" charset="0"/>
                <a:cs typeface="Times New Roman" panose="02020603050405020304" pitchFamily="18" charset="0"/>
              </a:rPr>
              <a:t>(magnitude), direction and a unit</a:t>
            </a:r>
            <a:r>
              <a:rPr lang="en-US" sz="2800" dirty="0" smtClean="0">
                <a:latin typeface="Times New Roman" panose="02020603050405020304" pitchFamily="18" charset="0"/>
                <a:cs typeface="Times New Roman" panose="02020603050405020304" pitchFamily="18" charset="0"/>
              </a:rPr>
              <a:t>.</a:t>
            </a:r>
          </a:p>
          <a:p>
            <a:r>
              <a:rPr lang="en-US" sz="2800" dirty="0" smtClean="0">
                <a:latin typeface="Times New Roman" panose="02020603050405020304" pitchFamily="18" charset="0"/>
                <a:cs typeface="Times New Roman" panose="02020603050405020304" pitchFamily="18" charset="0"/>
              </a:rPr>
              <a:t>Examples: Velocity &amp; Acceleration.</a:t>
            </a:r>
            <a:endParaRPr lang="en-US" sz="2800" dirty="0">
              <a:latin typeface="Times New Roman" panose="02020603050405020304" pitchFamily="18" charset="0"/>
              <a:cs typeface="Times New Roman" panose="02020603050405020304" pitchFamily="18" charset="0"/>
            </a:endParaRPr>
          </a:p>
        </p:txBody>
      </p:sp>
      <p:sp>
        <p:nvSpPr>
          <p:cNvPr id="5" name="Text Placeholder 4"/>
          <p:cNvSpPr>
            <a:spLocks noGrp="1"/>
          </p:cNvSpPr>
          <p:nvPr>
            <p:ph type="body" sz="quarter" idx="3"/>
          </p:nvPr>
        </p:nvSpPr>
        <p:spPr>
          <a:xfrm>
            <a:off x="7506629" y="942393"/>
            <a:ext cx="4522239" cy="576262"/>
          </a:xfrm>
        </p:spPr>
        <p:txBody>
          <a:bodyPr/>
          <a:lstStyle/>
          <a:p>
            <a:r>
              <a:rPr lang="en-US" sz="2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SCALARS</a:t>
            </a:r>
            <a:endParaRPr 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sz="quarter" idx="4"/>
          </p:nvPr>
        </p:nvSpPr>
        <p:spPr>
          <a:xfrm>
            <a:off x="7166956" y="1649678"/>
            <a:ext cx="4861912" cy="5208321"/>
          </a:xfrm>
        </p:spPr>
        <p:txBody>
          <a:bodyPr>
            <a:normAutofit/>
          </a:bodyPr>
          <a:lstStyle/>
          <a:p>
            <a:r>
              <a:rPr lang="en-US" sz="2800" dirty="0" smtClean="0">
                <a:latin typeface="Times New Roman" panose="02020603050405020304" pitchFamily="18" charset="0"/>
                <a:cs typeface="Times New Roman" panose="02020603050405020304" pitchFamily="18" charset="0"/>
              </a:rPr>
              <a:t>Scalars are </a:t>
            </a:r>
            <a:r>
              <a:rPr lang="en-US" sz="2800" dirty="0">
                <a:latin typeface="Times New Roman" panose="02020603050405020304" pitchFamily="18" charset="0"/>
                <a:cs typeface="Times New Roman" panose="02020603050405020304" pitchFamily="18" charset="0"/>
              </a:rPr>
              <a:t>quantities that are fully described by a magnitude (or numerical value) alone</a:t>
            </a:r>
            <a:r>
              <a:rPr lang="en-US" sz="2800" dirty="0" smtClean="0">
                <a:latin typeface="Times New Roman" panose="02020603050405020304" pitchFamily="18" charset="0"/>
                <a:cs typeface="Times New Roman" panose="02020603050405020304" pitchFamily="18" charset="0"/>
              </a:rPr>
              <a:t>.</a:t>
            </a:r>
          </a:p>
          <a:p>
            <a:r>
              <a:rPr lang="en-US" sz="2800" dirty="0">
                <a:latin typeface="Times New Roman" panose="02020603050405020304" pitchFamily="18" charset="0"/>
                <a:cs typeface="Times New Roman" panose="02020603050405020304" pitchFamily="18" charset="0"/>
              </a:rPr>
              <a:t>No </a:t>
            </a:r>
            <a:r>
              <a:rPr lang="en-US" sz="2800" dirty="0" smtClean="0">
                <a:latin typeface="Times New Roman" panose="02020603050405020304" pitchFamily="18" charset="0"/>
                <a:cs typeface="Times New Roman" panose="02020603050405020304" pitchFamily="18" charset="0"/>
              </a:rPr>
              <a:t>direction.</a:t>
            </a:r>
          </a:p>
          <a:p>
            <a:r>
              <a:rPr lang="en-US" sz="2800" dirty="0" smtClean="0">
                <a:latin typeface="Times New Roman" panose="02020603050405020304" pitchFamily="18" charset="0"/>
                <a:cs typeface="Times New Roman" panose="02020603050405020304" pitchFamily="18" charset="0"/>
              </a:rPr>
              <a:t>Specified by a number </a:t>
            </a:r>
            <a:r>
              <a:rPr lang="en-US" sz="2800" dirty="0">
                <a:latin typeface="Times New Roman" panose="02020603050405020304" pitchFamily="18" charset="0"/>
                <a:cs typeface="Times New Roman" panose="02020603050405020304" pitchFamily="18" charset="0"/>
              </a:rPr>
              <a:t>(Magnitude) and a </a:t>
            </a:r>
            <a:r>
              <a:rPr lang="en-US" sz="2800" dirty="0" smtClean="0">
                <a:latin typeface="Times New Roman" panose="02020603050405020304" pitchFamily="18" charset="0"/>
                <a:cs typeface="Times New Roman" panose="02020603050405020304" pitchFamily="18" charset="0"/>
              </a:rPr>
              <a:t>Unit.</a:t>
            </a:r>
          </a:p>
          <a:p>
            <a:r>
              <a:rPr lang="en-US" sz="2800" dirty="0" smtClean="0">
                <a:latin typeface="Times New Roman" panose="02020603050405020304" pitchFamily="18" charset="0"/>
                <a:cs typeface="Times New Roman" panose="02020603050405020304" pitchFamily="18" charset="0"/>
              </a:rPr>
              <a:t>Examples; Mass &amp;</a:t>
            </a: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Temperature.</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768371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SPEED:</a:t>
            </a:r>
            <a:endParaRPr lang="en-US" sz="4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a:latin typeface="Times New Roman" panose="02020603050405020304" pitchFamily="18" charset="0"/>
                <a:cs typeface="Times New Roman" panose="02020603050405020304" pitchFamily="18" charset="0"/>
              </a:rPr>
              <a:t>Galileo defined speed as the distance covered per unit of time</a:t>
            </a:r>
            <a:r>
              <a:rPr lang="en-US" sz="2400" dirty="0" smtClean="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In equation form, that </a:t>
            </a:r>
            <a:r>
              <a:rPr lang="en-US" sz="2400" dirty="0" smtClean="0">
                <a:latin typeface="Times New Roman" panose="02020603050405020304" pitchFamily="18" charset="0"/>
                <a:cs typeface="Times New Roman" panose="02020603050405020304" pitchFamily="18" charset="0"/>
              </a:rPr>
              <a:t>is;</a:t>
            </a:r>
          </a:p>
          <a:p>
            <a:r>
              <a:rPr lang="en-US"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 d/t</a:t>
            </a:r>
          </a:p>
          <a:p>
            <a:r>
              <a:rPr lang="en-US" sz="2400" dirty="0" smtClean="0">
                <a:latin typeface="Times New Roman" panose="02020603050405020304" pitchFamily="18" charset="0"/>
                <a:cs typeface="Times New Roman" panose="02020603050405020304" pitchFamily="18" charset="0"/>
              </a:rPr>
              <a:t>V= speed</a:t>
            </a:r>
          </a:p>
          <a:p>
            <a:r>
              <a:rPr lang="en-US" sz="2400" dirty="0" smtClean="0">
                <a:latin typeface="Times New Roman" panose="02020603050405020304" pitchFamily="18" charset="0"/>
                <a:cs typeface="Times New Roman" panose="02020603050405020304" pitchFamily="18" charset="0"/>
              </a:rPr>
              <a:t>D= distance covered</a:t>
            </a:r>
          </a:p>
          <a:p>
            <a:r>
              <a:rPr lang="en-US" sz="2400" dirty="0" smtClean="0">
                <a:latin typeface="Times New Roman" panose="02020603050405020304" pitchFamily="18" charset="0"/>
                <a:cs typeface="Times New Roman" panose="02020603050405020304" pitchFamily="18" charset="0"/>
              </a:rPr>
              <a:t>T= time</a:t>
            </a:r>
          </a:p>
          <a:p>
            <a:r>
              <a:rPr lang="en-US" sz="2400" dirty="0" smtClean="0">
                <a:latin typeface="Times New Roman" panose="02020603050405020304" pitchFamily="18" charset="0"/>
                <a:cs typeface="Times New Roman" panose="02020603050405020304" pitchFamily="18" charset="0"/>
              </a:rPr>
              <a:t>Unit is meter per second (m/s)</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37224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VELOCITY:</a:t>
            </a:r>
            <a:endParaRPr lang="en-US" sz="4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b="1" dirty="0" smtClean="0">
                <a:latin typeface="Times New Roman" panose="02020603050405020304" pitchFamily="18" charset="0"/>
                <a:cs typeface="Times New Roman" panose="02020603050405020304" pitchFamily="18" charset="0"/>
              </a:rPr>
              <a:t>Velocity</a:t>
            </a:r>
            <a:r>
              <a:rPr lang="en-US" sz="2400" dirty="0">
                <a:latin typeface="Times New Roman" panose="02020603050405020304" pitchFamily="18" charset="0"/>
                <a:cs typeface="Times New Roman" panose="02020603050405020304" pitchFamily="18" charset="0"/>
              </a:rPr>
              <a:t> is defined as a vector measurement of the rate and direction of motion. Put simply, </a:t>
            </a:r>
            <a:r>
              <a:rPr lang="en-US" sz="2400" b="1" dirty="0">
                <a:latin typeface="Times New Roman" panose="02020603050405020304" pitchFamily="18" charset="0"/>
                <a:cs typeface="Times New Roman" panose="02020603050405020304" pitchFamily="18" charset="0"/>
              </a:rPr>
              <a:t>velocity</a:t>
            </a:r>
            <a:r>
              <a:rPr lang="en-US" sz="2400" dirty="0">
                <a:latin typeface="Times New Roman" panose="02020603050405020304" pitchFamily="18" charset="0"/>
                <a:cs typeface="Times New Roman" panose="02020603050405020304" pitchFamily="18" charset="0"/>
              </a:rPr>
              <a:t> is the speed at which something moves in one direction</a:t>
            </a:r>
            <a:r>
              <a:rPr lang="en-US" sz="2400" dirty="0" smtClean="0">
                <a:latin typeface="Times New Roman" panose="02020603050405020304" pitchFamily="18" charset="0"/>
                <a:cs typeface="Times New Roman" panose="02020603050405020304" pitchFamily="18" charset="0"/>
              </a:rPr>
              <a:t>.</a:t>
            </a:r>
          </a:p>
          <a:p>
            <a:r>
              <a:rPr lang="en-US" sz="2400" dirty="0" smtClean="0">
                <a:latin typeface="Times New Roman" panose="02020603050405020304" pitchFamily="18" charset="0"/>
                <a:cs typeface="Times New Roman" panose="02020603050405020304" pitchFamily="18" charset="0"/>
              </a:rPr>
              <a:t>For example:  </a:t>
            </a:r>
            <a:r>
              <a:rPr lang="en-US" sz="2400" dirty="0">
                <a:latin typeface="Times New Roman" panose="02020603050405020304" pitchFamily="18" charset="0"/>
                <a:cs typeface="Times New Roman" panose="02020603050405020304" pitchFamily="18" charset="0"/>
              </a:rPr>
              <a:t>The speed of a car traveling north on a major freeway and the speed </a:t>
            </a:r>
            <a:r>
              <a:rPr lang="en-US" sz="2400" dirty="0" smtClean="0">
                <a:latin typeface="Times New Roman" panose="02020603050405020304" pitchFamily="18" charset="0"/>
                <a:cs typeface="Times New Roman" panose="02020603050405020304" pitchFamily="18" charset="0"/>
              </a:rPr>
              <a:t>of a </a:t>
            </a:r>
            <a:r>
              <a:rPr lang="en-US" sz="2400" dirty="0">
                <a:latin typeface="Times New Roman" panose="02020603050405020304" pitchFamily="18" charset="0"/>
                <a:cs typeface="Times New Roman" panose="02020603050405020304" pitchFamily="18" charset="0"/>
              </a:rPr>
              <a:t>rocket launching into space can both be measured using </a:t>
            </a:r>
            <a:r>
              <a:rPr lang="en-US" sz="2400" b="1" dirty="0" smtClean="0">
                <a:latin typeface="Times New Roman" panose="02020603050405020304" pitchFamily="18" charset="0"/>
                <a:cs typeface="Times New Roman" panose="02020603050405020304" pitchFamily="18" charset="0"/>
              </a:rPr>
              <a:t>velocity.</a:t>
            </a:r>
          </a:p>
          <a:p>
            <a:r>
              <a:rPr lang="en-US" sz="2400" b="1" dirty="0" smtClean="0">
                <a:latin typeface="Times New Roman" panose="02020603050405020304" pitchFamily="18" charset="0"/>
                <a:cs typeface="Times New Roman" panose="02020603050405020304" pitchFamily="18" charset="0"/>
              </a:rPr>
              <a:t>Formula </a:t>
            </a:r>
            <a:r>
              <a:rPr lang="en-US" sz="2400" dirty="0">
                <a:latin typeface="Times New Roman" panose="02020603050405020304" pitchFamily="18" charset="0"/>
                <a:cs typeface="Times New Roman" panose="02020603050405020304" pitchFamily="18" charset="0"/>
              </a:rPr>
              <a:t>v = </a:t>
            </a:r>
            <a:r>
              <a:rPr lang="el-GR" sz="2400" dirty="0">
                <a:latin typeface="Times New Roman" panose="02020603050405020304" pitchFamily="18" charset="0"/>
                <a:cs typeface="Times New Roman" panose="02020603050405020304" pitchFamily="18" charset="0"/>
              </a:rPr>
              <a:t>Δ</a:t>
            </a:r>
            <a:r>
              <a:rPr lang="en-US" sz="2400" dirty="0">
                <a:latin typeface="Times New Roman" panose="02020603050405020304" pitchFamily="18" charset="0"/>
                <a:cs typeface="Times New Roman" panose="02020603050405020304" pitchFamily="18" charset="0"/>
              </a:rPr>
              <a:t>s/</a:t>
            </a:r>
            <a:r>
              <a:rPr lang="el-GR" sz="2400" dirty="0">
                <a:latin typeface="Times New Roman" panose="02020603050405020304" pitchFamily="18" charset="0"/>
                <a:cs typeface="Times New Roman" panose="02020603050405020304" pitchFamily="18" charset="0"/>
              </a:rPr>
              <a:t>Δ</a:t>
            </a:r>
            <a:r>
              <a:rPr lang="en-US" sz="2400" dirty="0">
                <a:latin typeface="Times New Roman" panose="02020603050405020304" pitchFamily="18" charset="0"/>
                <a:cs typeface="Times New Roman" panose="02020603050405020304" pitchFamily="18" charset="0"/>
              </a:rPr>
              <a:t>t</a:t>
            </a:r>
            <a:r>
              <a:rPr lang="en-US" sz="2400" dirty="0" smtClean="0">
                <a:latin typeface="Times New Roman" panose="02020603050405020304" pitchFamily="18" charset="0"/>
                <a:cs typeface="Times New Roman" panose="02020603050405020304" pitchFamily="18" charset="0"/>
              </a:rPr>
              <a:t>.</a:t>
            </a:r>
          </a:p>
          <a:p>
            <a:r>
              <a:rPr lang="en-US" sz="2400" dirty="0" smtClean="0">
                <a:latin typeface="Times New Roman" panose="02020603050405020304" pitchFamily="18" charset="0"/>
                <a:cs typeface="Times New Roman" panose="02020603050405020304" pitchFamily="18" charset="0"/>
              </a:rPr>
              <a:t>V= velocity, </a:t>
            </a:r>
            <a:r>
              <a:rPr lang="el-GR" sz="2400" dirty="0">
                <a:latin typeface="Times New Roman" panose="02020603050405020304" pitchFamily="18" charset="0"/>
                <a:cs typeface="Times New Roman" panose="02020603050405020304" pitchFamily="18" charset="0"/>
              </a:rPr>
              <a:t>Δ</a:t>
            </a:r>
            <a:r>
              <a:rPr lang="en-US" sz="2400" dirty="0" smtClean="0">
                <a:latin typeface="Times New Roman" panose="02020603050405020304" pitchFamily="18" charset="0"/>
                <a:cs typeface="Times New Roman" panose="02020603050405020304" pitchFamily="18" charset="0"/>
              </a:rPr>
              <a:t>s= change in position, </a:t>
            </a:r>
            <a:r>
              <a:rPr lang="el-GR" sz="2400" dirty="0">
                <a:latin typeface="Times New Roman" panose="02020603050405020304" pitchFamily="18" charset="0"/>
                <a:cs typeface="Times New Roman" panose="02020603050405020304" pitchFamily="18" charset="0"/>
              </a:rPr>
              <a:t>Δ</a:t>
            </a:r>
            <a:r>
              <a:rPr lang="en-US" sz="2400" dirty="0" smtClean="0">
                <a:latin typeface="Times New Roman" panose="02020603050405020304" pitchFamily="18" charset="0"/>
                <a:cs typeface="Times New Roman" panose="02020603050405020304" pitchFamily="18" charset="0"/>
              </a:rPr>
              <a:t>t= change in time.</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79546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ACCELERATION:</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anose="02020603050405020304" pitchFamily="18" charset="0"/>
                <a:cs typeface="Times New Roman" panose="02020603050405020304" pitchFamily="18" charset="0"/>
              </a:rPr>
              <a:t>Acceleration </a:t>
            </a:r>
            <a:r>
              <a:rPr lang="en-US" sz="2400" dirty="0">
                <a:latin typeface="Times New Roman" panose="02020603050405020304" pitchFamily="18" charset="0"/>
                <a:cs typeface="Times New Roman" panose="02020603050405020304" pitchFamily="18" charset="0"/>
              </a:rPr>
              <a:t>is </a:t>
            </a:r>
            <a:r>
              <a:rPr lang="en-US" sz="2400" b="1" dirty="0">
                <a:latin typeface="Times New Roman" panose="02020603050405020304" pitchFamily="18" charset="0"/>
                <a:cs typeface="Times New Roman" panose="02020603050405020304" pitchFamily="18" charset="0"/>
              </a:rPr>
              <a:t>defined</a:t>
            </a:r>
            <a:r>
              <a:rPr lang="en-US" sz="2400" dirty="0">
                <a:latin typeface="Times New Roman" panose="02020603050405020304" pitchFamily="18" charset="0"/>
                <a:cs typeface="Times New Roman" panose="02020603050405020304" pitchFamily="18" charset="0"/>
              </a:rPr>
              <a:t> as the rate of change (or derivative with respect to time) of velocity</a:t>
            </a:r>
            <a:r>
              <a:rPr lang="en-US" sz="2400" dirty="0" smtClean="0">
                <a:latin typeface="Times New Roman" panose="02020603050405020304" pitchFamily="18" charset="0"/>
                <a:cs typeface="Times New Roman" panose="02020603050405020304" pitchFamily="18" charset="0"/>
              </a:rPr>
              <a:t>.</a:t>
            </a:r>
          </a:p>
          <a:p>
            <a:r>
              <a:rPr lang="en-US" sz="2400" dirty="0" smtClean="0">
                <a:latin typeface="Times New Roman" panose="02020603050405020304" pitchFamily="18" charset="0"/>
                <a:cs typeface="Times New Roman" panose="02020603050405020304" pitchFamily="18" charset="0"/>
              </a:rPr>
              <a:t>It is denoted by “a”.</a:t>
            </a:r>
          </a:p>
          <a:p>
            <a:r>
              <a:rPr lang="en-US" sz="2400" dirty="0" smtClean="0">
                <a:latin typeface="Times New Roman" panose="02020603050405020304" pitchFamily="18" charset="0"/>
                <a:cs typeface="Times New Roman" panose="02020603050405020304" pitchFamily="18" charset="0"/>
              </a:rPr>
              <a:t>Formula of acceleration is </a:t>
            </a:r>
            <a:r>
              <a:rPr lang="en-US" sz="2400" dirty="0">
                <a:latin typeface="Times New Roman" panose="02020603050405020304" pitchFamily="18" charset="0"/>
                <a:cs typeface="Times New Roman" panose="02020603050405020304" pitchFamily="18" charset="0"/>
              </a:rPr>
              <a:t>a = </a:t>
            </a:r>
            <a:r>
              <a:rPr lang="el-GR" sz="2400" dirty="0">
                <a:latin typeface="Times New Roman" panose="02020603050405020304" pitchFamily="18" charset="0"/>
                <a:cs typeface="Times New Roman" panose="02020603050405020304" pitchFamily="18" charset="0"/>
              </a:rPr>
              <a:t>Δ</a:t>
            </a:r>
            <a:r>
              <a:rPr lang="en-US" sz="2400" dirty="0">
                <a:latin typeface="Times New Roman" panose="02020603050405020304" pitchFamily="18" charset="0"/>
                <a:cs typeface="Times New Roman" panose="02020603050405020304" pitchFamily="18" charset="0"/>
              </a:rPr>
              <a:t>v/</a:t>
            </a:r>
            <a:r>
              <a:rPr lang="el-GR" sz="2400" dirty="0">
                <a:latin typeface="Times New Roman" panose="02020603050405020304" pitchFamily="18" charset="0"/>
                <a:cs typeface="Times New Roman" panose="02020603050405020304" pitchFamily="18" charset="0"/>
              </a:rPr>
              <a:t>Δ</a:t>
            </a:r>
            <a:r>
              <a:rPr lang="en-US" sz="2400" dirty="0">
                <a:latin typeface="Times New Roman" panose="02020603050405020304" pitchFamily="18" charset="0"/>
                <a:cs typeface="Times New Roman" panose="02020603050405020304" pitchFamily="18" charset="0"/>
              </a:rPr>
              <a:t>t</a:t>
            </a:r>
            <a:r>
              <a:rPr lang="en-US" sz="2400" dirty="0" smtClean="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a= acceleration</a:t>
            </a:r>
          </a:p>
          <a:p>
            <a:r>
              <a:rPr lang="el-GR" sz="2400" dirty="0">
                <a:latin typeface="Times New Roman" panose="02020603050405020304" pitchFamily="18" charset="0"/>
                <a:cs typeface="Times New Roman" panose="02020603050405020304" pitchFamily="18" charset="0"/>
              </a:rPr>
              <a:t>Δ</a:t>
            </a:r>
            <a:r>
              <a:rPr lang="en-US" sz="2400" dirty="0" smtClean="0">
                <a:latin typeface="Times New Roman" panose="02020603050405020304" pitchFamily="18" charset="0"/>
                <a:cs typeface="Times New Roman" panose="02020603050405020304" pitchFamily="18" charset="0"/>
              </a:rPr>
              <a:t>v= change in velocity.</a:t>
            </a:r>
          </a:p>
          <a:p>
            <a:r>
              <a:rPr lang="el-GR" sz="2400" dirty="0">
                <a:latin typeface="Times New Roman" panose="02020603050405020304" pitchFamily="18" charset="0"/>
                <a:cs typeface="Times New Roman" panose="02020603050405020304" pitchFamily="18" charset="0"/>
              </a:rPr>
              <a:t>Δ</a:t>
            </a:r>
            <a:r>
              <a:rPr lang="en-US" sz="2400" dirty="0" smtClean="0">
                <a:latin typeface="Times New Roman" panose="02020603050405020304" pitchFamily="18" charset="0"/>
                <a:cs typeface="Times New Roman" panose="02020603050405020304" pitchFamily="18" charset="0"/>
              </a:rPr>
              <a:t>t= change in time.</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972914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PROJECTILE:</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a:latin typeface="Times New Roman" panose="02020603050405020304" pitchFamily="18" charset="0"/>
                <a:cs typeface="Times New Roman" panose="02020603050405020304" pitchFamily="18" charset="0"/>
              </a:rPr>
              <a:t> A </a:t>
            </a:r>
            <a:r>
              <a:rPr lang="en-US" sz="2400" b="1" dirty="0">
                <a:latin typeface="Times New Roman" panose="02020603050405020304" pitchFamily="18" charset="0"/>
                <a:cs typeface="Times New Roman" panose="02020603050405020304" pitchFamily="18" charset="0"/>
              </a:rPr>
              <a:t>projectile</a:t>
            </a:r>
            <a:r>
              <a:rPr lang="en-US" sz="2400" dirty="0">
                <a:latin typeface="Times New Roman" panose="02020603050405020304" pitchFamily="18" charset="0"/>
                <a:cs typeface="Times New Roman" panose="02020603050405020304" pitchFamily="18" charset="0"/>
              </a:rPr>
              <a:t> is any object that once projected or dropped continues in motion by its own inertia and is influenced only by the downward force of gravity</a:t>
            </a:r>
            <a:r>
              <a:rPr lang="en-US" sz="2400" dirty="0" smtClean="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This doesn’t necessarily mean that the other forces do not act on it, just that their effect is minimal compared to gravity. The path followed by a projectile is known as a trajectory</a:t>
            </a:r>
            <a:r>
              <a:rPr lang="en-US" sz="2400" dirty="0" smtClean="0">
                <a:latin typeface="Times New Roman" panose="02020603050405020304" pitchFamily="18" charset="0"/>
                <a:cs typeface="Times New Roman" panose="02020603050405020304" pitchFamily="18" charset="0"/>
              </a:rPr>
              <a:t>.</a:t>
            </a:r>
          </a:p>
          <a:p>
            <a:r>
              <a:rPr lang="en-US" sz="2400" dirty="0" smtClean="0">
                <a:latin typeface="Times New Roman" panose="02020603050405020304" pitchFamily="18" charset="0"/>
                <a:cs typeface="Times New Roman" panose="02020603050405020304" pitchFamily="18" charset="0"/>
              </a:rPr>
              <a:t>For example:</a:t>
            </a:r>
            <a:r>
              <a:rPr lang="en-US" sz="2400" dirty="0">
                <a:latin typeface="Times New Roman" panose="02020603050405020304" pitchFamily="18" charset="0"/>
                <a:cs typeface="Times New Roman" panose="02020603050405020304" pitchFamily="18" charset="0"/>
              </a:rPr>
              <a:t> A baseball batted or thrown and the instant the bullet exits the barrel of a gun are all examples of projectile.</a:t>
            </a:r>
            <a:r>
              <a:rPr lang="en-US" sz="2400" dirty="0" smtClean="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581135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84691" y="951894"/>
            <a:ext cx="8049961" cy="523220"/>
          </a:xfrm>
          <a:prstGeom prst="rect">
            <a:avLst/>
          </a:prstGeom>
        </p:spPr>
        <p:txBody>
          <a:bodyPr wrap="none">
            <a:spAutoFit/>
          </a:bodyPr>
          <a:lstStyle/>
          <a:p>
            <a:r>
              <a:rPr lang="en-US" sz="2800" b="1" dirty="0">
                <a:latin typeface="Times New Roman" panose="02020603050405020304" pitchFamily="18" charset="0"/>
                <a:cs typeface="Times New Roman" panose="02020603050405020304" pitchFamily="18" charset="0"/>
                <a:hlinkClick r:id="rId2"/>
              </a:rPr>
              <a:t>https://www.youtube.com/watch?v=rcDXQ-5H8mk</a:t>
            </a:r>
            <a:endParaRPr lang="en-US" sz="2800" b="1" dirty="0">
              <a:latin typeface="Times New Roman" panose="02020603050405020304" pitchFamily="18" charset="0"/>
              <a:cs typeface="Times New Roman" panose="02020603050405020304" pitchFamily="18" charset="0"/>
            </a:endParaRPr>
          </a:p>
        </p:txBody>
      </p:sp>
      <p:sp>
        <p:nvSpPr>
          <p:cNvPr id="3" name="Rectangle 2"/>
          <p:cNvSpPr/>
          <p:nvPr/>
        </p:nvSpPr>
        <p:spPr>
          <a:xfrm>
            <a:off x="2084691" y="1682616"/>
            <a:ext cx="6096000" cy="1015663"/>
          </a:xfrm>
          <a:prstGeom prst="rect">
            <a:avLst/>
          </a:prstGeom>
        </p:spPr>
        <p:txBody>
          <a:bodyPr>
            <a:spAutoFit/>
          </a:bodyPr>
          <a:lstStyle/>
          <a:p>
            <a:r>
              <a:rPr lang="en-US" sz="2000" b="1" dirty="0">
                <a:latin typeface="Times New Roman" panose="02020603050405020304" pitchFamily="18" charset="0"/>
                <a:cs typeface="Times New Roman" panose="02020603050405020304" pitchFamily="18" charset="0"/>
                <a:hlinkClick r:id="rId3"/>
              </a:rPr>
              <a:t>https://www.khanacademy.org/science/ap-physics-1/ap-one-dimensional-motion/distance-displacement-and-coordinate-systems/v/distance-and-displacement</a:t>
            </a:r>
            <a:endParaRPr lang="en-US" sz="2000" b="1" dirty="0">
              <a:latin typeface="Times New Roman" panose="02020603050405020304" pitchFamily="18" charset="0"/>
              <a:cs typeface="Times New Roman" panose="02020603050405020304" pitchFamily="18" charset="0"/>
            </a:endParaRPr>
          </a:p>
        </p:txBody>
      </p:sp>
      <p:sp>
        <p:nvSpPr>
          <p:cNvPr id="4" name="Rectangle 3"/>
          <p:cNvSpPr/>
          <p:nvPr/>
        </p:nvSpPr>
        <p:spPr>
          <a:xfrm>
            <a:off x="2084691" y="2905781"/>
            <a:ext cx="6288901" cy="461665"/>
          </a:xfrm>
          <a:prstGeom prst="rect">
            <a:avLst/>
          </a:prstGeom>
        </p:spPr>
        <p:txBody>
          <a:bodyPr wrap="none">
            <a:spAutoFit/>
          </a:bodyPr>
          <a:lstStyle/>
          <a:p>
            <a:r>
              <a:rPr lang="en-US" sz="2400" dirty="0">
                <a:latin typeface="Times New Roman" panose="02020603050405020304" pitchFamily="18" charset="0"/>
                <a:cs typeface="Times New Roman" panose="02020603050405020304" pitchFamily="18" charset="0"/>
                <a:hlinkClick r:id="rId4"/>
              </a:rPr>
              <a:t>https://byjus.com/physics/measurement-of-speed/</a:t>
            </a:r>
            <a:endParaRPr lang="en-US" sz="2400" dirty="0">
              <a:latin typeface="Times New Roman" panose="02020603050405020304" pitchFamily="18" charset="0"/>
              <a:cs typeface="Times New Roman" panose="02020603050405020304" pitchFamily="18" charset="0"/>
            </a:endParaRPr>
          </a:p>
        </p:txBody>
      </p:sp>
      <p:sp>
        <p:nvSpPr>
          <p:cNvPr id="5" name="Rectangle 4"/>
          <p:cNvSpPr/>
          <p:nvPr/>
        </p:nvSpPr>
        <p:spPr>
          <a:xfrm>
            <a:off x="2084691" y="3759614"/>
            <a:ext cx="7637732" cy="523220"/>
          </a:xfrm>
          <a:prstGeom prst="rect">
            <a:avLst/>
          </a:prstGeom>
        </p:spPr>
        <p:txBody>
          <a:bodyPr wrap="none">
            <a:spAutoFit/>
          </a:bodyPr>
          <a:lstStyle/>
          <a:p>
            <a:r>
              <a:rPr lang="en-US" sz="2800" dirty="0">
                <a:latin typeface="Times New Roman" panose="02020603050405020304" pitchFamily="18" charset="0"/>
                <a:cs typeface="Times New Roman" panose="02020603050405020304" pitchFamily="18" charset="0"/>
                <a:hlinkClick r:id="rId5"/>
              </a:rPr>
              <a:t>https://www.youtube.com/watch?v=apewLkLAR-U</a:t>
            </a:r>
            <a:endParaRPr lang="en-US" sz="2800" dirty="0">
              <a:latin typeface="Times New Roman" panose="02020603050405020304" pitchFamily="18" charset="0"/>
              <a:cs typeface="Times New Roman" panose="02020603050405020304" pitchFamily="18" charset="0"/>
            </a:endParaRPr>
          </a:p>
        </p:txBody>
      </p:sp>
      <p:sp>
        <p:nvSpPr>
          <p:cNvPr id="6" name="Rectangle 5"/>
          <p:cNvSpPr/>
          <p:nvPr/>
        </p:nvSpPr>
        <p:spPr>
          <a:xfrm>
            <a:off x="2084691" y="4675002"/>
            <a:ext cx="6592702" cy="461665"/>
          </a:xfrm>
          <a:prstGeom prst="rect">
            <a:avLst/>
          </a:prstGeom>
        </p:spPr>
        <p:txBody>
          <a:bodyPr wrap="none">
            <a:spAutoFit/>
          </a:bodyPr>
          <a:lstStyle/>
          <a:p>
            <a:r>
              <a:rPr lang="en-US" sz="2400" dirty="0">
                <a:latin typeface="Times New Roman" panose="02020603050405020304" pitchFamily="18" charset="0"/>
                <a:cs typeface="Times New Roman" panose="02020603050405020304" pitchFamily="18" charset="0"/>
                <a:hlinkClick r:id="rId6"/>
              </a:rPr>
              <a:t>https://www.youtube.com/watch?v=vxFYfumAAlY</a:t>
            </a:r>
            <a:endParaRPr lang="en-US" sz="2400" dirty="0">
              <a:latin typeface="Times New Roman" panose="02020603050405020304" pitchFamily="18" charset="0"/>
              <a:cs typeface="Times New Roman" panose="02020603050405020304" pitchFamily="18" charset="0"/>
            </a:endParaRPr>
          </a:p>
        </p:txBody>
      </p:sp>
      <p:sp>
        <p:nvSpPr>
          <p:cNvPr id="7" name="Rectangle 6"/>
          <p:cNvSpPr/>
          <p:nvPr/>
        </p:nvSpPr>
        <p:spPr>
          <a:xfrm>
            <a:off x="2084691" y="5282614"/>
            <a:ext cx="5636479" cy="461665"/>
          </a:xfrm>
          <a:prstGeom prst="rect">
            <a:avLst/>
          </a:prstGeom>
        </p:spPr>
        <p:txBody>
          <a:bodyPr wrap="none">
            <a:spAutoFit/>
          </a:bodyPr>
          <a:lstStyle/>
          <a:p>
            <a:r>
              <a:rPr lang="en-US" sz="2400" dirty="0">
                <a:latin typeface="Times New Roman" panose="02020603050405020304" pitchFamily="18" charset="0"/>
                <a:cs typeface="Times New Roman" panose="02020603050405020304" pitchFamily="18" charset="0"/>
                <a:hlinkClick r:id="rId7"/>
              </a:rPr>
              <a:t>https://byjus.com/physics/projectile-motion</a:t>
            </a:r>
            <a:r>
              <a:rPr lang="en-US" sz="2400" dirty="0">
                <a:hlinkClick r:id="rId7"/>
              </a:rPr>
              <a:t>/</a:t>
            </a:r>
            <a:endParaRPr lang="en-US" sz="2400" dirty="0"/>
          </a:p>
        </p:txBody>
      </p:sp>
    </p:spTree>
    <p:extLst>
      <p:ext uri="{BB962C8B-B14F-4D97-AF65-F5344CB8AC3E}">
        <p14:creationId xmlns:p14="http://schemas.microsoft.com/office/powerpoint/2010/main" val="28200430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73685843"/>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docProps/app.xml><?xml version="1.0" encoding="utf-8"?>
<Properties xmlns="http://schemas.openxmlformats.org/officeDocument/2006/extended-properties" xmlns:vt="http://schemas.openxmlformats.org/officeDocument/2006/docPropsVTypes">
  <Template>Wisp</Template>
  <TotalTime>97</TotalTime>
  <Words>193</Words>
  <Application>Microsoft Office PowerPoint</Application>
  <PresentationFormat>Widescreen</PresentationFormat>
  <Paragraphs>57</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Century Gothic</vt:lpstr>
      <vt:lpstr>Times New Roman</vt:lpstr>
      <vt:lpstr>Wingdings 3</vt:lpstr>
      <vt:lpstr>Wisp</vt:lpstr>
      <vt:lpstr>LINEAR KINEMATICS: LEC # 05</vt:lpstr>
      <vt:lpstr>DISTANCE &amp; DISPLACEMENT:</vt:lpstr>
      <vt:lpstr>VECTORS &amp; SCALARS</vt:lpstr>
      <vt:lpstr>SPEED:</vt:lpstr>
      <vt:lpstr>VELOCITY:</vt:lpstr>
      <vt:lpstr>ACCELERATION:</vt:lpstr>
      <vt:lpstr>PROJECTILE:</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LINEAR KINEMATICS: LEC # 05</dc:title>
  <dc:creator>mahi jutt</dc:creator>
  <cp:lastModifiedBy>mahi jutt</cp:lastModifiedBy>
  <cp:revision>11</cp:revision>
  <dcterms:created xsi:type="dcterms:W3CDTF">2020-03-26T19:31:26Z</dcterms:created>
  <dcterms:modified xsi:type="dcterms:W3CDTF">2020-04-01T18:11:23Z</dcterms:modified>
</cp:coreProperties>
</file>