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60" r:id="rId5"/>
    <p:sldId id="259"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rot="10800000">
              <a:off x="0" y="0"/>
              <a:ext cx="842596" cy="5666154"/>
            </a:xfrm>
            <a:prstGeom prst="triangle">
              <a:avLst>
                <a:gd name="adj" fmla="val 10000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lumMod val="7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4/2/2020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2A54C80-263E-416B-A8E0-580EDEADCBDC}" type="datetimeFigureOut">
              <a:rPr lang="en-US" dirty="0"/>
              <a:t>4/2/2020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2A54C80-263E-416B-A8E0-580EDEADCBDC}" type="datetimeFigureOut">
              <a:rPr lang="en-US" dirty="0"/>
              <a:t>4/2/2020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4/2/2020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4/2/2020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4/2/2020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4/2/2020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9" name="Group 28"/>
          <p:cNvGrpSpPr/>
          <p:nvPr/>
        </p:nvGrpSpPr>
        <p:grpSpPr>
          <a:xfrm>
            <a:off x="0" y="-8467"/>
            <a:ext cx="12192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0" y="4013200"/>
              <a:ext cx="448733" cy="2844800"/>
            </a:xfrm>
            <a:prstGeom prst="triangle">
              <a:avLst>
                <a:gd name="adj" fmla="val 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4/2/2020</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lumMod val="75000"/>
                  </a:schemeClr>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65" r:id="rId2"/>
    <p:sldLayoutId id="2147483651" r:id="rId3"/>
    <p:sldLayoutId id="2147483666" r:id="rId4"/>
    <p:sldLayoutId id="2147483653" r:id="rId5"/>
    <p:sldLayoutId id="2147483654" r:id="rId6"/>
    <p:sldLayoutId id="2147483655" r:id="rId7"/>
    <p:sldLayoutId id="2147483667" r:id="rId8"/>
    <p:sldLayoutId id="2147483657" r:id="rId9"/>
    <p:sldLayoutId id="2147483660" r:id="rId10"/>
    <p:sldLayoutId id="2147483661" r:id="rId11"/>
    <p:sldLayoutId id="2147483662" r:id="rId12"/>
    <p:sldLayoutId id="2147483663" r:id="rId13"/>
    <p:sldLayoutId id="2147483664" r:id="rId14"/>
    <p:sldLayoutId id="2147483668" r:id="rId15"/>
    <p:sldLayoutId id="2147483659" r:id="rId16"/>
  </p:sldLayoutIdLst>
  <p:txStyles>
    <p:titleStyle>
      <a:lvl1pPr algn="l" defTabSz="457200" rtl="0" eaLnBrk="1" latinLnBrk="0" hangingPunct="1">
        <a:spcBef>
          <a:spcPct val="0"/>
        </a:spcBef>
        <a:buNone/>
        <a:defRPr sz="3600" kern="1200">
          <a:solidFill>
            <a:schemeClr val="accent1">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lumMod val="75000"/>
          </a:schemeClr>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lumMod val="75000"/>
          </a:schemeClr>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youtube.com/watch?v=PQjoSNaFf5c" TargetMode="Externa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000" b="1" dirty="0" smtClean="0">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BIOMECHANICAL ANALYSIS OF SPORTS TECHNIQUES:</a:t>
            </a:r>
            <a:endParaRPr lang="en-US" sz="4000" b="1" dirty="0">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p:txBody>
          <a:bodyPr>
            <a:normAutofit lnSpcReduction="10000"/>
          </a:bodyPr>
          <a:lstStyle/>
          <a:p>
            <a:r>
              <a:rPr lang="en-US" b="1" dirty="0" smtClean="0">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DR. NOOR-UL-AIN KUNG</a:t>
            </a:r>
            <a:endParaRPr lang="en-US" b="1" dirty="0">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r>
              <a:rPr lang="en-US" b="1" dirty="0" smtClean="0">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BIOMECHANICS</a:t>
            </a:r>
          </a:p>
          <a:p>
            <a:r>
              <a:rPr lang="en-US" b="1" dirty="0" smtClean="0">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MS.C 3</a:t>
            </a:r>
            <a:r>
              <a:rPr lang="en-US" b="1" baseline="30000" dirty="0" smtClean="0">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RD</a:t>
            </a:r>
            <a:r>
              <a:rPr lang="en-US" b="1" dirty="0" smtClean="0">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SMESTER.</a:t>
            </a:r>
            <a:endParaRPr lang="en-US" b="1" dirty="0">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94064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1999" cy="6857999"/>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2976303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9398" y="609600"/>
            <a:ext cx="9942490" cy="1129048"/>
          </a:xfrm>
        </p:spPr>
        <p:txBody>
          <a:bodyPr>
            <a:normAutofit/>
          </a:bodyPr>
          <a:lstStyle/>
          <a:p>
            <a:r>
              <a:rPr lang="en-US" sz="4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SWING LIMB LOADING</a:t>
            </a:r>
            <a:br>
              <a:rPr lang="en-US" sz="4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US" sz="24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(HIP FLEXION &amp; KNEE FLEXION)</a:t>
            </a:r>
            <a:endParaRPr lang="en-US" sz="44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489398" y="1854557"/>
            <a:ext cx="9221272" cy="4159877"/>
          </a:xfrm>
        </p:spPr>
        <p:txBody>
          <a:bodyPr>
            <a:noAutofit/>
          </a:bodyPr>
          <a:lstStyle/>
          <a:p>
            <a:r>
              <a:rPr lang="en-US" sz="2000" dirty="0">
                <a:latin typeface="Times New Roman" panose="02020603050405020304" pitchFamily="18" charset="0"/>
                <a:cs typeface="Times New Roman" panose="02020603050405020304" pitchFamily="18" charset="0"/>
              </a:rPr>
              <a:t>During this phase of the kick, the player’s head should be stationed over the ball to assist them with balance. In doing so, the players eyes will be focusing on the ball, increasing their accuracy when foot-ball contact occurs</a:t>
            </a:r>
            <a:r>
              <a:rPr lang="en-US" sz="2000" dirty="0" smtClean="0">
                <a:latin typeface="Times New Roman" panose="02020603050405020304" pitchFamily="18" charset="0"/>
                <a:cs typeface="Times New Roman" panose="02020603050405020304" pitchFamily="18" charset="0"/>
              </a:rPr>
              <a:t>.</a:t>
            </a:r>
          </a:p>
          <a:p>
            <a:r>
              <a:rPr lang="en-US" sz="2000" dirty="0">
                <a:latin typeface="Times New Roman" panose="02020603050405020304" pitchFamily="18" charset="0"/>
                <a:cs typeface="Times New Roman" panose="02020603050405020304" pitchFamily="18" charset="0"/>
              </a:rPr>
              <a:t> In the meantime, the kicking leg swings backwards and the knee is flexed, storing elastic </a:t>
            </a:r>
            <a:r>
              <a:rPr lang="en-US" sz="2000" dirty="0" smtClean="0">
                <a:latin typeface="Times New Roman" panose="02020603050405020304" pitchFamily="18" charset="0"/>
                <a:cs typeface="Times New Roman" panose="02020603050405020304" pitchFamily="18" charset="0"/>
              </a:rPr>
              <a:t>energy. The </a:t>
            </a:r>
            <a:r>
              <a:rPr lang="en-US" sz="2000" dirty="0">
                <a:latin typeface="Times New Roman" panose="02020603050405020304" pitchFamily="18" charset="0"/>
                <a:cs typeface="Times New Roman" panose="02020603050405020304" pitchFamily="18" charset="0"/>
              </a:rPr>
              <a:t>hip flexors initiate the next phase of the kick, thrusting forwards allowing the kicking leg to begin its downward </a:t>
            </a:r>
            <a:r>
              <a:rPr lang="en-US" sz="2000" dirty="0" smtClean="0">
                <a:latin typeface="Times New Roman" panose="02020603050405020304" pitchFamily="18" charset="0"/>
                <a:cs typeface="Times New Roman" panose="02020603050405020304" pitchFamily="18" charset="0"/>
              </a:rPr>
              <a:t>momentum.</a:t>
            </a:r>
          </a:p>
          <a:p>
            <a:r>
              <a:rPr lang="en-US" sz="2000" dirty="0" smtClean="0">
                <a:latin typeface="Times New Roman" panose="02020603050405020304" pitchFamily="18" charset="0"/>
                <a:cs typeface="Times New Roman" panose="02020603050405020304" pitchFamily="18" charset="0"/>
              </a:rPr>
              <a:t>The </a:t>
            </a:r>
            <a:r>
              <a:rPr lang="en-US" sz="2000" dirty="0">
                <a:latin typeface="Times New Roman" panose="02020603050405020304" pitchFamily="18" charset="0"/>
                <a:cs typeface="Times New Roman" panose="02020603050405020304" pitchFamily="18" charset="0"/>
              </a:rPr>
              <a:t>energy stored, is transferred downwards as the leg straightens, allowing for greater force as the foot moves towards the </a:t>
            </a:r>
            <a:r>
              <a:rPr lang="en-US" sz="2000" dirty="0" smtClean="0">
                <a:latin typeface="Times New Roman" panose="02020603050405020304" pitchFamily="18" charset="0"/>
                <a:cs typeface="Times New Roman" panose="02020603050405020304" pitchFamily="18" charset="0"/>
              </a:rPr>
              <a:t>ball. This </a:t>
            </a:r>
            <a:r>
              <a:rPr lang="en-US" sz="2000" dirty="0">
                <a:latin typeface="Times New Roman" panose="02020603050405020304" pitchFamily="18" charset="0"/>
                <a:cs typeface="Times New Roman" panose="02020603050405020304" pitchFamily="18" charset="0"/>
              </a:rPr>
              <a:t>is when all joints are extended in what is an open kinetic chain simultaneously in a single </a:t>
            </a:r>
            <a:r>
              <a:rPr lang="en-US" sz="2000" dirty="0" smtClean="0">
                <a:latin typeface="Times New Roman" panose="02020603050405020304" pitchFamily="18" charset="0"/>
                <a:cs typeface="Times New Roman" panose="02020603050405020304" pitchFamily="18" charset="0"/>
              </a:rPr>
              <a:t>movement. The </a:t>
            </a:r>
            <a:r>
              <a:rPr lang="en-US" sz="2000" dirty="0">
                <a:latin typeface="Times New Roman" panose="02020603050405020304" pitchFamily="18" charset="0"/>
                <a:cs typeface="Times New Roman" panose="02020603050405020304" pitchFamily="18" charset="0"/>
              </a:rPr>
              <a:t>final action before contact will see the hamstring slow the leg </a:t>
            </a:r>
            <a:r>
              <a:rPr lang="en-US" sz="2000" dirty="0" smtClean="0">
                <a:latin typeface="Times New Roman" panose="02020603050405020304" pitchFamily="18" charset="0"/>
                <a:cs typeface="Times New Roman" panose="02020603050405020304" pitchFamily="18" charset="0"/>
              </a:rPr>
              <a:t>eccentrically. According </a:t>
            </a:r>
            <a:r>
              <a:rPr lang="en-US" sz="2000" dirty="0">
                <a:latin typeface="Times New Roman" panose="02020603050405020304" pitchFamily="18" charset="0"/>
                <a:cs typeface="Times New Roman" panose="02020603050405020304" pitchFamily="18" charset="0"/>
              </a:rPr>
              <a:t>to many </a:t>
            </a:r>
            <a:r>
              <a:rPr lang="en-US" sz="2000" dirty="0" smtClean="0">
                <a:latin typeface="Times New Roman" panose="02020603050405020304" pitchFamily="18" charset="0"/>
                <a:cs typeface="Times New Roman" panose="02020603050405020304" pitchFamily="18" charset="0"/>
              </a:rPr>
              <a:t>studies this </a:t>
            </a:r>
            <a:r>
              <a:rPr lang="en-US" sz="2000" dirty="0">
                <a:latin typeface="Times New Roman" panose="02020603050405020304" pitchFamily="18" charset="0"/>
                <a:cs typeface="Times New Roman" panose="02020603050405020304" pitchFamily="18" charset="0"/>
              </a:rPr>
              <a:t>is known as the </a:t>
            </a:r>
            <a:r>
              <a:rPr lang="en-US" sz="2000" b="1" dirty="0">
                <a:latin typeface="Times New Roman" panose="02020603050405020304" pitchFamily="18" charset="0"/>
                <a:cs typeface="Times New Roman" panose="02020603050405020304" pitchFamily="18" charset="0"/>
              </a:rPr>
              <a:t>‘soccer paradox’ </a:t>
            </a:r>
            <a:r>
              <a:rPr lang="en-US" sz="2000" dirty="0" smtClean="0">
                <a:latin typeface="Times New Roman" panose="02020603050405020304" pitchFamily="18" charset="0"/>
                <a:cs typeface="Times New Roman" panose="02020603050405020304" pitchFamily="18" charset="0"/>
              </a:rPr>
              <a:t>where </a:t>
            </a:r>
            <a:r>
              <a:rPr lang="en-US" sz="2000" dirty="0">
                <a:latin typeface="Times New Roman" panose="02020603050405020304" pitchFamily="18" charset="0"/>
                <a:cs typeface="Times New Roman" panose="02020603050405020304" pitchFamily="18" charset="0"/>
              </a:rPr>
              <a:t>there is a flexor moment at the knee joint, while the knee extends.</a:t>
            </a: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297480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125001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3" y="609600"/>
            <a:ext cx="8865911" cy="729803"/>
          </a:xfrm>
        </p:spPr>
        <p:txBody>
          <a:bodyPr/>
          <a:lstStyle/>
          <a:p>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FOOT CONTACT:</a:t>
            </a:r>
            <a:endPar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677333" y="1455313"/>
            <a:ext cx="9252277" cy="5228822"/>
          </a:xfrm>
        </p:spPr>
        <p:txBody>
          <a:bodyPr>
            <a:noAutofit/>
          </a:bodyPr>
          <a:lstStyle/>
          <a:p>
            <a:r>
              <a:rPr lang="en-US" sz="2400" dirty="0">
                <a:latin typeface="Times New Roman" panose="02020603050405020304" pitchFamily="18" charset="0"/>
                <a:cs typeface="Times New Roman" panose="02020603050405020304" pitchFamily="18" charset="0"/>
              </a:rPr>
              <a:t>When initial contact is made with the ball, it compresses, storing energy that is </a:t>
            </a:r>
            <a:r>
              <a:rPr lang="en-US" sz="2400" dirty="0" smtClean="0">
                <a:latin typeface="Times New Roman" panose="02020603050405020304" pitchFamily="18" charset="0"/>
                <a:cs typeface="Times New Roman" panose="02020603050405020304" pitchFamily="18" charset="0"/>
              </a:rPr>
              <a:t>released </a:t>
            </a:r>
            <a:r>
              <a:rPr lang="en-US" sz="2400" dirty="0">
                <a:latin typeface="Times New Roman" panose="02020603050405020304" pitchFamily="18" charset="0"/>
                <a:cs typeface="Times New Roman" panose="02020603050405020304" pitchFamily="18" charset="0"/>
              </a:rPr>
              <a:t>when the ball leaves the </a:t>
            </a:r>
            <a:r>
              <a:rPr lang="en-US" sz="2400" dirty="0" smtClean="0">
                <a:latin typeface="Times New Roman" panose="02020603050405020304" pitchFamily="18" charset="0"/>
                <a:cs typeface="Times New Roman" panose="02020603050405020304" pitchFamily="18" charset="0"/>
              </a:rPr>
              <a:t>foot. At </a:t>
            </a:r>
            <a:r>
              <a:rPr lang="en-US" sz="2400" dirty="0">
                <a:latin typeface="Times New Roman" panose="02020603050405020304" pitchFamily="18" charset="0"/>
                <a:cs typeface="Times New Roman" panose="02020603050405020304" pitchFamily="18" charset="0"/>
              </a:rPr>
              <a:t>the point of impact, 15% of the kinetic energy stored in the kicking leg is transferred to the </a:t>
            </a:r>
            <a:r>
              <a:rPr lang="en-US" sz="2400" dirty="0" smtClean="0">
                <a:latin typeface="Times New Roman" panose="02020603050405020304" pitchFamily="18" charset="0"/>
                <a:cs typeface="Times New Roman" panose="02020603050405020304" pitchFamily="18" charset="0"/>
              </a:rPr>
              <a:t>ball.</a:t>
            </a:r>
          </a:p>
          <a:p>
            <a:r>
              <a:rPr lang="en-US" sz="2400" dirty="0" smtClean="0">
                <a:latin typeface="Times New Roman" panose="02020603050405020304" pitchFamily="18" charset="0"/>
                <a:cs typeface="Times New Roman" panose="02020603050405020304" pitchFamily="18" charset="0"/>
              </a:rPr>
              <a:t>As</a:t>
            </a: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Newton’s </a:t>
            </a:r>
            <a:r>
              <a:rPr lang="en-US" sz="2400" dirty="0">
                <a:latin typeface="Times New Roman" panose="02020603050405020304" pitchFamily="18" charset="0"/>
                <a:cs typeface="Times New Roman" panose="02020603050405020304" pitchFamily="18" charset="0"/>
              </a:rPr>
              <a:t>Second Law states, ‘the acceleration of an object is proportional to the net force acting on it and inversely proportional to the mass of the object’ </a:t>
            </a:r>
            <a:r>
              <a:rPr lang="en-US" sz="2400" dirty="0" smtClean="0">
                <a:latin typeface="Times New Roman" panose="02020603050405020304" pitchFamily="18" charset="0"/>
                <a:cs typeface="Times New Roman" panose="02020603050405020304" pitchFamily="18" charset="0"/>
              </a:rPr>
              <a:t>the more </a:t>
            </a:r>
            <a:r>
              <a:rPr lang="en-US" sz="2400" dirty="0">
                <a:latin typeface="Times New Roman" panose="02020603050405020304" pitchFamily="18" charset="0"/>
                <a:cs typeface="Times New Roman" panose="02020603050405020304" pitchFamily="18" charset="0"/>
              </a:rPr>
              <a:t>force applied to the ball, the greater the acceleration of the ball during flight time</a:t>
            </a:r>
            <a:r>
              <a:rPr lang="en-US" sz="2400" dirty="0" smtClean="0">
                <a:latin typeface="Times New Roman" panose="02020603050405020304" pitchFamily="18" charset="0"/>
                <a:cs typeface="Times New Roman" panose="02020603050405020304" pitchFamily="18" charset="0"/>
              </a:rPr>
              <a:t>.</a:t>
            </a:r>
          </a:p>
          <a:p>
            <a:r>
              <a:rPr lang="en-US" sz="2400" dirty="0">
                <a:latin typeface="Times New Roman" panose="02020603050405020304" pitchFamily="18" charset="0"/>
                <a:cs typeface="Times New Roman" panose="02020603050405020304" pitchFamily="18" charset="0"/>
              </a:rPr>
              <a:t>Foot-ball contact can be made either correctly or incorrectly, depending on this, contact will cause either less or greater plantar flexion of the ankle joint respectively. This plantar flexion can result in an injury known as anterior ankle impingement syndrome if contact is continuously made incorrectly</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310618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0"/>
            <a:ext cx="12192000" cy="6858000"/>
          </a:xfrm>
        </p:spPr>
      </p:pic>
    </p:spTree>
    <p:extLst>
      <p:ext uri="{BB962C8B-B14F-4D97-AF65-F5344CB8AC3E}">
        <p14:creationId xmlns:p14="http://schemas.microsoft.com/office/powerpoint/2010/main" val="18577732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943184" cy="794197"/>
          </a:xfrm>
        </p:spPr>
        <p:txBody>
          <a:bodyPr>
            <a:normAutofit/>
          </a:bodyPr>
          <a:lstStyle/>
          <a:p>
            <a:r>
              <a:rPr lang="en-US" sz="4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FOLLOW THROUGH:</a:t>
            </a:r>
            <a:endParaRPr lang="en-US" sz="4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677333" y="1532587"/>
            <a:ext cx="9329552" cy="5035638"/>
          </a:xfrm>
        </p:spPr>
        <p:txBody>
          <a:bodyPr>
            <a:normAutofit/>
          </a:bodyPr>
          <a:lstStyle/>
          <a:p>
            <a:r>
              <a:rPr lang="en-US" sz="2400" dirty="0">
                <a:latin typeface="Times New Roman" panose="02020603050405020304" pitchFamily="18" charset="0"/>
                <a:cs typeface="Times New Roman" panose="02020603050405020304" pitchFamily="18" charset="0"/>
              </a:rPr>
              <a:t>Many people think that the area with which foot-ball contact is made will determine the balls flight path and spin placed upon the ball, but this is incorrect. The factors that determine these outcomes </a:t>
            </a:r>
            <a:r>
              <a:rPr lang="en-US" sz="2400" b="1" dirty="0" smtClean="0">
                <a:latin typeface="Times New Roman" panose="02020603050405020304" pitchFamily="18" charset="0"/>
                <a:cs typeface="Times New Roman" panose="02020603050405020304" pitchFamily="18" charset="0"/>
              </a:rPr>
              <a:t>are a) </a:t>
            </a:r>
            <a:r>
              <a:rPr lang="en-US" sz="2400" b="1" dirty="0">
                <a:latin typeface="Times New Roman" panose="02020603050405020304" pitchFamily="18" charset="0"/>
                <a:cs typeface="Times New Roman" panose="02020603050405020304" pitchFamily="18" charset="0"/>
              </a:rPr>
              <a:t>the shift in weight forwards</a:t>
            </a: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&amp; </a:t>
            </a:r>
            <a:r>
              <a:rPr lang="en-US" sz="2400" b="1" dirty="0" smtClean="0">
                <a:latin typeface="Times New Roman" panose="02020603050405020304" pitchFamily="18" charset="0"/>
                <a:cs typeface="Times New Roman" panose="02020603050405020304" pitchFamily="18" charset="0"/>
              </a:rPr>
              <a:t>b) the </a:t>
            </a:r>
            <a:r>
              <a:rPr lang="en-US" sz="2400" b="1" dirty="0">
                <a:latin typeface="Times New Roman" panose="02020603050405020304" pitchFamily="18" charset="0"/>
                <a:cs typeface="Times New Roman" panose="02020603050405020304" pitchFamily="18" charset="0"/>
              </a:rPr>
              <a:t>follow through of the kicking leg after contact</a:t>
            </a:r>
            <a:r>
              <a:rPr lang="en-US" sz="2400" b="1" dirty="0" smtClean="0">
                <a:latin typeface="Times New Roman" panose="02020603050405020304" pitchFamily="18" charset="0"/>
                <a:cs typeface="Times New Roman" panose="02020603050405020304" pitchFamily="18" charset="0"/>
              </a:rPr>
              <a:t>.</a:t>
            </a:r>
            <a:endParaRPr lang="en-US" sz="2400" b="1"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A shift in weight forwards helps the player to maintain stability, ensuring a more accurate </a:t>
            </a:r>
            <a:r>
              <a:rPr lang="en-US" sz="2400" dirty="0" smtClean="0">
                <a:latin typeface="Times New Roman" panose="02020603050405020304" pitchFamily="18" charset="0"/>
                <a:cs typeface="Times New Roman" panose="02020603050405020304" pitchFamily="18" charset="0"/>
              </a:rPr>
              <a:t>shot.</a:t>
            </a:r>
          </a:p>
          <a:p>
            <a:r>
              <a:rPr lang="en-US" sz="2400" dirty="0">
                <a:latin typeface="Times New Roman" panose="02020603050405020304" pitchFamily="18" charset="0"/>
                <a:cs typeface="Times New Roman" panose="02020603050405020304" pitchFamily="18" charset="0"/>
              </a:rPr>
              <a:t>The follow through keeps the foot in contact with the ball for longer, which in turn </a:t>
            </a:r>
            <a:r>
              <a:rPr lang="en-US" sz="2400" dirty="0" smtClean="0">
                <a:latin typeface="Times New Roman" panose="02020603050405020304" pitchFamily="18" charset="0"/>
                <a:cs typeface="Times New Roman" panose="02020603050405020304" pitchFamily="18" charset="0"/>
              </a:rPr>
              <a:t>maximizes </a:t>
            </a:r>
            <a:r>
              <a:rPr lang="en-US" sz="2400" dirty="0">
                <a:latin typeface="Times New Roman" panose="02020603050405020304" pitchFamily="18" charset="0"/>
                <a:cs typeface="Times New Roman" panose="02020603050405020304" pitchFamily="18" charset="0"/>
              </a:rPr>
              <a:t>the transfer of momentum onto the ball and increases its speed</a:t>
            </a:r>
            <a:r>
              <a:rPr lang="en-US" sz="2400" dirty="0" smtClean="0">
                <a:latin typeface="Times New Roman" panose="02020603050405020304" pitchFamily="18" charset="0"/>
                <a:cs typeface="Times New Roman" panose="02020603050405020304" pitchFamily="18" charset="0"/>
              </a:rPr>
              <a:t>.</a:t>
            </a:r>
          </a:p>
          <a:p>
            <a:r>
              <a:rPr lang="en-US" sz="2400" dirty="0">
                <a:latin typeface="Times New Roman" panose="02020603050405020304" pitchFamily="18" charset="0"/>
                <a:cs typeface="Times New Roman" panose="02020603050405020304" pitchFamily="18" charset="0"/>
              </a:rPr>
              <a:t>The longer that contact can be made with the ball, the chance of injury reduces.</a:t>
            </a:r>
            <a:endParaRPr lang="en-US"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633200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50105" y="2587511"/>
            <a:ext cx="8871146" cy="584775"/>
          </a:xfrm>
          <a:prstGeom prst="rect">
            <a:avLst/>
          </a:prstGeom>
        </p:spPr>
        <p:txBody>
          <a:bodyPr wrap="none">
            <a:spAutoFit/>
          </a:bodyPr>
          <a:lstStyle/>
          <a:p>
            <a:r>
              <a:rPr lang="en-US" sz="32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2"/>
              </a:rPr>
              <a:t>https://www.youtube.com/watch?v=PQjoSNaFf5c</a:t>
            </a:r>
            <a:endParaRPr lang="en-US" sz="32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766790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400715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922986"/>
          </a:xfrm>
        </p:spPr>
        <p:txBody>
          <a:bodyPr>
            <a:normAutofit/>
          </a:bodyPr>
          <a:lstStyle/>
          <a:p>
            <a:r>
              <a:rPr lang="en-US" sz="44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FOOTBALL:</a:t>
            </a:r>
            <a:endParaRPr lang="en-US" sz="44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677334" y="1751527"/>
            <a:ext cx="8596668" cy="4417453"/>
          </a:xfrm>
        </p:spPr>
        <p:txBody>
          <a:bodyPr>
            <a:normAutofit/>
          </a:bodyPr>
          <a:lstStyle/>
          <a:p>
            <a:r>
              <a:rPr lang="en-US" sz="2800" b="1" dirty="0" smtClean="0">
                <a:solidFill>
                  <a:schemeClr val="accent1">
                    <a:lumMod val="50000"/>
                  </a:schemeClr>
                </a:solidFill>
                <a:effectLst>
                  <a:outerShdw blurRad="38100" dist="38100" dir="2700000" algn="tl">
                    <a:srgbClr val="000000">
                      <a:alpha val="43137"/>
                    </a:srgbClr>
                  </a:outerShdw>
                </a:effectLst>
                <a:latin typeface="Arial Black" panose="020B0A04020102020204" pitchFamily="34" charset="0"/>
              </a:rPr>
              <a:t>BIOMECHANICS OF FOOTBALL:</a:t>
            </a:r>
            <a:endParaRPr lang="en-US" sz="2400" dirty="0" smtClean="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Biomechanical </a:t>
            </a:r>
            <a:r>
              <a:rPr lang="en-US" sz="2400" dirty="0">
                <a:latin typeface="Times New Roman" panose="02020603050405020304" pitchFamily="18" charset="0"/>
                <a:cs typeface="Times New Roman" panose="02020603050405020304" pitchFamily="18" charset="0"/>
              </a:rPr>
              <a:t>techniques can be used in any sport. Football has more than most. However, many coaches focus on the most widely used techniques and terms to describe certain techniques</a:t>
            </a:r>
            <a:r>
              <a:rPr lang="en-US" sz="2400" dirty="0" smtClean="0">
                <a:latin typeface="Times New Roman" panose="02020603050405020304" pitchFamily="18" charset="0"/>
                <a:cs typeface="Times New Roman" panose="02020603050405020304" pitchFamily="18" charset="0"/>
              </a:rPr>
              <a:t>.</a:t>
            </a:r>
          </a:p>
          <a:p>
            <a:r>
              <a:rPr lang="en-US" sz="2400" dirty="0">
                <a:latin typeface="Times New Roman" panose="02020603050405020304" pitchFamily="18" charset="0"/>
                <a:cs typeface="Times New Roman" panose="02020603050405020304" pitchFamily="18" charset="0"/>
              </a:rPr>
              <a:t>Kicking the ball is the most widely analyzed study in football. Although there are many variations of this skill due to ball speed, position, nature and intent, the method of using the instep is said to give the maximum force of kicking a stationery ball. In contrast, other skills in football have been paid less attention, although they are just as important</a:t>
            </a:r>
          </a:p>
        </p:txBody>
      </p:sp>
    </p:spTree>
    <p:extLst>
      <p:ext uri="{BB962C8B-B14F-4D97-AF65-F5344CB8AC3E}">
        <p14:creationId xmlns:p14="http://schemas.microsoft.com/office/powerpoint/2010/main" val="19947423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832834"/>
          </a:xfrm>
        </p:spPr>
        <p:txBody>
          <a:bodyPr>
            <a:normAutofit/>
          </a:bodyPr>
          <a:lstStyle/>
          <a:p>
            <a:r>
              <a:rPr lang="en-US" sz="44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FOOTBALL:</a:t>
            </a:r>
            <a:endParaRPr lang="en-US" sz="4400" dirty="0"/>
          </a:p>
        </p:txBody>
      </p:sp>
      <p:sp>
        <p:nvSpPr>
          <p:cNvPr id="3" name="Content Placeholder 2"/>
          <p:cNvSpPr>
            <a:spLocks noGrp="1"/>
          </p:cNvSpPr>
          <p:nvPr>
            <p:ph idx="1"/>
          </p:nvPr>
        </p:nvSpPr>
        <p:spPr>
          <a:xfrm>
            <a:off x="677334" y="1596980"/>
            <a:ext cx="8596668" cy="5035639"/>
          </a:xfrm>
        </p:spPr>
        <p:txBody>
          <a:bodyPr>
            <a:normAutofit/>
          </a:bodyPr>
          <a:lstStyle/>
          <a:p>
            <a:r>
              <a:rPr lang="en-US" sz="2800" b="1" dirty="0" smtClean="0">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IMPORTANT FACTORS:</a:t>
            </a:r>
          </a:p>
          <a:p>
            <a:r>
              <a:rPr lang="en-US" sz="2400" dirty="0">
                <a:latin typeface="Times New Roman" panose="02020603050405020304" pitchFamily="18" charset="0"/>
                <a:cs typeface="Times New Roman" panose="02020603050405020304" pitchFamily="18" charset="0"/>
              </a:rPr>
              <a:t>There are so many factors that the individual has to think about when performing a skill. They will have the equipment/ clothing they are wearing. This will differ from player to player. Also, some players may have had problems in the past with certain techniques and like to perform them differently to improve confidence. </a:t>
            </a:r>
            <a:endParaRPr lang="en-US" sz="2400" dirty="0" smtClean="0">
              <a:latin typeface="Times New Roman" panose="02020603050405020304" pitchFamily="18" charset="0"/>
              <a:cs typeface="Times New Roman" panose="02020603050405020304" pitchFamily="18" charset="0"/>
            </a:endParaRPr>
          </a:p>
          <a:p>
            <a:r>
              <a:rPr lang="en-US" sz="2800" b="1" dirty="0" smtClean="0">
                <a:solidFill>
                  <a:schemeClr val="accent2">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COMPONENTS OF SKILL:</a:t>
            </a:r>
          </a:p>
          <a:p>
            <a:r>
              <a:rPr lang="en-US" sz="2800" dirty="0">
                <a:latin typeface="Times New Roman" panose="02020603050405020304" pitchFamily="18" charset="0"/>
                <a:cs typeface="Times New Roman" panose="02020603050405020304" pitchFamily="18" charset="0"/>
              </a:rPr>
              <a:t>The following diagram explains the components of football skill:</a:t>
            </a:r>
            <a:endParaRPr lang="en-US" sz="2800" b="1" dirty="0">
              <a:solidFill>
                <a:schemeClr val="accent2">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168056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481623754"/>
              </p:ext>
            </p:extLst>
          </p:nvPr>
        </p:nvGraphicFramePr>
        <p:xfrm>
          <a:off x="4011768" y="2884868"/>
          <a:ext cx="2459865" cy="824247"/>
        </p:xfrm>
        <a:graphic>
          <a:graphicData uri="http://schemas.openxmlformats.org/drawingml/2006/table">
            <a:tbl>
              <a:tblPr>
                <a:tableStyleId>{18603FDC-E32A-4AB5-989C-0864C3EAD2B8}</a:tableStyleId>
              </a:tblPr>
              <a:tblGrid>
                <a:gridCol w="2459865"/>
              </a:tblGrid>
              <a:tr h="824247">
                <a:tc>
                  <a:txBody>
                    <a:bodyPr/>
                    <a:lstStyle/>
                    <a:p>
                      <a:r>
                        <a:rPr lang="en-US" sz="2000" b="1"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FOOTBALL PERFORMANCE</a:t>
                      </a:r>
                      <a:endParaRPr lang="en-US" sz="20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txBody>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863154593"/>
              </p:ext>
            </p:extLst>
          </p:nvPr>
        </p:nvGraphicFramePr>
        <p:xfrm>
          <a:off x="3709115" y="154546"/>
          <a:ext cx="3090929" cy="2047741"/>
        </p:xfrm>
        <a:graphic>
          <a:graphicData uri="http://schemas.openxmlformats.org/drawingml/2006/table">
            <a:tbl>
              <a:tblPr>
                <a:effectLst>
                  <a:outerShdw blurRad="50800" dist="38100" dir="16200000" rotWithShape="0">
                    <a:prstClr val="black">
                      <a:alpha val="40000"/>
                    </a:prstClr>
                  </a:outerShdw>
                </a:effectLst>
                <a:tableStyleId>{3C2FFA5D-87B4-456A-9821-1D502468CF0F}</a:tableStyleId>
              </a:tblPr>
              <a:tblGrid>
                <a:gridCol w="3090929"/>
              </a:tblGrid>
              <a:tr h="2047741">
                <a:tc>
                  <a:txBody>
                    <a:bodyPr/>
                    <a:lstStyle/>
                    <a:p>
                      <a:r>
                        <a:rPr lang="en-US"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Individual skills:</a:t>
                      </a:r>
                    </a:p>
                    <a:p>
                      <a:endPar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r>
                        <a:rPr lang="en-US" sz="18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Pass, receiving, dribbling, shielding, shooting, heading, tackling, intercepting</a:t>
                      </a:r>
                      <a:endParaRPr lang="en-US" sz="18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txBody>
                  <a:tcP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4098125105"/>
              </p:ext>
            </p:extLst>
          </p:nvPr>
        </p:nvGraphicFramePr>
        <p:xfrm>
          <a:off x="592428" y="2176530"/>
          <a:ext cx="2936383" cy="2202287"/>
        </p:xfrm>
        <a:graphic>
          <a:graphicData uri="http://schemas.openxmlformats.org/drawingml/2006/table">
            <a:tbl>
              <a:tblPr>
                <a:effectLst>
                  <a:outerShdw blurRad="50800" dist="38100" dir="8100000" algn="tr" rotWithShape="0">
                    <a:prstClr val="black">
                      <a:alpha val="40000"/>
                    </a:prstClr>
                  </a:outerShdw>
                </a:effectLst>
                <a:tableStyleId>{3C2FFA5D-87B4-456A-9821-1D502468CF0F}</a:tableStyleId>
              </a:tblPr>
              <a:tblGrid>
                <a:gridCol w="2936383"/>
              </a:tblGrid>
              <a:tr h="2202287">
                <a:tc>
                  <a:txBody>
                    <a:bodyPr/>
                    <a:lstStyle/>
                    <a:p>
                      <a:r>
                        <a:rPr lang="en-US"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Basic movements:</a:t>
                      </a:r>
                    </a:p>
                    <a:p>
                      <a:endParaRPr lang="en-US"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r>
                        <a:rPr lang="en-US"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Running forwards, backwards, sideways.</a:t>
                      </a:r>
                    </a:p>
                    <a:p>
                      <a:endParaRPr lang="en-US"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r>
                        <a:rPr lang="en-US"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Changing direction Turning, stopping, dribbling, jumping</a:t>
                      </a:r>
                      <a:endParaRPr lang="en-US"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txBody>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778592245"/>
              </p:ext>
            </p:extLst>
          </p:nvPr>
        </p:nvGraphicFramePr>
        <p:xfrm>
          <a:off x="7044744" y="1918952"/>
          <a:ext cx="3116687" cy="2408349"/>
        </p:xfrm>
        <a:graphic>
          <a:graphicData uri="http://schemas.openxmlformats.org/drawingml/2006/table">
            <a:tbl>
              <a:tblPr>
                <a:effectLst>
                  <a:outerShdw blurRad="50800" dist="38100" dir="5400000" algn="t" rotWithShape="0">
                    <a:prstClr val="black">
                      <a:alpha val="40000"/>
                    </a:prstClr>
                  </a:outerShdw>
                </a:effectLst>
                <a:tableStyleId>{3C2FFA5D-87B4-456A-9821-1D502468CF0F}</a:tableStyleId>
              </a:tblPr>
              <a:tblGrid>
                <a:gridCol w="3116687"/>
              </a:tblGrid>
              <a:tr h="2408349">
                <a:tc>
                  <a:txBody>
                    <a:bodyPr/>
                    <a:lstStyle/>
                    <a:p>
                      <a:r>
                        <a:rPr lang="en-US"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Physical qualities:</a:t>
                      </a:r>
                    </a:p>
                    <a:p>
                      <a:endParaRPr lang="en-US"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r>
                        <a:rPr lang="en-US" sz="2000" dirty="0" smtClean="0">
                          <a:latin typeface="Times New Roman" panose="02020603050405020304" pitchFamily="18" charset="0"/>
                          <a:cs typeface="Times New Roman" panose="02020603050405020304" pitchFamily="18" charset="0"/>
                        </a:rPr>
                        <a:t>Age, weight, height, structure, speed, endurance, power, balance, flexibility, agility, coordination</a:t>
                      </a:r>
                      <a:endParaRPr lang="en-US"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txBody>
                  <a:tcPr/>
                </a:tc>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1834964375"/>
              </p:ext>
            </p:extLst>
          </p:nvPr>
        </p:nvGraphicFramePr>
        <p:xfrm>
          <a:off x="953037" y="4842456"/>
          <a:ext cx="3966693" cy="1867437"/>
        </p:xfrm>
        <a:graphic>
          <a:graphicData uri="http://schemas.openxmlformats.org/drawingml/2006/table">
            <a:tbl>
              <a:tblPr>
                <a:effectLst>
                  <a:outerShdw blurRad="50800" dist="38100" dir="2700000" algn="tl" rotWithShape="0">
                    <a:prstClr val="black">
                      <a:alpha val="40000"/>
                    </a:prstClr>
                  </a:outerShdw>
                </a:effectLst>
                <a:tableStyleId>{3C2FFA5D-87B4-456A-9821-1D502468CF0F}</a:tableStyleId>
              </a:tblPr>
              <a:tblGrid>
                <a:gridCol w="3966693"/>
              </a:tblGrid>
              <a:tr h="1867437">
                <a:tc>
                  <a:txBody>
                    <a:bodyPr/>
                    <a:lstStyle/>
                    <a:p>
                      <a:r>
                        <a:rPr lang="en-US" sz="2000"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Senso</a:t>
                      </a:r>
                      <a:r>
                        <a:rPr lang="en-US"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-metric abilities:</a:t>
                      </a:r>
                    </a:p>
                    <a:p>
                      <a:endParaRPr lang="en-US"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r>
                        <a:rPr lang="en-US" sz="2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Sight, hearing, touch, reaction, reflex, joint and muscle sense, decision making</a:t>
                      </a:r>
                      <a:endParaRPr lang="en-US"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txBody>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2379572972"/>
              </p:ext>
            </p:extLst>
          </p:nvPr>
        </p:nvGraphicFramePr>
        <p:xfrm>
          <a:off x="5434885" y="4778062"/>
          <a:ext cx="4288664" cy="1893194"/>
        </p:xfrm>
        <a:graphic>
          <a:graphicData uri="http://schemas.openxmlformats.org/drawingml/2006/table">
            <a:tbl>
              <a:tblPr>
                <a:effectLst>
                  <a:outerShdw blurRad="50800" dist="38100" dir="2700000" algn="tl" rotWithShape="0">
                    <a:prstClr val="black">
                      <a:alpha val="40000"/>
                    </a:prstClr>
                  </a:outerShdw>
                </a:effectLst>
                <a:tableStyleId>{3C2FFA5D-87B4-456A-9821-1D502468CF0F}</a:tableStyleId>
              </a:tblPr>
              <a:tblGrid>
                <a:gridCol w="4288664"/>
              </a:tblGrid>
              <a:tr h="1893194">
                <a:tc>
                  <a:txBody>
                    <a:bodyPr/>
                    <a:lstStyle/>
                    <a:p>
                      <a:r>
                        <a:rPr lang="en-US"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Physical abilities:</a:t>
                      </a:r>
                    </a:p>
                    <a:p>
                      <a:endParaRPr lang="en-US"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r>
                        <a:rPr lang="en-US" sz="2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Motivation, alertness, concentration, persistence, self-confidence, creativity, anxiety</a:t>
                      </a:r>
                      <a:endParaRPr lang="en-US"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txBody>
                  <a:tcPr/>
                </a:tc>
              </a:tr>
            </a:tbl>
          </a:graphicData>
        </a:graphic>
      </p:graphicFrame>
      <p:sp>
        <p:nvSpPr>
          <p:cNvPr id="12" name="Right Arrow 11"/>
          <p:cNvSpPr/>
          <p:nvPr/>
        </p:nvSpPr>
        <p:spPr>
          <a:xfrm>
            <a:off x="3580326" y="3129566"/>
            <a:ext cx="399245" cy="206062"/>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Left Arrow 12"/>
          <p:cNvSpPr/>
          <p:nvPr/>
        </p:nvSpPr>
        <p:spPr>
          <a:xfrm>
            <a:off x="6503830" y="3129566"/>
            <a:ext cx="437882" cy="218940"/>
          </a:xfrm>
          <a:prstGeom prst="lef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Down Arrow 14"/>
          <p:cNvSpPr/>
          <p:nvPr/>
        </p:nvSpPr>
        <p:spPr>
          <a:xfrm>
            <a:off x="5125791" y="2266681"/>
            <a:ext cx="257578" cy="553792"/>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Up Arrow 16"/>
          <p:cNvSpPr/>
          <p:nvPr/>
        </p:nvSpPr>
        <p:spPr>
          <a:xfrm>
            <a:off x="4224270" y="3966693"/>
            <a:ext cx="257578" cy="643944"/>
          </a:xfrm>
          <a:prstGeom prst="up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Up Arrow 17"/>
          <p:cNvSpPr/>
          <p:nvPr/>
        </p:nvSpPr>
        <p:spPr>
          <a:xfrm>
            <a:off x="5576552" y="3966693"/>
            <a:ext cx="270456" cy="643944"/>
          </a:xfrm>
          <a:prstGeom prst="up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269520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871470"/>
          </a:xfrm>
        </p:spPr>
        <p:txBody>
          <a:bodyPr>
            <a:normAutofit/>
          </a:bodyPr>
          <a:lstStyle/>
          <a:p>
            <a:r>
              <a:rPr lang="en-US" sz="44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FOOTBALL:</a:t>
            </a:r>
            <a:endParaRPr lang="en-US" sz="44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677334" y="1803043"/>
            <a:ext cx="8596668" cy="4238320"/>
          </a:xfrm>
        </p:spPr>
        <p:txBody>
          <a:bodyPr>
            <a:normAutofit/>
          </a:bodyPr>
          <a:lstStyle/>
          <a:p>
            <a:r>
              <a:rPr lang="en-US" sz="2400" dirty="0">
                <a:latin typeface="Times New Roman" panose="02020603050405020304" pitchFamily="18" charset="0"/>
                <a:cs typeface="Times New Roman" panose="02020603050405020304" pitchFamily="18" charset="0"/>
              </a:rPr>
              <a:t>There is no form of individual skill which is universally valid for everybody. There are however certain things a coach can </a:t>
            </a:r>
            <a:r>
              <a:rPr lang="en-US" sz="2400" dirty="0" smtClean="0">
                <a:latin typeface="Times New Roman" panose="02020603050405020304" pitchFamily="18" charset="0"/>
                <a:cs typeface="Times New Roman" panose="02020603050405020304" pitchFamily="18" charset="0"/>
              </a:rPr>
              <a:t>follow:</a:t>
            </a:r>
          </a:p>
          <a:p>
            <a:pPr>
              <a:buFont typeface="Wingdings" panose="05000000000000000000" pitchFamily="2" charset="2"/>
              <a:buChar char="ü"/>
            </a:pPr>
            <a:r>
              <a:rPr lang="en-US" sz="2000" dirty="0" smtClean="0">
                <a:latin typeface="Times New Roman" panose="02020603050405020304" pitchFamily="18" charset="0"/>
                <a:cs typeface="Times New Roman" panose="02020603050405020304" pitchFamily="18" charset="0"/>
              </a:rPr>
              <a:t>Try </a:t>
            </a:r>
            <a:r>
              <a:rPr lang="en-US" sz="2000" dirty="0">
                <a:latin typeface="Times New Roman" panose="02020603050405020304" pitchFamily="18" charset="0"/>
                <a:cs typeface="Times New Roman" panose="02020603050405020304" pitchFamily="18" charset="0"/>
              </a:rPr>
              <a:t>and perceive each players own individual technical qualities and develop them </a:t>
            </a:r>
            <a:r>
              <a:rPr lang="en-US" sz="2000" dirty="0" smtClean="0">
                <a:latin typeface="Times New Roman" panose="02020603050405020304" pitchFamily="18" charset="0"/>
                <a:cs typeface="Times New Roman" panose="02020603050405020304" pitchFamily="18" charset="0"/>
              </a:rPr>
              <a:t>further.</a:t>
            </a:r>
          </a:p>
          <a:p>
            <a:pPr>
              <a:buFont typeface="Wingdings" panose="05000000000000000000" pitchFamily="2" charset="2"/>
              <a:buChar char="ü"/>
            </a:pPr>
            <a:r>
              <a:rPr lang="en-US" sz="2000" dirty="0" smtClean="0">
                <a:latin typeface="Times New Roman" panose="02020603050405020304" pitchFamily="18" charset="0"/>
                <a:cs typeface="Times New Roman" panose="02020603050405020304" pitchFamily="18" charset="0"/>
              </a:rPr>
              <a:t>Technically </a:t>
            </a:r>
            <a:r>
              <a:rPr lang="en-US" sz="2000" dirty="0">
                <a:latin typeface="Times New Roman" panose="02020603050405020304" pitchFamily="18" charset="0"/>
                <a:cs typeface="Times New Roman" panose="02020603050405020304" pitchFamily="18" charset="0"/>
              </a:rPr>
              <a:t>gifted players will learn new skills quicker than less talented </a:t>
            </a:r>
            <a:r>
              <a:rPr lang="en-US" sz="2000" dirty="0" smtClean="0">
                <a:latin typeface="Times New Roman" panose="02020603050405020304" pitchFamily="18" charset="0"/>
                <a:cs typeface="Times New Roman" panose="02020603050405020304" pitchFamily="18" charset="0"/>
              </a:rPr>
              <a:t>players.</a:t>
            </a:r>
          </a:p>
          <a:p>
            <a:pPr>
              <a:buFont typeface="Wingdings" panose="05000000000000000000" pitchFamily="2" charset="2"/>
              <a:buChar char="ü"/>
            </a:pPr>
            <a:r>
              <a:rPr lang="en-US" sz="2000" dirty="0" smtClean="0">
                <a:latin typeface="Times New Roman" panose="02020603050405020304" pitchFamily="18" charset="0"/>
                <a:cs typeface="Times New Roman" panose="02020603050405020304" pitchFamily="18" charset="0"/>
              </a:rPr>
              <a:t>Coaches </a:t>
            </a:r>
            <a:r>
              <a:rPr lang="en-US" sz="2000" dirty="0">
                <a:latin typeface="Times New Roman" panose="02020603050405020304" pitchFamily="18" charset="0"/>
                <a:cs typeface="Times New Roman" panose="02020603050405020304" pitchFamily="18" charset="0"/>
              </a:rPr>
              <a:t>should ensure that all the above components are included in a session for maximum benefit. For example you could have players dribbling, at high speed, performing various turns and stops to work on the range of skill development.</a:t>
            </a:r>
          </a:p>
        </p:txBody>
      </p:sp>
    </p:spTree>
    <p:extLst>
      <p:ext uri="{BB962C8B-B14F-4D97-AF65-F5344CB8AC3E}">
        <p14:creationId xmlns:p14="http://schemas.microsoft.com/office/powerpoint/2010/main" val="6657072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3" y="609600"/>
            <a:ext cx="8930305" cy="768439"/>
          </a:xfrm>
        </p:spPr>
        <p:txBody>
          <a:bodyPr>
            <a:normAutofit/>
          </a:bodyPr>
          <a:lstStyle/>
          <a:p>
            <a:r>
              <a:rPr lang="en-US" sz="4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BIOMECHANICS OF KICK:</a:t>
            </a:r>
            <a:endParaRPr lang="en-US" sz="4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677334" y="1622739"/>
            <a:ext cx="9200762" cy="4829576"/>
          </a:xfrm>
        </p:spPr>
        <p:txBody>
          <a:bodyPr/>
          <a:lstStyle/>
          <a:p>
            <a:r>
              <a:rPr lang="en-US" sz="2400" dirty="0">
                <a:latin typeface="Times New Roman" panose="02020603050405020304" pitchFamily="18" charset="0"/>
                <a:cs typeface="Times New Roman" panose="02020603050405020304" pitchFamily="18" charset="0"/>
              </a:rPr>
              <a:t>To perform the instep kick, the movements and kinetic patterns can be broken down into six major phases </a:t>
            </a:r>
            <a:r>
              <a:rPr lang="en-US" sz="2400" dirty="0" smtClean="0">
                <a:latin typeface="Times New Roman" panose="02020603050405020304" pitchFamily="18" charset="0"/>
                <a:cs typeface="Times New Roman" panose="02020603050405020304" pitchFamily="18" charset="0"/>
              </a:rPr>
              <a:t>these </a:t>
            </a:r>
            <a:r>
              <a:rPr lang="en-US" sz="2400" dirty="0">
                <a:latin typeface="Times New Roman" panose="02020603050405020304" pitchFamily="18" charset="0"/>
                <a:cs typeface="Times New Roman" panose="02020603050405020304" pitchFamily="18" charset="0"/>
              </a:rPr>
              <a:t>are:</a:t>
            </a:r>
          </a:p>
          <a:p>
            <a:pPr marL="514350" indent="-514350">
              <a:buClr>
                <a:schemeClr val="accent1">
                  <a:lumMod val="50000"/>
                </a:schemeClr>
              </a:buClr>
              <a:buFont typeface="+mj-lt"/>
              <a:buAutoNum type="romanLcPeriod"/>
            </a:pPr>
            <a:r>
              <a:rPr lang="en-US" sz="2400" dirty="0">
                <a:latin typeface="Times New Roman" panose="02020603050405020304" pitchFamily="18" charset="0"/>
                <a:cs typeface="Times New Roman" panose="02020603050405020304" pitchFamily="18" charset="0"/>
              </a:rPr>
              <a:t>The </a:t>
            </a:r>
            <a:r>
              <a:rPr lang="en-US" sz="2400" dirty="0" smtClean="0">
                <a:latin typeface="Times New Roman" panose="02020603050405020304" pitchFamily="18" charset="0"/>
                <a:cs typeface="Times New Roman" panose="02020603050405020304" pitchFamily="18" charset="0"/>
              </a:rPr>
              <a:t>Approach.</a:t>
            </a:r>
            <a:endParaRPr lang="en-US" sz="2400" dirty="0">
              <a:latin typeface="Times New Roman" panose="02020603050405020304" pitchFamily="18" charset="0"/>
              <a:cs typeface="Times New Roman" panose="02020603050405020304" pitchFamily="18" charset="0"/>
            </a:endParaRPr>
          </a:p>
          <a:p>
            <a:pPr marL="514350" indent="-514350">
              <a:buClr>
                <a:schemeClr val="accent1">
                  <a:lumMod val="50000"/>
                </a:schemeClr>
              </a:buClr>
              <a:buFont typeface="+mj-lt"/>
              <a:buAutoNum type="romanLcPeriod"/>
            </a:pPr>
            <a:r>
              <a:rPr lang="en-US" sz="2400" dirty="0">
                <a:latin typeface="Times New Roman" panose="02020603050405020304" pitchFamily="18" charset="0"/>
                <a:cs typeface="Times New Roman" panose="02020603050405020304" pitchFamily="18" charset="0"/>
              </a:rPr>
              <a:t>Support Leg &amp; </a:t>
            </a:r>
            <a:r>
              <a:rPr lang="en-US" sz="2400" dirty="0" smtClean="0">
                <a:latin typeface="Times New Roman" panose="02020603050405020304" pitchFamily="18" charset="0"/>
                <a:cs typeface="Times New Roman" panose="02020603050405020304" pitchFamily="18" charset="0"/>
              </a:rPr>
              <a:t>Pelvis.</a:t>
            </a:r>
            <a:endParaRPr lang="en-US" sz="2400" dirty="0">
              <a:latin typeface="Times New Roman" panose="02020603050405020304" pitchFamily="18" charset="0"/>
              <a:cs typeface="Times New Roman" panose="02020603050405020304" pitchFamily="18" charset="0"/>
            </a:endParaRPr>
          </a:p>
          <a:p>
            <a:pPr marL="514350" indent="-514350">
              <a:buClr>
                <a:schemeClr val="accent1">
                  <a:lumMod val="50000"/>
                </a:schemeClr>
              </a:buClr>
              <a:buFont typeface="+mj-lt"/>
              <a:buAutoNum type="romanLcPeriod"/>
            </a:pPr>
            <a:r>
              <a:rPr lang="en-US" sz="2400" dirty="0">
                <a:latin typeface="Times New Roman" panose="02020603050405020304" pitchFamily="18" charset="0"/>
                <a:cs typeface="Times New Roman" panose="02020603050405020304" pitchFamily="18" charset="0"/>
              </a:rPr>
              <a:t>Swing Limb </a:t>
            </a:r>
            <a:r>
              <a:rPr lang="en-US" sz="2400" dirty="0" smtClean="0">
                <a:latin typeface="Times New Roman" panose="02020603050405020304" pitchFamily="18" charset="0"/>
                <a:cs typeface="Times New Roman" panose="02020603050405020304" pitchFamily="18" charset="0"/>
              </a:rPr>
              <a:t>Loading.</a:t>
            </a:r>
            <a:endParaRPr lang="en-US" sz="2400" dirty="0">
              <a:latin typeface="Times New Roman" panose="02020603050405020304" pitchFamily="18" charset="0"/>
              <a:cs typeface="Times New Roman" panose="02020603050405020304" pitchFamily="18" charset="0"/>
            </a:endParaRPr>
          </a:p>
          <a:p>
            <a:pPr marL="514350" indent="-514350">
              <a:buClr>
                <a:schemeClr val="accent1">
                  <a:lumMod val="50000"/>
                </a:schemeClr>
              </a:buClr>
              <a:buFont typeface="+mj-lt"/>
              <a:buAutoNum type="romanLcPeriod"/>
            </a:pPr>
            <a:r>
              <a:rPr lang="en-US" sz="2400" dirty="0">
                <a:latin typeface="Times New Roman" panose="02020603050405020304" pitchFamily="18" charset="0"/>
                <a:cs typeface="Times New Roman" panose="02020603050405020304" pitchFamily="18" charset="0"/>
              </a:rPr>
              <a:t>Hip Flexion and Knee </a:t>
            </a:r>
            <a:r>
              <a:rPr lang="en-US" sz="2400" dirty="0" smtClean="0">
                <a:latin typeface="Times New Roman" panose="02020603050405020304" pitchFamily="18" charset="0"/>
                <a:cs typeface="Times New Roman" panose="02020603050405020304" pitchFamily="18" charset="0"/>
              </a:rPr>
              <a:t>Extension.</a:t>
            </a:r>
            <a:endParaRPr lang="en-US" sz="2400" dirty="0">
              <a:latin typeface="Times New Roman" panose="02020603050405020304" pitchFamily="18" charset="0"/>
              <a:cs typeface="Times New Roman" panose="02020603050405020304" pitchFamily="18" charset="0"/>
            </a:endParaRPr>
          </a:p>
          <a:p>
            <a:pPr marL="514350" indent="-514350">
              <a:buClr>
                <a:schemeClr val="accent1">
                  <a:lumMod val="50000"/>
                </a:schemeClr>
              </a:buClr>
              <a:buFont typeface="+mj-lt"/>
              <a:buAutoNum type="romanLcPeriod"/>
            </a:pPr>
            <a:r>
              <a:rPr lang="en-US" sz="2400" dirty="0">
                <a:latin typeface="Times New Roman" panose="02020603050405020304" pitchFamily="18" charset="0"/>
                <a:cs typeface="Times New Roman" panose="02020603050405020304" pitchFamily="18" charset="0"/>
              </a:rPr>
              <a:t>Foot </a:t>
            </a:r>
            <a:r>
              <a:rPr lang="en-US" sz="2400" dirty="0" smtClean="0">
                <a:latin typeface="Times New Roman" panose="02020603050405020304" pitchFamily="18" charset="0"/>
                <a:cs typeface="Times New Roman" panose="02020603050405020304" pitchFamily="18" charset="0"/>
              </a:rPr>
              <a:t>Contact.</a:t>
            </a:r>
            <a:endParaRPr lang="en-US" sz="2400" dirty="0">
              <a:latin typeface="Times New Roman" panose="02020603050405020304" pitchFamily="18" charset="0"/>
              <a:cs typeface="Times New Roman" panose="02020603050405020304" pitchFamily="18" charset="0"/>
            </a:endParaRPr>
          </a:p>
          <a:p>
            <a:pPr marL="514350" indent="-514350">
              <a:buClr>
                <a:schemeClr val="accent1">
                  <a:lumMod val="50000"/>
                </a:schemeClr>
              </a:buClr>
              <a:buFont typeface="+mj-lt"/>
              <a:buAutoNum type="romanLcPeriod"/>
            </a:pPr>
            <a:r>
              <a:rPr lang="en-US" sz="2400" dirty="0">
                <a:latin typeface="Times New Roman" panose="02020603050405020304" pitchFamily="18" charset="0"/>
                <a:cs typeface="Times New Roman" panose="02020603050405020304" pitchFamily="18" charset="0"/>
              </a:rPr>
              <a:t>Follow </a:t>
            </a:r>
            <a:r>
              <a:rPr lang="en-US" sz="2400" dirty="0" smtClean="0">
                <a:latin typeface="Times New Roman" panose="02020603050405020304" pitchFamily="18" charset="0"/>
                <a:cs typeface="Times New Roman" panose="02020603050405020304" pitchFamily="18" charset="0"/>
              </a:rPr>
              <a:t>Through.</a:t>
            </a:r>
            <a:endParaRPr lang="en-US" sz="2400" dirty="0">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26830577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552542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819955"/>
          </a:xfrm>
        </p:spPr>
        <p:txBody>
          <a:bodyPr>
            <a:normAutofit/>
          </a:bodyPr>
          <a:lstStyle/>
          <a:p>
            <a:r>
              <a:rPr lang="en-US" sz="44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APPROACH:</a:t>
            </a:r>
            <a:endParaRPr lang="en-US" sz="44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677333" y="1532587"/>
            <a:ext cx="9393945" cy="5125790"/>
          </a:xfrm>
        </p:spPr>
        <p:txBody>
          <a:bodyPr>
            <a:normAutofit/>
          </a:bodyPr>
          <a:lstStyle/>
          <a:p>
            <a:r>
              <a:rPr lang="en-US" sz="2000" dirty="0">
                <a:latin typeface="Times New Roman" panose="02020603050405020304" pitchFamily="18" charset="0"/>
                <a:cs typeface="Times New Roman" panose="02020603050405020304" pitchFamily="18" charset="0"/>
              </a:rPr>
              <a:t>T</a:t>
            </a:r>
            <a:r>
              <a:rPr lang="en-US" sz="2000" dirty="0" smtClean="0">
                <a:latin typeface="Times New Roman" panose="02020603050405020304" pitchFamily="18" charset="0"/>
                <a:cs typeface="Times New Roman" panose="02020603050405020304" pitchFamily="18" charset="0"/>
              </a:rPr>
              <a:t>he </a:t>
            </a:r>
            <a:r>
              <a:rPr lang="en-US" sz="2000" dirty="0">
                <a:latin typeface="Times New Roman" panose="02020603050405020304" pitchFamily="18" charset="0"/>
                <a:cs typeface="Times New Roman" panose="02020603050405020304" pitchFamily="18" charset="0"/>
              </a:rPr>
              <a:t>maximum swing velocity of the kicking leg “was achieved with an approach angle of </a:t>
            </a:r>
            <a:r>
              <a:rPr lang="en-US" sz="2000" dirty="0" smtClean="0">
                <a:latin typeface="Times New Roman" panose="02020603050405020304" pitchFamily="18" charset="0"/>
                <a:cs typeface="Times New Roman" panose="02020603050405020304" pitchFamily="18" charset="0"/>
              </a:rPr>
              <a:t>30° and </a:t>
            </a:r>
            <a:r>
              <a:rPr lang="en-US" sz="2000" dirty="0">
                <a:latin typeface="Times New Roman" panose="02020603050405020304" pitchFamily="18" charset="0"/>
                <a:cs typeface="Times New Roman" panose="02020603050405020304" pitchFamily="18" charset="0"/>
              </a:rPr>
              <a:t>the maximum ball velocity with an approach angle of </a:t>
            </a:r>
            <a:r>
              <a:rPr lang="en-US" sz="2000" dirty="0" smtClean="0">
                <a:latin typeface="Times New Roman" panose="02020603050405020304" pitchFamily="18" charset="0"/>
                <a:cs typeface="Times New Roman" panose="02020603050405020304" pitchFamily="18" charset="0"/>
              </a:rPr>
              <a:t>45°. Therefore</a:t>
            </a:r>
            <a:r>
              <a:rPr lang="en-US" sz="2000" dirty="0">
                <a:latin typeface="Times New Roman" panose="02020603050405020304" pitchFamily="18" charset="0"/>
                <a:cs typeface="Times New Roman" panose="02020603050405020304" pitchFamily="18" charset="0"/>
              </a:rPr>
              <a:t>, an approach angle between 30</a:t>
            </a:r>
            <a:r>
              <a:rPr lang="en-US" sz="2000" dirty="0" smtClean="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and </a:t>
            </a:r>
            <a:r>
              <a:rPr lang="en-US" sz="2000" dirty="0" smtClean="0">
                <a:latin typeface="Times New Roman" panose="02020603050405020304" pitchFamily="18" charset="0"/>
                <a:cs typeface="Times New Roman" panose="02020603050405020304" pitchFamily="18" charset="0"/>
              </a:rPr>
              <a:t>45° would </a:t>
            </a:r>
            <a:r>
              <a:rPr lang="en-US" sz="2000" dirty="0">
                <a:latin typeface="Times New Roman" panose="02020603050405020304" pitchFamily="18" charset="0"/>
                <a:cs typeface="Times New Roman" panose="02020603050405020304" pitchFamily="18" charset="0"/>
              </a:rPr>
              <a:t>be considered optimum</a:t>
            </a:r>
            <a:r>
              <a:rPr lang="en-US" sz="2000" dirty="0" smtClean="0">
                <a:latin typeface="Times New Roman" panose="02020603050405020304" pitchFamily="18" charset="0"/>
                <a:cs typeface="Times New Roman" panose="02020603050405020304" pitchFamily="18" charset="0"/>
              </a:rPr>
              <a:t>”.</a:t>
            </a:r>
          </a:p>
          <a:p>
            <a:r>
              <a:rPr lang="en-US" sz="2000" dirty="0" smtClean="0">
                <a:latin typeface="Times New Roman" panose="02020603050405020304" pitchFamily="18" charset="0"/>
                <a:cs typeface="Times New Roman" panose="02020603050405020304" pitchFamily="18" charset="0"/>
              </a:rPr>
              <a:t>At </a:t>
            </a:r>
            <a:r>
              <a:rPr lang="en-US" sz="2000" dirty="0">
                <a:latin typeface="Times New Roman" panose="02020603050405020304" pitchFamily="18" charset="0"/>
                <a:cs typeface="Times New Roman" panose="02020603050405020304" pitchFamily="18" charset="0"/>
              </a:rPr>
              <a:t>first, a force or impulse is applied in a forward direction due to the heel striking the ground, resulting in a backwards ground reaction force. A backwards force is only applied when the toes make contact with the ground, creating a reaction force to accelerate the athlete forwards. These impulses are called </a:t>
            </a:r>
            <a:r>
              <a:rPr lang="en-US" sz="2000" b="1" dirty="0">
                <a:latin typeface="Times New Roman" panose="02020603050405020304" pitchFamily="18" charset="0"/>
                <a:cs typeface="Times New Roman" panose="02020603050405020304" pitchFamily="18" charset="0"/>
              </a:rPr>
              <a:t>braking and propulsive forces </a:t>
            </a:r>
            <a:r>
              <a:rPr lang="en-US" sz="2000" dirty="0">
                <a:latin typeface="Times New Roman" panose="02020603050405020304" pitchFamily="18" charset="0"/>
                <a:cs typeface="Times New Roman" panose="02020603050405020304" pitchFamily="18" charset="0"/>
              </a:rPr>
              <a:t>and are essential in the kicking of a football as the more force they put into their approach, the greater momentum produced, resulting in greater speed and force placed onto the ball </a:t>
            </a:r>
            <a:endParaRPr lang="en-US" sz="2000" dirty="0" smtClean="0">
              <a:latin typeface="Times New Roman" panose="02020603050405020304" pitchFamily="18" charset="0"/>
              <a:cs typeface="Times New Roman" panose="02020603050405020304" pitchFamily="18" charset="0"/>
            </a:endParaRPr>
          </a:p>
          <a:p>
            <a:r>
              <a:rPr lang="en-US" sz="2000" dirty="0" smtClean="0">
                <a:latin typeface="Times New Roman" panose="02020603050405020304" pitchFamily="18" charset="0"/>
                <a:cs typeface="Times New Roman" panose="02020603050405020304" pitchFamily="18" charset="0"/>
              </a:rPr>
              <a:t>The </a:t>
            </a:r>
            <a:r>
              <a:rPr lang="en-US" sz="2000" dirty="0">
                <a:latin typeface="Times New Roman" panose="02020603050405020304" pitchFamily="18" charset="0"/>
                <a:cs typeface="Times New Roman" panose="02020603050405020304" pitchFamily="18" charset="0"/>
              </a:rPr>
              <a:t>final step of the approach is recommended to the be largest for maximal kicking. This results in a greater degree of pelvic retraction, thus in turn allowing for a greater range for pelvic protraction</a:t>
            </a: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195977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10192434" cy="755561"/>
          </a:xfrm>
        </p:spPr>
        <p:txBody>
          <a:bodyPr/>
          <a:lstStyle/>
          <a:p>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SUPPORT LEG &amp; PELVIS:</a:t>
            </a:r>
            <a:endPar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677334" y="1481069"/>
            <a:ext cx="9059094" cy="4520486"/>
          </a:xfrm>
        </p:spPr>
        <p:txBody>
          <a:bodyPr>
            <a:normAutofit/>
          </a:bodyPr>
          <a:lstStyle/>
          <a:p>
            <a:r>
              <a:rPr lang="en-US" sz="2000" dirty="0">
                <a:latin typeface="Times New Roman" panose="02020603050405020304" pitchFamily="18" charset="0"/>
                <a:cs typeface="Times New Roman" panose="02020603050405020304" pitchFamily="18" charset="0"/>
              </a:rPr>
              <a:t>The non-kicking foot is a key element in the striking of the </a:t>
            </a:r>
            <a:r>
              <a:rPr lang="en-US" sz="2000" dirty="0" smtClean="0">
                <a:latin typeface="Times New Roman" panose="02020603050405020304" pitchFamily="18" charset="0"/>
                <a:cs typeface="Times New Roman" panose="02020603050405020304" pitchFamily="18" charset="0"/>
              </a:rPr>
              <a:t>ball.</a:t>
            </a:r>
          </a:p>
          <a:p>
            <a:r>
              <a:rPr lang="en-US" sz="2000" dirty="0">
                <a:latin typeface="Times New Roman" panose="02020603050405020304" pitchFamily="18" charset="0"/>
                <a:cs typeface="Times New Roman" panose="02020603050405020304" pitchFamily="18" charset="0"/>
              </a:rPr>
              <a:t>T</a:t>
            </a:r>
            <a:r>
              <a:rPr lang="en-US" sz="2000" dirty="0" smtClean="0">
                <a:latin typeface="Times New Roman" panose="02020603050405020304" pitchFamily="18" charset="0"/>
                <a:cs typeface="Times New Roman" panose="02020603050405020304" pitchFamily="18" charset="0"/>
              </a:rPr>
              <a:t>he </a:t>
            </a:r>
            <a:r>
              <a:rPr lang="en-US" sz="2000" dirty="0">
                <a:latin typeface="Times New Roman" panose="02020603050405020304" pitchFamily="18" charset="0"/>
                <a:cs typeface="Times New Roman" panose="02020603050405020304" pitchFamily="18" charset="0"/>
              </a:rPr>
              <a:t>placement of the support foot should be between 5-10 cm either side of the </a:t>
            </a:r>
            <a:r>
              <a:rPr lang="en-US" sz="2000" dirty="0" smtClean="0">
                <a:latin typeface="Times New Roman" panose="02020603050405020304" pitchFamily="18" charset="0"/>
                <a:cs typeface="Times New Roman" panose="02020603050405020304" pitchFamily="18" charset="0"/>
              </a:rPr>
              <a:t>football.</a:t>
            </a:r>
            <a:endParaRPr lang="en-US" sz="2000" dirty="0">
              <a:latin typeface="Times New Roman" panose="02020603050405020304" pitchFamily="18" charset="0"/>
              <a:cs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Newton’s Third Law tells us that ‘for every action, there is an equal and opposite reaction’ </a:t>
            </a:r>
            <a:r>
              <a:rPr lang="en-US" sz="2000" dirty="0" smtClean="0">
                <a:latin typeface="Times New Roman" panose="02020603050405020304" pitchFamily="18" charset="0"/>
                <a:cs typeface="Times New Roman" panose="02020603050405020304" pitchFamily="18" charset="0"/>
              </a:rPr>
              <a:t>meaning </a:t>
            </a:r>
            <a:r>
              <a:rPr lang="en-US" sz="2000" dirty="0">
                <a:latin typeface="Times New Roman" panose="02020603050405020304" pitchFamily="18" charset="0"/>
                <a:cs typeface="Times New Roman" panose="02020603050405020304" pitchFamily="18" charset="0"/>
              </a:rPr>
              <a:t>that the longer and greater a force is applied to the ground by the support leg, the greater the force, applied to the ball on contact, resulting in greater power and acceleration</a:t>
            </a:r>
            <a:r>
              <a:rPr lang="en-US" sz="2000" dirty="0" smtClean="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The anterior-posterior positioning of the foot placement in relation to the ball will determine </a:t>
            </a:r>
            <a:r>
              <a:rPr lang="en-US" sz="2000" dirty="0" smtClean="0">
                <a:latin typeface="Times New Roman" panose="02020603050405020304" pitchFamily="18" charset="0"/>
                <a:cs typeface="Times New Roman" panose="02020603050405020304" pitchFamily="18" charset="0"/>
              </a:rPr>
              <a:t>the </a:t>
            </a:r>
            <a:r>
              <a:rPr lang="en-US" sz="2000" dirty="0">
                <a:latin typeface="Times New Roman" panose="02020603050405020304" pitchFamily="18" charset="0"/>
                <a:cs typeface="Times New Roman" panose="02020603050405020304" pitchFamily="18" charset="0"/>
              </a:rPr>
              <a:t>balls trajectory and </a:t>
            </a:r>
            <a:r>
              <a:rPr lang="en-US" sz="2000" dirty="0" smtClean="0">
                <a:latin typeface="Times New Roman" panose="02020603050405020304" pitchFamily="18" charset="0"/>
                <a:cs typeface="Times New Roman" panose="02020603050405020304" pitchFamily="18" charset="0"/>
              </a:rPr>
              <a:t>accuracy.</a:t>
            </a:r>
          </a:p>
          <a:p>
            <a:r>
              <a:rPr lang="en-US" sz="2000" dirty="0" smtClean="0">
                <a:latin typeface="Times New Roman" panose="02020603050405020304" pitchFamily="18" charset="0"/>
                <a:cs typeface="Times New Roman" panose="02020603050405020304" pitchFamily="18" charset="0"/>
              </a:rPr>
              <a:t>The </a:t>
            </a:r>
            <a:r>
              <a:rPr lang="en-US" sz="2000" dirty="0">
                <a:latin typeface="Times New Roman" panose="02020603050405020304" pitchFamily="18" charset="0"/>
                <a:cs typeface="Times New Roman" panose="02020603050405020304" pitchFamily="18" charset="0"/>
              </a:rPr>
              <a:t>knee of the support leg is flexed to 26° at foot-ground contact in order to absorb the impact of landing and to provides dynamic stability within the athlete.</a:t>
            </a: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4006147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F496CB"/>
      </a:accent1>
      <a:accent2>
        <a:srgbClr val="BC356F"/>
      </a:accent2>
      <a:accent3>
        <a:srgbClr val="E65331"/>
      </a:accent3>
      <a:accent4>
        <a:srgbClr val="F27E19"/>
      </a:accent4>
      <a:accent5>
        <a:srgbClr val="F2AC19"/>
      </a:accent5>
      <a:accent6>
        <a:srgbClr val="BC80E0"/>
      </a:accent6>
      <a:hlink>
        <a:srgbClr val="EF5285"/>
      </a:hlink>
      <a:folHlink>
        <a:srgbClr val="F77F90"/>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23659B44-6E34-4CE8-8F0D-387DA7996826}"/>
    </a:ext>
  </a:extLst>
</a:theme>
</file>

<file path=docProps/app.xml><?xml version="1.0" encoding="utf-8"?>
<Properties xmlns="http://schemas.openxmlformats.org/officeDocument/2006/extended-properties" xmlns:vt="http://schemas.openxmlformats.org/officeDocument/2006/docPropsVTypes">
  <Template>Facet</Template>
  <TotalTime>119</TotalTime>
  <Words>908</Words>
  <Application>Microsoft Office PowerPoint</Application>
  <PresentationFormat>Widescreen</PresentationFormat>
  <Paragraphs>68</Paragraphs>
  <Slides>17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Arial Black</vt:lpstr>
      <vt:lpstr>Times New Roman</vt:lpstr>
      <vt:lpstr>Trebuchet MS</vt:lpstr>
      <vt:lpstr>Wingdings</vt:lpstr>
      <vt:lpstr>Wingdings 3</vt:lpstr>
      <vt:lpstr>Facet</vt:lpstr>
      <vt:lpstr>BIOMECHANICAL ANALYSIS OF SPORTS TECHNIQUES:</vt:lpstr>
      <vt:lpstr>FOOTBALL:</vt:lpstr>
      <vt:lpstr>FOOTBALL:</vt:lpstr>
      <vt:lpstr>PowerPoint Presentation</vt:lpstr>
      <vt:lpstr>FOOTBALL:</vt:lpstr>
      <vt:lpstr>BIOMECHANICS OF KICK:</vt:lpstr>
      <vt:lpstr>PowerPoint Presentation</vt:lpstr>
      <vt:lpstr>APPROACH:</vt:lpstr>
      <vt:lpstr>SUPPORT LEG &amp; PELVIS:</vt:lpstr>
      <vt:lpstr>PowerPoint Presentation</vt:lpstr>
      <vt:lpstr>SWING LIMB LOADING (HIP FLEXION &amp; KNEE FLEXION)</vt:lpstr>
      <vt:lpstr>PowerPoint Presentation</vt:lpstr>
      <vt:lpstr>FOOT CONTACT:</vt:lpstr>
      <vt:lpstr>PowerPoint Presentation</vt:lpstr>
      <vt:lpstr>FOLLOW THROUGH:</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BIOMECHANICAL ANALYSIS OF SPORTS TECHNIQUES:</dc:title>
  <dc:creator>mahi jutt</dc:creator>
  <cp:lastModifiedBy>mahi jutt</cp:lastModifiedBy>
  <cp:revision>12</cp:revision>
  <dcterms:created xsi:type="dcterms:W3CDTF">2020-04-02T17:39:29Z</dcterms:created>
  <dcterms:modified xsi:type="dcterms:W3CDTF">2020-04-02T19:38:42Z</dcterms:modified>
</cp:coreProperties>
</file>