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0" r:id="rId5"/>
    <p:sldId id="261" r:id="rId6"/>
    <p:sldId id="262" r:id="rId7"/>
    <p:sldId id="264" r:id="rId8"/>
    <p:sldId id="263" r:id="rId9"/>
    <p:sldId id="265" r:id="rId10"/>
    <p:sldId id="266"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4/1/2020</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4/1/2020</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4/1/2020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4/1/2020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4/1/2020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4/1/2020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4/1/2020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4/1/2020</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1959298"/>
          </a:xfrm>
        </p:spPr>
        <p:txBody>
          <a:bodyPr/>
          <a:lstStyle/>
          <a:p>
            <a:r>
              <a:rPr lang="en-US" b="1" dirty="0" smtClean="0">
                <a:effectLst>
                  <a:outerShdw blurRad="38100" dist="38100" dir="2700000" algn="tl">
                    <a:srgbClr val="000000">
                      <a:alpha val="43137"/>
                    </a:srgbClr>
                  </a:outerShdw>
                </a:effectLst>
                <a:latin typeface="Algerian" panose="04020705040A02060702" pitchFamily="82" charset="0"/>
              </a:rPr>
              <a:t>FLUID MECHANICS</a:t>
            </a:r>
            <a:endParaRPr lang="en-US" b="1" dirty="0">
              <a:effectLst>
                <a:outerShdw blurRad="38100" dist="38100" dir="2700000" algn="tl">
                  <a:srgbClr val="000000">
                    <a:alpha val="43137"/>
                  </a:srgbClr>
                </a:outerShdw>
              </a:effectLst>
              <a:latin typeface="Algerian" panose="04020705040A02060702" pitchFamily="82" charset="0"/>
            </a:endParaRPr>
          </a:p>
        </p:txBody>
      </p:sp>
      <p:sp>
        <p:nvSpPr>
          <p:cNvPr id="3" name="Subtitle 2"/>
          <p:cNvSpPr>
            <a:spLocks noGrp="1"/>
          </p:cNvSpPr>
          <p:nvPr>
            <p:ph type="subTitle" idx="1"/>
          </p:nvPr>
        </p:nvSpPr>
        <p:spPr>
          <a:xfrm>
            <a:off x="2679906" y="3956279"/>
            <a:ext cx="6831673" cy="1414211"/>
          </a:xfrm>
        </p:spPr>
        <p:txBody>
          <a:bodyPr>
            <a:normAutofit/>
          </a:bodyPr>
          <a:lstStyle/>
          <a:p>
            <a:r>
              <a:rPr lang="en-US" sz="2400" dirty="0" smtClean="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NOOR-UL-AIN KUNG</a:t>
            </a:r>
          </a:p>
          <a:p>
            <a:r>
              <a:rPr lang="en-US" sz="2400" dirty="0" smtClean="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a:t>
            </a:r>
          </a:p>
          <a:p>
            <a:r>
              <a:rPr lang="en-US" sz="2400" dirty="0" smtClean="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MS.C 3</a:t>
            </a:r>
            <a:r>
              <a:rPr lang="en-US" sz="2400" baseline="30000" dirty="0" smtClean="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RD</a:t>
            </a:r>
            <a:r>
              <a:rPr lang="en-US" sz="2400" dirty="0" smtClean="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SMESTER</a:t>
            </a:r>
            <a:endParaRPr lang="en-US" sz="2400" dirty="0">
              <a:solidFill>
                <a:schemeClr val="accent3">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95361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79623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10167870" cy="898301"/>
          </a:xfrm>
        </p:spPr>
        <p:txBody>
          <a:bodyPr>
            <a:normAutofit fontScale="90000"/>
          </a:bodyPr>
          <a:lstStyle/>
          <a:p>
            <a:r>
              <a:rPr lang="en-US" sz="6000" b="1" dirty="0" smtClean="0">
                <a:solidFill>
                  <a:schemeClr val="accent3">
                    <a:lumMod val="50000"/>
                  </a:schemeClr>
                </a:solidFill>
                <a:effectLst>
                  <a:outerShdw blurRad="38100" dist="38100" dir="2700000" algn="tl">
                    <a:srgbClr val="000000">
                      <a:alpha val="43137"/>
                    </a:srgbClr>
                  </a:outerShdw>
                </a:effectLst>
                <a:latin typeface="Algerian" panose="04020705040A02060702" pitchFamily="82" charset="0"/>
              </a:rPr>
              <a:t>FLOTATION:</a:t>
            </a:r>
            <a:endParaRPr lang="en-US" sz="1600" b="1" dirty="0">
              <a:solidFill>
                <a:schemeClr val="accent3">
                  <a:lumMod val="50000"/>
                </a:schemeClr>
              </a:solidFill>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1371600" y="1687131"/>
            <a:ext cx="10167870" cy="4971246"/>
          </a:xfrm>
        </p:spPr>
        <p:txBody>
          <a:bodyPr>
            <a:normAutofit/>
          </a:bodyPr>
          <a:lstStyle/>
          <a:p>
            <a:r>
              <a:rPr lang="en-US" sz="2400" dirty="0" smtClean="0">
                <a:latin typeface="Times New Roman" panose="02020603050405020304" pitchFamily="18" charset="0"/>
                <a:cs typeface="Times New Roman" panose="02020603050405020304" pitchFamily="18" charset="0"/>
              </a:rPr>
              <a:t>Rest or move on or near liquid surface is called float and the condition is called </a:t>
            </a:r>
            <a:r>
              <a:rPr lang="en-US" sz="2400" b="1" dirty="0" smtClean="0">
                <a:latin typeface="Times New Roman" panose="02020603050405020304" pitchFamily="18" charset="0"/>
                <a:cs typeface="Times New Roman" panose="02020603050405020304" pitchFamily="18" charset="0"/>
              </a:rPr>
              <a:t>“flotation”.</a:t>
            </a:r>
            <a:endParaRPr lang="en-US" sz="2400" b="1"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Flotation </a:t>
            </a:r>
            <a:r>
              <a:rPr lang="en-US" sz="2400" dirty="0">
                <a:latin typeface="Times New Roman" panose="02020603050405020304" pitchFamily="18" charset="0"/>
                <a:cs typeface="Times New Roman" panose="02020603050405020304" pitchFamily="18" charset="0"/>
              </a:rPr>
              <a:t>is caused by a force known as buoyancy. For an object to float in water it must be less dense (mass per unit of volume) than the water</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When an object is placed in water it causes the water to be displaced (move upwards). This can be seen when a person gets into a bath and the water rises. If the bath is filled to the very brim, then when the person gets into the bath the water that is displaced will pour out of the tub. In order for an object to float, the water they displace must weight more than they </a:t>
            </a:r>
            <a:r>
              <a:rPr lang="en-US" sz="2400" dirty="0" smtClean="0">
                <a:latin typeface="Times New Roman" panose="02020603050405020304" pitchFamily="18" charset="0"/>
                <a:cs typeface="Times New Roman" panose="02020603050405020304" pitchFamily="18" charset="0"/>
              </a:rPr>
              <a:t>do.</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9888" y="5215943"/>
            <a:ext cx="2609582" cy="1339403"/>
          </a:xfrm>
          <a:prstGeom prst="rect">
            <a:avLst/>
          </a:prstGeom>
        </p:spPr>
      </p:pic>
    </p:spTree>
    <p:extLst>
      <p:ext uri="{BB962C8B-B14F-4D97-AF65-F5344CB8AC3E}">
        <p14:creationId xmlns:p14="http://schemas.microsoft.com/office/powerpoint/2010/main" val="1427869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b="1" dirty="0">
                <a:solidFill>
                  <a:schemeClr val="accent3">
                    <a:lumMod val="50000"/>
                  </a:schemeClr>
                </a:solidFill>
                <a:effectLst>
                  <a:outerShdw blurRad="38100" dist="38100" dir="2700000" algn="tl">
                    <a:srgbClr val="000000">
                      <a:alpha val="43137"/>
                    </a:srgbClr>
                  </a:outerShdw>
                </a:effectLst>
                <a:latin typeface="Algerian" panose="04020705040A02060702" pitchFamily="82" charset="0"/>
              </a:rPr>
              <a:t>FLOTATION:</a:t>
            </a:r>
            <a:endParaRPr lang="en-US" sz="6600" dirty="0"/>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In order for an object to float, the water they displace must weight more than they do. This is essentially because gravity is seeking to push the water that has been displaced, back down, while also pushing the person down. If the gravitational force on the water is greater than the force on the object, then the water will create a buoyant force that will push the object upwards against gravity. Once the two forces become equal the object will float in this position known as the point of equilibrium. That is the part of the object below the water has displaced the same weight of water, as the object itself, resulting in a </a:t>
            </a:r>
            <a:r>
              <a:rPr lang="en-US" sz="2400" dirty="0" smtClean="0">
                <a:latin typeface="Times New Roman" panose="02020603050405020304" pitchFamily="18" charset="0"/>
                <a:cs typeface="Times New Roman" panose="02020603050405020304" pitchFamily="18" charset="0"/>
              </a:rPr>
              <a:t>buoyance </a:t>
            </a:r>
            <a:r>
              <a:rPr lang="en-US" sz="2400" dirty="0">
                <a:latin typeface="Times New Roman" panose="02020603050405020304" pitchFamily="18" charset="0"/>
                <a:cs typeface="Times New Roman" panose="02020603050405020304" pitchFamily="18" charset="0"/>
              </a:rPr>
              <a:t>force equal to that of the gravity force acting on the </a:t>
            </a:r>
            <a:r>
              <a:rPr lang="en-US" sz="2400" dirty="0" smtClean="0">
                <a:latin typeface="Times New Roman" panose="02020603050405020304" pitchFamily="18" charset="0"/>
                <a:cs typeface="Times New Roman" panose="02020603050405020304" pitchFamily="18" charset="0"/>
              </a:rPr>
              <a:t>object</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3977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68441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10386810" cy="859665"/>
          </a:xfrm>
        </p:spPr>
        <p:txBody>
          <a:bodyPr>
            <a:normAutofit/>
          </a:bodyPr>
          <a:lstStyle/>
          <a:p>
            <a:r>
              <a:rPr lang="en-US" sz="4800" b="1" dirty="0" smtClean="0">
                <a:effectLst>
                  <a:outerShdw blurRad="38100" dist="38100" dir="2700000" algn="tl">
                    <a:srgbClr val="000000">
                      <a:alpha val="43137"/>
                    </a:srgbClr>
                  </a:outerShdw>
                </a:effectLst>
                <a:latin typeface="Algerian" panose="04020705040A02060702" pitchFamily="82" charset="0"/>
              </a:rPr>
              <a:t>FLUID RESISTANCE:</a:t>
            </a:r>
            <a:endParaRPr lang="en-US" sz="4800" b="1" dirty="0">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1371599" y="1700011"/>
            <a:ext cx="10386811" cy="4829578"/>
          </a:xfrm>
        </p:spPr>
        <p:txBody>
          <a:bodyPr>
            <a:normAutofit/>
          </a:bodyPr>
          <a:lstStyle/>
          <a:p>
            <a:r>
              <a:rPr lang="en-US" sz="2400" dirty="0">
                <a:latin typeface="Times New Roman" panose="02020603050405020304" pitchFamily="18" charset="0"/>
                <a:cs typeface="Times New Roman" panose="02020603050405020304" pitchFamily="18" charset="0"/>
              </a:rPr>
              <a:t>Fluid resistance refers to the forces a fluid places on a moving object in the opposite direction to the movement, also known as drag. Drag is the force created by a fluid to resist the motion of an object through it. There are 2 main sources of drag: pressure (form) and friction</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Pressure drag is the force created by the changes in pressure of the fluid as the object moves</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First the pressure at the front of the object increases as the fluid is pushed around the object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At the </a:t>
            </a:r>
            <a:r>
              <a:rPr lang="en-US" sz="2400" dirty="0" smtClean="0">
                <a:latin typeface="Times New Roman" panose="02020603050405020304" pitchFamily="18" charset="0"/>
                <a:cs typeface="Times New Roman" panose="02020603050405020304" pitchFamily="18" charset="0"/>
              </a:rPr>
              <a:t>rear/back  of </a:t>
            </a:r>
            <a:r>
              <a:rPr lang="en-US" sz="2400" dirty="0">
                <a:latin typeface="Times New Roman" panose="02020603050405020304" pitchFamily="18" charset="0"/>
                <a:cs typeface="Times New Roman" panose="02020603050405020304" pitchFamily="18" charset="0"/>
              </a:rPr>
              <a:t>the object there is another change in pressure, this time a decrease in pressure. This lower pressure in the fluid causes the fluid to move in towards the object that is moving to fill in the space it leaves behind it. The movement of this fluid at the back of the moving object is often referred to as turbulence</a:t>
            </a:r>
            <a:r>
              <a:rPr lang="en-US" sz="24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54723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10451206" cy="885423"/>
          </a:xfrm>
        </p:spPr>
        <p:txBody>
          <a:bodyPr/>
          <a:lstStyle/>
          <a:p>
            <a:r>
              <a:rPr lang="en-US" b="1" dirty="0">
                <a:effectLst>
                  <a:outerShdw blurRad="38100" dist="38100" dir="2700000" algn="tl">
                    <a:srgbClr val="000000">
                      <a:alpha val="43137"/>
                    </a:srgbClr>
                  </a:outerShdw>
                </a:effectLst>
                <a:latin typeface="Algerian" panose="04020705040A02060702" pitchFamily="82" charset="0"/>
              </a:rPr>
              <a:t>FLUID RESISTANCE:</a:t>
            </a:r>
            <a:endParaRPr lang="en-US" dirty="0"/>
          </a:p>
        </p:txBody>
      </p:sp>
      <p:sp>
        <p:nvSpPr>
          <p:cNvPr id="3" name="Content Placeholder 2"/>
          <p:cNvSpPr>
            <a:spLocks noGrp="1"/>
          </p:cNvSpPr>
          <p:nvPr>
            <p:ph idx="1"/>
          </p:nvPr>
        </p:nvSpPr>
        <p:spPr>
          <a:xfrm>
            <a:off x="1371600" y="1700011"/>
            <a:ext cx="10451206" cy="4855335"/>
          </a:xfrm>
        </p:spPr>
        <p:txBody>
          <a:bodyPr>
            <a:normAutofit/>
          </a:bodyPr>
          <a:lstStyle/>
          <a:p>
            <a:r>
              <a:rPr lang="en-US" sz="2400" dirty="0">
                <a:latin typeface="Times New Roman" panose="02020603050405020304" pitchFamily="18" charset="0"/>
                <a:cs typeface="Times New Roman" panose="02020603050405020304" pitchFamily="18" charset="0"/>
              </a:rPr>
              <a:t>Different shaped objects create receive various amounts of pressure drag. The more front on the object, such as a square, the more pressure drag created. This can be seen as the fluid has to move more widely and creates more turbulence behind the square.</a:t>
            </a:r>
          </a:p>
          <a:p>
            <a:r>
              <a:rPr lang="en-US" sz="2400" dirty="0">
                <a:latin typeface="Times New Roman" panose="02020603050405020304" pitchFamily="18" charset="0"/>
                <a:cs typeface="Times New Roman" panose="02020603050405020304" pitchFamily="18" charset="0"/>
              </a:rPr>
              <a:t>Whereas a streamlined foil creates less pressure drag due to its shape causing smaller changes in pressure. This is known as streamlining, where the object becomes as narrow and as straight as possible.</a:t>
            </a:r>
          </a:p>
          <a:p>
            <a:r>
              <a:rPr lang="en-US" sz="2400" dirty="0">
                <a:latin typeface="Times New Roman" panose="02020603050405020304" pitchFamily="18" charset="0"/>
                <a:cs typeface="Times New Roman" panose="02020603050405020304" pitchFamily="18" charset="0"/>
              </a:rPr>
              <a:t>An example of pressure drag being used to the athlete’s advantage comes in skydiving. Here the athlete uses the pressure drag to control their fall and then, with the release of their parachute, rely on it for safety.</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8875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815" y="1488372"/>
            <a:ext cx="5218847" cy="5247279"/>
          </a:xfrm>
          <a:prstGeom prst="rect">
            <a:avLst/>
          </a:prstGeom>
        </p:spPr>
      </p:pic>
      <p:sp>
        <p:nvSpPr>
          <p:cNvPr id="3" name="Rectangle 2"/>
          <p:cNvSpPr/>
          <p:nvPr/>
        </p:nvSpPr>
        <p:spPr>
          <a:xfrm>
            <a:off x="744203" y="359466"/>
            <a:ext cx="5217459" cy="769441"/>
          </a:xfrm>
          <a:prstGeom prst="rect">
            <a:avLst/>
          </a:prstGeom>
        </p:spPr>
        <p:txBody>
          <a:bodyPr wrap="square">
            <a:spAutoFit/>
          </a:bodyPr>
          <a:lstStyle/>
          <a:p>
            <a:r>
              <a:rPr lang="en-US" sz="4400" b="1" dirty="0">
                <a:effectLst>
                  <a:outerShdw blurRad="38100" dist="38100" dir="2700000" algn="tl">
                    <a:srgbClr val="000000">
                      <a:alpha val="43137"/>
                    </a:srgbClr>
                  </a:outerShdw>
                </a:effectLst>
                <a:latin typeface="Algerian" panose="04020705040A02060702" pitchFamily="82" charset="0"/>
              </a:rPr>
              <a:t>FLUID RESISTANCE:</a:t>
            </a:r>
            <a:endParaRPr lang="en-US" sz="44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1662" y="1"/>
            <a:ext cx="6230337" cy="6858000"/>
          </a:xfrm>
          <a:prstGeom prst="rect">
            <a:avLst/>
          </a:prstGeom>
        </p:spPr>
      </p:pic>
    </p:spTree>
    <p:extLst>
      <p:ext uri="{BB962C8B-B14F-4D97-AF65-F5344CB8AC3E}">
        <p14:creationId xmlns:p14="http://schemas.microsoft.com/office/powerpoint/2010/main" val="2330664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599" y="685799"/>
            <a:ext cx="10476963" cy="1220273"/>
          </a:xfrm>
        </p:spPr>
        <p:txBody>
          <a:bodyPr>
            <a:noAutofit/>
          </a:bodyPr>
          <a:lstStyle/>
          <a:p>
            <a:r>
              <a:rPr lang="en-US" b="1" dirty="0" smtClean="0">
                <a:effectLst>
                  <a:outerShdw blurRad="38100" dist="38100" dir="2700000" algn="tl">
                    <a:srgbClr val="000000">
                      <a:alpha val="43137"/>
                    </a:srgbClr>
                  </a:outerShdw>
                </a:effectLst>
                <a:latin typeface="Algerian" panose="04020705040A02060702" pitchFamily="82" charset="0"/>
              </a:rPr>
              <a:t>SPECIFIC GRAVITY OR RELATIVE DENSITY:</a:t>
            </a:r>
            <a:endParaRPr lang="en-US" b="1" dirty="0">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1133342" y="2021983"/>
            <a:ext cx="10895526" cy="4739425"/>
          </a:xfrm>
        </p:spPr>
        <p:txBody>
          <a:bodyPr>
            <a:noAutofit/>
          </a:bodyPr>
          <a:lstStyle/>
          <a:p>
            <a:r>
              <a:rPr lang="en-US" sz="2400" b="1" dirty="0">
                <a:latin typeface="Times New Roman" panose="02020603050405020304" pitchFamily="18" charset="0"/>
                <a:cs typeface="Times New Roman" panose="02020603050405020304" pitchFamily="18" charset="0"/>
              </a:rPr>
              <a:t>Relative density</a:t>
            </a:r>
            <a:r>
              <a:rPr lang="en-US" sz="2400" dirty="0">
                <a:latin typeface="Times New Roman" panose="02020603050405020304" pitchFamily="18" charset="0"/>
                <a:cs typeface="Times New Roman" panose="02020603050405020304" pitchFamily="18" charset="0"/>
              </a:rPr>
              <a:t>, or </a:t>
            </a:r>
            <a:r>
              <a:rPr lang="en-US" sz="2400" b="1" dirty="0">
                <a:latin typeface="Times New Roman" panose="02020603050405020304" pitchFamily="18" charset="0"/>
                <a:cs typeface="Times New Roman" panose="02020603050405020304" pitchFamily="18" charset="0"/>
              </a:rPr>
              <a:t>specific gravity</a:t>
            </a:r>
            <a:r>
              <a:rPr lang="en-US" sz="2400" dirty="0" smtClean="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is the ratio of the density (mass of a unit volume) of a substance to the density of a given reference material. Specific gravity for liquids is nearly always measured with respect to water at its densest (at 4 °C or 39.2 °F); for gases, air at room temperature (20 °C or 68 °F) is the reference. The term </a:t>
            </a:r>
            <a:r>
              <a:rPr lang="en-US" sz="2400" dirty="0" smtClean="0">
                <a:latin typeface="Times New Roman" panose="02020603050405020304" pitchFamily="18" charset="0"/>
                <a:cs typeface="Times New Roman" panose="02020603050405020304" pitchFamily="18" charset="0"/>
              </a:rPr>
              <a:t>“relative density" </a:t>
            </a:r>
            <a:r>
              <a:rPr lang="en-US" sz="2400" dirty="0">
                <a:latin typeface="Times New Roman" panose="02020603050405020304" pitchFamily="18" charset="0"/>
                <a:cs typeface="Times New Roman" panose="02020603050405020304" pitchFamily="18" charset="0"/>
              </a:rPr>
              <a:t>is often preferred in scientific usage. It is defined as a ratio of density of particular substance with that of water</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Density is measured in the units kg/m</a:t>
            </a:r>
            <a:r>
              <a:rPr lang="en-US" sz="2400" baseline="30000" dirty="0">
                <a:latin typeface="Times New Roman" panose="02020603050405020304" pitchFamily="18" charset="0"/>
                <a:cs typeface="Times New Roman" panose="02020603050405020304" pitchFamily="18" charset="0"/>
              </a:rPr>
              <a:t>3</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The density of water at 4.0°C is 1000 kg/m</a:t>
            </a:r>
            <a:r>
              <a:rPr lang="en-US" sz="2400" baseline="30000" dirty="0">
                <a:latin typeface="Times New Roman" panose="02020603050405020304" pitchFamily="18" charset="0"/>
                <a:cs typeface="Times New Roman" panose="02020603050405020304" pitchFamily="18" charset="0"/>
              </a:rPr>
              <a:t>3</a:t>
            </a:r>
            <a:r>
              <a:rPr lang="en-US" sz="2400" dirty="0">
                <a:latin typeface="Times New Roman" panose="02020603050405020304" pitchFamily="18" charset="0"/>
                <a:cs typeface="Times New Roman" panose="02020603050405020304" pitchFamily="18" charset="0"/>
              </a:rPr>
              <a:t>. So, the </a:t>
            </a:r>
            <a:r>
              <a:rPr lang="en-US" sz="2400" b="1" dirty="0">
                <a:latin typeface="Times New Roman" panose="02020603050405020304" pitchFamily="18" charset="0"/>
                <a:cs typeface="Times New Roman" panose="02020603050405020304" pitchFamily="18" charset="0"/>
              </a:rPr>
              <a:t>specific gravity</a:t>
            </a:r>
            <a:r>
              <a:rPr lang="en-US" sz="2400" dirty="0">
                <a:latin typeface="Times New Roman" panose="02020603050405020304" pitchFamily="18" charset="0"/>
                <a:cs typeface="Times New Roman" panose="02020603050405020304" pitchFamily="18" charset="0"/>
              </a:rPr>
              <a:t> is a </a:t>
            </a:r>
            <a:r>
              <a:rPr lang="en-US" sz="2400" dirty="0" smtClean="0">
                <a:latin typeface="Times New Roman" panose="02020603050405020304" pitchFamily="18" charset="0"/>
                <a:cs typeface="Times New Roman" panose="02020603050405020304" pitchFamily="18" charset="0"/>
              </a:rPr>
              <a:t>unit less </a:t>
            </a:r>
            <a:r>
              <a:rPr lang="en-US" sz="2400" dirty="0">
                <a:latin typeface="Times New Roman" panose="02020603050405020304" pitchFamily="18" charset="0"/>
                <a:cs typeface="Times New Roman" panose="02020603050405020304" pitchFamily="18" charset="0"/>
              </a:rPr>
              <a:t>number</a:t>
            </a:r>
            <a:r>
              <a:rPr lang="en-US" sz="24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07623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599" y="685800"/>
            <a:ext cx="10116355" cy="1104363"/>
          </a:xfrm>
        </p:spPr>
        <p:txBody>
          <a:bodyPr>
            <a:normAutofit fontScale="90000"/>
          </a:bodyPr>
          <a:lstStyle/>
          <a:p>
            <a:r>
              <a:rPr lang="en-US" b="1" dirty="0">
                <a:effectLst>
                  <a:outerShdw blurRad="38100" dist="38100" dir="2700000" algn="tl">
                    <a:srgbClr val="000000">
                      <a:alpha val="43137"/>
                    </a:srgbClr>
                  </a:outerShdw>
                </a:effectLst>
                <a:latin typeface="Algerian" panose="04020705040A02060702" pitchFamily="82" charset="0"/>
              </a:rPr>
              <a:t>SPECIFIC GRAVITY OR RELATIVE DENSITY:</a:t>
            </a:r>
            <a:endParaRPr lang="en-US" dirty="0"/>
          </a:p>
        </p:txBody>
      </p:sp>
      <p:sp>
        <p:nvSpPr>
          <p:cNvPr id="3" name="Content Placeholder 2"/>
          <p:cNvSpPr>
            <a:spLocks noGrp="1"/>
          </p:cNvSpPr>
          <p:nvPr>
            <p:ph idx="1"/>
          </p:nvPr>
        </p:nvSpPr>
        <p:spPr>
          <a:xfrm>
            <a:off x="1371598" y="1880315"/>
            <a:ext cx="10116355" cy="4778062"/>
          </a:xfrm>
        </p:spPr>
        <p:txBody>
          <a:bodyPr/>
          <a:lstStyle/>
          <a:p>
            <a:r>
              <a:rPr lang="en-US" sz="2800" b="1" dirty="0">
                <a:latin typeface="Times New Roman" panose="02020603050405020304" pitchFamily="18" charset="0"/>
                <a:cs typeface="Times New Roman" panose="02020603050405020304" pitchFamily="18" charset="0"/>
              </a:rPr>
              <a:t>Specific gravity</a:t>
            </a:r>
            <a:r>
              <a:rPr lang="en-US" sz="2800" dirty="0">
                <a:latin typeface="Times New Roman" panose="02020603050405020304" pitchFamily="18" charset="0"/>
                <a:cs typeface="Times New Roman" panose="02020603050405020304" pitchFamily="18" charset="0"/>
              </a:rPr>
              <a:t> is an </a:t>
            </a:r>
            <a:r>
              <a:rPr lang="en-US" sz="2800" b="1" dirty="0">
                <a:latin typeface="Times New Roman" panose="02020603050405020304" pitchFamily="18" charset="0"/>
                <a:cs typeface="Times New Roman" panose="02020603050405020304" pitchFamily="18" charset="0"/>
              </a:rPr>
              <a:t>important</a:t>
            </a:r>
            <a:r>
              <a:rPr lang="en-US" sz="2800" dirty="0">
                <a:latin typeface="Times New Roman" panose="02020603050405020304" pitchFamily="18" charset="0"/>
                <a:cs typeface="Times New Roman" panose="02020603050405020304" pitchFamily="18" charset="0"/>
              </a:rPr>
              <a:t> property of fluids being related to density and viscosity. Knowing the </a:t>
            </a:r>
            <a:r>
              <a:rPr lang="en-US" sz="2800" b="1" dirty="0">
                <a:latin typeface="Times New Roman" panose="02020603050405020304" pitchFamily="18" charset="0"/>
                <a:cs typeface="Times New Roman" panose="02020603050405020304" pitchFamily="18" charset="0"/>
              </a:rPr>
              <a:t>specific gravity</a:t>
            </a:r>
            <a:r>
              <a:rPr lang="en-US" sz="2800" dirty="0">
                <a:latin typeface="Times New Roman" panose="02020603050405020304" pitchFamily="18" charset="0"/>
                <a:cs typeface="Times New Roman" panose="02020603050405020304" pitchFamily="18" charset="0"/>
              </a:rPr>
              <a:t> will allow determination of a fluid's characteristics compared to a standard, usually water, at a specified temperature.</a:t>
            </a:r>
          </a:p>
          <a:p>
            <a:r>
              <a:rPr lang="en-US" sz="2800" dirty="0" smtClean="0">
                <a:latin typeface="Times New Roman" panose="02020603050405020304" pitchFamily="18" charset="0"/>
                <a:cs typeface="Times New Roman" panose="02020603050405020304" pitchFamily="18" charset="0"/>
              </a:rPr>
              <a:t>Formula- </a:t>
            </a:r>
            <a:r>
              <a:rPr lang="en-US" sz="2800" b="1" dirty="0" smtClean="0">
                <a:latin typeface="Times New Roman" panose="02020603050405020304" pitchFamily="18" charset="0"/>
                <a:cs typeface="Times New Roman" panose="02020603050405020304" pitchFamily="18" charset="0"/>
              </a:rPr>
              <a:t>SG= </a:t>
            </a:r>
            <a:r>
              <a:rPr lang="en-US" sz="2800" b="1" dirty="0">
                <a:latin typeface="Times New Roman" panose="02020603050405020304" pitchFamily="18" charset="0"/>
                <a:cs typeface="Times New Roman" panose="02020603050405020304" pitchFamily="18" charset="0"/>
              </a:rPr>
              <a:t>ρ </a:t>
            </a:r>
            <a:r>
              <a:rPr lang="en-US" sz="2800" b="1" baseline="-25000" dirty="0" smtClean="0">
                <a:latin typeface="Times New Roman" panose="02020603050405020304" pitchFamily="18" charset="0"/>
                <a:cs typeface="Times New Roman" panose="02020603050405020304" pitchFamily="18" charset="0"/>
              </a:rPr>
              <a:t>substance </a:t>
            </a:r>
            <a:r>
              <a:rPr lang="en-US" sz="2800" b="1" dirty="0" smtClean="0">
                <a:latin typeface="Times New Roman" panose="02020603050405020304" pitchFamily="18" charset="0"/>
                <a:cs typeface="Times New Roman" panose="02020603050405020304" pitchFamily="18" charset="0"/>
              </a:rPr>
              <a:t>/ρ </a:t>
            </a:r>
            <a:r>
              <a:rPr lang="en-US" sz="2800" b="1" baseline="-25000" dirty="0">
                <a:latin typeface="Times New Roman" panose="02020603050405020304" pitchFamily="18" charset="0"/>
                <a:cs typeface="Times New Roman" panose="02020603050405020304" pitchFamily="18" charset="0"/>
              </a:rPr>
              <a:t>water</a:t>
            </a:r>
            <a:endParaRPr lang="en-US" sz="2800" b="1" dirty="0" smtClean="0">
              <a:latin typeface="Times New Roman" panose="02020603050405020304" pitchFamily="18" charset="0"/>
              <a:cs typeface="Times New Roman" panose="02020603050405020304" pitchFamily="18" charset="0"/>
            </a:endParaRPr>
          </a:p>
          <a:p>
            <a:r>
              <a:rPr lang="en-US" sz="2800" dirty="0" smtClean="0">
                <a:latin typeface="Times New Roman" panose="02020603050405020304" pitchFamily="18" charset="0"/>
                <a:cs typeface="Times New Roman" panose="02020603050405020304" pitchFamily="18" charset="0"/>
              </a:rPr>
              <a:t>SG </a:t>
            </a:r>
            <a:r>
              <a:rPr lang="en-US" sz="2800" dirty="0">
                <a:latin typeface="Times New Roman" panose="02020603050405020304" pitchFamily="18" charset="0"/>
                <a:cs typeface="Times New Roman" panose="02020603050405020304" pitchFamily="18" charset="0"/>
              </a:rPr>
              <a:t>= specific gravity (</a:t>
            </a:r>
            <a:r>
              <a:rPr lang="en-US" sz="2800" dirty="0" smtClean="0">
                <a:latin typeface="Times New Roman" panose="02020603050405020304" pitchFamily="18" charset="0"/>
                <a:cs typeface="Times New Roman" panose="02020603050405020304" pitchFamily="18" charset="0"/>
              </a:rPr>
              <a:t>unit less) </a:t>
            </a:r>
          </a:p>
          <a:p>
            <a:r>
              <a:rPr lang="en-US" sz="2800" dirty="0" smtClean="0">
                <a:latin typeface="Times New Roman" panose="02020603050405020304" pitchFamily="18" charset="0"/>
                <a:cs typeface="Times New Roman" panose="02020603050405020304" pitchFamily="18" charset="0"/>
              </a:rPr>
              <a:t>ρ </a:t>
            </a:r>
            <a:r>
              <a:rPr lang="en-US" sz="2800" baseline="-25000" dirty="0" smtClean="0">
                <a:latin typeface="Times New Roman" panose="02020603050405020304" pitchFamily="18" charset="0"/>
                <a:cs typeface="Times New Roman" panose="02020603050405020304" pitchFamily="18" charset="0"/>
              </a:rPr>
              <a:t>substance</a:t>
            </a:r>
            <a:r>
              <a:rPr lang="en-US" sz="2800" dirty="0">
                <a:latin typeface="Times New Roman" panose="02020603050405020304" pitchFamily="18" charset="0"/>
                <a:cs typeface="Times New Roman" panose="02020603050405020304" pitchFamily="18" charset="0"/>
              </a:rPr>
              <a:t> = the density of the substance (kg/m</a:t>
            </a:r>
            <a:r>
              <a:rPr lang="en-US" sz="2800" baseline="30000" dirty="0">
                <a:latin typeface="Times New Roman" panose="02020603050405020304" pitchFamily="18" charset="0"/>
                <a:cs typeface="Times New Roman" panose="02020603050405020304" pitchFamily="18" charset="0"/>
              </a:rPr>
              <a:t>3</a:t>
            </a:r>
            <a:r>
              <a:rPr lang="en-US" sz="2800" dirty="0">
                <a:latin typeface="Times New Roman" panose="02020603050405020304" pitchFamily="18" charset="0"/>
                <a:cs typeface="Times New Roman" panose="02020603050405020304" pitchFamily="18" charset="0"/>
              </a:rPr>
              <a:t>)</a:t>
            </a:r>
          </a:p>
          <a:p>
            <a:r>
              <a:rPr lang="en-US" sz="2800" dirty="0" smtClean="0">
                <a:latin typeface="Times New Roman" panose="02020603050405020304" pitchFamily="18" charset="0"/>
                <a:cs typeface="Times New Roman" panose="02020603050405020304" pitchFamily="18" charset="0"/>
              </a:rPr>
              <a:t>ρ </a:t>
            </a:r>
            <a:r>
              <a:rPr lang="en-US" sz="2800" baseline="-25000" dirty="0" smtClean="0">
                <a:latin typeface="Times New Roman" panose="02020603050405020304" pitchFamily="18" charset="0"/>
                <a:cs typeface="Times New Roman" panose="02020603050405020304" pitchFamily="18" charset="0"/>
              </a:rPr>
              <a:t>water</a:t>
            </a:r>
            <a:r>
              <a:rPr lang="en-US" sz="2800" dirty="0">
                <a:latin typeface="Times New Roman" panose="02020603050405020304" pitchFamily="18" charset="0"/>
                <a:cs typeface="Times New Roman" panose="02020603050405020304" pitchFamily="18" charset="0"/>
              </a:rPr>
              <a:t> = the density of water at 4.0°C, 1000 kg/m</a:t>
            </a:r>
            <a:r>
              <a:rPr lang="en-US" sz="2800" baseline="30000" dirty="0">
                <a:latin typeface="Times New Roman" panose="02020603050405020304" pitchFamily="18" charset="0"/>
                <a:cs typeface="Times New Roman" panose="02020603050405020304" pitchFamily="18" charset="0"/>
              </a:rPr>
              <a:t>3</a:t>
            </a:r>
            <a:endParaRPr lang="en-US" sz="2800" dirty="0">
              <a:latin typeface="Times New Roman" panose="02020603050405020304" pitchFamily="18"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507184175"/>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432A30"/>
      </a:dk2>
      <a:lt2>
        <a:srgbClr val="F2F2F0"/>
      </a:lt2>
      <a:accent1>
        <a:srgbClr val="836C9F"/>
      </a:accent1>
      <a:accent2>
        <a:srgbClr val="BDAB56"/>
      </a:accent2>
      <a:accent3>
        <a:srgbClr val="B0565D"/>
      </a:accent3>
      <a:accent4>
        <a:srgbClr val="55B1BC"/>
      </a:accent4>
      <a:accent5>
        <a:srgbClr val="4D925F"/>
      </a:accent5>
      <a:accent6>
        <a:srgbClr val="E08C4A"/>
      </a:accent6>
      <a:hlink>
        <a:srgbClr val="55B1BC"/>
      </a:hlink>
      <a:folHlink>
        <a:srgbClr val="836C9F"/>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9270AA94-2367-4B1E-B579-26147B222BD0}"/>
    </a:ext>
  </a:extLst>
</a:theme>
</file>

<file path=docProps/app.xml><?xml version="1.0" encoding="utf-8"?>
<Properties xmlns="http://schemas.openxmlformats.org/officeDocument/2006/extended-properties" xmlns:vt="http://schemas.openxmlformats.org/officeDocument/2006/docPropsVTypes">
  <Template>Crop</Template>
  <TotalTime>82</TotalTime>
  <Words>330</Words>
  <Application>Microsoft Office PowerPoint</Application>
  <PresentationFormat>Widescreen</PresentationFormat>
  <Paragraphs>28</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Algerian</vt:lpstr>
      <vt:lpstr>Franklin Gothic Book</vt:lpstr>
      <vt:lpstr>Times New Roman</vt:lpstr>
      <vt:lpstr>Crop</vt:lpstr>
      <vt:lpstr>FLUID MECHANICS</vt:lpstr>
      <vt:lpstr>FLOTATION:</vt:lpstr>
      <vt:lpstr>FLOTATION:</vt:lpstr>
      <vt:lpstr>PowerPoint Presentation</vt:lpstr>
      <vt:lpstr>FLUID RESISTANCE:</vt:lpstr>
      <vt:lpstr>FLUID RESISTANCE:</vt:lpstr>
      <vt:lpstr>PowerPoint Presentation</vt:lpstr>
      <vt:lpstr>SPECIFIC GRAVITY OR RELATIVE DENSITY:</vt:lpstr>
      <vt:lpstr>SPECIFIC GRAVITY OR RELATIVE DENSITY:</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FLUID MECHANICS</dc:title>
  <dc:creator>mahi jutt</dc:creator>
  <cp:lastModifiedBy>mahi jutt</cp:lastModifiedBy>
  <cp:revision>8</cp:revision>
  <dcterms:created xsi:type="dcterms:W3CDTF">2020-04-01T12:36:40Z</dcterms:created>
  <dcterms:modified xsi:type="dcterms:W3CDTF">2020-04-01T13:59:34Z</dcterms:modified>
</cp:coreProperties>
</file>