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2" r:id="rId7"/>
    <p:sldId id="261" r:id="rId8"/>
    <p:sldId id="263"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US" smtClean="0"/>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9334D819-9F07-4261-B09B-9E467E5D9002}" type="datetimeFigureOut">
              <a:rPr lang="en-US" dirty="0"/>
              <a:pPr/>
              <a:t>3/27/2020</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3/27/2020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3/27/2020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3/27/2020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9334D819-9F07-4261-B09B-9E467E5D9002}" type="datetimeFigureOut">
              <a:rPr lang="en-US" dirty="0"/>
              <a:pPr/>
              <a:t>3/27/2020</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334D819-9F07-4261-B09B-9E467E5D9002}" type="datetimeFigureOut">
              <a:rPr lang="en-US" dirty="0"/>
              <a:t>3/27/2020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334D819-9F07-4261-B09B-9E467E5D9002}" type="datetimeFigureOut">
              <a:rPr lang="en-US" dirty="0"/>
              <a:t>3/27/2020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334D819-9F07-4261-B09B-9E467E5D9002}" type="datetimeFigureOut">
              <a:rPr lang="en-US" dirty="0"/>
              <a:t>3/27/2020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34D819-9F07-4261-B09B-9E467E5D9002}" type="datetimeFigureOut">
              <a:rPr lang="en-US" dirty="0"/>
              <a:t>3/27/2020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US" smtClean="0"/>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9334D819-9F07-4261-B09B-9E467E5D9002}" type="datetimeFigureOut">
              <a:rPr lang="en-US" dirty="0"/>
              <a:t>3/27/2020</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t>‹#›</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mod="1">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9334D819-9F07-4261-B09B-9E467E5D9002}" type="datetimeFigureOut">
              <a:rPr lang="en-US" dirty="0"/>
              <a:t>3/27/2020</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9334D819-9F07-4261-B09B-9E467E5D9002}" type="datetimeFigureOut">
              <a:rPr lang="en-US" dirty="0"/>
              <a:pPr/>
              <a:t>3/27/2020</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velocitysportsrehab.com/blog/2015/9/17/importance-of-movement-quality" TargetMode="External"/><Relationship Id="rId2" Type="http://schemas.openxmlformats.org/officeDocument/2006/relationships/hyperlink" Target="https://study.com/academy/lesson/body-awareness-definition-explanation.html"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78523" y="1098388"/>
            <a:ext cx="10318418" cy="3525127"/>
          </a:xfrm>
        </p:spPr>
        <p:txBody>
          <a:bodyPr/>
          <a:lstStyle/>
          <a:p>
            <a:r>
              <a:rPr lang="en-US" sz="6000" b="1" dirty="0" smtClean="0">
                <a:effectLst>
                  <a:outerShdw blurRad="38100" dist="38100" dir="2700000" algn="tl">
                    <a:srgbClr val="000000">
                      <a:alpha val="43137"/>
                    </a:srgbClr>
                  </a:outerShdw>
                </a:effectLst>
                <a:latin typeface="Snap ITC" panose="04040A07060A02020202" pitchFamily="82" charset="0"/>
              </a:rPr>
              <a:t>MOVEMENTS &amp; MOTIONS</a:t>
            </a:r>
            <a:endParaRPr lang="en-US" sz="6000" b="1" dirty="0">
              <a:effectLst>
                <a:outerShdw blurRad="38100" dist="38100" dir="2700000" algn="tl">
                  <a:srgbClr val="000000">
                    <a:alpha val="43137"/>
                  </a:srgbClr>
                </a:outerShdw>
              </a:effectLst>
              <a:latin typeface="Snap ITC" panose="04040A07060A02020202" pitchFamily="82" charset="0"/>
            </a:endParaRPr>
          </a:p>
        </p:txBody>
      </p:sp>
      <p:sp>
        <p:nvSpPr>
          <p:cNvPr id="3" name="Subtitle 2"/>
          <p:cNvSpPr>
            <a:spLocks noGrp="1"/>
          </p:cNvSpPr>
          <p:nvPr>
            <p:ph type="subTitle" idx="1"/>
          </p:nvPr>
        </p:nvSpPr>
        <p:spPr>
          <a:xfrm>
            <a:off x="2215045" y="5215944"/>
            <a:ext cx="8045373" cy="1505531"/>
          </a:xfrm>
        </p:spPr>
        <p:txBody>
          <a:bodyPr>
            <a:noAutofit/>
          </a:bodyPr>
          <a:lstStyle/>
          <a:p>
            <a:r>
              <a:rPr lang="en-US" sz="2800" b="0" dirty="0" smtClean="0">
                <a:effectLst>
                  <a:outerShdw blurRad="38100" dist="38100" dir="2700000" algn="tl">
                    <a:srgbClr val="000000">
                      <a:alpha val="43137"/>
                    </a:srgbClr>
                  </a:outerShdw>
                </a:effectLst>
                <a:latin typeface="Snap ITC" panose="04040A07060A02020202" pitchFamily="82" charset="0"/>
              </a:rPr>
              <a:t>DR. NOOR-UL-AIN KUNG</a:t>
            </a:r>
          </a:p>
          <a:p>
            <a:r>
              <a:rPr lang="en-US" sz="2800" b="0" dirty="0" smtClean="0">
                <a:effectLst>
                  <a:outerShdw blurRad="38100" dist="38100" dir="2700000" algn="tl">
                    <a:srgbClr val="000000">
                      <a:alpha val="43137"/>
                    </a:srgbClr>
                  </a:outerShdw>
                </a:effectLst>
                <a:latin typeface="Snap ITC" panose="04040A07060A02020202" pitchFamily="82" charset="0"/>
              </a:rPr>
              <a:t>BIOMECHANICS</a:t>
            </a:r>
          </a:p>
          <a:p>
            <a:r>
              <a:rPr lang="en-US" sz="2800" b="0" dirty="0" smtClean="0">
                <a:effectLst>
                  <a:outerShdw blurRad="38100" dist="38100" dir="2700000" algn="tl">
                    <a:srgbClr val="000000">
                      <a:alpha val="43137"/>
                    </a:srgbClr>
                  </a:outerShdw>
                </a:effectLst>
                <a:latin typeface="Snap ITC" panose="04040A07060A02020202" pitchFamily="82" charset="0"/>
              </a:rPr>
              <a:t>MS.C 3</a:t>
            </a:r>
            <a:r>
              <a:rPr lang="en-US" sz="2800" b="0" baseline="30000" dirty="0" smtClean="0">
                <a:effectLst>
                  <a:outerShdw blurRad="38100" dist="38100" dir="2700000" algn="tl">
                    <a:srgbClr val="000000">
                      <a:alpha val="43137"/>
                    </a:srgbClr>
                  </a:outerShdw>
                </a:effectLst>
                <a:latin typeface="Snap ITC" panose="04040A07060A02020202" pitchFamily="82" charset="0"/>
              </a:rPr>
              <a:t>RD</a:t>
            </a:r>
            <a:r>
              <a:rPr lang="en-US" sz="2800" b="0" dirty="0" smtClean="0">
                <a:effectLst>
                  <a:outerShdw blurRad="38100" dist="38100" dir="2700000" algn="tl">
                    <a:srgbClr val="000000">
                      <a:alpha val="43137"/>
                    </a:srgbClr>
                  </a:outerShdw>
                </a:effectLst>
                <a:latin typeface="Snap ITC" panose="04040A07060A02020202" pitchFamily="82" charset="0"/>
              </a:rPr>
              <a:t> SMESTER</a:t>
            </a:r>
            <a:endParaRPr lang="en-US" sz="2800" b="0" dirty="0">
              <a:effectLst>
                <a:outerShdw blurRad="38100" dist="38100" dir="2700000" algn="tl">
                  <a:srgbClr val="000000">
                    <a:alpha val="43137"/>
                  </a:srgbClr>
                </a:outerShdw>
              </a:effectLst>
              <a:latin typeface="Snap ITC" panose="04040A07060A02020202" pitchFamily="82" charset="0"/>
            </a:endParaRPr>
          </a:p>
        </p:txBody>
      </p:sp>
    </p:spTree>
    <p:extLst>
      <p:ext uri="{BB962C8B-B14F-4D97-AF65-F5344CB8AC3E}">
        <p14:creationId xmlns:p14="http://schemas.microsoft.com/office/powerpoint/2010/main" val="4328678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1678" y="382385"/>
            <a:ext cx="10178322" cy="815350"/>
          </a:xfrm>
        </p:spPr>
        <p:txBody>
          <a:bodyPr>
            <a:normAutofit/>
          </a:bodyPr>
          <a:lstStyle/>
          <a:p>
            <a:r>
              <a:rPr lang="en-US" sz="4000" b="1" dirty="0" smtClean="0">
                <a:effectLst>
                  <a:outerShdw blurRad="38100" dist="38100" dir="2700000" algn="tl">
                    <a:srgbClr val="000000">
                      <a:alpha val="43137"/>
                    </a:srgbClr>
                  </a:outerShdw>
                </a:effectLst>
                <a:latin typeface="Snap ITC" panose="04040A07060A02020202" pitchFamily="82" charset="0"/>
              </a:rPr>
              <a:t>MOVEMENT CONCEPTS:</a:t>
            </a:r>
            <a:endParaRPr lang="en-US" sz="4000" b="1" dirty="0">
              <a:effectLst>
                <a:outerShdw blurRad="38100" dist="38100" dir="2700000" algn="tl">
                  <a:srgbClr val="000000">
                    <a:alpha val="43137"/>
                  </a:srgbClr>
                </a:outerShdw>
              </a:effectLst>
              <a:latin typeface="Snap ITC" panose="04040A07060A02020202" pitchFamily="82" charset="0"/>
            </a:endParaRPr>
          </a:p>
        </p:txBody>
      </p:sp>
      <p:sp>
        <p:nvSpPr>
          <p:cNvPr id="3" name="Content Placeholder 2"/>
          <p:cNvSpPr>
            <a:spLocks noGrp="1"/>
          </p:cNvSpPr>
          <p:nvPr>
            <p:ph idx="1"/>
          </p:nvPr>
        </p:nvSpPr>
        <p:spPr>
          <a:xfrm>
            <a:off x="1251677" y="1352283"/>
            <a:ext cx="10300671" cy="5267458"/>
          </a:xfrm>
        </p:spPr>
        <p:txBody>
          <a:bodyPr/>
          <a:lstStyle/>
          <a:p>
            <a:pPr>
              <a:buFont typeface="Wingdings" panose="05000000000000000000" pitchFamily="2" charset="2"/>
              <a:buChar char="q"/>
            </a:pPr>
            <a:r>
              <a:rPr lang="en-US" sz="3200" dirty="0"/>
              <a:t> </a:t>
            </a:r>
            <a:r>
              <a:rPr lang="en-US"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Movement </a:t>
            </a:r>
            <a:r>
              <a:rPr lang="en-US"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concepts are the ideas used to modify or enrich the range and effectiveness of skill employment</a:t>
            </a:r>
            <a:r>
              <a:rPr lang="en-US" sz="32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a:buFont typeface="Wingdings" panose="05000000000000000000" pitchFamily="2" charset="2"/>
              <a:buChar char="q"/>
            </a:pPr>
            <a:r>
              <a:rPr lang="en-US"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Movement concepts include;</a:t>
            </a:r>
          </a:p>
          <a:p>
            <a:pPr>
              <a:buFont typeface="Courier New" panose="02070309020205020404" pitchFamily="49" charset="0"/>
              <a:buChar char="o"/>
            </a:pPr>
            <a:r>
              <a:rPr lang="en-US" sz="32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Spatial awareness.</a:t>
            </a:r>
          </a:p>
          <a:p>
            <a:pPr>
              <a:buFont typeface="Courier New" panose="02070309020205020404" pitchFamily="49" charset="0"/>
              <a:buChar char="o"/>
            </a:pPr>
            <a:r>
              <a:rPr lang="en-US" sz="32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Body awareness.</a:t>
            </a:r>
          </a:p>
          <a:p>
            <a:pPr>
              <a:buFont typeface="Courier New" panose="02070309020205020404" pitchFamily="49" charset="0"/>
              <a:buChar char="o"/>
            </a:pPr>
            <a:r>
              <a:rPr lang="en-US" sz="32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Quality of movement.</a:t>
            </a:r>
          </a:p>
          <a:p>
            <a:pPr>
              <a:buFont typeface="Courier New" panose="02070309020205020404" pitchFamily="49" charset="0"/>
              <a:buChar char="o"/>
            </a:pPr>
            <a:r>
              <a:rPr lang="en-US" sz="32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Movement sequences.</a:t>
            </a:r>
            <a:endParaRPr lang="en-US"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59911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1678" y="382385"/>
            <a:ext cx="10178322" cy="1008533"/>
          </a:xfrm>
        </p:spPr>
        <p:txBody>
          <a:bodyPr>
            <a:normAutofit/>
          </a:bodyPr>
          <a:lstStyle/>
          <a:p>
            <a:r>
              <a:rPr lang="en-US" sz="4000" b="1" dirty="0" smtClean="0">
                <a:effectLst>
                  <a:outerShdw blurRad="38100" dist="38100" dir="2700000" algn="tl">
                    <a:srgbClr val="000000">
                      <a:alpha val="43137"/>
                    </a:srgbClr>
                  </a:outerShdw>
                </a:effectLst>
                <a:latin typeface="Snap ITC" panose="04040A07060A02020202" pitchFamily="82" charset="0"/>
              </a:rPr>
              <a:t>Spatial awareness:</a:t>
            </a:r>
            <a:endParaRPr lang="en-US" sz="4000" b="1" dirty="0">
              <a:effectLst>
                <a:outerShdw blurRad="38100" dist="38100" dir="2700000" algn="tl">
                  <a:srgbClr val="000000">
                    <a:alpha val="43137"/>
                  </a:srgbClr>
                </a:outerShdw>
              </a:effectLst>
              <a:latin typeface="Snap ITC" panose="04040A07060A02020202" pitchFamily="82" charset="0"/>
            </a:endParaRPr>
          </a:p>
        </p:txBody>
      </p:sp>
      <p:sp>
        <p:nvSpPr>
          <p:cNvPr id="3" name="Content Placeholder 2"/>
          <p:cNvSpPr>
            <a:spLocks noGrp="1"/>
          </p:cNvSpPr>
          <p:nvPr>
            <p:ph idx="1"/>
          </p:nvPr>
        </p:nvSpPr>
        <p:spPr>
          <a:xfrm>
            <a:off x="1056068" y="1609859"/>
            <a:ext cx="10599312" cy="5048518"/>
          </a:xfrm>
        </p:spPr>
        <p:txBody>
          <a:bodyPr/>
          <a:lstStyle/>
          <a:p>
            <a:pPr>
              <a:buFont typeface="Wingdings" panose="05000000000000000000" pitchFamily="2" charset="2"/>
              <a:buChar char="v"/>
            </a:pPr>
            <a:r>
              <a:rPr lang="en-US"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Spatial awareness is the ability to be aware of oneself in space. </a:t>
            </a:r>
            <a:r>
              <a:rPr lang="en-US"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It is an </a:t>
            </a:r>
            <a:r>
              <a:rPr lang="en-US" sz="32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organized </a:t>
            </a:r>
            <a:r>
              <a:rPr lang="en-US"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knowledge of objects in relation to oneself in that given space. Spatial awareness also involves understanding the relationship of these objects when there is a change of </a:t>
            </a:r>
            <a:r>
              <a:rPr lang="en-US" sz="32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position.</a:t>
            </a:r>
          </a:p>
          <a:p>
            <a:pPr>
              <a:buFont typeface="Wingdings" panose="05000000000000000000" pitchFamily="2" charset="2"/>
              <a:buChar char="v"/>
            </a:pPr>
            <a:r>
              <a:rPr lang="en-US" sz="32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Good </a:t>
            </a:r>
            <a:r>
              <a:rPr lang="en-US"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spatial awareness dramatically helps to learn new movements.</a:t>
            </a:r>
            <a:endParaRPr lang="en-US"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117000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1678" y="382385"/>
            <a:ext cx="10178322" cy="828229"/>
          </a:xfrm>
        </p:spPr>
        <p:txBody>
          <a:bodyPr>
            <a:normAutofit/>
          </a:bodyPr>
          <a:lstStyle/>
          <a:p>
            <a:r>
              <a:rPr lang="en-US" sz="4000" b="1" dirty="0" smtClean="0">
                <a:effectLst>
                  <a:outerShdw blurRad="38100" dist="38100" dir="2700000" algn="tl">
                    <a:srgbClr val="000000">
                      <a:alpha val="43137"/>
                    </a:srgbClr>
                  </a:outerShdw>
                </a:effectLst>
                <a:latin typeface="Snap ITC" panose="04040A07060A02020202" pitchFamily="82" charset="0"/>
              </a:rPr>
              <a:t>Body awareness:</a:t>
            </a:r>
            <a:endParaRPr lang="en-US" sz="4000" b="1" dirty="0">
              <a:effectLst>
                <a:outerShdw blurRad="38100" dist="38100" dir="2700000" algn="tl">
                  <a:srgbClr val="000000">
                    <a:alpha val="43137"/>
                  </a:srgbClr>
                </a:outerShdw>
              </a:effectLst>
              <a:latin typeface="Snap ITC" panose="04040A07060A02020202" pitchFamily="82" charset="0"/>
            </a:endParaRPr>
          </a:p>
        </p:txBody>
      </p:sp>
      <p:sp>
        <p:nvSpPr>
          <p:cNvPr id="3" name="Content Placeholder 2"/>
          <p:cNvSpPr>
            <a:spLocks noGrp="1"/>
          </p:cNvSpPr>
          <p:nvPr>
            <p:ph idx="1"/>
          </p:nvPr>
        </p:nvSpPr>
        <p:spPr>
          <a:xfrm>
            <a:off x="1107583" y="1210614"/>
            <a:ext cx="10470524" cy="5396247"/>
          </a:xfrm>
        </p:spPr>
        <p:txBody>
          <a:bodyPr>
            <a:normAutofit/>
          </a:bodyPr>
          <a:lstStyle/>
          <a:p>
            <a:pPr>
              <a:buFont typeface="Wingdings" panose="05000000000000000000" pitchFamily="2" charset="2"/>
              <a:buChar char="Ø"/>
            </a:pPr>
            <a:r>
              <a:rPr lang="en-US" sz="2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Body awareness</a:t>
            </a:r>
            <a:r>
              <a:rPr lang="en-US" sz="24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is the sense that we have of our own bodies. It is an understanding of the parts that make up one's body, where they are located, how they feel, and even what they can do. Body awareness develops as we grow and mature. Now that we know what body awareness is, let's take a closer look to see why it is important in physical education</a:t>
            </a:r>
            <a:r>
              <a:rPr lang="en-US" sz="24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a:buFont typeface="Wingdings" panose="05000000000000000000" pitchFamily="2" charset="2"/>
              <a:buChar char="Ø"/>
            </a:pPr>
            <a:r>
              <a:rPr lang="en-US" sz="24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Think about the movement of newborn babies. Newborns usually are not in control of their movement because it is largely reflexive at birth. They do not have body awareness. As babies grow into toddlers, movement becomes more controlled and intentional as a result of fine and gross motor development.</a:t>
            </a:r>
            <a:endParaRPr lang="en-US" sz="24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510301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1678" y="382385"/>
            <a:ext cx="10178322" cy="944139"/>
          </a:xfrm>
        </p:spPr>
        <p:txBody>
          <a:bodyPr>
            <a:normAutofit/>
          </a:bodyPr>
          <a:lstStyle/>
          <a:p>
            <a:r>
              <a:rPr lang="en-US" sz="4000" b="1" dirty="0" smtClean="0">
                <a:effectLst>
                  <a:outerShdw blurRad="38100" dist="38100" dir="2700000" algn="tl">
                    <a:srgbClr val="000000">
                      <a:alpha val="43137"/>
                    </a:srgbClr>
                  </a:outerShdw>
                </a:effectLst>
                <a:latin typeface="Snap ITC" panose="04040A07060A02020202" pitchFamily="82" charset="0"/>
              </a:rPr>
              <a:t>Quality of movement:</a:t>
            </a:r>
            <a:endParaRPr lang="en-US" sz="4000" b="1" dirty="0">
              <a:effectLst>
                <a:outerShdw blurRad="38100" dist="38100" dir="2700000" algn="tl">
                  <a:srgbClr val="000000">
                    <a:alpha val="43137"/>
                  </a:srgbClr>
                </a:outerShdw>
              </a:effectLst>
              <a:latin typeface="Snap ITC" panose="04040A07060A02020202" pitchFamily="82" charset="0"/>
            </a:endParaRPr>
          </a:p>
        </p:txBody>
      </p:sp>
      <p:sp>
        <p:nvSpPr>
          <p:cNvPr id="3" name="Content Placeholder 2"/>
          <p:cNvSpPr>
            <a:spLocks noGrp="1"/>
          </p:cNvSpPr>
          <p:nvPr>
            <p:ph idx="1"/>
          </p:nvPr>
        </p:nvSpPr>
        <p:spPr>
          <a:xfrm>
            <a:off x="1251678" y="1506828"/>
            <a:ext cx="10178322" cy="4984123"/>
          </a:xfrm>
        </p:spPr>
        <p:txBody>
          <a:bodyPr>
            <a:normAutofit/>
          </a:bodyPr>
          <a:lstStyle/>
          <a:p>
            <a:pPr>
              <a:buFont typeface="Courier New" panose="02070309020205020404" pitchFamily="49" charset="0"/>
              <a:buChar char="o"/>
            </a:pPr>
            <a:r>
              <a:rPr lang="en-US" sz="32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Movement </a:t>
            </a:r>
            <a:r>
              <a:rPr lang="en-US"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quality is the combination of mobility and stability/motor control. Mobility refers to the range of motion of joints, which includes both soft tissue and joint </a:t>
            </a:r>
            <a:r>
              <a:rPr lang="en-US" sz="32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movements.</a:t>
            </a:r>
          </a:p>
        </p:txBody>
      </p:sp>
    </p:spTree>
    <p:extLst>
      <p:ext uri="{BB962C8B-B14F-4D97-AF65-F5344CB8AC3E}">
        <p14:creationId xmlns:p14="http://schemas.microsoft.com/office/powerpoint/2010/main" val="22244032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1678" y="382385"/>
            <a:ext cx="10178322" cy="879745"/>
          </a:xfrm>
        </p:spPr>
        <p:txBody>
          <a:bodyPr>
            <a:normAutofit/>
          </a:bodyPr>
          <a:lstStyle/>
          <a:p>
            <a:r>
              <a:rPr lang="en-US" sz="4000" b="1" dirty="0" smtClean="0">
                <a:effectLst>
                  <a:outerShdw blurRad="38100" dist="38100" dir="2700000" algn="tl">
                    <a:srgbClr val="000000">
                      <a:alpha val="43137"/>
                    </a:srgbClr>
                  </a:outerShdw>
                </a:effectLst>
                <a:latin typeface="Snap ITC" panose="04040A07060A02020202" pitchFamily="82" charset="0"/>
              </a:rPr>
              <a:t>Movement sequence:</a:t>
            </a:r>
            <a:endParaRPr lang="en-US" sz="4000" b="1" dirty="0">
              <a:effectLst>
                <a:outerShdw blurRad="38100" dist="38100" dir="2700000" algn="tl">
                  <a:srgbClr val="000000">
                    <a:alpha val="43137"/>
                  </a:srgbClr>
                </a:outerShdw>
              </a:effectLst>
              <a:latin typeface="Snap ITC" panose="04040A07060A02020202" pitchFamily="82" charset="0"/>
            </a:endParaRPr>
          </a:p>
        </p:txBody>
      </p:sp>
      <p:sp>
        <p:nvSpPr>
          <p:cNvPr id="3" name="Content Placeholder 2"/>
          <p:cNvSpPr>
            <a:spLocks noGrp="1"/>
          </p:cNvSpPr>
          <p:nvPr>
            <p:ph idx="1"/>
          </p:nvPr>
        </p:nvSpPr>
        <p:spPr>
          <a:xfrm>
            <a:off x="1251678" y="1506829"/>
            <a:ext cx="10178322" cy="4372764"/>
          </a:xfrm>
        </p:spPr>
        <p:txBody>
          <a:bodyPr>
            <a:normAutofit/>
          </a:bodyPr>
          <a:lstStyle/>
          <a:p>
            <a:pPr>
              <a:buFont typeface="Wingdings" panose="05000000000000000000" pitchFamily="2" charset="2"/>
              <a:buChar char="§"/>
            </a:pPr>
            <a:r>
              <a:rPr lang="en-US" sz="2800" dirty="0">
                <a:latin typeface="Times New Roman" panose="02020603050405020304" pitchFamily="18" charset="0"/>
                <a:cs typeface="Times New Roman" panose="02020603050405020304" pitchFamily="18" charset="0"/>
              </a:rPr>
              <a:t>The combination of fundamental movement skills and movement elements to enable the body and/or objects to move in response to a stimulus.</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402129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54051" y="967942"/>
            <a:ext cx="6096000" cy="954107"/>
          </a:xfrm>
          <a:prstGeom prst="rect">
            <a:avLst/>
          </a:prstGeom>
        </p:spPr>
        <p:txBody>
          <a:bodyPr>
            <a:spAutoFit/>
          </a:bodyPr>
          <a:lstStyle/>
          <a:p>
            <a:r>
              <a:rPr lang="en-US" sz="28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2"/>
              </a:rPr>
              <a:t>https://study.com/academy/lesson/body-awareness-definition-explanation.html</a:t>
            </a:r>
            <a:endParaRPr lang="en-US" sz="28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Rectangle 2"/>
          <p:cNvSpPr/>
          <p:nvPr/>
        </p:nvSpPr>
        <p:spPr>
          <a:xfrm>
            <a:off x="1554051" y="2436134"/>
            <a:ext cx="6096000" cy="830997"/>
          </a:xfrm>
          <a:prstGeom prst="rect">
            <a:avLst/>
          </a:prstGeom>
        </p:spPr>
        <p:txBody>
          <a:bodyPr>
            <a:spAutoFit/>
          </a:bodyPr>
          <a:lstStyle/>
          <a:p>
            <a:r>
              <a:rPr lang="en-US" sz="24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hlinkClick r:id="rId3"/>
              </a:rPr>
              <a:t>https://www.velocitysportsrehab.com/blog/2015/9/17/importance-of-movement-quality</a:t>
            </a:r>
            <a:endParaRPr lang="en-US" sz="24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124996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Tree>
    <p:extLst>
      <p:ext uri="{BB962C8B-B14F-4D97-AF65-F5344CB8AC3E}">
        <p14:creationId xmlns:p14="http://schemas.microsoft.com/office/powerpoint/2010/main" val="1239019627"/>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171312"/>
      </a:dk2>
      <a:lt2>
        <a:srgbClr val="F7F0DF"/>
      </a:lt2>
      <a:accent1>
        <a:srgbClr val="53AE6E"/>
      </a:accent1>
      <a:accent2>
        <a:srgbClr val="326267"/>
      </a:accent2>
      <a:accent3>
        <a:srgbClr val="C5C34A"/>
      </a:accent3>
      <a:accent4>
        <a:srgbClr val="BF6546"/>
      </a:accent4>
      <a:accent5>
        <a:srgbClr val="81B5A8"/>
      </a:accent5>
      <a:accent6>
        <a:srgbClr val="636455"/>
      </a:accent6>
      <a:hlink>
        <a:srgbClr val="81B5A8"/>
      </a:hlink>
      <a:folHlink>
        <a:srgbClr val="936888"/>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A1A3E1F0-B5EF-49C5-810A-B1B32AEDDC80}"/>
    </a:ext>
  </a:extLst>
</a:theme>
</file>

<file path=docProps/app.xml><?xml version="1.0" encoding="utf-8"?>
<Properties xmlns="http://schemas.openxmlformats.org/officeDocument/2006/extended-properties" xmlns:vt="http://schemas.openxmlformats.org/officeDocument/2006/docPropsVTypes">
  <Template>Badge</Template>
  <TotalTime>49</TotalTime>
  <Words>67</Words>
  <Application>Microsoft Office PowerPoint</Application>
  <PresentationFormat>Widescreen</PresentationFormat>
  <Paragraphs>23</Paragraphs>
  <Slides>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Arial</vt:lpstr>
      <vt:lpstr>Courier New</vt:lpstr>
      <vt:lpstr>Gill Sans MT</vt:lpstr>
      <vt:lpstr>Impact</vt:lpstr>
      <vt:lpstr>Snap ITC</vt:lpstr>
      <vt:lpstr>Times New Roman</vt:lpstr>
      <vt:lpstr>Wingdings</vt:lpstr>
      <vt:lpstr>Badge</vt:lpstr>
      <vt:lpstr>MOVEMENTS &amp; MOTIONS</vt:lpstr>
      <vt:lpstr>MOVEMENT CONCEPTS:</vt:lpstr>
      <vt:lpstr>Spatial awareness:</vt:lpstr>
      <vt:lpstr>Body awareness:</vt:lpstr>
      <vt:lpstr>Quality of movement:</vt:lpstr>
      <vt:lpstr>Movement sequence:</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MOVEMENTS &amp; MOTIONS</dc:title>
  <dc:creator>mahi jutt</dc:creator>
  <cp:lastModifiedBy>mahi jutt</cp:lastModifiedBy>
  <cp:revision>5</cp:revision>
  <dcterms:created xsi:type="dcterms:W3CDTF">2020-03-27T12:07:56Z</dcterms:created>
  <dcterms:modified xsi:type="dcterms:W3CDTF">2020-03-27T12:57:22Z</dcterms:modified>
</cp:coreProperties>
</file>