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8"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4/3/2020</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b="1" dirty="0" smtClean="0">
                <a:effectLst>
                  <a:outerShdw blurRad="38100" dist="38100" dir="2700000" algn="tl">
                    <a:srgbClr val="000000">
                      <a:alpha val="43137"/>
                    </a:srgbClr>
                  </a:outerShdw>
                </a:effectLst>
                <a:latin typeface="Arial Black" panose="020B0A04020102020204" pitchFamily="34" charset="0"/>
              </a:rPr>
              <a:t>BIOMECHANICAL ANALAYSIS OF SPORTS</a:t>
            </a:r>
            <a:endParaRPr lang="en-US" sz="3600" b="1" dirty="0">
              <a:effectLst>
                <a:outerShdw blurRad="38100" dist="38100" dir="2700000" algn="tl">
                  <a:srgbClr val="000000">
                    <a:alpha val="43137"/>
                  </a:srgbClr>
                </a:outerShdw>
              </a:effectLst>
              <a:latin typeface="Arial Black" panose="020B0A04020102020204" pitchFamily="34" charset="0"/>
            </a:endParaRPr>
          </a:p>
        </p:txBody>
      </p:sp>
      <p:sp>
        <p:nvSpPr>
          <p:cNvPr id="3" name="Subtitle 2"/>
          <p:cNvSpPr>
            <a:spLocks noGrp="1"/>
          </p:cNvSpPr>
          <p:nvPr>
            <p:ph type="subTitle" idx="1"/>
          </p:nvPr>
        </p:nvSpPr>
        <p:spPr/>
        <p:txBody>
          <a:bodyPr>
            <a:normAutofit/>
          </a:bodyPr>
          <a:lstStyle/>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p>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sz="2000" b="1" baseline="30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2662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Arial Black" panose="020B0A04020102020204" pitchFamily="34" charset="0"/>
              </a:rPr>
              <a:t>STAGES OF STANCE PHASE:</a:t>
            </a:r>
            <a:endParaRPr lang="en-US" b="1"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295402" y="2434108"/>
            <a:ext cx="9601196" cy="3799268"/>
          </a:xfrm>
        </p:spPr>
        <p:txBody>
          <a:bodyPr>
            <a:noAutofit/>
          </a:bodyPr>
          <a:lstStyle/>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HEEL STRIKE: </a:t>
            </a:r>
            <a:r>
              <a:rPr lang="en-US" sz="2000" dirty="0">
                <a:latin typeface="Times New Roman" panose="02020603050405020304" pitchFamily="18" charset="0"/>
                <a:cs typeface="Times New Roman" panose="02020603050405020304" pitchFamily="18" charset="0"/>
              </a:rPr>
              <a:t>The heel strike phase starts the moment when the heel first touches the ground, and lasts until the whole foot is on the ground (early flatfoot stage</a:t>
            </a:r>
            <a:r>
              <a:rPr lang="en-US" sz="2000" dirty="0" smtClean="0">
                <a:latin typeface="Times New Roman" panose="02020603050405020304" pitchFamily="18" charset="0"/>
                <a:cs typeface="Times New Roman" panose="02020603050405020304" pitchFamily="18" charset="0"/>
              </a:rPr>
              <a:t>).</a:t>
            </a: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EARLY FLATFOOT:</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The beginning of the “early flatfoot” stage is defined as the moment that the whole foot is on the ground</a:t>
            </a:r>
            <a:r>
              <a:rPr lang="en-US" sz="2000" dirty="0" smtClean="0">
                <a:latin typeface="Times New Roman" panose="02020603050405020304" pitchFamily="18" charset="0"/>
                <a:cs typeface="Times New Roman" panose="02020603050405020304" pitchFamily="18" charset="0"/>
              </a:rPr>
              <a:t>.</a:t>
            </a: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LATE FLATFOOT:</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Once the body’s center of gravity has passed in front of the neutral position, a person is said to be in the late flatfoot stage. </a:t>
            </a:r>
            <a:endParaRPr lang="en-US" sz="2000" dirty="0" smtClean="0">
              <a:latin typeface="Times New Roman" panose="02020603050405020304" pitchFamily="18" charset="0"/>
              <a:cs typeface="Times New Roman" panose="02020603050405020304" pitchFamily="18" charset="0"/>
            </a:endParaRP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HEEL RISE:</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heel rise phase begins when the heel begins to leave the ground. During this phase, the foot functions as a rigid lever to move the body forward. </a:t>
            </a:r>
            <a:endParaRPr lang="en-US" sz="2000" dirty="0" smtClean="0">
              <a:latin typeface="Times New Roman" panose="02020603050405020304" pitchFamily="18" charset="0"/>
              <a:cs typeface="Times New Roman" panose="02020603050405020304" pitchFamily="18" charset="0"/>
            </a:endParaRP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TOE OFF: </a:t>
            </a:r>
            <a:r>
              <a:rPr lang="en-US" sz="2000" dirty="0">
                <a:latin typeface="Times New Roman" panose="02020603050405020304" pitchFamily="18" charset="0"/>
                <a:cs typeface="Times New Roman" panose="02020603050405020304" pitchFamily="18" charset="0"/>
              </a:rPr>
              <a:t>. This represents the start of the swing </a:t>
            </a:r>
            <a:r>
              <a:rPr lang="en-US" sz="2000" dirty="0" smtClean="0">
                <a:latin typeface="Times New Roman" panose="02020603050405020304" pitchFamily="18" charset="0"/>
                <a:cs typeface="Times New Roman" panose="02020603050405020304" pitchFamily="18" charset="0"/>
              </a:rPr>
              <a:t>phase</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&amp; starts when toe leaves ground.</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endParaRPr lang="en-US" sz="20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5485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287710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effectLst>
                  <a:outerShdw blurRad="38100" dist="38100" dir="2700000" algn="tl">
                    <a:srgbClr val="000000">
                      <a:alpha val="43137"/>
                    </a:srgbClr>
                  </a:outerShdw>
                </a:effectLst>
                <a:latin typeface="Arial Black" panose="020B0A04020102020204" pitchFamily="34" charset="0"/>
              </a:rPr>
              <a:t>MOVEMENTS OF MAIN JOINTS DURING WALKING:</a:t>
            </a:r>
            <a:endParaRPr lang="en-US" sz="3600" b="1"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lstStyle/>
          <a:p>
            <a:r>
              <a:rPr lang="en-US" sz="32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Ankle joint: </a:t>
            </a:r>
            <a:r>
              <a:rPr lang="en-US" sz="2800" dirty="0">
                <a:latin typeface="Times New Roman" panose="02020603050405020304" pitchFamily="18" charset="0"/>
                <a:cs typeface="Times New Roman" panose="02020603050405020304" pitchFamily="18" charset="0"/>
              </a:rPr>
              <a:t>This joint allows the foot to move up (dorsiflexion) and down (</a:t>
            </a:r>
            <a:r>
              <a:rPr lang="en-US" sz="2800" dirty="0" smtClean="0">
                <a:latin typeface="Times New Roman" panose="02020603050405020304" pitchFamily="18" charset="0"/>
                <a:cs typeface="Times New Roman" panose="02020603050405020304" pitchFamily="18" charset="0"/>
              </a:rPr>
              <a:t>plantar-flexion).</a:t>
            </a:r>
          </a:p>
          <a:p>
            <a:r>
              <a:rPr lang="en-US" sz="32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Sub-</a:t>
            </a:r>
            <a:r>
              <a:rPr lang="en-US" sz="3200" b="1" u="sng"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Talar</a:t>
            </a:r>
            <a:r>
              <a:rPr lang="en-US" sz="32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joint: </a:t>
            </a:r>
            <a:r>
              <a:rPr lang="en-US" sz="2800" dirty="0">
                <a:latin typeface="Times New Roman" panose="02020603050405020304" pitchFamily="18" charset="0"/>
                <a:cs typeface="Times New Roman" panose="02020603050405020304" pitchFamily="18" charset="0"/>
              </a:rPr>
              <a:t>I</a:t>
            </a:r>
            <a:r>
              <a:rPr lang="en-US" sz="2800" dirty="0" smtClean="0">
                <a:latin typeface="Times New Roman" panose="02020603050405020304" pitchFamily="18" charset="0"/>
                <a:cs typeface="Times New Roman" panose="02020603050405020304" pitchFamily="18" charset="0"/>
              </a:rPr>
              <a:t>t </a:t>
            </a:r>
            <a:r>
              <a:rPr lang="en-US" sz="2800" dirty="0">
                <a:latin typeface="Times New Roman" panose="02020603050405020304" pitchFamily="18" charset="0"/>
                <a:cs typeface="Times New Roman" panose="02020603050405020304" pitchFamily="18" charset="0"/>
              </a:rPr>
              <a:t>allows the foot to have some side to side </a:t>
            </a:r>
            <a:r>
              <a:rPr lang="en-US" sz="2800" dirty="0" smtClean="0">
                <a:latin typeface="Times New Roman" panose="02020603050405020304" pitchFamily="18" charset="0"/>
                <a:cs typeface="Times New Roman" panose="02020603050405020304" pitchFamily="18" charset="0"/>
              </a:rPr>
              <a:t>motion</a:t>
            </a:r>
            <a:r>
              <a:rPr lang="en-US" dirty="0" smtClean="0"/>
              <a:t>.</a:t>
            </a:r>
          </a:p>
          <a:p>
            <a:endParaRPr lang="en-US" dirty="0"/>
          </a:p>
        </p:txBody>
      </p:sp>
    </p:spTree>
    <p:extLst>
      <p:ext uri="{BB962C8B-B14F-4D97-AF65-F5344CB8AC3E}">
        <p14:creationId xmlns:p14="http://schemas.microsoft.com/office/powerpoint/2010/main" val="25135016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effectLst>
                  <a:outerShdw blurRad="38100" dist="38100" dir="2700000" algn="tl">
                    <a:srgbClr val="000000">
                      <a:alpha val="43137"/>
                    </a:srgbClr>
                  </a:outerShdw>
                </a:effectLst>
                <a:latin typeface="Arial Black" panose="020B0A04020102020204" pitchFamily="34" charset="0"/>
              </a:rPr>
              <a:t>MUSCLES WORK DURING WALKING:</a:t>
            </a:r>
            <a:endParaRPr lang="en-US" sz="3600" b="1"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lstStyle/>
          <a:p>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Heel Strike – Early </a:t>
            </a: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Flatfoot: </a:t>
            </a:r>
            <a:r>
              <a:rPr lang="en-US" sz="2800" dirty="0" smtClean="0">
                <a:latin typeface="Times New Roman" panose="02020603050405020304" pitchFamily="18" charset="0"/>
                <a:cs typeface="Times New Roman" panose="02020603050405020304" pitchFamily="18" charset="0"/>
              </a:rPr>
              <a:t>Anterior compartment is active &amp; contracts.</a:t>
            </a:r>
          </a:p>
          <a:p>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Late Flatfoot – Heel </a:t>
            </a: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Rise: </a:t>
            </a:r>
            <a:r>
              <a:rPr lang="en-US" sz="2800" dirty="0" smtClean="0">
                <a:latin typeface="Times New Roman" panose="02020603050405020304" pitchFamily="18" charset="0"/>
                <a:cs typeface="Times New Roman" panose="02020603050405020304" pitchFamily="18" charset="0"/>
              </a:rPr>
              <a:t>Posterior compartment is active &amp; contracts.</a:t>
            </a:r>
          </a:p>
          <a:p>
            <a:r>
              <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Heel Rise – Toe </a:t>
            </a: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Off: </a:t>
            </a:r>
            <a:r>
              <a:rPr lang="en-US" sz="2800" dirty="0" smtClean="0">
                <a:latin typeface="Times New Roman" panose="02020603050405020304" pitchFamily="18" charset="0"/>
                <a:cs typeface="Times New Roman" panose="02020603050405020304" pitchFamily="18" charset="0"/>
              </a:rPr>
              <a:t>During the heel rise and toe off phase calves muscles are active and contract to allow the movement.</a:t>
            </a:r>
            <a:endParaRPr lang="en-US" sz="2800" dirty="0">
              <a:latin typeface="Times New Roman" panose="02020603050405020304" pitchFamily="18" charset="0"/>
              <a:cs typeface="Times New Roman" panose="02020603050405020304" pitchFamily="18" charset="0"/>
            </a:endParaRPr>
          </a:p>
          <a:p>
            <a:endParaRPr lang="en-US" dirty="0"/>
          </a:p>
          <a:p>
            <a:endParaRPr lang="en-US" dirty="0"/>
          </a:p>
          <a:p>
            <a:endParaRPr lang="en-US" dirty="0"/>
          </a:p>
        </p:txBody>
      </p:sp>
    </p:spTree>
    <p:extLst>
      <p:ext uri="{BB962C8B-B14F-4D97-AF65-F5344CB8AC3E}">
        <p14:creationId xmlns:p14="http://schemas.microsoft.com/office/powerpoint/2010/main" val="579840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93898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effectLst>
                  <a:outerShdw blurRad="38100" dist="38100" dir="2700000" algn="tl">
                    <a:srgbClr val="000000">
                      <a:alpha val="43137"/>
                    </a:srgbClr>
                  </a:outerShdw>
                </a:effectLst>
                <a:latin typeface="Arial Black" panose="020B0A04020102020204" pitchFamily="34" charset="0"/>
              </a:rPr>
              <a:t>BIOMECHANICAL ANALYSIS OF JUMPING:</a:t>
            </a:r>
            <a:r>
              <a:rPr lang="en-US" sz="4000" b="1" dirty="0" smtClean="0">
                <a:effectLst>
                  <a:outerShdw blurRad="38100" dist="38100" dir="2700000" algn="tl">
                    <a:srgbClr val="000000">
                      <a:alpha val="43137"/>
                    </a:srgbClr>
                  </a:outerShdw>
                </a:effectLst>
                <a:latin typeface="Arial Black" panose="020B0A04020102020204" pitchFamily="34" charset="0"/>
              </a:rPr>
              <a:t/>
            </a:r>
            <a:br>
              <a:rPr lang="en-US" sz="4000" b="1" dirty="0" smtClean="0">
                <a:effectLst>
                  <a:outerShdw blurRad="38100" dist="38100" dir="2700000" algn="tl">
                    <a:srgbClr val="000000">
                      <a:alpha val="43137"/>
                    </a:srgbClr>
                  </a:outerShdw>
                </a:effectLst>
                <a:latin typeface="Arial Black" panose="020B0A04020102020204" pitchFamily="34" charset="0"/>
              </a:rPr>
            </a:br>
            <a:r>
              <a:rPr lang="en-US" sz="3100" dirty="0" smtClean="0">
                <a:effectLst>
                  <a:outerShdw blurRad="38100" dist="38100" dir="2700000" algn="tl">
                    <a:srgbClr val="000000">
                      <a:alpha val="43137"/>
                    </a:srgbClr>
                  </a:outerShdw>
                </a:effectLst>
                <a:latin typeface="Arial Black" panose="020B0A04020102020204" pitchFamily="34" charset="0"/>
              </a:rPr>
              <a:t>VOLLEY BALL:</a:t>
            </a:r>
            <a:endParaRPr lang="en-US" sz="3100"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Autofit/>
          </a:bodyPr>
          <a:lstStyle/>
          <a:p>
            <a:r>
              <a:rPr lang="en-US" sz="2000" dirty="0">
                <a:latin typeface="Times New Roman" panose="02020603050405020304" pitchFamily="18" charset="0"/>
                <a:cs typeface="Times New Roman" panose="02020603050405020304" pitchFamily="18" charset="0"/>
              </a:rPr>
              <a:t>The main task for any level of coach is to construct a training program that will ensure continual progression of an athlete whilst avoiding injury. This is a particularly challenging task with athletes who have had several training years behind </a:t>
            </a:r>
            <a:r>
              <a:rPr lang="en-US" sz="2000" dirty="0" smtClean="0">
                <a:latin typeface="Times New Roman" panose="02020603050405020304" pitchFamily="18" charset="0"/>
                <a:cs typeface="Times New Roman" panose="02020603050405020304" pitchFamily="18" charset="0"/>
              </a:rPr>
              <a:t>them.</a:t>
            </a:r>
          </a:p>
          <a:p>
            <a:r>
              <a:rPr lang="en-US" sz="2000" dirty="0" smtClean="0">
                <a:latin typeface="Times New Roman" panose="02020603050405020304" pitchFamily="18" charset="0"/>
                <a:cs typeface="Times New Roman" panose="02020603050405020304" pitchFamily="18" charset="0"/>
              </a:rPr>
              <a:t>According </a:t>
            </a:r>
            <a:r>
              <a:rPr lang="en-US" sz="2000" dirty="0">
                <a:latin typeface="Times New Roman" panose="02020603050405020304" pitchFamily="18" charset="0"/>
                <a:cs typeface="Times New Roman" panose="02020603050405020304" pitchFamily="18" charset="0"/>
              </a:rPr>
              <a:t>to the principles of training, to ensure adaptation, overload in the form of manipulating frequency, volume and intensity must be applied. Furthermore, training exercises must be specific to the target task to ensure a carry over effect. Biomechanics is a sports science sub-discipline which is able to quantify the potential effect of training exercises, rather than leaving it to the coaches "gut </a:t>
            </a:r>
            <a:r>
              <a:rPr lang="en-US" sz="2000" dirty="0" smtClean="0">
                <a:latin typeface="Times New Roman" panose="02020603050405020304" pitchFamily="18" charset="0"/>
                <a:cs typeface="Times New Roman" panose="02020603050405020304" pitchFamily="18" charset="0"/>
              </a:rPr>
              <a:t>feel“.</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1113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latin typeface="Arial Black" panose="020B0A04020102020204" pitchFamily="34" charset="0"/>
              </a:rPr>
              <a:t>BASIC APPROACH FOOTWORK</a:t>
            </a:r>
            <a:endParaRPr lang="en-US"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To achieve the maximum leap your body can provide, you must generate speed during your approach and convert it to vertical momentum as you plant and jump</a:t>
            </a:r>
            <a:r>
              <a:rPr lang="en-US" dirty="0" smtClean="0"/>
              <a:t>.</a:t>
            </a:r>
          </a:p>
          <a:p>
            <a:r>
              <a:rPr lang="en-US" dirty="0">
                <a:latin typeface="Times New Roman" panose="02020603050405020304" pitchFamily="18" charset="0"/>
                <a:cs typeface="Times New Roman" panose="02020603050405020304" pitchFamily="18" charset="0"/>
              </a:rPr>
              <a:t>Some volleyball coaches teach their players to approach using "four steps" </a:t>
            </a:r>
            <a:r>
              <a:rPr lang="en-US" dirty="0" smtClean="0">
                <a:latin typeface="Times New Roman" panose="02020603050405020304" pitchFamily="18" charset="0"/>
                <a:cs typeface="Times New Roman" panose="02020603050405020304" pitchFamily="18" charset="0"/>
              </a:rPr>
              <a:t>“right</a:t>
            </a:r>
            <a:r>
              <a:rPr lang="en-US" dirty="0">
                <a:latin typeface="Times New Roman" panose="02020603050405020304" pitchFamily="18" charset="0"/>
                <a:cs typeface="Times New Roman" panose="02020603050405020304" pitchFamily="18" charset="0"/>
              </a:rPr>
              <a:t>, left, right, </a:t>
            </a:r>
            <a:r>
              <a:rPr lang="en-US" dirty="0" smtClean="0">
                <a:latin typeface="Times New Roman" panose="02020603050405020304" pitchFamily="18" charset="0"/>
                <a:cs typeface="Times New Roman" panose="02020603050405020304" pitchFamily="18" charset="0"/>
              </a:rPr>
              <a:t>left” with </a:t>
            </a:r>
            <a:r>
              <a:rPr lang="en-US" dirty="0">
                <a:latin typeface="Times New Roman" panose="02020603050405020304" pitchFamily="18" charset="0"/>
                <a:cs typeface="Times New Roman" panose="02020603050405020304" pitchFamily="18" charset="0"/>
              </a:rPr>
              <a:t>the final two "steps" actually being the plant. Other coaches teach a "three step" approach </a:t>
            </a:r>
            <a:r>
              <a:rPr lang="en-US" dirty="0" smtClean="0">
                <a:latin typeface="Times New Roman" panose="02020603050405020304" pitchFamily="18" charset="0"/>
                <a:cs typeface="Times New Roman" panose="02020603050405020304" pitchFamily="18" charset="0"/>
              </a:rPr>
              <a:t>“left</a:t>
            </a:r>
            <a:r>
              <a:rPr lang="en-US" dirty="0">
                <a:latin typeface="Times New Roman" panose="02020603050405020304" pitchFamily="18" charset="0"/>
                <a:cs typeface="Times New Roman" panose="02020603050405020304" pitchFamily="18" charset="0"/>
              </a:rPr>
              <a:t>, right, </a:t>
            </a:r>
            <a:r>
              <a:rPr lang="en-US" dirty="0" smtClean="0">
                <a:latin typeface="Times New Roman" panose="02020603050405020304" pitchFamily="18" charset="0"/>
                <a:cs typeface="Times New Roman" panose="02020603050405020304" pitchFamily="18" charset="0"/>
              </a:rPr>
              <a:t>left” with </a:t>
            </a:r>
            <a:r>
              <a:rPr lang="en-US" dirty="0">
                <a:latin typeface="Times New Roman" panose="02020603050405020304" pitchFamily="18" charset="0"/>
                <a:cs typeface="Times New Roman" panose="02020603050405020304" pitchFamily="18" charset="0"/>
              </a:rPr>
              <a:t>the final two steps being the plant</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0354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effectLst>
                  <a:outerShdw blurRad="38100" dist="38100" dir="2700000" algn="tl">
                    <a:srgbClr val="000000">
                      <a:alpha val="43137"/>
                    </a:srgbClr>
                  </a:outerShdw>
                </a:effectLst>
                <a:latin typeface="Arial Black" panose="020B0A04020102020204" pitchFamily="34" charset="0"/>
              </a:rPr>
              <a:t>THE APPROACH FOR A HIGH SET</a:t>
            </a:r>
            <a:r>
              <a:rPr lang="en-US" b="1" dirty="0"/>
              <a:t> </a:t>
            </a:r>
            <a:endParaRPr lang="en-US" dirty="0"/>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Prepare for your approach by standing about 15'-18' from the </a:t>
            </a:r>
            <a:r>
              <a:rPr lang="en-US" dirty="0" smtClean="0">
                <a:latin typeface="Times New Roman" panose="02020603050405020304" pitchFamily="18" charset="0"/>
                <a:cs typeface="Times New Roman" panose="02020603050405020304" pitchFamily="18" charset="0"/>
              </a:rPr>
              <a:t>net. Take </a:t>
            </a:r>
            <a:r>
              <a:rPr lang="en-US" dirty="0">
                <a:latin typeface="Times New Roman" panose="02020603050405020304" pitchFamily="18" charset="0"/>
                <a:cs typeface="Times New Roman" panose="02020603050405020304" pitchFamily="18" charset="0"/>
              </a:rPr>
              <a:t>two quick sprinting steps, starting with your right foot, to generate as much speed as possible</a:t>
            </a:r>
            <a:r>
              <a:rPr lang="en-US" dirty="0" smtClean="0"/>
              <a:t>.</a:t>
            </a:r>
          </a:p>
          <a:p>
            <a:endParaRPr lang="en-US" dirty="0"/>
          </a:p>
        </p:txBody>
      </p:sp>
    </p:spTree>
    <p:extLst>
      <p:ext uri="{BB962C8B-B14F-4D97-AF65-F5344CB8AC3E}">
        <p14:creationId xmlns:p14="http://schemas.microsoft.com/office/powerpoint/2010/main" val="1715542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effectLst>
                  <a:outerShdw blurRad="38100" dist="38100" dir="2700000" algn="tl">
                    <a:srgbClr val="000000">
                      <a:alpha val="43137"/>
                    </a:srgbClr>
                  </a:outerShdw>
                </a:effectLst>
                <a:latin typeface="Arial Black" panose="020B0A04020102020204" pitchFamily="34" charset="0"/>
              </a:rPr>
              <a:t>THE "POWER POSITION" AND PLANT</a:t>
            </a:r>
            <a:endParaRPr lang="en-US" sz="3600"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Get your butt low, and keep it behind your heels so that you don't drift into the net after you jump.</a:t>
            </a:r>
          </a:p>
          <a:p>
            <a:r>
              <a:rPr lang="en-US" dirty="0">
                <a:latin typeface="Times New Roman" panose="02020603050405020304" pitchFamily="18" charset="0"/>
                <a:cs typeface="Times New Roman" panose="02020603050405020304" pitchFamily="18" charset="0"/>
              </a:rPr>
              <a:t>Extend both arms straight behind you, palms facing the ceiling, so that you can swing both of them as you jump.</a:t>
            </a:r>
          </a:p>
          <a:p>
            <a:r>
              <a:rPr lang="en-US" dirty="0">
                <a:latin typeface="Times New Roman" panose="02020603050405020304" pitchFamily="18" charset="0"/>
                <a:cs typeface="Times New Roman" panose="02020603050405020304" pitchFamily="18" charset="0"/>
              </a:rPr>
              <a:t>Drop your chest toward your knees so that you can use your lower back as you jump</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8851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effectLst>
                  <a:outerShdw blurRad="38100" dist="38100" dir="2700000" algn="tl">
                    <a:srgbClr val="000000">
                      <a:alpha val="43137"/>
                    </a:srgbClr>
                  </a:outerShdw>
                </a:effectLst>
                <a:latin typeface="Arial Black" panose="020B0A04020102020204" pitchFamily="34" charset="0"/>
              </a:rPr>
              <a:t>ADVANCED APPROACH </a:t>
            </a:r>
            <a:r>
              <a:rPr lang="en-US" sz="3600" b="1" dirty="0" smtClean="0">
                <a:effectLst>
                  <a:outerShdw blurRad="38100" dist="38100" dir="2700000" algn="tl">
                    <a:srgbClr val="000000">
                      <a:alpha val="43137"/>
                    </a:srgbClr>
                  </a:outerShdw>
                </a:effectLst>
                <a:latin typeface="Arial Black" panose="020B0A04020102020204" pitchFamily="34" charset="0"/>
              </a:rPr>
              <a:t>FOOTWORK</a:t>
            </a:r>
            <a:r>
              <a:rPr lang="en-US" sz="3600" b="1" dirty="0">
                <a:effectLst>
                  <a:outerShdw blurRad="38100" dist="38100" dir="2700000" algn="tl">
                    <a:srgbClr val="000000">
                      <a:alpha val="43137"/>
                    </a:srgbClr>
                  </a:outerShdw>
                </a:effectLst>
                <a:latin typeface="Arial Black" panose="020B0A04020102020204" pitchFamily="34" charset="0"/>
              </a:rPr>
              <a:t/>
            </a:r>
            <a:br>
              <a:rPr lang="en-US" sz="3600" b="1" dirty="0">
                <a:effectLst>
                  <a:outerShdw blurRad="38100" dist="38100" dir="2700000" algn="tl">
                    <a:srgbClr val="000000">
                      <a:alpha val="43137"/>
                    </a:srgbClr>
                  </a:outerShdw>
                </a:effectLst>
                <a:latin typeface="Arial Black" panose="020B0A04020102020204" pitchFamily="34" charset="0"/>
              </a:rPr>
            </a:b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 WORK </a:t>
            </a: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 EACH HITTING POSITION</a:t>
            </a:r>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LEFT:</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Left-side </a:t>
            </a:r>
            <a:r>
              <a:rPr lang="en-US" sz="2000" dirty="0">
                <a:latin typeface="Times New Roman" panose="02020603050405020304" pitchFamily="18" charset="0"/>
                <a:cs typeface="Times New Roman" panose="02020603050405020304" pitchFamily="18" charset="0"/>
              </a:rPr>
              <a:t>hitters should start their approaches behind the 10 foot line and on the sideline</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This position allows them to hit 5s (high sets,) 3s (shoots,) and 2s with a normal, left-plant approach</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MIDDLE:</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Middle </a:t>
            </a:r>
            <a:r>
              <a:rPr lang="en-US" sz="2000" dirty="0">
                <a:latin typeface="Times New Roman" panose="02020603050405020304" pitchFamily="18" charset="0"/>
                <a:cs typeface="Times New Roman" panose="02020603050405020304" pitchFamily="18" charset="0"/>
              </a:rPr>
              <a:t>hitters, regardless of the set they will hit, should usually start their approaches slightly behind the 10 foot line and about 12' from the left sideline</a:t>
            </a:r>
            <a:r>
              <a:rPr lang="en-US" sz="2000" dirty="0" smtClean="0">
                <a:latin typeface="Times New Roman" panose="02020603050405020304" pitchFamily="18" charset="0"/>
                <a:cs typeface="Times New Roman" panose="02020603050405020304" pitchFamily="18" charset="0"/>
              </a:rPr>
              <a:t>.</a:t>
            </a:r>
          </a:p>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RIGHT:</a:t>
            </a:r>
            <a:r>
              <a:rPr lang="en-US" sz="20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Right-side </a:t>
            </a:r>
            <a:r>
              <a:rPr lang="en-US" sz="2000" dirty="0">
                <a:latin typeface="Times New Roman" panose="02020603050405020304" pitchFamily="18" charset="0"/>
                <a:cs typeface="Times New Roman" panose="02020603050405020304" pitchFamily="18" charset="0"/>
              </a:rPr>
              <a:t>hitters should start their approaches behind the 10 foot line and 6'-8' inside the sideline.</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1866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effectLst>
                  <a:outerShdw blurRad="38100" dist="38100" dir="2700000" algn="tl">
                    <a:srgbClr val="000000">
                      <a:alpha val="43137"/>
                    </a:srgbClr>
                  </a:outerShdw>
                </a:effectLst>
                <a:latin typeface="Arial Black" panose="020B0A04020102020204" pitchFamily="34" charset="0"/>
              </a:rPr>
              <a:t>BIOMECHANICAL ANALYSIS OF WALKING</a:t>
            </a:r>
            <a:endParaRPr lang="en-US" sz="3600" b="1"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295401" y="2556931"/>
            <a:ext cx="9601196" cy="3560533"/>
          </a:xfrm>
        </p:spPr>
        <p:txBody>
          <a:bodyPr/>
          <a:lstStyle/>
          <a:p>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GOALS OF WALKING:</a:t>
            </a:r>
          </a:p>
          <a:p>
            <a:pPr>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The first goal of walking is to move the body forward toward a desired location and at a desired speed</a:t>
            </a:r>
            <a:r>
              <a:rPr lang="en-US" sz="20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The second goal of walking is to use the least amount of energy possible to achieve the first goal. The body does this by moving in as straight a line as possible while moving forward. During walking, the most energy efficient movement is one in which the body moves up and down very little</a:t>
            </a:r>
            <a:r>
              <a:rPr lang="en-US" sz="20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The third goal is to cause the least amount of pain for people with painful foot </a:t>
            </a:r>
            <a:r>
              <a:rPr lang="en-US" sz="2000" dirty="0" smtClean="0">
                <a:latin typeface="Times New Roman" panose="02020603050405020304" pitchFamily="18" charset="0"/>
                <a:cs typeface="Times New Roman" panose="02020603050405020304" pitchFamily="18" charset="0"/>
              </a:rPr>
              <a:t>conditions.</a:t>
            </a:r>
          </a:p>
        </p:txBody>
      </p:sp>
    </p:spTree>
    <p:extLst>
      <p:ext uri="{BB962C8B-B14F-4D97-AF65-F5344CB8AC3E}">
        <p14:creationId xmlns:p14="http://schemas.microsoft.com/office/powerpoint/2010/main" val="1734330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outerShdw blurRad="38100" dist="38100" dir="2700000" algn="tl">
                    <a:srgbClr val="000000">
                      <a:alpha val="43137"/>
                    </a:srgbClr>
                  </a:outerShdw>
                </a:effectLst>
                <a:latin typeface="Arial Black" panose="020B0A04020102020204" pitchFamily="34" charset="0"/>
              </a:rPr>
              <a:t>BIOMECHANICAL ANALYSIS OF WALKING</a:t>
            </a:r>
            <a:endParaRPr lang="en-US" dirty="0"/>
          </a:p>
        </p:txBody>
      </p:sp>
      <p:sp>
        <p:nvSpPr>
          <p:cNvPr id="3" name="Content Placeholder 2"/>
          <p:cNvSpPr>
            <a:spLocks noGrp="1"/>
          </p:cNvSpPr>
          <p:nvPr>
            <p:ph idx="1"/>
          </p:nvPr>
        </p:nvSpPr>
        <p:spPr/>
        <p:txBody>
          <a:bodyPr/>
          <a:lstStyle/>
          <a:p>
            <a:r>
              <a:rPr lang="en-US"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GOALS OF WALKING</a:t>
            </a:r>
            <a:r>
              <a:rPr lang="en-US"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en-US" dirty="0" smtClean="0">
                <a:latin typeface="Times New Roman" panose="02020603050405020304" pitchFamily="18" charset="0"/>
                <a:cs typeface="Times New Roman" panose="02020603050405020304" pitchFamily="18" charset="0"/>
              </a:rPr>
              <a:t> The </a:t>
            </a:r>
            <a:r>
              <a:rPr lang="en-US" dirty="0">
                <a:latin typeface="Times New Roman" panose="02020603050405020304" pitchFamily="18" charset="0"/>
                <a:cs typeface="Times New Roman" panose="02020603050405020304" pitchFamily="18" charset="0"/>
              </a:rPr>
              <a:t>fourth goal for walking is for the foot to accommodate for uneven terrain and to a certain extent serve as a shock absorber for dispersing the force of the body as it lands</a:t>
            </a:r>
            <a:r>
              <a:rPr lang="en-US"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The fifth goal is for the foot to form a rigid lever toward the end of the phase of gait where the foot is on the ground, in order to provide a way to propel the body forward.</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4777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Arial Black" panose="020B0A04020102020204" pitchFamily="34" charset="0"/>
              </a:rPr>
              <a:t>PHASES OF WALKING:</a:t>
            </a:r>
            <a:endParaRPr lang="en-US" b="1" dirty="0">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p:txBody>
          <a:bodyPr>
            <a:normAutofit/>
          </a:bodyPr>
          <a:lstStyle/>
          <a:p>
            <a:r>
              <a:rPr lang="en-US" sz="2800" dirty="0">
                <a:latin typeface="Times New Roman" panose="02020603050405020304" pitchFamily="18" charset="0"/>
                <a:cs typeface="Times New Roman" panose="02020603050405020304" pitchFamily="18" charset="0"/>
              </a:rPr>
              <a:t>T</a:t>
            </a:r>
            <a:r>
              <a:rPr lang="en-US" sz="2800" dirty="0" smtClean="0">
                <a:latin typeface="Times New Roman" panose="02020603050405020304" pitchFamily="18" charset="0"/>
                <a:cs typeface="Times New Roman" panose="02020603050405020304" pitchFamily="18" charset="0"/>
              </a:rPr>
              <a:t>here </a:t>
            </a:r>
            <a:r>
              <a:rPr lang="en-US" sz="2800" dirty="0">
                <a:latin typeface="Times New Roman" panose="02020603050405020304" pitchFamily="18" charset="0"/>
                <a:cs typeface="Times New Roman" panose="02020603050405020304" pitchFamily="18" charset="0"/>
              </a:rPr>
              <a:t>are two phases: </a:t>
            </a:r>
            <a:endParaRPr lang="en-US" sz="2800" dirty="0" smtClean="0">
              <a:latin typeface="Times New Roman" panose="02020603050405020304" pitchFamily="18" charset="0"/>
              <a:cs typeface="Times New Roman" panose="02020603050405020304" pitchFamily="18" charset="0"/>
            </a:endParaRPr>
          </a:p>
          <a:p>
            <a:pPr marL="514350" indent="-514350">
              <a:buFont typeface="+mj-lt"/>
              <a:buAutoNum type="alphaLcPeriod"/>
            </a:pP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Stance phase: </a:t>
            </a:r>
            <a:r>
              <a:rPr lang="en-US" dirty="0">
                <a:latin typeface="Times New Roman" panose="02020603050405020304" pitchFamily="18" charset="0"/>
                <a:cs typeface="Times New Roman" panose="02020603050405020304" pitchFamily="18" charset="0"/>
              </a:rPr>
              <a:t>Stance phase is the time when the foot is on the </a:t>
            </a:r>
            <a:r>
              <a:rPr lang="en-US" dirty="0" smtClean="0">
                <a:latin typeface="Times New Roman" panose="02020603050405020304" pitchFamily="18" charset="0"/>
                <a:cs typeface="Times New Roman" panose="02020603050405020304" pitchFamily="18" charset="0"/>
              </a:rPr>
              <a:t>ground.</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During </a:t>
            </a:r>
            <a:r>
              <a:rPr lang="en-US" dirty="0">
                <a:latin typeface="Times New Roman" panose="02020603050405020304" pitchFamily="18" charset="0"/>
                <a:cs typeface="Times New Roman" panose="02020603050405020304" pitchFamily="18" charset="0"/>
              </a:rPr>
              <a:t>walking, it comprises about 60% of the walking cycle</a:t>
            </a:r>
            <a:endParaRPr lang="en-US" dirty="0" smtClean="0">
              <a:latin typeface="Times New Roman" panose="02020603050405020304" pitchFamily="18" charset="0"/>
              <a:cs typeface="Times New Roman" panose="02020603050405020304" pitchFamily="18" charset="0"/>
            </a:endParaRPr>
          </a:p>
          <a:p>
            <a:pPr marL="514350" indent="-514350">
              <a:buFont typeface="+mj-lt"/>
              <a:buAutoNum type="alphaLcPeriod"/>
            </a:pPr>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Swing phase: </a:t>
            </a:r>
            <a:r>
              <a:rPr lang="en-US" dirty="0">
                <a:latin typeface="Times New Roman" panose="02020603050405020304" pitchFamily="18" charset="0"/>
                <a:cs typeface="Times New Roman" panose="02020603050405020304" pitchFamily="18" charset="0"/>
              </a:rPr>
              <a:t>Swing Phase occurs when one foot is on the ground and one in the air. The foot that is in the air is said to be in the “Swing” phase of gait.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739451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53</TotalTime>
  <Words>891</Words>
  <Application>Microsoft Office PowerPoint</Application>
  <PresentationFormat>Widescreen</PresentationFormat>
  <Paragraphs>47</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Black</vt:lpstr>
      <vt:lpstr>Garamond</vt:lpstr>
      <vt:lpstr>Times New Roman</vt:lpstr>
      <vt:lpstr>Wingdings</vt:lpstr>
      <vt:lpstr>Organic</vt:lpstr>
      <vt:lpstr>BIOMECHANICAL ANALAYSIS OF SPORTS</vt:lpstr>
      <vt:lpstr>BIOMECHANICAL ANALYSIS OF JUMPING: VOLLEY BALL:</vt:lpstr>
      <vt:lpstr>BASIC APPROACH FOOTWORK</vt:lpstr>
      <vt:lpstr>THE APPROACH FOR A HIGH SET </vt:lpstr>
      <vt:lpstr>THE "POWER POSITION" AND PLANT</vt:lpstr>
      <vt:lpstr>ADVANCED APPROACH FOOTWORK FOOT WORK FOR EACH HITTING POSITION</vt:lpstr>
      <vt:lpstr>BIOMECHANICAL ANALYSIS OF WALKING</vt:lpstr>
      <vt:lpstr>BIOMECHANICAL ANALYSIS OF WALKING</vt:lpstr>
      <vt:lpstr>PHASES OF WALKING:</vt:lpstr>
      <vt:lpstr>STAGES OF STANCE PHASE:</vt:lpstr>
      <vt:lpstr>PowerPoint Presentation</vt:lpstr>
      <vt:lpstr>MOVEMENTS OF MAIN JOINTS DURING WALKING:</vt:lpstr>
      <vt:lpstr>MUSCLES WORK DURING WALKING:</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ANALAYSIS OF SPORTS</dc:title>
  <dc:creator>mahi jutt</dc:creator>
  <cp:lastModifiedBy>mahi jutt</cp:lastModifiedBy>
  <cp:revision>7</cp:revision>
  <dcterms:created xsi:type="dcterms:W3CDTF">2020-04-03T21:31:57Z</dcterms:created>
  <dcterms:modified xsi:type="dcterms:W3CDTF">2020-04-03T22:25:43Z</dcterms:modified>
</cp:coreProperties>
</file>