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2" r:id="rId6"/>
    <p:sldId id="264" r:id="rId7"/>
    <p:sldId id="263" r:id="rId8"/>
    <p:sldId id="265" r:id="rId9"/>
    <p:sldId id="260" r:id="rId10"/>
    <p:sldId id="261"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50000"/>
              <a:lumOff val="5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4/1/2020</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bg2">
                    <a:lumMod val="40000"/>
                    <a:lumOff val="60000"/>
                  </a:schemeClr>
                </a:solidFill>
              </a:defRPr>
            </a:lvl1pPr>
          </a:lstStyle>
          <a:p>
            <a:fld id="{5586B75A-687E-405C-8A0B-8D00578BA2C3}" type="datetimeFigureOut">
              <a:rPr lang="en-US" dirty="0"/>
              <a:pPr/>
              <a:t>4/1/2020</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bg2">
                    <a:lumMod val="40000"/>
                    <a:lumOff val="6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tabLst>
          <a:tab pos="1143000" algn="l"/>
        </a:tabLst>
        <a:defRPr sz="2000" kern="1200">
          <a:solidFill>
            <a:schemeClr val="bg2">
              <a:lumMod val="20000"/>
              <a:lumOff val="80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800" kern="1200">
          <a:solidFill>
            <a:schemeClr val="bg2">
              <a:lumMod val="20000"/>
              <a:lumOff val="80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600" kern="1200">
          <a:solidFill>
            <a:schemeClr val="bg2">
              <a:lumMod val="20000"/>
              <a:lumOff val="80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tabLst>
          <a:tab pos="1143000" algn="l"/>
        </a:tabLst>
        <a:defRPr sz="1400" kern="1200">
          <a:solidFill>
            <a:schemeClr val="bg2">
              <a:lumMod val="20000"/>
              <a:lumOff val="8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study.com/academy/lesson/center-of-buoyancy-definition-formula.html"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b="1" dirty="0" smtClean="0">
                <a:solidFill>
                  <a:srgbClr val="00206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FLUID MECHANICS</a:t>
            </a:r>
            <a:endParaRPr lang="en-US" sz="6600" b="1" dirty="0">
              <a:solidFill>
                <a:srgbClr val="00206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endParaRPr>
          </a:p>
        </p:txBody>
      </p:sp>
      <p:sp>
        <p:nvSpPr>
          <p:cNvPr id="3" name="Subtitle 2"/>
          <p:cNvSpPr>
            <a:spLocks noGrp="1"/>
          </p:cNvSpPr>
          <p:nvPr>
            <p:ph type="subTitle" idx="1"/>
          </p:nvPr>
        </p:nvSpPr>
        <p:spPr>
          <a:xfrm>
            <a:off x="1100015" y="4670245"/>
            <a:ext cx="7315200" cy="1279793"/>
          </a:xfrm>
        </p:spPr>
        <p:txBody>
          <a:bodyPr>
            <a:normAutofit/>
          </a:bodyPr>
          <a:lstStyle/>
          <a:p>
            <a:r>
              <a:rPr lang="en-US" sz="2000" dirty="0" smtClean="0">
                <a:solidFill>
                  <a:schemeClr val="accent6">
                    <a:lumMod val="20000"/>
                    <a:lumOff val="80000"/>
                  </a:schemeClr>
                </a:solidFill>
                <a:latin typeface="Arial Black" panose="020B0A04020102020204" pitchFamily="34" charset="0"/>
                <a:cs typeface="Aharoni" panose="02010803020104030203" pitchFamily="2" charset="-79"/>
              </a:rPr>
              <a:t>DR. NOOR-UL-AIN KUNG</a:t>
            </a:r>
          </a:p>
          <a:p>
            <a:r>
              <a:rPr lang="en-US" sz="2000" dirty="0" smtClean="0">
                <a:solidFill>
                  <a:schemeClr val="accent6">
                    <a:lumMod val="20000"/>
                    <a:lumOff val="80000"/>
                  </a:schemeClr>
                </a:solidFill>
                <a:latin typeface="Arial Black" panose="020B0A04020102020204" pitchFamily="34" charset="0"/>
                <a:cs typeface="Aharoni" panose="02010803020104030203" pitchFamily="2" charset="-79"/>
              </a:rPr>
              <a:t>BIOMECHANICS</a:t>
            </a:r>
          </a:p>
          <a:p>
            <a:r>
              <a:rPr lang="en-US" sz="2000" dirty="0" smtClean="0">
                <a:solidFill>
                  <a:schemeClr val="accent6">
                    <a:lumMod val="20000"/>
                    <a:lumOff val="80000"/>
                  </a:schemeClr>
                </a:solidFill>
                <a:latin typeface="Arial Black" panose="020B0A04020102020204" pitchFamily="34" charset="0"/>
                <a:cs typeface="Aharoni" panose="02010803020104030203" pitchFamily="2" charset="-79"/>
              </a:rPr>
              <a:t>MS.C 3</a:t>
            </a:r>
            <a:r>
              <a:rPr lang="en-US" sz="2000" baseline="30000" dirty="0" smtClean="0">
                <a:solidFill>
                  <a:schemeClr val="accent6">
                    <a:lumMod val="20000"/>
                    <a:lumOff val="80000"/>
                  </a:schemeClr>
                </a:solidFill>
                <a:latin typeface="Arial Black" panose="020B0A04020102020204" pitchFamily="34" charset="0"/>
                <a:cs typeface="Aharoni" panose="02010803020104030203" pitchFamily="2" charset="-79"/>
              </a:rPr>
              <a:t>RD</a:t>
            </a:r>
            <a:r>
              <a:rPr lang="en-US" sz="2000" dirty="0" smtClean="0">
                <a:solidFill>
                  <a:schemeClr val="accent6">
                    <a:lumMod val="20000"/>
                    <a:lumOff val="80000"/>
                  </a:schemeClr>
                </a:solidFill>
                <a:latin typeface="Arial Black" panose="020B0A04020102020204" pitchFamily="34" charset="0"/>
                <a:cs typeface="Aharoni" panose="02010803020104030203" pitchFamily="2" charset="-79"/>
              </a:rPr>
              <a:t> SMESTER.</a:t>
            </a:r>
            <a:endParaRPr lang="en-US" sz="2000" dirty="0">
              <a:solidFill>
                <a:schemeClr val="accent6">
                  <a:lumMod val="20000"/>
                  <a:lumOff val="80000"/>
                </a:schemeClr>
              </a:solidFill>
              <a:latin typeface="Arial Black" panose="020B0A04020102020204" pitchFamily="34" charset="0"/>
              <a:cs typeface="Aharoni" panose="02010803020104030203" pitchFamily="2" charset="-79"/>
            </a:endParaRPr>
          </a:p>
        </p:txBody>
      </p:sp>
    </p:spTree>
    <p:extLst>
      <p:ext uri="{BB962C8B-B14F-4D97-AF65-F5344CB8AC3E}">
        <p14:creationId xmlns:p14="http://schemas.microsoft.com/office/powerpoint/2010/main" val="5789054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softEdge rad="112500"/>
          </a:effectLst>
        </p:spPr>
      </p:pic>
    </p:spTree>
    <p:extLst>
      <p:ext uri="{BB962C8B-B14F-4D97-AF65-F5344CB8AC3E}">
        <p14:creationId xmlns:p14="http://schemas.microsoft.com/office/powerpoint/2010/main" val="1380026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2060"/>
                </a:solidFill>
                <a:effectLst>
                  <a:outerShdw blurRad="38100" dist="38100" dir="2700000" algn="tl">
                    <a:srgbClr val="000000">
                      <a:alpha val="43137"/>
                    </a:srgbClr>
                  </a:outerShdw>
                </a:effectLst>
                <a:latin typeface="Arial Black" panose="020B0A04020102020204" pitchFamily="34" charset="0"/>
              </a:rPr>
              <a:t>BUOYANT FORCE:</a:t>
            </a:r>
            <a:endParaRPr lang="en-US" sz="40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dirty="0">
                <a:solidFill>
                  <a:schemeClr val="tx1"/>
                </a:solidFill>
                <a:latin typeface="Times New Roman" panose="02020603050405020304" pitchFamily="18" charset="0"/>
                <a:cs typeface="Times New Roman" panose="02020603050405020304" pitchFamily="18" charset="0"/>
              </a:rPr>
              <a:t>The upward force applied by the fluid on the object or the body when an object is put in or submerged in the fluid</a:t>
            </a:r>
            <a:r>
              <a:rPr lang="en-US" sz="2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dirty="0">
                <a:solidFill>
                  <a:schemeClr val="tx1"/>
                </a:solidFill>
                <a:latin typeface="Times New Roman" panose="02020603050405020304" pitchFamily="18" charset="0"/>
                <a:cs typeface="Times New Roman" panose="02020603050405020304" pitchFamily="18" charset="0"/>
              </a:rPr>
              <a:t>This phenomenon of experiencing an upward force is known as Buoyancy</a:t>
            </a:r>
            <a:r>
              <a:rPr lang="en-US" sz="2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b="1" dirty="0" smtClean="0">
                <a:solidFill>
                  <a:schemeClr val="tx1"/>
                </a:solidFill>
                <a:latin typeface="Times New Roman" panose="02020603050405020304" pitchFamily="18" charset="0"/>
                <a:cs typeface="Times New Roman" panose="02020603050405020304" pitchFamily="18" charset="0"/>
              </a:rPr>
              <a:t>Unit: </a:t>
            </a:r>
            <a:r>
              <a:rPr lang="en-US" sz="2400" dirty="0" smtClean="0">
                <a:solidFill>
                  <a:schemeClr val="tx1"/>
                </a:solidFill>
                <a:latin typeface="Times New Roman" panose="02020603050405020304" pitchFamily="18" charset="0"/>
                <a:cs typeface="Times New Roman" panose="02020603050405020304" pitchFamily="18" charset="0"/>
              </a:rPr>
              <a:t>The</a:t>
            </a:r>
            <a:r>
              <a:rPr lang="en-US" sz="2400" dirty="0">
                <a:solidFill>
                  <a:schemeClr val="tx1"/>
                </a:solidFill>
                <a:latin typeface="Times New Roman" panose="02020603050405020304" pitchFamily="18" charset="0"/>
                <a:cs typeface="Times New Roman" panose="02020603050405020304" pitchFamily="18" charset="0"/>
              </a:rPr>
              <a:t> </a:t>
            </a:r>
            <a:r>
              <a:rPr lang="en-US" sz="2400" b="1" dirty="0">
                <a:solidFill>
                  <a:schemeClr val="tx1"/>
                </a:solidFill>
                <a:latin typeface="Times New Roman" panose="02020603050405020304" pitchFamily="18" charset="0"/>
                <a:cs typeface="Times New Roman" panose="02020603050405020304" pitchFamily="18" charset="0"/>
              </a:rPr>
              <a:t>unit of buoyant force</a:t>
            </a:r>
            <a:r>
              <a:rPr lang="en-US" sz="2400" dirty="0">
                <a:solidFill>
                  <a:schemeClr val="tx1"/>
                </a:solidFill>
                <a:latin typeface="Times New Roman" panose="02020603050405020304" pitchFamily="18" charset="0"/>
                <a:cs typeface="Times New Roman" panose="02020603050405020304" pitchFamily="18" charset="0"/>
              </a:rPr>
              <a:t> is the </a:t>
            </a:r>
            <a:r>
              <a:rPr lang="en-US" sz="2400" b="1" dirty="0">
                <a:solidFill>
                  <a:schemeClr val="tx1"/>
                </a:solidFill>
                <a:latin typeface="Times New Roman" panose="02020603050405020304" pitchFamily="18" charset="0"/>
                <a:cs typeface="Times New Roman" panose="02020603050405020304" pitchFamily="18" charset="0"/>
              </a:rPr>
              <a:t>Newton (N</a:t>
            </a:r>
            <a:r>
              <a:rPr lang="en-US" sz="2400" b="1" dirty="0" smtClean="0">
                <a:solidFill>
                  <a:schemeClr val="tx1"/>
                </a:solidFill>
                <a:latin typeface="Times New Roman" panose="02020603050405020304" pitchFamily="18" charset="0"/>
                <a:cs typeface="Times New Roman" panose="02020603050405020304" pitchFamily="18" charset="0"/>
              </a:rPr>
              <a:t>)</a:t>
            </a:r>
            <a:r>
              <a:rPr lang="en-US" sz="2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Formula: </a:t>
            </a:r>
            <a:r>
              <a:rPr lang="en-US" sz="2400" dirty="0">
                <a:solidFill>
                  <a:schemeClr val="tx1"/>
                </a:solidFill>
                <a:latin typeface="Times New Roman" panose="02020603050405020304" pitchFamily="18" charset="0"/>
                <a:cs typeface="Times New Roman" panose="02020603050405020304" pitchFamily="18" charset="0"/>
              </a:rPr>
              <a:t>F</a:t>
            </a:r>
            <a:r>
              <a:rPr lang="en-US" sz="2400" baseline="-25000" dirty="0">
                <a:solidFill>
                  <a:schemeClr val="tx1"/>
                </a:solidFill>
                <a:latin typeface="Times New Roman" panose="02020603050405020304" pitchFamily="18" charset="0"/>
                <a:cs typeface="Times New Roman" panose="02020603050405020304" pitchFamily="18" charset="0"/>
              </a:rPr>
              <a:t>b</a:t>
            </a:r>
            <a:r>
              <a:rPr lang="en-US" sz="2400" dirty="0">
                <a:solidFill>
                  <a:schemeClr val="tx1"/>
                </a:solidFill>
                <a:latin typeface="Times New Roman" panose="02020603050405020304" pitchFamily="18" charset="0"/>
                <a:cs typeface="Times New Roman" panose="02020603050405020304" pitchFamily="18" charset="0"/>
              </a:rPr>
              <a:t> = V</a:t>
            </a:r>
            <a:r>
              <a:rPr lang="en-US" sz="2400" baseline="-25000" dirty="0">
                <a:solidFill>
                  <a:schemeClr val="tx1"/>
                </a:solidFill>
                <a:latin typeface="Times New Roman" panose="02020603050405020304" pitchFamily="18" charset="0"/>
                <a:cs typeface="Times New Roman" panose="02020603050405020304" pitchFamily="18" charset="0"/>
              </a:rPr>
              <a:t>s</a:t>
            </a:r>
            <a:r>
              <a:rPr lang="en-US" sz="2400" dirty="0">
                <a:solidFill>
                  <a:schemeClr val="tx1"/>
                </a:solidFill>
                <a:latin typeface="Times New Roman" panose="02020603050405020304" pitchFamily="18" charset="0"/>
                <a:cs typeface="Times New Roman" panose="02020603050405020304" pitchFamily="18" charset="0"/>
              </a:rPr>
              <a:t> × D × g, </a:t>
            </a:r>
            <a:endParaRPr lang="en-US" sz="2400" dirty="0" smtClean="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dirty="0" smtClean="0">
                <a:solidFill>
                  <a:schemeClr val="tx1"/>
                </a:solidFill>
                <a:latin typeface="Times New Roman" panose="02020603050405020304" pitchFamily="18" charset="0"/>
                <a:cs typeface="Times New Roman" panose="02020603050405020304" pitchFamily="18" charset="0"/>
              </a:rPr>
              <a:t>Where </a:t>
            </a:r>
            <a:r>
              <a:rPr lang="en-US" sz="2400" dirty="0">
                <a:solidFill>
                  <a:schemeClr val="tx1"/>
                </a:solidFill>
                <a:latin typeface="Times New Roman" panose="02020603050405020304" pitchFamily="18" charset="0"/>
                <a:cs typeface="Times New Roman" panose="02020603050405020304" pitchFamily="18" charset="0"/>
              </a:rPr>
              <a:t>F</a:t>
            </a:r>
            <a:r>
              <a:rPr lang="en-US" sz="2400" baseline="-25000" dirty="0">
                <a:solidFill>
                  <a:schemeClr val="tx1"/>
                </a:solidFill>
                <a:latin typeface="Times New Roman" panose="02020603050405020304" pitchFamily="18" charset="0"/>
                <a:cs typeface="Times New Roman" panose="02020603050405020304" pitchFamily="18" charset="0"/>
              </a:rPr>
              <a:t>b</a:t>
            </a:r>
            <a:r>
              <a:rPr lang="en-US" sz="2400" dirty="0">
                <a:solidFill>
                  <a:schemeClr val="tx1"/>
                </a:solidFill>
                <a:latin typeface="Times New Roman" panose="02020603050405020304" pitchFamily="18" charset="0"/>
                <a:cs typeface="Times New Roman" panose="02020603050405020304" pitchFamily="18" charset="0"/>
              </a:rPr>
              <a:t> is the </a:t>
            </a:r>
            <a:r>
              <a:rPr lang="en-US" sz="2400" b="1" dirty="0">
                <a:solidFill>
                  <a:schemeClr val="tx1"/>
                </a:solidFill>
                <a:latin typeface="Times New Roman" panose="02020603050405020304" pitchFamily="18" charset="0"/>
                <a:cs typeface="Times New Roman" panose="02020603050405020304" pitchFamily="18" charset="0"/>
              </a:rPr>
              <a:t>buoyancy force</a:t>
            </a:r>
            <a:r>
              <a:rPr lang="en-US" sz="2400" dirty="0">
                <a:solidFill>
                  <a:schemeClr val="tx1"/>
                </a:solidFill>
                <a:latin typeface="Times New Roman" panose="02020603050405020304" pitchFamily="18" charset="0"/>
                <a:cs typeface="Times New Roman" panose="02020603050405020304" pitchFamily="18" charset="0"/>
              </a:rPr>
              <a:t> that is acting on the object, V</a:t>
            </a:r>
            <a:r>
              <a:rPr lang="en-US" sz="2400" baseline="-25000" dirty="0">
                <a:solidFill>
                  <a:schemeClr val="tx1"/>
                </a:solidFill>
                <a:latin typeface="Times New Roman" panose="02020603050405020304" pitchFamily="18" charset="0"/>
                <a:cs typeface="Times New Roman" panose="02020603050405020304" pitchFamily="18" charset="0"/>
              </a:rPr>
              <a:t>s</a:t>
            </a:r>
            <a:r>
              <a:rPr lang="en-US" sz="2400" dirty="0">
                <a:solidFill>
                  <a:schemeClr val="tx1"/>
                </a:solidFill>
                <a:latin typeface="Times New Roman" panose="02020603050405020304" pitchFamily="18" charset="0"/>
                <a:cs typeface="Times New Roman" panose="02020603050405020304" pitchFamily="18" charset="0"/>
              </a:rPr>
              <a:t> is the submerged volume of the object, D is the density of the fluid the object is submerged in, and g is the </a:t>
            </a:r>
            <a:r>
              <a:rPr lang="en-US" sz="2400" b="1" dirty="0">
                <a:solidFill>
                  <a:schemeClr val="tx1"/>
                </a:solidFill>
                <a:latin typeface="Times New Roman" panose="02020603050405020304" pitchFamily="18" charset="0"/>
                <a:cs typeface="Times New Roman" panose="02020603050405020304" pitchFamily="18" charset="0"/>
              </a:rPr>
              <a:t>force</a:t>
            </a:r>
            <a:r>
              <a:rPr lang="en-US" sz="2400" dirty="0">
                <a:solidFill>
                  <a:schemeClr val="tx1"/>
                </a:solidFill>
                <a:latin typeface="Times New Roman" panose="02020603050405020304" pitchFamily="18" charset="0"/>
                <a:cs typeface="Times New Roman" panose="02020603050405020304" pitchFamily="18" charset="0"/>
              </a:rPr>
              <a:t> of gravity.</a:t>
            </a:r>
            <a:endParaRPr lang="en-US" sz="2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8916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74811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002060"/>
                </a:solidFill>
                <a:effectLst>
                  <a:outerShdw blurRad="38100" dist="38100" dir="2700000" algn="tl">
                    <a:srgbClr val="000000">
                      <a:alpha val="43137"/>
                    </a:srgbClr>
                  </a:outerShdw>
                </a:effectLst>
                <a:latin typeface="Arial Black" panose="020B0A04020102020204" pitchFamily="34" charset="0"/>
              </a:rPr>
              <a:t>CENTER OF BUOYANCY:</a:t>
            </a:r>
            <a:endParaRPr lang="en-US" sz="32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a:solidFill>
                  <a:schemeClr val="tx1"/>
                </a:solidFill>
              </a:rPr>
              <a:t> </a:t>
            </a:r>
            <a:r>
              <a:rPr lang="en-US" sz="2400" dirty="0">
                <a:solidFill>
                  <a:schemeClr val="tx1"/>
                </a:solidFill>
                <a:latin typeface="Times New Roman" panose="02020603050405020304" pitchFamily="18" charset="0"/>
                <a:cs typeface="Times New Roman" panose="02020603050405020304" pitchFamily="18" charset="0"/>
              </a:rPr>
              <a:t>The point where the force of Buoyancy is applied or the point on the object where the force acts are termed as the </a:t>
            </a:r>
            <a:r>
              <a:rPr lang="en-US" sz="2400" b="1" dirty="0">
                <a:solidFill>
                  <a:schemeClr val="tx1"/>
                </a:solidFill>
                <a:latin typeface="Times New Roman" panose="02020603050405020304" pitchFamily="18" charset="0"/>
                <a:cs typeface="Times New Roman" panose="02020603050405020304" pitchFamily="18" charset="0"/>
              </a:rPr>
              <a:t>Center of Buoyancy</a:t>
            </a:r>
            <a:r>
              <a:rPr lang="en-US" sz="2400" dirty="0">
                <a:solidFill>
                  <a:schemeClr val="tx1"/>
                </a:solidFill>
                <a:latin typeface="Times New Roman" panose="02020603050405020304" pitchFamily="18" charset="0"/>
                <a:cs typeface="Times New Roman" panose="02020603050405020304" pitchFamily="18" charset="0"/>
              </a:rPr>
              <a:t>. It should be illustrated that the force of buoyancy is a vertical force, and thus, the Center of Buoyancy is the point situated on the </a:t>
            </a:r>
            <a:r>
              <a:rPr lang="en-US" sz="2400" dirty="0" smtClean="0">
                <a:solidFill>
                  <a:schemeClr val="tx1"/>
                </a:solidFill>
                <a:latin typeface="Times New Roman" panose="02020603050405020304" pitchFamily="18" charset="0"/>
                <a:cs typeface="Times New Roman" panose="02020603050405020304" pitchFamily="18" charset="0"/>
              </a:rPr>
              <a:t>center </a:t>
            </a:r>
            <a:r>
              <a:rPr lang="en-US" sz="2400" dirty="0">
                <a:solidFill>
                  <a:schemeClr val="tx1"/>
                </a:solidFill>
                <a:latin typeface="Times New Roman" panose="02020603050405020304" pitchFamily="18" charset="0"/>
                <a:cs typeface="Times New Roman" panose="02020603050405020304" pitchFamily="18" charset="0"/>
              </a:rPr>
              <a:t>of the gravity of the liquid that is being displaced by the object submerged.</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4412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2060"/>
                </a:solidFill>
                <a:effectLst>
                  <a:outerShdw blurRad="38100" dist="38100" dir="2700000" algn="tl">
                    <a:srgbClr val="000000">
                      <a:alpha val="43137"/>
                    </a:srgbClr>
                  </a:outerShdw>
                </a:effectLst>
                <a:latin typeface="Arial Black" panose="020B0A04020102020204" pitchFamily="34" charset="0"/>
              </a:rPr>
              <a:t>SURFACE DRAG:</a:t>
            </a:r>
            <a:br>
              <a:rPr lang="en-US" sz="4000" b="1" dirty="0" smtClean="0">
                <a:solidFill>
                  <a:srgbClr val="002060"/>
                </a:solidFill>
                <a:effectLst>
                  <a:outerShdw blurRad="38100" dist="38100" dir="2700000" algn="tl">
                    <a:srgbClr val="000000">
                      <a:alpha val="43137"/>
                    </a:srgbClr>
                  </a:outerShdw>
                </a:effectLst>
                <a:latin typeface="Arial Black" panose="020B0A04020102020204" pitchFamily="34" charset="0"/>
              </a:rPr>
            </a:br>
            <a: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(skin friction; viscous drag)</a:t>
            </a:r>
            <a:br>
              <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sz="4000"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buFont typeface="Wingdings" panose="05000000000000000000" pitchFamily="2" charset="2"/>
              <a:buChar char="q"/>
            </a:pPr>
            <a:r>
              <a:rPr lang="en-US" dirty="0" smtClean="0">
                <a:solidFill>
                  <a:schemeClr val="tx1"/>
                </a:solidFill>
              </a:rPr>
              <a:t> “</a:t>
            </a:r>
            <a:r>
              <a:rPr lang="en-US" dirty="0" smtClean="0">
                <a:solidFill>
                  <a:schemeClr val="tx1"/>
                </a:solidFill>
                <a:latin typeface="Times New Roman" panose="02020603050405020304" pitchFamily="18" charset="0"/>
                <a:cs typeface="Times New Roman" panose="02020603050405020304" pitchFamily="18" charset="0"/>
              </a:rPr>
              <a:t>Resistance </a:t>
            </a:r>
            <a:r>
              <a:rPr lang="en-US" dirty="0">
                <a:solidFill>
                  <a:schemeClr val="tx1"/>
                </a:solidFill>
                <a:latin typeface="Times New Roman" panose="02020603050405020304" pitchFamily="18" charset="0"/>
                <a:cs typeface="Times New Roman" panose="02020603050405020304" pitchFamily="18" charset="0"/>
              </a:rPr>
              <a:t>derived from friction between the surface of a body and the fluid through which it is </a:t>
            </a:r>
            <a:r>
              <a:rPr lang="en-US" dirty="0" smtClean="0">
                <a:solidFill>
                  <a:schemeClr val="tx1"/>
                </a:solidFill>
                <a:latin typeface="Times New Roman" panose="02020603050405020304" pitchFamily="18" charset="0"/>
                <a:cs typeface="Times New Roman" panose="02020603050405020304" pitchFamily="18" charset="0"/>
              </a:rPr>
              <a:t>moving called surface drag.”</a:t>
            </a:r>
          </a:p>
          <a:p>
            <a:pPr>
              <a:buFont typeface="Wingdings" panose="05000000000000000000" pitchFamily="2" charset="2"/>
              <a:buChar char="q"/>
            </a:pPr>
            <a:r>
              <a:rPr lang="en-US" dirty="0" smtClean="0">
                <a:solidFill>
                  <a:schemeClr val="tx1"/>
                </a:solidFill>
                <a:latin typeface="Times New Roman" panose="02020603050405020304" pitchFamily="18" charset="0"/>
                <a:cs typeface="Times New Roman" panose="02020603050405020304" pitchFamily="18" charset="0"/>
              </a:rPr>
              <a:t> The </a:t>
            </a:r>
            <a:r>
              <a:rPr lang="en-US" dirty="0">
                <a:solidFill>
                  <a:schemeClr val="tx1"/>
                </a:solidFill>
                <a:latin typeface="Times New Roman" panose="02020603050405020304" pitchFamily="18" charset="0"/>
                <a:cs typeface="Times New Roman" panose="02020603050405020304" pitchFamily="18" charset="0"/>
              </a:rPr>
              <a:t>fluid particles adjacent to the body slow down, causing turbulent flow. The magnitude of surface drag depends on a number of factors; it increases with the relative velocity of fluid flow, the surface area over which the flow occurs; the roughness of the body surface; and the viscosity of the </a:t>
            </a:r>
            <a:r>
              <a:rPr lang="en-US" dirty="0" smtClean="0">
                <a:solidFill>
                  <a:schemeClr val="tx1"/>
                </a:solidFill>
                <a:latin typeface="Times New Roman" panose="02020603050405020304" pitchFamily="18" charset="0"/>
                <a:cs typeface="Times New Roman" panose="02020603050405020304" pitchFamily="18" charset="0"/>
              </a:rPr>
              <a:t>fluid.</a:t>
            </a:r>
          </a:p>
          <a:p>
            <a:pPr>
              <a:buFont typeface="Wingdings" panose="05000000000000000000" pitchFamily="2" charset="2"/>
              <a:buChar char="q"/>
            </a:pPr>
            <a:r>
              <a:rPr lang="en-US" dirty="0" smtClean="0">
                <a:solidFill>
                  <a:schemeClr val="tx1"/>
                </a:solidFill>
                <a:latin typeface="Times New Roman" panose="02020603050405020304" pitchFamily="18" charset="0"/>
                <a:cs typeface="Times New Roman" panose="02020603050405020304" pitchFamily="18" charset="0"/>
              </a:rPr>
              <a:t> Surface </a:t>
            </a:r>
            <a:r>
              <a:rPr lang="en-US" dirty="0">
                <a:solidFill>
                  <a:schemeClr val="tx1"/>
                </a:solidFill>
                <a:latin typeface="Times New Roman" panose="02020603050405020304" pitchFamily="18" charset="0"/>
                <a:cs typeface="Times New Roman" panose="02020603050405020304" pitchFamily="18" charset="0"/>
              </a:rPr>
              <a:t>drag is generally more pronounced for bodies moving in air than for those moving in </a:t>
            </a:r>
            <a:r>
              <a:rPr lang="en-US" dirty="0" smtClean="0">
                <a:solidFill>
                  <a:schemeClr val="tx1"/>
                </a:solidFill>
                <a:latin typeface="Times New Roman" panose="02020603050405020304" pitchFamily="18" charset="0"/>
                <a:cs typeface="Times New Roman" panose="02020603050405020304" pitchFamily="18" charset="0"/>
              </a:rPr>
              <a:t>water.</a:t>
            </a:r>
          </a:p>
          <a:p>
            <a:pPr>
              <a:buFont typeface="Wingdings" panose="05000000000000000000" pitchFamily="2" charset="2"/>
              <a:buChar char="q"/>
            </a:pPr>
            <a:r>
              <a:rPr lang="en-US" dirty="0" smtClean="0">
                <a:solidFill>
                  <a:schemeClr val="tx1"/>
                </a:solidFill>
                <a:latin typeface="Times New Roman" panose="02020603050405020304" pitchFamily="18" charset="0"/>
                <a:cs typeface="Times New Roman" panose="02020603050405020304" pitchFamily="18" charset="0"/>
              </a:rPr>
              <a:t> Athletes </a:t>
            </a:r>
            <a:r>
              <a:rPr lang="en-US" dirty="0">
                <a:solidFill>
                  <a:schemeClr val="tx1"/>
                </a:solidFill>
                <a:latin typeface="Times New Roman" panose="02020603050405020304" pitchFamily="18" charset="0"/>
                <a:cs typeface="Times New Roman" panose="02020603050405020304" pitchFamily="18" charset="0"/>
              </a:rPr>
              <a:t>can reduce surface drag by making their body surface smoother, for example, by wearing tight-fitting clothing made of a smooth fabric and streamlined headgear. Swimmers shave off body hair to reduce surface drag and improve their ability to feel the water and coordinate </a:t>
            </a:r>
            <a:r>
              <a:rPr lang="en-US" dirty="0" smtClean="0">
                <a:solidFill>
                  <a:schemeClr val="tx1"/>
                </a:solidFill>
                <a:latin typeface="Times New Roman" panose="02020603050405020304" pitchFamily="18" charset="0"/>
                <a:cs typeface="Times New Roman" panose="02020603050405020304" pitchFamily="18" charset="0"/>
              </a:rPr>
              <a:t>movements.</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7973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2060"/>
                </a:solidFill>
                <a:effectLst>
                  <a:outerShdw blurRad="38100" dist="38100" dir="2700000" algn="tl">
                    <a:srgbClr val="000000">
                      <a:alpha val="43137"/>
                    </a:srgbClr>
                  </a:outerShdw>
                </a:effectLst>
                <a:latin typeface="Arial Black" panose="020B0A04020102020204" pitchFamily="34" charset="0"/>
              </a:rPr>
              <a:t>FORM DRAG:</a:t>
            </a:r>
            <a:endParaRPr lang="en-US" sz="40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400" b="1" dirty="0" smtClean="0">
                <a:latin typeface="Times New Roman" panose="02020603050405020304" pitchFamily="18" charset="0"/>
                <a:cs typeface="Times New Roman" panose="02020603050405020304" pitchFamily="18" charset="0"/>
              </a:rPr>
              <a:t> </a:t>
            </a:r>
            <a:r>
              <a:rPr lang="en-US" sz="2400" b="1" dirty="0" smtClean="0">
                <a:solidFill>
                  <a:schemeClr val="tx1"/>
                </a:solidFill>
                <a:latin typeface="Times New Roman" panose="02020603050405020304" pitchFamily="18" charset="0"/>
                <a:cs typeface="Times New Roman" panose="02020603050405020304" pitchFamily="18" charset="0"/>
              </a:rPr>
              <a:t>Form </a:t>
            </a:r>
            <a:r>
              <a:rPr lang="en-US" sz="2400" b="1" dirty="0">
                <a:solidFill>
                  <a:schemeClr val="tx1"/>
                </a:solidFill>
                <a:latin typeface="Times New Roman" panose="02020603050405020304" pitchFamily="18" charset="0"/>
                <a:cs typeface="Times New Roman" panose="02020603050405020304" pitchFamily="18" charset="0"/>
              </a:rPr>
              <a:t>drag</a:t>
            </a:r>
            <a:r>
              <a:rPr lang="en-US" sz="2400" dirty="0">
                <a:solidFill>
                  <a:schemeClr val="tx1"/>
                </a:solidFill>
                <a:latin typeface="Times New Roman" panose="02020603050405020304" pitchFamily="18" charset="0"/>
                <a:cs typeface="Times New Roman" panose="02020603050405020304" pitchFamily="18" charset="0"/>
              </a:rPr>
              <a:t> known also as </a:t>
            </a:r>
            <a:r>
              <a:rPr lang="en-US" sz="2400" b="1" dirty="0">
                <a:solidFill>
                  <a:schemeClr val="tx1"/>
                </a:solidFill>
                <a:latin typeface="Times New Roman" panose="02020603050405020304" pitchFamily="18" charset="0"/>
                <a:cs typeface="Times New Roman" panose="02020603050405020304" pitchFamily="18" charset="0"/>
              </a:rPr>
              <a:t>pressure drag</a:t>
            </a:r>
            <a:r>
              <a:rPr lang="en-US" sz="2400" dirty="0">
                <a:solidFill>
                  <a:schemeClr val="tx1"/>
                </a:solidFill>
                <a:latin typeface="Times New Roman" panose="02020603050405020304" pitchFamily="18" charset="0"/>
                <a:cs typeface="Times New Roman" panose="02020603050405020304" pitchFamily="18" charset="0"/>
              </a:rPr>
              <a:t> arises because of the </a:t>
            </a:r>
            <a:r>
              <a:rPr lang="en-US" sz="2400" b="1" dirty="0">
                <a:solidFill>
                  <a:schemeClr val="tx1"/>
                </a:solidFill>
                <a:latin typeface="Times New Roman" panose="02020603050405020304" pitchFamily="18" charset="0"/>
                <a:cs typeface="Times New Roman" panose="02020603050405020304" pitchFamily="18" charset="0"/>
              </a:rPr>
              <a:t>shape</a:t>
            </a:r>
            <a:r>
              <a:rPr lang="en-US" sz="2400" dirty="0">
                <a:solidFill>
                  <a:schemeClr val="tx1"/>
                </a:solidFill>
                <a:latin typeface="Times New Roman" panose="02020603050405020304" pitchFamily="18" charset="0"/>
                <a:cs typeface="Times New Roman" panose="02020603050405020304" pitchFamily="18" charset="0"/>
              </a:rPr>
              <a:t> and </a:t>
            </a:r>
            <a:r>
              <a:rPr lang="en-US" sz="2400" b="1" dirty="0">
                <a:solidFill>
                  <a:schemeClr val="tx1"/>
                </a:solidFill>
                <a:latin typeface="Times New Roman" panose="02020603050405020304" pitchFamily="18" charset="0"/>
                <a:cs typeface="Times New Roman" panose="02020603050405020304" pitchFamily="18" charset="0"/>
              </a:rPr>
              <a:t>size</a:t>
            </a:r>
            <a:r>
              <a:rPr lang="en-US" sz="2400" dirty="0">
                <a:solidFill>
                  <a:schemeClr val="tx1"/>
                </a:solidFill>
                <a:latin typeface="Times New Roman" panose="02020603050405020304" pitchFamily="18" charset="0"/>
                <a:cs typeface="Times New Roman" panose="02020603050405020304" pitchFamily="18" charset="0"/>
              </a:rPr>
              <a:t> of the object. The </a:t>
            </a:r>
            <a:r>
              <a:rPr lang="en-US" sz="2400" b="1" dirty="0">
                <a:solidFill>
                  <a:schemeClr val="tx1"/>
                </a:solidFill>
                <a:latin typeface="Times New Roman" panose="02020603050405020304" pitchFamily="18" charset="0"/>
                <a:cs typeface="Times New Roman" panose="02020603050405020304" pitchFamily="18" charset="0"/>
              </a:rPr>
              <a:t>pressure drag</a:t>
            </a:r>
            <a:r>
              <a:rPr lang="en-US" sz="2400" dirty="0">
                <a:solidFill>
                  <a:schemeClr val="tx1"/>
                </a:solidFill>
                <a:latin typeface="Times New Roman" panose="02020603050405020304" pitchFamily="18" charset="0"/>
                <a:cs typeface="Times New Roman" panose="02020603050405020304" pitchFamily="18" charset="0"/>
              </a:rPr>
              <a:t> is proportional to the difference between the pressures acting on the front and back of the immersed body, and the frontal area</a:t>
            </a:r>
            <a:r>
              <a:rPr lang="en-US" sz="2400" dirty="0" smtClean="0">
                <a:solidFill>
                  <a:schemeClr val="tx1"/>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 The </a:t>
            </a:r>
            <a:r>
              <a:rPr lang="en-US" sz="2400" dirty="0">
                <a:solidFill>
                  <a:schemeClr val="tx1"/>
                </a:solidFill>
                <a:latin typeface="Times New Roman" panose="02020603050405020304" pitchFamily="18" charset="0"/>
                <a:cs typeface="Times New Roman" panose="02020603050405020304" pitchFamily="18" charset="0"/>
              </a:rPr>
              <a:t>general size and shape of the body are the most important factors in </a:t>
            </a:r>
            <a:r>
              <a:rPr lang="en-US" sz="2400" b="1" dirty="0">
                <a:solidFill>
                  <a:schemeClr val="tx1"/>
                </a:solidFill>
                <a:latin typeface="Times New Roman" panose="02020603050405020304" pitchFamily="18" charset="0"/>
                <a:cs typeface="Times New Roman" panose="02020603050405020304" pitchFamily="18" charset="0"/>
              </a:rPr>
              <a:t>form drag</a:t>
            </a:r>
            <a:r>
              <a:rPr lang="en-US" sz="2400" dirty="0">
                <a:solidFill>
                  <a:schemeClr val="tx1"/>
                </a:solidFill>
                <a:latin typeface="Times New Roman" panose="02020603050405020304" pitchFamily="18" charset="0"/>
                <a:cs typeface="Times New Roman" panose="02020603050405020304" pitchFamily="18" charset="0"/>
              </a:rPr>
              <a:t>. In general, bodies with a larger presented geometric cross-section will have a higher drag than thinner bodies.</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8214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solidFill>
                  <a:srgbClr val="002060"/>
                </a:solidFill>
                <a:effectLst>
                  <a:outerShdw blurRad="38100" dist="38100" dir="2700000" algn="tl">
                    <a:srgbClr val="000000">
                      <a:alpha val="43137"/>
                    </a:srgbClr>
                  </a:outerShdw>
                </a:effectLst>
                <a:latin typeface="Arial Black" panose="020B0A04020102020204" pitchFamily="34" charset="0"/>
              </a:rPr>
              <a:t>WAVE DRAG:</a:t>
            </a:r>
            <a:endParaRPr lang="en-US" sz="40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400" b="1" dirty="0" smtClean="0">
                <a:solidFill>
                  <a:schemeClr val="tx1"/>
                </a:solidFill>
                <a:latin typeface="Times New Roman" panose="02020603050405020304" pitchFamily="18" charset="0"/>
                <a:cs typeface="Times New Roman" panose="02020603050405020304" pitchFamily="18" charset="0"/>
              </a:rPr>
              <a:t> Wave </a:t>
            </a:r>
            <a:r>
              <a:rPr lang="en-US" sz="2400" b="1" dirty="0">
                <a:solidFill>
                  <a:schemeClr val="tx1"/>
                </a:solidFill>
                <a:latin typeface="Times New Roman" panose="02020603050405020304" pitchFamily="18" charset="0"/>
                <a:cs typeface="Times New Roman" panose="02020603050405020304" pitchFamily="18" charset="0"/>
              </a:rPr>
              <a:t>Drag</a:t>
            </a:r>
            <a:r>
              <a:rPr lang="en-US" sz="2400" dirty="0">
                <a:solidFill>
                  <a:schemeClr val="tx1"/>
                </a:solidFill>
                <a:latin typeface="Times New Roman" panose="02020603050405020304" pitchFamily="18" charset="0"/>
                <a:cs typeface="Times New Roman" panose="02020603050405020304" pitchFamily="18" charset="0"/>
              </a:rPr>
              <a:t> is a force, or </a:t>
            </a:r>
            <a:r>
              <a:rPr lang="en-US" sz="2400" b="1" dirty="0">
                <a:solidFill>
                  <a:schemeClr val="tx1"/>
                </a:solidFill>
                <a:latin typeface="Times New Roman" panose="02020603050405020304" pitchFamily="18" charset="0"/>
                <a:cs typeface="Times New Roman" panose="02020603050405020304" pitchFamily="18" charset="0"/>
              </a:rPr>
              <a:t>drag</a:t>
            </a:r>
            <a:r>
              <a:rPr lang="en-US" sz="2400" dirty="0">
                <a:solidFill>
                  <a:schemeClr val="tx1"/>
                </a:solidFill>
                <a:latin typeface="Times New Roman" panose="02020603050405020304" pitchFamily="18" charset="0"/>
                <a:cs typeface="Times New Roman" panose="02020603050405020304" pitchFamily="18" charset="0"/>
              </a:rPr>
              <a:t>, that retards the forward movement of an airplane, in both supersonic and Transonic Flight, as a consequence of the formation of shock </a:t>
            </a:r>
            <a:r>
              <a:rPr lang="en-US" sz="2400" b="1" dirty="0" smtClean="0">
                <a:solidFill>
                  <a:schemeClr val="tx1"/>
                </a:solidFill>
                <a:latin typeface="Times New Roman" panose="02020603050405020304" pitchFamily="18" charset="0"/>
                <a:cs typeface="Times New Roman" panose="02020603050405020304" pitchFamily="18" charset="0"/>
              </a:rPr>
              <a:t>waves.</a:t>
            </a:r>
            <a:endParaRPr lang="en-US" sz="2400" b="1" dirty="0">
              <a:solidFill>
                <a:schemeClr val="tx1"/>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a:solidFill>
                  <a:schemeClr val="tx1"/>
                </a:solidFill>
                <a:latin typeface="Times New Roman" panose="02020603050405020304" pitchFamily="18" charset="0"/>
                <a:cs typeface="Times New Roman" panose="02020603050405020304" pitchFamily="18" charset="0"/>
              </a:rPr>
              <a:t>Shock waves radiate a considerable amount of energy, resulting in drag on the aircraft. This wave drag can be reduced by incorporating one or more aerodynamic design features such as wing sweep, ultra thin wings, fuselage shape, anti shock bodies and </a:t>
            </a:r>
            <a:r>
              <a:rPr lang="en-US" sz="2400" dirty="0" smtClean="0">
                <a:solidFill>
                  <a:schemeClr val="tx1"/>
                </a:solidFill>
                <a:latin typeface="Times New Roman" panose="02020603050405020304" pitchFamily="18" charset="0"/>
                <a:cs typeface="Times New Roman" panose="02020603050405020304" pitchFamily="18" charset="0"/>
              </a:rPr>
              <a:t>supercritical- </a:t>
            </a:r>
            <a:r>
              <a:rPr lang="en-US" sz="2400" dirty="0" err="1" smtClean="0">
                <a:solidFill>
                  <a:schemeClr val="tx1"/>
                </a:solidFill>
                <a:latin typeface="Times New Roman" panose="02020603050405020304" pitchFamily="18" charset="0"/>
                <a:cs typeface="Times New Roman" panose="02020603050405020304" pitchFamily="18" charset="0"/>
              </a:rPr>
              <a:t>aerofoils</a:t>
            </a:r>
            <a:r>
              <a:rPr lang="en-US" sz="2400" dirty="0">
                <a:solidFill>
                  <a:schemeClr val="tx1"/>
                </a:solidFill>
                <a:latin typeface="Times New Roman" panose="02020603050405020304" pitchFamily="18" charset="0"/>
                <a:cs typeface="Times New Roman" panose="02020603050405020304" pitchFamily="18" charset="0"/>
              </a:rPr>
              <a:t>.</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3311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rgbClr val="002060"/>
                </a:solidFill>
                <a:effectLst>
                  <a:outerShdw blurRad="38100" dist="38100" dir="2700000" algn="tl">
                    <a:srgbClr val="000000">
                      <a:alpha val="43137"/>
                    </a:srgbClr>
                  </a:outerShdw>
                </a:effectLst>
                <a:latin typeface="Arial Black" panose="020B0A04020102020204" pitchFamily="34" charset="0"/>
              </a:rPr>
              <a:t>LIFT:</a:t>
            </a:r>
            <a:endParaRPr lang="en-US" sz="4800" b="1" dirty="0">
              <a:solidFill>
                <a:srgbClr val="002060"/>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800" b="1" dirty="0" smtClean="0">
                <a:solidFill>
                  <a:schemeClr val="tx1"/>
                </a:solidFill>
                <a:latin typeface="Times New Roman" panose="02020603050405020304" pitchFamily="18" charset="0"/>
                <a:cs typeface="Times New Roman" panose="02020603050405020304" pitchFamily="18" charset="0"/>
              </a:rPr>
              <a:t> Lift</a:t>
            </a:r>
            <a:r>
              <a:rPr lang="en-US" sz="2800" dirty="0">
                <a:solidFill>
                  <a:schemeClr val="tx1"/>
                </a:solidFill>
                <a:latin typeface="Times New Roman" panose="02020603050405020304" pitchFamily="18" charset="0"/>
                <a:cs typeface="Times New Roman" panose="02020603050405020304" pitchFamily="18" charset="0"/>
              </a:rPr>
              <a:t> is the force that acts at a right angle to the direction of motion through the air</a:t>
            </a:r>
            <a:r>
              <a:rPr lang="en-US" sz="2800" dirty="0" smtClean="0">
                <a:solidFill>
                  <a:schemeClr val="tx1"/>
                </a:solidFill>
                <a:latin typeface="Times New Roman" panose="02020603050405020304" pitchFamily="18" charset="0"/>
                <a:cs typeface="Times New Roman" panose="02020603050405020304" pitchFamily="18" charset="0"/>
              </a:rPr>
              <a:t>.</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5301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333102"/>
            <a:ext cx="10470523" cy="1200329"/>
          </a:xfrm>
          <a:prstGeom prst="rect">
            <a:avLst/>
          </a:prstGeom>
        </p:spPr>
        <p:txBody>
          <a:bodyPr wrap="square">
            <a:spAutoFit/>
          </a:bodyPr>
          <a:lstStyle/>
          <a:p>
            <a:r>
              <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https://study.com/academy/lesson/center-of-buoyancy-definition-formula.html</a:t>
            </a:r>
            <a:endPar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9316970"/>
      </p:ext>
    </p:extLst>
  </p:cSld>
  <p:clrMapOvr>
    <a:masterClrMapping/>
  </p:clrMapOvr>
</p:sld>
</file>

<file path=ppt/theme/theme1.xml><?xml version="1.0" encoding="utf-8"?>
<a:theme xmlns:a="http://schemas.openxmlformats.org/drawingml/2006/main" name="Frame">
  <a:themeElements>
    <a:clrScheme name="Frame">
      <a:dk1>
        <a:sysClr val="windowText" lastClr="000000"/>
      </a:dk1>
      <a:lt1>
        <a:sysClr val="window" lastClr="FFFFFF"/>
      </a:lt1>
      <a:dk2>
        <a:srgbClr val="4A3F38"/>
      </a:dk2>
      <a:lt2>
        <a:srgbClr val="EEEDCB"/>
      </a:lt2>
      <a:accent1>
        <a:srgbClr val="818E9F"/>
      </a:accent1>
      <a:accent2>
        <a:srgbClr val="D26400"/>
      </a:accent2>
      <a:accent3>
        <a:srgbClr val="C3BA45"/>
      </a:accent3>
      <a:accent4>
        <a:srgbClr val="8A8552"/>
      </a:accent4>
      <a:accent5>
        <a:srgbClr val="F3B843"/>
      </a:accent5>
      <a:accent6>
        <a:srgbClr val="786C71"/>
      </a:accent6>
      <a:hlink>
        <a:srgbClr val="46A7CA"/>
      </a:hlink>
      <a:folHlink>
        <a:srgbClr val="B2B2B2"/>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9935E573-C197-41A8-BCA1-5D5F62C560B7}"/>
    </a:ext>
  </a:extLst>
</a:theme>
</file>

<file path=docProps/app.xml><?xml version="1.0" encoding="utf-8"?>
<Properties xmlns="http://schemas.openxmlformats.org/officeDocument/2006/extended-properties" xmlns:vt="http://schemas.openxmlformats.org/officeDocument/2006/docPropsVTypes">
  <Template>Frame</Template>
  <TotalTime>99</TotalTime>
  <Words>252</Words>
  <Application>Microsoft Office PowerPoint</Application>
  <PresentationFormat>Widescreen</PresentationFormat>
  <Paragraphs>26</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Aharoni</vt:lpstr>
      <vt:lpstr>Arial Black</vt:lpstr>
      <vt:lpstr>Corbel</vt:lpstr>
      <vt:lpstr>Times New Roman</vt:lpstr>
      <vt:lpstr>Wingdings</vt:lpstr>
      <vt:lpstr>Wingdings 2</vt:lpstr>
      <vt:lpstr>Frame</vt:lpstr>
      <vt:lpstr>FLUID MECHANICS</vt:lpstr>
      <vt:lpstr>BUOYANT FORCE:</vt:lpstr>
      <vt:lpstr>PowerPoint Presentation</vt:lpstr>
      <vt:lpstr>CENTER OF BUOYANCY:</vt:lpstr>
      <vt:lpstr>SURFACE DRAG: (skin friction; viscous drag) </vt:lpstr>
      <vt:lpstr>FORM DRAG:</vt:lpstr>
      <vt:lpstr>WAVE DRAG:</vt:lpstr>
      <vt:lpstr>LIFT:</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FLUID MECHANICS</dc:title>
  <dc:creator>mahi jutt</dc:creator>
  <cp:lastModifiedBy>mahi jutt</cp:lastModifiedBy>
  <cp:revision>8</cp:revision>
  <dcterms:created xsi:type="dcterms:W3CDTF">2020-04-01T14:02:09Z</dcterms:created>
  <dcterms:modified xsi:type="dcterms:W3CDTF">2020-04-01T15:41:36Z</dcterms:modified>
</cp:coreProperties>
</file>