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13" name="Straight Connector 12"/>
          <p:cNvCxnSpPr/>
          <p:nvPr/>
        </p:nvCxnSpPr>
        <p:spPr>
          <a:xfrm flipV="1">
            <a:off x="838684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0" y="0"/>
            <a:ext cx="12192000" cy="4572001"/>
          </a:xfrm>
          <a:prstGeom prst="rect">
            <a:avLst/>
          </a:prstGeom>
          <a:blipFill dpi="0" rotWithShape="1">
            <a:blip r:embed="rId2">
              <a:duotone>
                <a:schemeClr val="accent1">
                  <a:shade val="45000"/>
                  <a:satMod val="135000"/>
                </a:schemeClr>
                <a:prstClr val="white"/>
              </a:duotone>
            </a:blip>
            <a:srcRect/>
            <a:tile tx="-133350" ty="-635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dirty="0"/>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dirty="0"/>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12" name="Straight Connector 11"/>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0" y="-1"/>
            <a:ext cx="12192000" cy="4572000"/>
          </a:xfrm>
          <a:prstGeom prst="rect">
            <a:avLst/>
          </a:prstGeom>
          <a:blipFill dpi="0" rotWithShape="1">
            <a:blip r:embed="rId2">
              <a:duotone>
                <a:schemeClr val="accent3">
                  <a:shade val="45000"/>
                  <a:satMod val="135000"/>
                </a:schemeClr>
                <a:prstClr val="white"/>
              </a:duotone>
            </a:blip>
            <a:srcRect/>
            <a:tile tx="-133350" ty="-635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dirty="0"/>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4/3/2020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4/3/2020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4/3/2020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dirty="0"/>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4/3/2020</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8" name="Straight Connector 7"/>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803820"/>
            <a:ext cx="7772400" cy="1764405"/>
          </a:xfrm>
        </p:spPr>
        <p:txBody>
          <a:bodyPr>
            <a:noAutofit/>
          </a:bodyPr>
          <a:lstStyle/>
          <a:p>
            <a:r>
              <a:rPr lang="en-US" sz="4000"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BIO-MECHANICAL ANALYSIS OF SPORTS TECHIQUES</a:t>
            </a:r>
            <a:endParaRPr lang="en-US" sz="4000" b="1"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8610600" y="4803820"/>
            <a:ext cx="3200400" cy="1764405"/>
          </a:xfrm>
        </p:spPr>
        <p:txBody>
          <a:bodyPr/>
          <a:lstStyle/>
          <a:p>
            <a:r>
              <a:rPr lang="en-US"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NOOR-UL-AIN KUNG</a:t>
            </a:r>
          </a:p>
          <a:p>
            <a:r>
              <a:rPr lang="en-US"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BIOMECHANICS</a:t>
            </a:r>
          </a:p>
          <a:p>
            <a:r>
              <a:rPr lang="en-US"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MS.C 3</a:t>
            </a:r>
            <a:r>
              <a:rPr lang="en-US" b="1" baseline="30000"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RD</a:t>
            </a:r>
            <a:r>
              <a:rPr lang="en-US" b="1" dirty="0" smtClean="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SMESTER.</a:t>
            </a:r>
            <a:endParaRPr lang="en-US" b="1"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9223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611" y="585216"/>
            <a:ext cx="10457645" cy="1499616"/>
          </a:xfrm>
        </p:spPr>
        <p:txBody>
          <a:bodyPr/>
          <a:lstStyle/>
          <a:p>
            <a:r>
              <a:rPr lang="en-US"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BATTING:</a:t>
            </a:r>
            <a:endParaRPr lang="en-US" b="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85611" y="2285999"/>
            <a:ext cx="10457645" cy="4333741"/>
          </a:xfrm>
        </p:spPr>
        <p:txBody>
          <a:bodyPr/>
          <a:lstStyle/>
          <a:p>
            <a:r>
              <a:rPr lang="en-US" sz="24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STANCE:</a:t>
            </a:r>
          </a:p>
          <a:p>
            <a:pPr>
              <a:buFont typeface="Wingdings" panose="05000000000000000000" pitchFamily="2" charset="2"/>
              <a:buChar char="q"/>
            </a:pPr>
            <a:r>
              <a:rPr lang="en-US" sz="2400" dirty="0">
                <a:solidFill>
                  <a:schemeClr val="accent2">
                    <a:lumMod val="50000"/>
                  </a:schemeClr>
                </a:solidFill>
                <a:latin typeface="Times New Roman" panose="02020603050405020304" pitchFamily="18" charset="0"/>
                <a:cs typeface="Times New Roman" panose="02020603050405020304" pitchFamily="18" charset="0"/>
              </a:rPr>
              <a:t>The stance is the position in which a batsman stands in order to have the ball bowled to him. An ideal stance is "comfortable relaxed and balanced," with the feet 40 cm apart, parallel and astride the crease</a:t>
            </a:r>
            <a:r>
              <a:rPr lang="en-US" sz="2400" dirty="0" smtClean="0">
                <a:solidFill>
                  <a:schemeClr val="accent2">
                    <a:lumMod val="50000"/>
                  </a:schemeClr>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US" sz="2400" dirty="0">
                <a:solidFill>
                  <a:schemeClr val="accent2">
                    <a:lumMod val="50000"/>
                  </a:schemeClr>
                </a:solidFill>
                <a:latin typeface="Times New Roman" panose="02020603050405020304" pitchFamily="18" charset="0"/>
                <a:cs typeface="Times New Roman" panose="02020603050405020304" pitchFamily="18" charset="0"/>
              </a:rPr>
              <a:t>The front shoulder should be pointing down the wicket, the head facing the bowler, the weight equally balanced and the bat near the back toe</a:t>
            </a:r>
            <a:r>
              <a:rPr lang="en-US" sz="2400" dirty="0" smtClean="0">
                <a:solidFill>
                  <a:schemeClr val="accent2">
                    <a:lumMod val="50000"/>
                  </a:schemeClr>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US" sz="2400" dirty="0">
                <a:solidFill>
                  <a:schemeClr val="accent2">
                    <a:lumMod val="50000"/>
                  </a:schemeClr>
                </a:solidFill>
                <a:latin typeface="Times New Roman" panose="02020603050405020304" pitchFamily="18" charset="0"/>
                <a:cs typeface="Times New Roman" panose="02020603050405020304" pitchFamily="18" charset="0"/>
              </a:rPr>
              <a:t>As the ball is about to be released, the batsman will lift his bat up behind up in anticipation of playing a stroke, and will shift his weight onto the balls of his feet</a:t>
            </a:r>
            <a:r>
              <a:rPr lang="en-US" sz="2400" dirty="0" smtClean="0">
                <a:solidFill>
                  <a:schemeClr val="accent2">
                    <a:lumMod val="50000"/>
                  </a:schemeClr>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US" sz="2400" dirty="0">
                <a:solidFill>
                  <a:schemeClr val="accent2">
                    <a:lumMod val="50000"/>
                  </a:schemeClr>
                </a:solidFill>
                <a:latin typeface="Times New Roman" panose="02020603050405020304" pitchFamily="18" charset="0"/>
                <a:cs typeface="Times New Roman" panose="02020603050405020304" pitchFamily="18" charset="0"/>
              </a:rPr>
              <a:t>By doing this he is ready to move swiftly into position to address the ball once he sees its path out of the bowler's hand.</a:t>
            </a:r>
          </a:p>
        </p:txBody>
      </p:sp>
    </p:spTree>
    <p:extLst>
      <p:ext uri="{BB962C8B-B14F-4D97-AF65-F5344CB8AC3E}">
        <p14:creationId xmlns:p14="http://schemas.microsoft.com/office/powerpoint/2010/main" val="1222521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247" y="585216"/>
            <a:ext cx="10483403" cy="1398130"/>
          </a:xfrm>
        </p:spPr>
        <p:txBody>
          <a:bodyPr/>
          <a:lstStyle/>
          <a:p>
            <a:r>
              <a:rPr lang="en-US"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BATTING:</a:t>
            </a:r>
            <a:endParaRPr lang="en-US"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24248" y="2286000"/>
            <a:ext cx="10483402" cy="4023360"/>
          </a:xfrm>
        </p:spPr>
        <p:txBody>
          <a:bodyPr>
            <a:normAutofit/>
          </a:bodyPr>
          <a:lstStyle/>
          <a:p>
            <a:pPr>
              <a:buFont typeface="Wingdings" panose="05000000000000000000" pitchFamily="2" charset="2"/>
              <a:buChar char="Ø"/>
            </a:pPr>
            <a:r>
              <a:rPr lang="en-US" sz="2800"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FRONT FOOT.</a:t>
            </a:r>
          </a:p>
          <a:p>
            <a:pPr>
              <a:buFont typeface="Wingdings" panose="05000000000000000000" pitchFamily="2" charset="2"/>
              <a:buChar char="Ø"/>
            </a:pPr>
            <a:r>
              <a:rPr lang="en-US" sz="2800"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BACK FOOT.</a:t>
            </a:r>
            <a:endParaRPr lang="en-US" sz="2800"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2554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FIELDING:</a:t>
            </a:r>
            <a:endParaRPr lang="en-US"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800"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CATCHING.</a:t>
            </a:r>
          </a:p>
          <a:p>
            <a:r>
              <a:rPr lang="en-US" sz="2800"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GROUND FILEDING.</a:t>
            </a:r>
          </a:p>
          <a:p>
            <a:r>
              <a:rPr lang="en-US" sz="2800"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WICKET KEEPING.</a:t>
            </a:r>
            <a:endParaRPr lang="en-US" sz="2800"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2899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2">
                    <a:lumMod val="75000"/>
                  </a:schemeClr>
                </a:solidFill>
                <a:latin typeface="Times New Roman" panose="02020603050405020304" pitchFamily="18" charset="0"/>
                <a:cs typeface="Times New Roman" panose="02020603050405020304" pitchFamily="18" charset="0"/>
              </a:rPr>
              <a:t>FRONT FOOT:</a:t>
            </a:r>
            <a:endParaRPr lang="en-US" b="1" dirty="0">
              <a:solidFill>
                <a:schemeClr val="tx2">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400" b="1" dirty="0" smtClean="0">
                <a:solidFill>
                  <a:schemeClr val="tx2">
                    <a:lumMod val="50000"/>
                  </a:schemeClr>
                </a:solidFill>
                <a:latin typeface="Times New Roman" panose="02020603050405020304" pitchFamily="18" charset="0"/>
                <a:cs typeface="Times New Roman" panose="02020603050405020304" pitchFamily="18" charset="0"/>
              </a:rPr>
              <a:t> TAPING</a:t>
            </a:r>
            <a:r>
              <a:rPr lang="en-US" sz="2400" b="1"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Legs </a:t>
            </a:r>
            <a:r>
              <a:rPr lang="en-US" sz="2400" dirty="0">
                <a:solidFill>
                  <a:schemeClr val="tx2">
                    <a:lumMod val="50000"/>
                  </a:schemeClr>
                </a:solidFill>
                <a:latin typeface="Times New Roman" panose="02020603050405020304" pitchFamily="18" charset="0"/>
                <a:cs typeface="Times New Roman" panose="02020603050405020304" pitchFamily="18" charset="0"/>
              </a:rPr>
              <a:t>in same line, hip, shoulder pointing towards bowler, taping bat on point of the right toe</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en-US" sz="2400" b="1" dirty="0" smtClean="0">
                <a:solidFill>
                  <a:schemeClr val="tx2">
                    <a:lumMod val="50000"/>
                  </a:schemeClr>
                </a:solidFill>
                <a:latin typeface="Times New Roman" panose="02020603050405020304" pitchFamily="18" charset="0"/>
                <a:cs typeface="Times New Roman" panose="02020603050405020304" pitchFamily="18" charset="0"/>
              </a:rPr>
              <a:t> BACK </a:t>
            </a:r>
            <a:r>
              <a:rPr lang="en-US" sz="2400" b="1" dirty="0">
                <a:solidFill>
                  <a:schemeClr val="tx2">
                    <a:lumMod val="50000"/>
                  </a:schemeClr>
                </a:solidFill>
                <a:latin typeface="Times New Roman" panose="02020603050405020304" pitchFamily="18" charset="0"/>
                <a:cs typeface="Times New Roman" panose="02020603050405020304" pitchFamily="18" charset="0"/>
              </a:rPr>
              <a:t>LIFT: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Bat </a:t>
            </a:r>
            <a:r>
              <a:rPr lang="en-US" sz="2400" dirty="0">
                <a:solidFill>
                  <a:schemeClr val="tx2">
                    <a:lumMod val="50000"/>
                  </a:schemeClr>
                </a:solidFill>
                <a:latin typeface="Times New Roman" panose="02020603050405020304" pitchFamily="18" charset="0"/>
                <a:cs typeface="Times New Roman" panose="02020603050405020304" pitchFamily="18" charset="0"/>
              </a:rPr>
              <a:t>pointing towards ‘point region’, Bat should be raised on hip level, top hand fore arm parallel to the ground, both hands not to touch the body</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en-US" sz="2400" b="1" dirty="0" smtClean="0">
                <a:solidFill>
                  <a:schemeClr val="tx2">
                    <a:lumMod val="50000"/>
                  </a:schemeClr>
                </a:solidFill>
                <a:latin typeface="Times New Roman" panose="02020603050405020304" pitchFamily="18" charset="0"/>
                <a:cs typeface="Times New Roman" panose="02020603050405020304" pitchFamily="18" charset="0"/>
              </a:rPr>
              <a:t> FOOT </a:t>
            </a:r>
            <a:r>
              <a:rPr lang="en-US" sz="2400" b="1" dirty="0">
                <a:solidFill>
                  <a:schemeClr val="tx2">
                    <a:lumMod val="50000"/>
                  </a:schemeClr>
                </a:solidFill>
                <a:latin typeface="Times New Roman" panose="02020603050405020304" pitchFamily="18" charset="0"/>
                <a:cs typeface="Times New Roman" panose="02020603050405020304" pitchFamily="18" charset="0"/>
              </a:rPr>
              <a:t>MOVEMENTS: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Foot </a:t>
            </a:r>
            <a:r>
              <a:rPr lang="en-US" sz="2400" dirty="0">
                <a:solidFill>
                  <a:schemeClr val="tx2">
                    <a:lumMod val="50000"/>
                  </a:schemeClr>
                </a:solidFill>
                <a:latin typeface="Times New Roman" panose="02020603050405020304" pitchFamily="18" charset="0"/>
                <a:cs typeface="Times New Roman" panose="02020603050405020304" pitchFamily="18" charset="0"/>
              </a:rPr>
              <a:t>moves towards the pitch of the ball</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en-US" sz="2400" b="1" dirty="0" smtClean="0">
                <a:solidFill>
                  <a:schemeClr val="tx2">
                    <a:lumMod val="50000"/>
                  </a:schemeClr>
                </a:solidFill>
                <a:latin typeface="Times New Roman" panose="02020603050405020304" pitchFamily="18" charset="0"/>
                <a:cs typeface="Times New Roman" panose="02020603050405020304" pitchFamily="18" charset="0"/>
              </a:rPr>
              <a:t> DEFENCE</a:t>
            </a:r>
            <a:r>
              <a:rPr lang="en-US" sz="2400" b="1" dirty="0">
                <a:solidFill>
                  <a:schemeClr val="tx2">
                    <a:lumMod val="50000"/>
                  </a:schemeClr>
                </a:solidFill>
                <a:latin typeface="Times New Roman" panose="02020603050405020304" pitchFamily="18" charset="0"/>
                <a:cs typeface="Times New Roman" panose="02020603050405020304" pitchFamily="18" charset="0"/>
              </a:rPr>
              <a:t>: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No </a:t>
            </a:r>
            <a:r>
              <a:rPr lang="en-US" sz="2400" dirty="0">
                <a:solidFill>
                  <a:schemeClr val="tx2">
                    <a:lumMod val="50000"/>
                  </a:schemeClr>
                </a:solidFill>
                <a:latin typeface="Times New Roman" panose="02020603050405020304" pitchFamily="18" charset="0"/>
                <a:cs typeface="Times New Roman" panose="02020603050405020304" pitchFamily="18" charset="0"/>
              </a:rPr>
              <a:t>gap between bat and pad, leg movements always along with the front foot, At the time of contact body weight shifted from heel to toe, simultaneously front foot knee slightly bend, back foot stretched</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a:t>
            </a:r>
            <a:endParaRPr lang="en-US" sz="2400" dirty="0">
              <a:solidFill>
                <a:schemeClr val="tx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828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59268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solidFill>
                  <a:schemeClr val="tx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VERTICLE BAT STROKE:</a:t>
            </a:r>
            <a:endParaRPr lang="en-US" sz="4800" b="1" dirty="0">
              <a:solidFill>
                <a:schemeClr val="tx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US" sz="2400" dirty="0" smtClean="0">
                <a:solidFill>
                  <a:schemeClr val="tx2">
                    <a:lumMod val="50000"/>
                  </a:schemeClr>
                </a:solidFill>
                <a:latin typeface="Times New Roman" panose="02020603050405020304" pitchFamily="18" charset="0"/>
                <a:cs typeface="Times New Roman" panose="02020603050405020304" pitchFamily="18" charset="0"/>
              </a:rPr>
              <a:t> Vertical </a:t>
            </a:r>
            <a:r>
              <a:rPr lang="en-US" sz="2400" dirty="0">
                <a:solidFill>
                  <a:schemeClr val="tx2">
                    <a:lumMod val="50000"/>
                  </a:schemeClr>
                </a:solidFill>
                <a:latin typeface="Times New Roman" panose="02020603050405020304" pitchFamily="18" charset="0"/>
                <a:cs typeface="Times New Roman" panose="02020603050405020304" pitchFamily="18" charset="0"/>
              </a:rPr>
              <a:t>bat or straight-bat shots can be played either off the front foot or the back foot depending upon the anticipated height of the ball at the moment it reaches the batsman</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b="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DEFENCIVE SHOT: </a:t>
            </a:r>
          </a:p>
          <a:p>
            <a:pPr marL="0" indent="0">
              <a:buNone/>
            </a:pPr>
            <a:r>
              <a:rPr lang="en-US" sz="2400" dirty="0">
                <a:solidFill>
                  <a:schemeClr val="tx2">
                    <a:lumMod val="50000"/>
                  </a:schemeClr>
                </a:solidFill>
                <a:latin typeface="Times New Roman" panose="02020603050405020304" pitchFamily="18" charset="0"/>
                <a:cs typeface="Times New Roman" panose="02020603050405020304" pitchFamily="18" charset="0"/>
              </a:rPr>
              <a:t>Having taken a long stride, a batsman blocks the ball with a forward defensive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shot.</a:t>
            </a:r>
          </a:p>
          <a:p>
            <a:pPr>
              <a:buFont typeface="Wingdings" panose="05000000000000000000" pitchFamily="2" charset="2"/>
              <a:buChar char="q"/>
            </a:pP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b="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HORIZONTAL BAT SHOT:</a:t>
            </a:r>
          </a:p>
          <a:p>
            <a:pPr marL="0" indent="0">
              <a:buNone/>
            </a:pPr>
            <a:r>
              <a:rPr lang="en-US" sz="2400" dirty="0">
                <a:solidFill>
                  <a:schemeClr val="tx2">
                    <a:lumMod val="50000"/>
                  </a:schemeClr>
                </a:solidFill>
                <a:latin typeface="Times New Roman" panose="02020603050405020304" pitchFamily="18" charset="0"/>
                <a:cs typeface="Times New Roman" panose="02020603050405020304" pitchFamily="18" charset="0"/>
              </a:rPr>
              <a:t>The second class of cricket stroke are the horizontal bat shots, also known as cross bat shots</a:t>
            </a:r>
            <a:endParaRPr lang="en-US" sz="2400" b="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6767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4262907" cy="68580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905" y="0"/>
            <a:ext cx="3979573" cy="68580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42478" y="0"/>
            <a:ext cx="3949522" cy="6858000"/>
          </a:xfrm>
          <a:prstGeom prst="rect">
            <a:avLst/>
          </a:prstGeom>
        </p:spPr>
      </p:pic>
    </p:spTree>
    <p:extLst>
      <p:ext uri="{BB962C8B-B14F-4D97-AF65-F5344CB8AC3E}">
        <p14:creationId xmlns:p14="http://schemas.microsoft.com/office/powerpoint/2010/main" val="4235729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FIELDING (CATCHING):</a:t>
            </a:r>
            <a:endParaRPr lang="en-US" b="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US" sz="2800" dirty="0" smtClean="0">
                <a:solidFill>
                  <a:schemeClr val="tx2">
                    <a:lumMod val="50000"/>
                  </a:schemeClr>
                </a:solidFill>
                <a:latin typeface="Times New Roman" panose="02020603050405020304" pitchFamily="18" charset="0"/>
                <a:cs typeface="Times New Roman" panose="02020603050405020304" pitchFamily="18" charset="0"/>
              </a:rPr>
              <a:t> Running </a:t>
            </a:r>
            <a:r>
              <a:rPr lang="en-US" sz="2800" dirty="0">
                <a:solidFill>
                  <a:schemeClr val="tx2">
                    <a:lumMod val="50000"/>
                  </a:schemeClr>
                </a:solidFill>
                <a:latin typeface="Times New Roman" panose="02020603050405020304" pitchFamily="18" charset="0"/>
                <a:cs typeface="Times New Roman" panose="02020603050405020304" pitchFamily="18" charset="0"/>
              </a:rPr>
              <a:t>towards the ball direction- (Speed, velocity, distance, friction, linear </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kinematics).</a:t>
            </a:r>
          </a:p>
          <a:p>
            <a:pPr>
              <a:buFont typeface="Wingdings" panose="05000000000000000000" pitchFamily="2" charset="2"/>
              <a:buChar char="§"/>
            </a:pPr>
            <a:r>
              <a:rPr lang="en-US" sz="2800" dirty="0" smtClean="0">
                <a:solidFill>
                  <a:schemeClr val="tx2">
                    <a:lumMod val="50000"/>
                  </a:schemeClr>
                </a:solidFill>
                <a:latin typeface="Times New Roman" panose="02020603050405020304" pitchFamily="18" charset="0"/>
                <a:cs typeface="Times New Roman" panose="02020603050405020304" pitchFamily="18" charset="0"/>
              </a:rPr>
              <a:t> Eyes </a:t>
            </a:r>
            <a:r>
              <a:rPr lang="en-US" sz="2800" dirty="0">
                <a:solidFill>
                  <a:schemeClr val="tx2">
                    <a:lumMod val="50000"/>
                  </a:schemeClr>
                </a:solidFill>
                <a:latin typeface="Times New Roman" panose="02020603050405020304" pitchFamily="18" charset="0"/>
                <a:cs typeface="Times New Roman" panose="02020603050405020304" pitchFamily="18" charset="0"/>
              </a:rPr>
              <a:t>fix on ball-(velocity , power, force, </a:t>
            </a:r>
            <a:r>
              <a:rPr lang="en-US" sz="2800" dirty="0" smtClean="0">
                <a:solidFill>
                  <a:schemeClr val="tx2">
                    <a:lumMod val="50000"/>
                  </a:schemeClr>
                </a:solidFill>
                <a:latin typeface="Times New Roman" panose="02020603050405020304" pitchFamily="18" charset="0"/>
                <a:cs typeface="Times New Roman" panose="02020603050405020304" pitchFamily="18" charset="0"/>
              </a:rPr>
              <a:t>friction).</a:t>
            </a:r>
            <a:endParaRPr lang="en-US" sz="2800" dirty="0">
              <a:solidFill>
                <a:schemeClr val="tx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14589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GROUND FIELDING:</a:t>
            </a:r>
            <a:endParaRPr lang="en-US" b="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a:buFont typeface="Wingdings" panose="05000000000000000000" pitchFamily="2" charset="2"/>
              <a:buChar char="v"/>
            </a:pPr>
            <a:r>
              <a:rPr lang="en-US" dirty="0"/>
              <a:t> </a:t>
            </a:r>
            <a:r>
              <a:rPr lang="en-US" sz="3200" dirty="0">
                <a:solidFill>
                  <a:schemeClr val="tx2">
                    <a:lumMod val="50000"/>
                  </a:schemeClr>
                </a:solidFill>
                <a:latin typeface="Times New Roman" panose="02020603050405020304" pitchFamily="18" charset="0"/>
                <a:cs typeface="Times New Roman" panose="02020603050405020304" pitchFamily="18" charset="0"/>
              </a:rPr>
              <a:t>Moving quickly on the line of the ball (</a:t>
            </a:r>
            <a:r>
              <a:rPr lang="en-US" sz="3200" dirty="0" smtClean="0">
                <a:solidFill>
                  <a:schemeClr val="tx2">
                    <a:lumMod val="50000"/>
                  </a:schemeClr>
                </a:solidFill>
                <a:latin typeface="Times New Roman" panose="02020603050405020304" pitchFamily="18" charset="0"/>
                <a:cs typeface="Times New Roman" panose="02020603050405020304" pitchFamily="18" charset="0"/>
              </a:rPr>
              <a:t>acceleration, </a:t>
            </a:r>
            <a:r>
              <a:rPr lang="en-US" sz="3200" dirty="0">
                <a:solidFill>
                  <a:schemeClr val="tx2">
                    <a:lumMod val="50000"/>
                  </a:schemeClr>
                </a:solidFill>
                <a:latin typeface="Times New Roman" panose="02020603050405020304" pitchFamily="18" charset="0"/>
                <a:cs typeface="Times New Roman" panose="02020603050405020304" pitchFamily="18" charset="0"/>
              </a:rPr>
              <a:t>friction, inertia of </a:t>
            </a:r>
            <a:r>
              <a:rPr lang="en-US" sz="3200" dirty="0" smtClean="0">
                <a:solidFill>
                  <a:schemeClr val="tx2">
                    <a:lumMod val="50000"/>
                  </a:schemeClr>
                </a:solidFill>
                <a:latin typeface="Times New Roman" panose="02020603050405020304" pitchFamily="18" charset="0"/>
                <a:cs typeface="Times New Roman" panose="02020603050405020304" pitchFamily="18" charset="0"/>
              </a:rPr>
              <a:t>motion).</a:t>
            </a:r>
          </a:p>
          <a:p>
            <a:pPr>
              <a:buFont typeface="Wingdings" panose="05000000000000000000" pitchFamily="2" charset="2"/>
              <a:buChar char="v"/>
            </a:pPr>
            <a:r>
              <a:rPr lang="en-US" sz="3200" dirty="0" smtClean="0">
                <a:solidFill>
                  <a:schemeClr val="tx2">
                    <a:lumMod val="50000"/>
                  </a:schemeClr>
                </a:solidFill>
                <a:latin typeface="Times New Roman" panose="02020603050405020304" pitchFamily="18" charset="0"/>
                <a:cs typeface="Times New Roman" panose="02020603050405020304" pitchFamily="18" charset="0"/>
              </a:rPr>
              <a:t>Throwing </a:t>
            </a:r>
            <a:r>
              <a:rPr lang="en-US" sz="3200" dirty="0">
                <a:solidFill>
                  <a:schemeClr val="tx2">
                    <a:lumMod val="50000"/>
                  </a:schemeClr>
                </a:solidFill>
                <a:latin typeface="Times New Roman" panose="02020603050405020304" pitchFamily="18" charset="0"/>
                <a:cs typeface="Times New Roman" panose="02020603050405020304" pitchFamily="18" charset="0"/>
              </a:rPr>
              <a:t>(fluid mechanism, tailwind, head wind, spin, </a:t>
            </a:r>
            <a:r>
              <a:rPr lang="en-US" sz="3200" dirty="0" smtClean="0">
                <a:solidFill>
                  <a:schemeClr val="tx2">
                    <a:lumMod val="50000"/>
                  </a:schemeClr>
                </a:solidFill>
                <a:latin typeface="Times New Roman" panose="02020603050405020304" pitchFamily="18" charset="0"/>
                <a:cs typeface="Times New Roman" panose="02020603050405020304" pitchFamily="18" charset="0"/>
              </a:rPr>
              <a:t>parabola, </a:t>
            </a:r>
            <a:r>
              <a:rPr lang="en-US" sz="3200" dirty="0">
                <a:solidFill>
                  <a:schemeClr val="tx2">
                    <a:lumMod val="50000"/>
                  </a:schemeClr>
                </a:solidFill>
                <a:latin typeface="Times New Roman" panose="02020603050405020304" pitchFamily="18" charset="0"/>
                <a:cs typeface="Times New Roman" panose="02020603050405020304" pitchFamily="18" charset="0"/>
              </a:rPr>
              <a:t>projectile, horizontal velocity.)</a:t>
            </a:r>
          </a:p>
        </p:txBody>
      </p:sp>
    </p:spTree>
    <p:extLst>
      <p:ext uri="{BB962C8B-B14F-4D97-AF65-F5344CB8AC3E}">
        <p14:creationId xmlns:p14="http://schemas.microsoft.com/office/powerpoint/2010/main" val="3823546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10180492" cy="1499616"/>
          </a:xfrm>
        </p:spPr>
        <p:txBody>
          <a:bodyPr/>
          <a:lstStyle/>
          <a:p>
            <a:r>
              <a:rPr lang="en-US" b="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STABILITY AND FALL:</a:t>
            </a:r>
            <a:endParaRPr lang="en-US" b="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24128" y="2285999"/>
            <a:ext cx="10180492" cy="4449651"/>
          </a:xfrm>
        </p:spPr>
        <p:txBody>
          <a:bodyPr/>
          <a:lstStyle/>
          <a:p>
            <a:pPr>
              <a:buFont typeface="Wingdings" panose="05000000000000000000" pitchFamily="2" charset="2"/>
              <a:buChar char="Ø"/>
            </a:pPr>
            <a:r>
              <a:rPr lang="en-US" dirty="0"/>
              <a:t> </a:t>
            </a:r>
            <a:r>
              <a:rPr lang="en-US" sz="2400" dirty="0">
                <a:solidFill>
                  <a:schemeClr val="tx2">
                    <a:lumMod val="50000"/>
                  </a:schemeClr>
                </a:solidFill>
                <a:latin typeface="Times New Roman" panose="02020603050405020304" pitchFamily="18" charset="0"/>
                <a:cs typeface="Times New Roman" panose="02020603050405020304" pitchFamily="18" charset="0"/>
              </a:rPr>
              <a:t>A body loses balance when its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cent</a:t>
            </a:r>
            <a:r>
              <a:rPr lang="en-US" sz="2400" dirty="0">
                <a:solidFill>
                  <a:schemeClr val="tx2">
                    <a:lumMod val="50000"/>
                  </a:schemeClr>
                </a:solidFill>
                <a:latin typeface="Times New Roman" panose="02020603050405020304" pitchFamily="18" charset="0"/>
                <a:cs typeface="Times New Roman" panose="02020603050405020304" pitchFamily="18" charset="0"/>
              </a:rPr>
              <a:t>e</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r </a:t>
            </a:r>
            <a:r>
              <a:rPr lang="en-US" sz="2400" dirty="0">
                <a:solidFill>
                  <a:schemeClr val="tx2">
                    <a:lumMod val="50000"/>
                  </a:schemeClr>
                </a:solidFill>
                <a:latin typeface="Times New Roman" panose="02020603050405020304" pitchFamily="18" charset="0"/>
                <a:cs typeface="Times New Roman" panose="02020603050405020304" pitchFamily="18" charset="0"/>
              </a:rPr>
              <a:t>of gravity is vertically outside its base of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support.</a:t>
            </a:r>
          </a:p>
          <a:p>
            <a:pPr>
              <a:buFont typeface="Wingdings" panose="05000000000000000000" pitchFamily="2" charset="2"/>
              <a:buChar char="Ø"/>
            </a:pPr>
            <a:r>
              <a:rPr lang="en-US" sz="2400" dirty="0">
                <a:solidFill>
                  <a:schemeClr val="tx2">
                    <a:lumMod val="50000"/>
                  </a:schemeClr>
                </a:solidFill>
                <a:latin typeface="Times New Roman" panose="02020603050405020304" pitchFamily="18" charset="0"/>
                <a:cs typeface="Times New Roman" panose="02020603050405020304" pitchFamily="18" charset="0"/>
              </a:rPr>
              <a:t> Balance is affected when any body part is moved away from the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center </a:t>
            </a:r>
            <a:r>
              <a:rPr lang="en-US" sz="2400" dirty="0">
                <a:solidFill>
                  <a:schemeClr val="tx2">
                    <a:lumMod val="50000"/>
                  </a:schemeClr>
                </a:solidFill>
                <a:latin typeface="Times New Roman" panose="02020603050405020304" pitchFamily="18" charset="0"/>
                <a:cs typeface="Times New Roman" panose="02020603050405020304" pitchFamily="18" charset="0"/>
              </a:rPr>
              <a:t>of gravity When balance is lost or affected a readjustments must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occur.</a:t>
            </a:r>
          </a:p>
          <a:p>
            <a:pPr>
              <a:buFont typeface="Wingdings" panose="05000000000000000000" pitchFamily="2" charset="2"/>
              <a:buChar char="Ø"/>
            </a:pPr>
            <a:r>
              <a:rPr lang="en-US" sz="2400" dirty="0">
                <a:solidFill>
                  <a:schemeClr val="tx2">
                    <a:lumMod val="50000"/>
                  </a:schemeClr>
                </a:solidFill>
                <a:latin typeface="Times New Roman" panose="02020603050405020304" pitchFamily="18" charset="0"/>
                <a:cs typeface="Times New Roman" panose="02020603050405020304" pitchFamily="18" charset="0"/>
              </a:rPr>
              <a:t> A STABLE BASE produces POWER and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CONTROL.</a:t>
            </a:r>
          </a:p>
          <a:p>
            <a:pPr>
              <a:buFont typeface="Wingdings" panose="05000000000000000000" pitchFamily="2" charset="2"/>
              <a:buChar char="Ø"/>
            </a:pPr>
            <a:r>
              <a:rPr lang="en-US" sz="2400" dirty="0">
                <a:solidFill>
                  <a:schemeClr val="tx2">
                    <a:lumMod val="50000"/>
                  </a:schemeClr>
                </a:solidFill>
                <a:latin typeface="Times New Roman" panose="02020603050405020304" pitchFamily="18" charset="0"/>
                <a:cs typeface="Times New Roman" panose="02020603050405020304" pitchFamily="18" charset="0"/>
              </a:rPr>
              <a:t> </a:t>
            </a:r>
            <a:r>
              <a:rPr lang="en-US" sz="2400" b="1" u="sng"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 stable base ensures </a:t>
            </a:r>
            <a:r>
              <a:rPr lang="en-US" sz="2400" b="1" u="sng"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en-US" sz="2400" dirty="0" smtClean="0">
                <a:solidFill>
                  <a:schemeClr val="tx2">
                    <a:lumMod val="50000"/>
                  </a:schemeClr>
                </a:solidFill>
                <a:latin typeface="Times New Roman" panose="02020603050405020304" pitchFamily="18" charset="0"/>
                <a:cs typeface="Times New Roman" panose="02020603050405020304" pitchFamily="18" charset="0"/>
              </a:rPr>
              <a:t> Head </a:t>
            </a:r>
            <a:r>
              <a:rPr lang="en-US" sz="2400" dirty="0">
                <a:solidFill>
                  <a:schemeClr val="tx2">
                    <a:lumMod val="50000"/>
                  </a:schemeClr>
                </a:solidFill>
                <a:latin typeface="Times New Roman" panose="02020603050405020304" pitchFamily="18" charset="0"/>
                <a:cs typeface="Times New Roman" panose="02020603050405020304" pitchFamily="18" charset="0"/>
              </a:rPr>
              <a:t>remains still, so eyes can see and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focus.</a:t>
            </a:r>
          </a:p>
          <a:p>
            <a:pPr>
              <a:buFont typeface="Wingdings" panose="05000000000000000000" pitchFamily="2" charset="2"/>
              <a:buChar char="Ø"/>
            </a:pPr>
            <a:r>
              <a:rPr lang="en-US" sz="2400" dirty="0" smtClean="0">
                <a:solidFill>
                  <a:schemeClr val="tx2">
                    <a:lumMod val="50000"/>
                  </a:schemeClr>
                </a:solidFill>
                <a:latin typeface="Times New Roman" panose="02020603050405020304" pitchFamily="18" charset="0"/>
                <a:cs typeface="Times New Roman" panose="02020603050405020304" pitchFamily="18" charset="0"/>
              </a:rPr>
              <a:t> Body </a:t>
            </a:r>
            <a:r>
              <a:rPr lang="en-US" sz="2400" dirty="0">
                <a:solidFill>
                  <a:schemeClr val="tx2">
                    <a:lumMod val="50000"/>
                  </a:schemeClr>
                </a:solidFill>
                <a:latin typeface="Times New Roman" panose="02020603050405020304" pitchFamily="18" charset="0"/>
                <a:cs typeface="Times New Roman" panose="02020603050405020304" pitchFamily="18" charset="0"/>
              </a:rPr>
              <a:t>is still and stronger and provides more resistance for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POWER.</a:t>
            </a:r>
          </a:p>
          <a:p>
            <a:pPr>
              <a:buFont typeface="Wingdings" panose="05000000000000000000" pitchFamily="2" charset="2"/>
              <a:buChar char="Ø"/>
            </a:pPr>
            <a:r>
              <a:rPr lang="en-US" sz="2400" dirty="0" smtClean="0">
                <a:solidFill>
                  <a:schemeClr val="tx2">
                    <a:lumMod val="50000"/>
                  </a:schemeClr>
                </a:solidFill>
                <a:latin typeface="Times New Roman" panose="02020603050405020304" pitchFamily="18" charset="0"/>
                <a:cs typeface="Times New Roman" panose="02020603050405020304" pitchFamily="18" charset="0"/>
              </a:rPr>
              <a:t> Energy </a:t>
            </a:r>
            <a:r>
              <a:rPr lang="en-US" sz="2400" dirty="0">
                <a:solidFill>
                  <a:schemeClr val="tx2">
                    <a:lumMod val="50000"/>
                  </a:schemeClr>
                </a:solidFill>
                <a:latin typeface="Times New Roman" panose="02020603050405020304" pitchFamily="18" charset="0"/>
                <a:cs typeface="Times New Roman" panose="02020603050405020304" pitchFamily="18" charset="0"/>
              </a:rPr>
              <a:t>is easily transferred into ACTION</a:t>
            </a:r>
          </a:p>
        </p:txBody>
      </p:sp>
    </p:spTree>
    <p:extLst>
      <p:ext uri="{BB962C8B-B14F-4D97-AF65-F5344CB8AC3E}">
        <p14:creationId xmlns:p14="http://schemas.microsoft.com/office/powerpoint/2010/main" val="1592630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247" y="656822"/>
            <a:ext cx="10573555" cy="1146219"/>
          </a:xfrm>
        </p:spPr>
        <p:txBody>
          <a:bodyPr>
            <a:normAutofit fontScale="90000"/>
          </a:bodyPr>
          <a:lstStyle/>
          <a:p>
            <a:r>
              <a:rPr lang="en-US" sz="44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cricket</a:t>
            </a:r>
            <a:r>
              <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3100" b="1" dirty="0">
                <a:solidFill>
                  <a:schemeClr val="accent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MECHNICAL ANALYSIS OF SPORTS SKILL IN-SWING/OUTSWING BOWLING IN CRICKET</a:t>
            </a:r>
          </a:p>
        </p:txBody>
      </p:sp>
      <p:sp>
        <p:nvSpPr>
          <p:cNvPr id="3" name="Content Placeholder 2"/>
          <p:cNvSpPr>
            <a:spLocks noGrp="1"/>
          </p:cNvSpPr>
          <p:nvPr>
            <p:ph idx="1"/>
          </p:nvPr>
        </p:nvSpPr>
        <p:spPr>
          <a:xfrm>
            <a:off x="437882" y="2286000"/>
            <a:ext cx="10959921" cy="3689798"/>
          </a:xfrm>
        </p:spPr>
        <p:txBody>
          <a:bodyPr/>
          <a:lstStyle/>
          <a:p>
            <a:pPr>
              <a:buFont typeface="Wingdings" panose="05000000000000000000" pitchFamily="2" charset="2"/>
              <a:buChar char="Ø"/>
            </a:pPr>
            <a:r>
              <a:rPr lang="en-US" sz="2000" dirty="0" smtClean="0">
                <a:solidFill>
                  <a:schemeClr val="accent2">
                    <a:lumMod val="50000"/>
                  </a:schemeClr>
                </a:solidFill>
                <a:latin typeface="Times New Roman" panose="02020603050405020304" pitchFamily="18" charset="0"/>
                <a:cs typeface="Times New Roman" panose="02020603050405020304" pitchFamily="18" charset="0"/>
              </a:rPr>
              <a:t> </a:t>
            </a:r>
            <a:r>
              <a:rPr lang="en-US" sz="28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DESCRIPTION OF SKILLS:</a:t>
            </a:r>
          </a:p>
          <a:p>
            <a:pPr>
              <a:buFont typeface="Wingdings" panose="05000000000000000000" pitchFamily="2" charset="2"/>
              <a:buChar char="§"/>
            </a:pP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 Difficulty </a:t>
            </a:r>
            <a:r>
              <a:rPr lang="en-US" sz="2800" dirty="0">
                <a:solidFill>
                  <a:schemeClr val="accent2">
                    <a:lumMod val="50000"/>
                  </a:schemeClr>
                </a:solidFill>
                <a:latin typeface="Times New Roman" panose="02020603050405020304" pitchFamily="18" charset="0"/>
                <a:cs typeface="Times New Roman" panose="02020603050405020304" pitchFamily="18" charset="0"/>
              </a:rPr>
              <a:t>of the skill dramatically increases when the young players move from </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batting to balling with </a:t>
            </a:r>
            <a:r>
              <a:rPr lang="en-US" sz="2800" dirty="0">
                <a:solidFill>
                  <a:schemeClr val="accent2">
                    <a:lumMod val="50000"/>
                  </a:schemeClr>
                </a:solidFill>
                <a:latin typeface="Times New Roman" panose="02020603050405020304" pitchFamily="18" charset="0"/>
                <a:cs typeface="Times New Roman" panose="02020603050405020304" pitchFamily="18" charset="0"/>
              </a:rPr>
              <a:t>greater speed and </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spin.</a:t>
            </a:r>
            <a:endParaRPr lang="en-US" sz="2800" dirty="0">
              <a:solidFill>
                <a:schemeClr val="accent2">
                  <a:lumMod val="50000"/>
                </a:schemeClr>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
            </a:pP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 </a:t>
            </a:r>
            <a:r>
              <a:rPr lang="en-US" sz="2800" dirty="0">
                <a:solidFill>
                  <a:schemeClr val="accent2">
                    <a:lumMod val="50000"/>
                  </a:schemeClr>
                </a:solidFill>
                <a:latin typeface="Times New Roman" panose="02020603050405020304" pitchFamily="18" charset="0"/>
                <a:cs typeface="Times New Roman" panose="02020603050405020304" pitchFamily="18" charset="0"/>
              </a:rPr>
              <a:t>Swing bowlers are pace bowlers </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who apart </a:t>
            </a:r>
            <a:r>
              <a:rPr lang="en-US" sz="2800" dirty="0">
                <a:solidFill>
                  <a:schemeClr val="accent2">
                    <a:lumMod val="50000"/>
                  </a:schemeClr>
                </a:solidFill>
                <a:latin typeface="Times New Roman" panose="02020603050405020304" pitchFamily="18" charset="0"/>
                <a:cs typeface="Times New Roman" panose="02020603050405020304" pitchFamily="18" charset="0"/>
              </a:rPr>
              <a:t>from being fast. Also use the seam of the ball to make it travel in a curved path through the air. Make the swing of the ball towards the batsman or away from batsman</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
            </a:pPr>
            <a:r>
              <a:rPr lang="en-US" sz="2800" dirty="0" smtClean="0">
                <a:latin typeface="Times New Roman" panose="02020603050405020304" pitchFamily="18" charset="0"/>
                <a:cs typeface="Times New Roman" panose="02020603050405020304" pitchFamily="18" charset="0"/>
              </a:rPr>
              <a:t> </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The </a:t>
            </a:r>
            <a:r>
              <a:rPr lang="en-US" sz="2800" dirty="0">
                <a:solidFill>
                  <a:schemeClr val="accent2">
                    <a:lumMod val="50000"/>
                  </a:schemeClr>
                </a:solidFill>
                <a:latin typeface="Times New Roman" panose="02020603050405020304" pitchFamily="18" charset="0"/>
                <a:cs typeface="Times New Roman" panose="02020603050405020304" pitchFamily="18" charset="0"/>
              </a:rPr>
              <a:t>main objective of the bowler is to take </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wickets.</a:t>
            </a:r>
          </a:p>
          <a:p>
            <a:pPr>
              <a:buFont typeface="Wingdings" panose="05000000000000000000" pitchFamily="2" charset="2"/>
              <a:buChar char="§"/>
            </a:pPr>
            <a:endParaRPr lang="en-US" sz="2000" dirty="0" smtClean="0">
              <a:solidFill>
                <a:schemeClr val="accent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28934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610" y="585216"/>
            <a:ext cx="10406131" cy="1499616"/>
          </a:xfrm>
        </p:spPr>
        <p:txBody>
          <a:bodyPr/>
          <a:lstStyle/>
          <a:p>
            <a:r>
              <a:rPr lang="en-US" b="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LEVER ALIGNMENT:</a:t>
            </a:r>
            <a:endParaRPr lang="en-US" b="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85610" y="2285999"/>
            <a:ext cx="10406131" cy="4166315"/>
          </a:xfrm>
        </p:spPr>
        <p:txBody>
          <a:bodyPr>
            <a:normAutofit/>
          </a:bodyPr>
          <a:lstStyle/>
          <a:p>
            <a:pPr>
              <a:buFont typeface="Courier New" panose="02070309020205020404" pitchFamily="49" charset="0"/>
              <a:buChar char="o"/>
            </a:pPr>
            <a:r>
              <a:rPr lang="en-US" sz="24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To maximize POWER and CONTROL all body levers (arms and legs) must move towards the target line.</a:t>
            </a:r>
          </a:p>
          <a:p>
            <a:pPr>
              <a:buFont typeface="Courier New" panose="02070309020205020404" pitchFamily="49" charset="0"/>
              <a:buChar char="o"/>
            </a:pPr>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BATTING:</a:t>
            </a:r>
            <a:endParaRPr lang="en-US"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buFont typeface="Wingdings" panose="05000000000000000000" pitchFamily="2" charset="2"/>
              <a:buChar char="ü"/>
            </a:pPr>
            <a:r>
              <a:rPr lang="en-US" sz="2000" dirty="0">
                <a:solidFill>
                  <a:schemeClr val="tx2">
                    <a:lumMod val="50000"/>
                  </a:schemeClr>
                </a:solidFill>
                <a:latin typeface="Times New Roman" panose="02020603050405020304" pitchFamily="18" charset="0"/>
                <a:cs typeface="Times New Roman" panose="02020603050405020304" pitchFamily="18" charset="0"/>
              </a:rPr>
              <a:t>Keep bat and hands close to </a:t>
            </a:r>
            <a:r>
              <a:rPr lang="en-US" sz="2000" dirty="0" smtClean="0">
                <a:solidFill>
                  <a:schemeClr val="tx2">
                    <a:lumMod val="50000"/>
                  </a:schemeClr>
                </a:solidFill>
                <a:latin typeface="Times New Roman" panose="02020603050405020304" pitchFamily="18" charset="0"/>
                <a:cs typeface="Times New Roman" panose="02020603050405020304" pitchFamily="18" charset="0"/>
              </a:rPr>
              <a:t>body.</a:t>
            </a:r>
          </a:p>
          <a:p>
            <a:pPr>
              <a:buFont typeface="Wingdings" panose="05000000000000000000" pitchFamily="2" charset="2"/>
              <a:buChar char="ü"/>
            </a:pPr>
            <a:r>
              <a:rPr lang="en-US" sz="2000" dirty="0" smtClean="0">
                <a:solidFill>
                  <a:schemeClr val="tx2">
                    <a:lumMod val="50000"/>
                  </a:schemeClr>
                </a:solidFill>
                <a:latin typeface="Times New Roman" panose="02020603050405020304" pitchFamily="18" charset="0"/>
                <a:cs typeface="Times New Roman" panose="02020603050405020304" pitchFamily="18" charset="0"/>
              </a:rPr>
              <a:t>Step </a:t>
            </a:r>
            <a:r>
              <a:rPr lang="en-US" sz="2000" dirty="0">
                <a:solidFill>
                  <a:schemeClr val="tx2">
                    <a:lumMod val="50000"/>
                  </a:schemeClr>
                </a:solidFill>
                <a:latin typeface="Times New Roman" panose="02020603050405020304" pitchFamily="18" charset="0"/>
                <a:cs typeface="Times New Roman" panose="02020603050405020304" pitchFamily="18" charset="0"/>
              </a:rPr>
              <a:t>towards target </a:t>
            </a:r>
            <a:r>
              <a:rPr lang="en-US" sz="2000" dirty="0" smtClean="0">
                <a:solidFill>
                  <a:schemeClr val="tx2">
                    <a:lumMod val="50000"/>
                  </a:schemeClr>
                </a:solidFill>
                <a:latin typeface="Times New Roman" panose="02020603050405020304" pitchFamily="18" charset="0"/>
                <a:cs typeface="Times New Roman" panose="02020603050405020304" pitchFamily="18" charset="0"/>
              </a:rPr>
              <a:t>line.</a:t>
            </a:r>
          </a:p>
          <a:p>
            <a:pPr>
              <a:buFont typeface="Wingdings" panose="05000000000000000000" pitchFamily="2" charset="2"/>
              <a:buChar char="ü"/>
            </a:pPr>
            <a:r>
              <a:rPr lang="en-US" sz="2000" dirty="0" smtClean="0">
                <a:solidFill>
                  <a:schemeClr val="tx2">
                    <a:lumMod val="50000"/>
                  </a:schemeClr>
                </a:solidFill>
                <a:latin typeface="Times New Roman" panose="02020603050405020304" pitchFamily="18" charset="0"/>
                <a:cs typeface="Times New Roman" panose="02020603050405020304" pitchFamily="18" charset="0"/>
              </a:rPr>
              <a:t>Rotate </a:t>
            </a:r>
            <a:r>
              <a:rPr lang="en-US" sz="2000" dirty="0">
                <a:solidFill>
                  <a:schemeClr val="tx2">
                    <a:lumMod val="50000"/>
                  </a:schemeClr>
                </a:solidFill>
                <a:latin typeface="Times New Roman" panose="02020603050405020304" pitchFamily="18" charset="0"/>
                <a:cs typeface="Times New Roman" panose="02020603050405020304" pitchFamily="18" charset="0"/>
              </a:rPr>
              <a:t>shoulders and bat in the direction of </a:t>
            </a:r>
            <a:r>
              <a:rPr lang="en-US" sz="2000" dirty="0" smtClean="0">
                <a:solidFill>
                  <a:schemeClr val="tx2">
                    <a:lumMod val="50000"/>
                  </a:schemeClr>
                </a:solidFill>
                <a:latin typeface="Times New Roman" panose="02020603050405020304" pitchFamily="18" charset="0"/>
                <a:cs typeface="Times New Roman" panose="02020603050405020304" pitchFamily="18" charset="0"/>
              </a:rPr>
              <a:t>target.</a:t>
            </a:r>
          </a:p>
          <a:p>
            <a:pPr>
              <a:buFont typeface="Wingdings" panose="05000000000000000000" pitchFamily="2" charset="2"/>
              <a:buChar char="ü"/>
            </a:pPr>
            <a:r>
              <a:rPr lang="en-US" sz="2000" dirty="0" smtClean="0">
                <a:solidFill>
                  <a:schemeClr val="tx2">
                    <a:lumMod val="50000"/>
                  </a:schemeClr>
                </a:solidFill>
                <a:latin typeface="Times New Roman" panose="02020603050405020304" pitchFamily="18" charset="0"/>
                <a:cs typeface="Times New Roman" panose="02020603050405020304" pitchFamily="18" charset="0"/>
              </a:rPr>
              <a:t>Align </a:t>
            </a:r>
            <a:r>
              <a:rPr lang="en-US" sz="2000" dirty="0">
                <a:solidFill>
                  <a:schemeClr val="tx2">
                    <a:lumMod val="50000"/>
                  </a:schemeClr>
                </a:solidFill>
                <a:latin typeface="Times New Roman" panose="02020603050405020304" pitchFamily="18" charset="0"/>
                <a:cs typeface="Times New Roman" panose="02020603050405020304" pitchFamily="18" charset="0"/>
              </a:rPr>
              <a:t>front elbow and bat with the </a:t>
            </a:r>
            <a:r>
              <a:rPr lang="en-US" sz="2000" dirty="0" smtClean="0">
                <a:solidFill>
                  <a:schemeClr val="tx2">
                    <a:lumMod val="50000"/>
                  </a:schemeClr>
                </a:solidFill>
                <a:latin typeface="Times New Roman" panose="02020603050405020304" pitchFamily="18" charset="0"/>
                <a:cs typeface="Times New Roman" panose="02020603050405020304" pitchFamily="18" charset="0"/>
              </a:rPr>
              <a:t>target.</a:t>
            </a:r>
          </a:p>
          <a:p>
            <a:pPr>
              <a:buFont typeface="Wingdings" panose="05000000000000000000" pitchFamily="2" charset="2"/>
              <a:buChar char="ü"/>
            </a:pPr>
            <a:r>
              <a:rPr lang="en-US" sz="2000" dirty="0" smtClean="0">
                <a:solidFill>
                  <a:schemeClr val="tx2">
                    <a:lumMod val="50000"/>
                  </a:schemeClr>
                </a:solidFill>
                <a:latin typeface="Times New Roman" panose="02020603050405020304" pitchFamily="18" charset="0"/>
                <a:cs typeface="Times New Roman" panose="02020603050405020304" pitchFamily="18" charset="0"/>
              </a:rPr>
              <a:t>Swing </a:t>
            </a:r>
            <a:r>
              <a:rPr lang="en-US" sz="2000" dirty="0">
                <a:solidFill>
                  <a:schemeClr val="tx2">
                    <a:lumMod val="50000"/>
                  </a:schemeClr>
                </a:solidFill>
                <a:latin typeface="Times New Roman" panose="02020603050405020304" pitchFamily="18" charset="0"/>
                <a:cs typeface="Times New Roman" panose="02020603050405020304" pitchFamily="18" charset="0"/>
              </a:rPr>
              <a:t>bat down target </a:t>
            </a:r>
            <a:r>
              <a:rPr lang="en-US" sz="2000" dirty="0" smtClean="0">
                <a:solidFill>
                  <a:schemeClr val="tx2">
                    <a:lumMod val="50000"/>
                  </a:schemeClr>
                </a:solidFill>
                <a:latin typeface="Times New Roman" panose="02020603050405020304" pitchFamily="18" charset="0"/>
                <a:cs typeface="Times New Roman" panose="02020603050405020304" pitchFamily="18" charset="0"/>
              </a:rPr>
              <a:t>plane.</a:t>
            </a:r>
            <a:endParaRPr lang="en-US" sz="2000"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1989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LEVER ALIGNMENT:</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b="1" u="sng" dirty="0" smtClean="0">
                <a:effectLst>
                  <a:outerShdw blurRad="38100" dist="38100" dir="2700000" algn="tl">
                    <a:srgbClr val="000000">
                      <a:alpha val="43137"/>
                    </a:srgbClr>
                  </a:outerShdw>
                </a:effectLst>
              </a:rPr>
              <a:t> </a:t>
            </a:r>
            <a:r>
              <a:rPr lang="en-US" sz="2800" b="1" u="sng"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BOWLING:</a:t>
            </a:r>
            <a:endParaRPr lang="en-US" sz="2800" b="1" u="sng"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buFont typeface="Wingdings" panose="05000000000000000000" pitchFamily="2" charset="2"/>
              <a:buChar char="ü"/>
            </a:pPr>
            <a:r>
              <a:rPr lang="en-US" sz="2800" dirty="0">
                <a:solidFill>
                  <a:schemeClr val="accent1">
                    <a:lumMod val="50000"/>
                  </a:schemeClr>
                </a:solidFill>
                <a:latin typeface="Times New Roman" panose="02020603050405020304" pitchFamily="18" charset="0"/>
                <a:cs typeface="Times New Roman" panose="02020603050405020304" pitchFamily="18" charset="0"/>
              </a:rPr>
              <a:t>Work arms and legs down target </a:t>
            </a:r>
            <a:r>
              <a:rPr lang="en-US" sz="2800" dirty="0" smtClean="0">
                <a:solidFill>
                  <a:schemeClr val="accent1">
                    <a:lumMod val="50000"/>
                  </a:schemeClr>
                </a:solidFill>
                <a:latin typeface="Times New Roman" panose="02020603050405020304" pitchFamily="18" charset="0"/>
                <a:cs typeface="Times New Roman" panose="02020603050405020304" pitchFamily="18" charset="0"/>
              </a:rPr>
              <a:t>line.</a:t>
            </a:r>
          </a:p>
          <a:p>
            <a:pPr>
              <a:buFont typeface="Wingdings" panose="05000000000000000000" pitchFamily="2" charset="2"/>
              <a:buChar char="ü"/>
            </a:pPr>
            <a:r>
              <a:rPr lang="en-US" sz="2800" dirty="0" smtClean="0">
                <a:solidFill>
                  <a:schemeClr val="accent1">
                    <a:lumMod val="50000"/>
                  </a:schemeClr>
                </a:solidFill>
                <a:latin typeface="Times New Roman" panose="02020603050405020304" pitchFamily="18" charset="0"/>
                <a:cs typeface="Times New Roman" panose="02020603050405020304" pitchFamily="18" charset="0"/>
              </a:rPr>
              <a:t>Keep </a:t>
            </a:r>
            <a:r>
              <a:rPr lang="en-US" sz="2800" dirty="0">
                <a:solidFill>
                  <a:schemeClr val="accent1">
                    <a:lumMod val="50000"/>
                  </a:schemeClr>
                </a:solidFill>
                <a:latin typeface="Times New Roman" panose="02020603050405020304" pitchFamily="18" charset="0"/>
                <a:cs typeface="Times New Roman" panose="02020603050405020304" pitchFamily="18" charset="0"/>
              </a:rPr>
              <a:t>ball in close to </a:t>
            </a:r>
            <a:r>
              <a:rPr lang="en-US" sz="2800" dirty="0" smtClean="0">
                <a:solidFill>
                  <a:schemeClr val="accent1">
                    <a:lumMod val="50000"/>
                  </a:schemeClr>
                </a:solidFill>
                <a:latin typeface="Times New Roman" panose="02020603050405020304" pitchFamily="18" charset="0"/>
                <a:cs typeface="Times New Roman" panose="02020603050405020304" pitchFamily="18" charset="0"/>
              </a:rPr>
              <a:t>body.</a:t>
            </a:r>
          </a:p>
          <a:p>
            <a:pPr>
              <a:buFont typeface="Wingdings" panose="05000000000000000000" pitchFamily="2" charset="2"/>
              <a:buChar char="ü"/>
            </a:pPr>
            <a:r>
              <a:rPr lang="en-US" sz="2800" dirty="0" smtClean="0">
                <a:solidFill>
                  <a:schemeClr val="accent1">
                    <a:lumMod val="50000"/>
                  </a:schemeClr>
                </a:solidFill>
                <a:latin typeface="Times New Roman" panose="02020603050405020304" pitchFamily="18" charset="0"/>
                <a:cs typeface="Times New Roman" panose="02020603050405020304" pitchFamily="18" charset="0"/>
              </a:rPr>
              <a:t>Drag </a:t>
            </a:r>
            <a:r>
              <a:rPr lang="en-US" sz="2800" dirty="0">
                <a:solidFill>
                  <a:schemeClr val="accent1">
                    <a:lumMod val="50000"/>
                  </a:schemeClr>
                </a:solidFill>
                <a:latin typeface="Times New Roman" panose="02020603050405020304" pitchFamily="18" charset="0"/>
                <a:cs typeface="Times New Roman" panose="02020603050405020304" pitchFamily="18" charset="0"/>
              </a:rPr>
              <a:t>front elbow down target </a:t>
            </a:r>
            <a:r>
              <a:rPr lang="en-US" sz="2800" dirty="0" smtClean="0">
                <a:solidFill>
                  <a:schemeClr val="accent1">
                    <a:lumMod val="50000"/>
                  </a:schemeClr>
                </a:solidFill>
                <a:latin typeface="Times New Roman" panose="02020603050405020304" pitchFamily="18" charset="0"/>
                <a:cs typeface="Times New Roman" panose="02020603050405020304" pitchFamily="18" charset="0"/>
              </a:rPr>
              <a:t>line.</a:t>
            </a:r>
          </a:p>
          <a:p>
            <a:pPr>
              <a:buFont typeface="Wingdings" panose="05000000000000000000" pitchFamily="2" charset="2"/>
              <a:buChar char="ü"/>
            </a:pPr>
            <a:r>
              <a:rPr lang="en-US" sz="2800" dirty="0" smtClean="0">
                <a:solidFill>
                  <a:schemeClr val="accent1">
                    <a:lumMod val="50000"/>
                  </a:schemeClr>
                </a:solidFill>
                <a:latin typeface="Times New Roman" panose="02020603050405020304" pitchFamily="18" charset="0"/>
                <a:cs typeface="Times New Roman" panose="02020603050405020304" pitchFamily="18" charset="0"/>
              </a:rPr>
              <a:t>Rotate </a:t>
            </a:r>
            <a:r>
              <a:rPr lang="en-US" sz="2800" dirty="0">
                <a:solidFill>
                  <a:schemeClr val="accent1">
                    <a:lumMod val="50000"/>
                  </a:schemeClr>
                </a:solidFill>
                <a:latin typeface="Times New Roman" panose="02020603050405020304" pitchFamily="18" charset="0"/>
                <a:cs typeface="Times New Roman" panose="02020603050405020304" pitchFamily="18" charset="0"/>
              </a:rPr>
              <a:t>shoulders vertically towards </a:t>
            </a:r>
            <a:r>
              <a:rPr lang="en-US" sz="2800" dirty="0" smtClean="0">
                <a:solidFill>
                  <a:schemeClr val="accent1">
                    <a:lumMod val="50000"/>
                  </a:schemeClr>
                </a:solidFill>
                <a:latin typeface="Times New Roman" panose="02020603050405020304" pitchFamily="18" charset="0"/>
                <a:cs typeface="Times New Roman" panose="02020603050405020304" pitchFamily="18" charset="0"/>
              </a:rPr>
              <a:t>target.</a:t>
            </a:r>
          </a:p>
          <a:p>
            <a:pPr>
              <a:buFont typeface="Wingdings" panose="05000000000000000000" pitchFamily="2" charset="2"/>
              <a:buChar char="ü"/>
            </a:pPr>
            <a:r>
              <a:rPr lang="en-US" sz="2800" dirty="0" smtClean="0">
                <a:solidFill>
                  <a:schemeClr val="accent1">
                    <a:lumMod val="50000"/>
                  </a:schemeClr>
                </a:solidFill>
                <a:latin typeface="Times New Roman" panose="02020603050405020304" pitchFamily="18" charset="0"/>
                <a:cs typeface="Times New Roman" panose="02020603050405020304" pitchFamily="18" charset="0"/>
              </a:rPr>
              <a:t>Follow </a:t>
            </a:r>
            <a:r>
              <a:rPr lang="en-US" sz="2800" dirty="0">
                <a:solidFill>
                  <a:schemeClr val="accent1">
                    <a:lumMod val="50000"/>
                  </a:schemeClr>
                </a:solidFill>
                <a:latin typeface="Times New Roman" panose="02020603050405020304" pitchFamily="18" charset="0"/>
                <a:cs typeface="Times New Roman" panose="02020603050405020304" pitchFamily="18" charset="0"/>
              </a:rPr>
              <a:t>through towards target</a:t>
            </a:r>
          </a:p>
        </p:txBody>
      </p:sp>
    </p:spTree>
    <p:extLst>
      <p:ext uri="{BB962C8B-B14F-4D97-AF65-F5344CB8AC3E}">
        <p14:creationId xmlns:p14="http://schemas.microsoft.com/office/powerpoint/2010/main" val="14214599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FIELDING &amp; WICKET KEEPING:</a:t>
            </a:r>
            <a:endParaRPr lang="en-US" sz="4400" b="1" dirty="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sz="2800" b="1" u="sng" dirty="0" smtClean="0">
                <a:solidFill>
                  <a:schemeClr val="tx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FIELDING:</a:t>
            </a:r>
          </a:p>
          <a:p>
            <a:pPr>
              <a:buFont typeface="Arial" panose="020B0604020202020204" pitchFamily="34" charset="0"/>
              <a:buChar char="•"/>
            </a:pPr>
            <a:r>
              <a:rPr lang="en-US" sz="2400" dirty="0" smtClean="0">
                <a:solidFill>
                  <a:schemeClr val="tx2">
                    <a:lumMod val="50000"/>
                  </a:schemeClr>
                </a:solidFill>
                <a:latin typeface="Times New Roman" panose="02020603050405020304" pitchFamily="18" charset="0"/>
                <a:cs typeface="Times New Roman" panose="02020603050405020304" pitchFamily="18" charset="0"/>
              </a:rPr>
              <a:t> To </a:t>
            </a:r>
            <a:r>
              <a:rPr lang="en-US" sz="2400" dirty="0">
                <a:solidFill>
                  <a:schemeClr val="tx2">
                    <a:lumMod val="50000"/>
                  </a:schemeClr>
                </a:solidFill>
                <a:latin typeface="Times New Roman" panose="02020603050405020304" pitchFamily="18" charset="0"/>
                <a:cs typeface="Times New Roman" panose="02020603050405020304" pitchFamily="18" charset="0"/>
              </a:rPr>
              <a:t>gather the ball cleanly (control) and throw it quickly (power) and accurately (control</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a:t>
            </a:r>
          </a:p>
          <a:p>
            <a:r>
              <a:rPr lang="en-US" sz="2800" b="1" u="sng"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WICKET KEEPING:</a:t>
            </a:r>
          </a:p>
          <a:p>
            <a:pPr>
              <a:buFont typeface="Arial" panose="020B0604020202020204" pitchFamily="34" charset="0"/>
              <a:buChar char="•"/>
            </a:pPr>
            <a:r>
              <a:rPr lang="en-US" dirty="0" smtClean="0">
                <a:solidFill>
                  <a:schemeClr val="tx2">
                    <a:lumMod val="50000"/>
                  </a:schemeClr>
                </a:solidFill>
                <a:latin typeface="Times New Roman" panose="02020603050405020304" pitchFamily="18" charset="0"/>
                <a:cs typeface="Times New Roman" panose="02020603050405020304" pitchFamily="18" charset="0"/>
              </a:rPr>
              <a:t> </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To </a:t>
            </a:r>
            <a:r>
              <a:rPr lang="en-US" sz="2400" dirty="0">
                <a:solidFill>
                  <a:schemeClr val="tx2">
                    <a:lumMod val="50000"/>
                  </a:schemeClr>
                </a:solidFill>
                <a:latin typeface="Times New Roman" panose="02020603050405020304" pitchFamily="18" charset="0"/>
                <a:cs typeface="Times New Roman" panose="02020603050405020304" pitchFamily="18" charset="0"/>
              </a:rPr>
              <a:t>catch the ball cleanly (control</a:t>
            </a:r>
            <a:r>
              <a:rPr lang="en-US" sz="2400" dirty="0" smtClean="0">
                <a:solidFill>
                  <a:schemeClr val="tx2">
                    <a:lumMod val="50000"/>
                  </a:schemeClr>
                </a:solidFill>
                <a:latin typeface="Times New Roman" panose="02020603050405020304" pitchFamily="18" charset="0"/>
                <a:cs typeface="Times New Roman" panose="02020603050405020304" pitchFamily="18" charset="0"/>
              </a:rPr>
              <a:t>).</a:t>
            </a:r>
            <a:endParaRPr lang="en-US" dirty="0">
              <a:solidFill>
                <a:schemeClr val="tx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7362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83582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MECHANICAL PRICIPLES OF SKILL:</a:t>
            </a:r>
            <a:endParaRPr lang="en-US" sz="4400" b="1"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Courier New" panose="02070309020205020404" pitchFamily="49" charset="0"/>
              <a:buChar char="o"/>
            </a:pP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 Momentum</a:t>
            </a:r>
          </a:p>
          <a:p>
            <a:pPr>
              <a:buFont typeface="Courier New" panose="02070309020205020404" pitchFamily="49" charset="0"/>
              <a:buChar char="o"/>
            </a:pP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 Arm force</a:t>
            </a:r>
          </a:p>
          <a:p>
            <a:pPr>
              <a:buFont typeface="Courier New" panose="02070309020205020404" pitchFamily="49" charset="0"/>
              <a:buChar char="o"/>
            </a:pP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 Inertia</a:t>
            </a:r>
          </a:p>
          <a:p>
            <a:pPr>
              <a:buFont typeface="Courier New" panose="02070309020205020404" pitchFamily="49" charset="0"/>
              <a:buChar char="o"/>
            </a:pP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 Gravity</a:t>
            </a:r>
          </a:p>
          <a:p>
            <a:pPr>
              <a:buFont typeface="Courier New" panose="02070309020205020404" pitchFamily="49" charset="0"/>
              <a:buChar char="o"/>
            </a:pP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 Magnus </a:t>
            </a:r>
            <a:r>
              <a:rPr lang="en-US" sz="3200" dirty="0">
                <a:solidFill>
                  <a:schemeClr val="accent2">
                    <a:lumMod val="50000"/>
                  </a:schemeClr>
                </a:solidFill>
                <a:latin typeface="Times New Roman" panose="02020603050405020304" pitchFamily="18" charset="0"/>
                <a:cs typeface="Times New Roman" panose="02020603050405020304" pitchFamily="18" charset="0"/>
              </a:rPr>
              <a:t>effect </a:t>
            </a:r>
          </a:p>
        </p:txBody>
      </p:sp>
    </p:spTree>
    <p:extLst>
      <p:ext uri="{BB962C8B-B14F-4D97-AF65-F5344CB8AC3E}">
        <p14:creationId xmlns:p14="http://schemas.microsoft.com/office/powerpoint/2010/main" val="3700059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Analysis of the skill:</a:t>
            </a:r>
            <a:endParaRPr lang="en-US"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v"/>
            </a:pP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 The grip</a:t>
            </a:r>
          </a:p>
          <a:p>
            <a:pPr>
              <a:buFont typeface="Wingdings" panose="05000000000000000000" pitchFamily="2" charset="2"/>
              <a:buChar char="v"/>
            </a:pP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 Back </a:t>
            </a:r>
            <a:r>
              <a:rPr lang="en-US" sz="3200" dirty="0">
                <a:solidFill>
                  <a:schemeClr val="accent2">
                    <a:lumMod val="50000"/>
                  </a:schemeClr>
                </a:solidFill>
                <a:latin typeface="Times New Roman" panose="02020603050405020304" pitchFamily="18" charset="0"/>
                <a:cs typeface="Times New Roman" panose="02020603050405020304" pitchFamily="18" charset="0"/>
              </a:rPr>
              <a:t>foot </a:t>
            </a: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contact</a:t>
            </a:r>
          </a:p>
          <a:p>
            <a:pPr>
              <a:buFont typeface="Wingdings" panose="05000000000000000000" pitchFamily="2" charset="2"/>
              <a:buChar char="v"/>
            </a:pP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 Point </a:t>
            </a:r>
            <a:r>
              <a:rPr lang="en-US" sz="3200" dirty="0">
                <a:solidFill>
                  <a:schemeClr val="accent2">
                    <a:lumMod val="50000"/>
                  </a:schemeClr>
                </a:solidFill>
                <a:latin typeface="Times New Roman" panose="02020603050405020304" pitchFamily="18" charset="0"/>
                <a:cs typeface="Times New Roman" panose="02020603050405020304" pitchFamily="18" charset="0"/>
              </a:rPr>
              <a:t>of </a:t>
            </a: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release</a:t>
            </a:r>
          </a:p>
          <a:p>
            <a:pPr>
              <a:buFont typeface="Wingdings" panose="05000000000000000000" pitchFamily="2" charset="2"/>
              <a:buChar char="v"/>
            </a:pP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 Use </a:t>
            </a:r>
            <a:r>
              <a:rPr lang="en-US" sz="3200" dirty="0">
                <a:solidFill>
                  <a:schemeClr val="accent2">
                    <a:lumMod val="50000"/>
                  </a:schemeClr>
                </a:solidFill>
                <a:latin typeface="Times New Roman" panose="02020603050405020304" pitchFamily="18" charset="0"/>
                <a:cs typeface="Times New Roman" panose="02020603050405020304" pitchFamily="18" charset="0"/>
              </a:rPr>
              <a:t>of the swing</a:t>
            </a:r>
          </a:p>
        </p:txBody>
      </p:sp>
    </p:spTree>
    <p:extLst>
      <p:ext uri="{BB962C8B-B14F-4D97-AF65-F5344CB8AC3E}">
        <p14:creationId xmlns:p14="http://schemas.microsoft.com/office/powerpoint/2010/main" val="3304191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1217" y="509874"/>
            <a:ext cx="11050073" cy="1499616"/>
          </a:xfrm>
        </p:spPr>
        <p:txBody>
          <a:bodyPr/>
          <a:lstStyle/>
          <a:p>
            <a:r>
              <a:rPr lang="en-US"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Analysis of the skill:</a:t>
            </a:r>
            <a:endParaRPr lang="en-US"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66670" y="2285999"/>
            <a:ext cx="11436440" cy="4372377"/>
          </a:xfrm>
        </p:spPr>
        <p:txBody>
          <a:bodyPr/>
          <a:lstStyle/>
          <a:p>
            <a:pPr>
              <a:buFont typeface="Courier New" panose="02070309020205020404" pitchFamily="49" charset="0"/>
              <a:buChar char="o"/>
            </a:pPr>
            <a:r>
              <a:rPr lang="en-US" sz="24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GRIP:</a:t>
            </a:r>
          </a:p>
          <a:p>
            <a:pPr marL="0" indent="0">
              <a:buNone/>
            </a:pP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An in swinger </a:t>
            </a:r>
            <a:r>
              <a:rPr lang="en-US" sz="2800" dirty="0">
                <a:solidFill>
                  <a:schemeClr val="accent2">
                    <a:lumMod val="50000"/>
                  </a:schemeClr>
                </a:solidFill>
                <a:latin typeface="Times New Roman" panose="02020603050405020304" pitchFamily="18" charset="0"/>
                <a:cs typeface="Times New Roman" panose="02020603050405020304" pitchFamily="18" charset="0"/>
              </a:rPr>
              <a:t>is bowled by holding the ball with the seam vertical and the first two fingers slightly across the seam so that it is angled a little to the leg side</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a:t>
            </a:r>
          </a:p>
          <a:p>
            <a:pPr>
              <a:buFont typeface="Courier New" panose="02070309020205020404" pitchFamily="49" charset="0"/>
              <a:buChar char="o"/>
            </a:pPr>
            <a:r>
              <a:rPr lang="en-US"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FOOT CONTACT- in swinger: </a:t>
            </a:r>
          </a:p>
          <a:p>
            <a:pPr marL="0" indent="0">
              <a:buNone/>
            </a:pPr>
            <a:r>
              <a:rPr lang="en-US" sz="2800" dirty="0">
                <a:solidFill>
                  <a:schemeClr val="accent2">
                    <a:lumMod val="50000"/>
                  </a:schemeClr>
                </a:solidFill>
                <a:latin typeface="Times New Roman" panose="02020603050405020304" pitchFamily="18" charset="0"/>
                <a:cs typeface="Times New Roman" panose="02020603050405020304" pitchFamily="18" charset="0"/>
              </a:rPr>
              <a:t>In swing can be bowled from side-on, mid-way or chest on positions. But bowlers usually tend to pitch it in the good length spot or up to the batsman. It is the wrist position that is crucial, not the position of hips or shoulders.</a:t>
            </a:r>
            <a:endParaRPr lang="en-US" sz="2800"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93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Analysis of the skill:</a:t>
            </a:r>
            <a:endParaRPr lang="en-US" dirty="0"/>
          </a:p>
        </p:txBody>
      </p:sp>
      <p:sp>
        <p:nvSpPr>
          <p:cNvPr id="3" name="Content Placeholder 2"/>
          <p:cNvSpPr>
            <a:spLocks noGrp="1"/>
          </p:cNvSpPr>
          <p:nvPr>
            <p:ph idx="1"/>
          </p:nvPr>
        </p:nvSpPr>
        <p:spPr/>
        <p:txBody>
          <a:bodyPr/>
          <a:lstStyle/>
          <a:p>
            <a:pPr>
              <a:buFont typeface="Courier New" panose="02070309020205020404" pitchFamily="49" charset="0"/>
              <a:buChar char="o"/>
            </a:pPr>
            <a:r>
              <a:rPr lang="en-US" sz="2400"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FOOT </a:t>
            </a:r>
            <a:r>
              <a:rPr lang="en-US" sz="3200"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CONTACT- </a:t>
            </a:r>
            <a:r>
              <a:rPr lang="en-US" sz="32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OUT SWINGER:</a:t>
            </a:r>
            <a:endParaRPr lang="en-US" sz="3200" dirty="0"/>
          </a:p>
          <a:p>
            <a:pPr marL="0" indent="0">
              <a:buNone/>
            </a:pP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The </a:t>
            </a:r>
            <a:r>
              <a:rPr lang="en-US" sz="2800" dirty="0">
                <a:solidFill>
                  <a:schemeClr val="accent2">
                    <a:lumMod val="50000"/>
                  </a:schemeClr>
                </a:solidFill>
                <a:latin typeface="Times New Roman" panose="02020603050405020304" pitchFamily="18" charset="0"/>
                <a:cs typeface="Times New Roman" panose="02020603050405020304" pitchFamily="18" charset="0"/>
              </a:rPr>
              <a:t>bowler attempts to get as side on as possible. A high arm action is also required. The shiny side </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of the </a:t>
            </a:r>
            <a:r>
              <a:rPr lang="en-US" sz="2800" dirty="0">
                <a:solidFill>
                  <a:schemeClr val="accent2">
                    <a:lumMod val="50000"/>
                  </a:schemeClr>
                </a:solidFill>
                <a:latin typeface="Times New Roman" panose="02020603050405020304" pitchFamily="18" charset="0"/>
                <a:cs typeface="Times New Roman" panose="02020603050405020304" pitchFamily="18" charset="0"/>
              </a:rPr>
              <a:t>ball must be pointing away from the body, so that the rough side is on the bowlers side</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192476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75" y="585216"/>
            <a:ext cx="10676585" cy="1499616"/>
          </a:xfrm>
        </p:spPr>
        <p:txBody>
          <a:bodyPr>
            <a:normAutofit/>
          </a:bodyPr>
          <a:lstStyle/>
          <a:p>
            <a:r>
              <a:rPr lang="en-US" sz="48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APPLICATION OF PRINCIPLES:</a:t>
            </a:r>
            <a:endParaRPr lang="en-US" sz="4800"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46975" y="2324636"/>
            <a:ext cx="10676585" cy="4037527"/>
          </a:xfrm>
        </p:spPr>
        <p:txBody>
          <a:bodyPr/>
          <a:lstStyle/>
          <a:p>
            <a:pPr>
              <a:buFont typeface="Wingdings" panose="05000000000000000000" pitchFamily="2" charset="2"/>
              <a:buChar char="Ø"/>
            </a:pPr>
            <a:r>
              <a:rPr lang="en-US" sz="24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MOMENTUM: </a:t>
            </a:r>
          </a:p>
          <a:p>
            <a:pPr marL="0" indent="0">
              <a:buNone/>
            </a:pPr>
            <a:r>
              <a:rPr lang="en-US" sz="2400" dirty="0" smtClean="0">
                <a:solidFill>
                  <a:schemeClr val="accent2">
                    <a:lumMod val="50000"/>
                  </a:schemeClr>
                </a:solidFill>
                <a:latin typeface="Times New Roman" panose="02020603050405020304" pitchFamily="18" charset="0"/>
                <a:cs typeface="Times New Roman" panose="02020603050405020304" pitchFamily="18" charset="0"/>
              </a:rPr>
              <a:t>P=mv </a:t>
            </a:r>
            <a:r>
              <a:rPr lang="en-US" sz="2400" dirty="0">
                <a:solidFill>
                  <a:schemeClr val="accent2">
                    <a:lumMod val="50000"/>
                  </a:schemeClr>
                </a:solidFill>
                <a:latin typeface="Times New Roman" panose="02020603050405020304" pitchFamily="18" charset="0"/>
                <a:cs typeface="Times New Roman" panose="02020603050405020304" pitchFamily="18" charset="0"/>
              </a:rPr>
              <a:t>“Product of mass and velocity</a:t>
            </a:r>
            <a:r>
              <a:rPr lang="en-US" sz="2400" dirty="0" smtClean="0">
                <a:solidFill>
                  <a:schemeClr val="accent2">
                    <a:lumMod val="50000"/>
                  </a:schemeClr>
                </a:solidFill>
                <a:latin typeface="Times New Roman" panose="02020603050405020304" pitchFamily="18" charset="0"/>
                <a:cs typeface="Times New Roman" panose="02020603050405020304" pitchFamily="18" charset="0"/>
              </a:rPr>
              <a:t>”. In </a:t>
            </a:r>
            <a:r>
              <a:rPr lang="en-US" sz="2400" dirty="0">
                <a:solidFill>
                  <a:schemeClr val="accent2">
                    <a:lumMod val="50000"/>
                  </a:schemeClr>
                </a:solidFill>
                <a:latin typeface="Times New Roman" panose="02020603050405020304" pitchFamily="18" charset="0"/>
                <a:cs typeface="Times New Roman" panose="02020603050405020304" pitchFamily="18" charset="0"/>
              </a:rPr>
              <a:t>bowling long run and forward flex gives momentum to the bowler</a:t>
            </a:r>
            <a:r>
              <a:rPr lang="en-US" sz="2400" dirty="0" smtClean="0">
                <a:solidFill>
                  <a:schemeClr val="accent2">
                    <a:lumMod val="50000"/>
                  </a:schemeClr>
                </a:solidFill>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en-US" dirty="0">
                <a:solidFill>
                  <a:schemeClr val="accent2">
                    <a:lumMod val="50000"/>
                  </a:schemeClr>
                </a:solidFill>
                <a:latin typeface="Times New Roman" panose="02020603050405020304" pitchFamily="18" charset="0"/>
                <a:cs typeface="Times New Roman" panose="02020603050405020304" pitchFamily="18" charset="0"/>
              </a:rPr>
              <a:t> </a:t>
            </a:r>
            <a:r>
              <a:rPr lang="en-US"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ARM FORCE: </a:t>
            </a:r>
          </a:p>
          <a:p>
            <a:pPr marL="0" indent="0">
              <a:buNone/>
            </a:pPr>
            <a:r>
              <a:rPr lang="en-US" sz="2400" dirty="0">
                <a:solidFill>
                  <a:schemeClr val="accent2">
                    <a:lumMod val="50000"/>
                  </a:schemeClr>
                </a:solidFill>
                <a:latin typeface="Times New Roman" panose="02020603050405020304" pitchFamily="18" charset="0"/>
                <a:cs typeface="Times New Roman" panose="02020603050405020304" pitchFamily="18" charset="0"/>
              </a:rPr>
              <a:t>From back foot to ball </a:t>
            </a:r>
            <a:r>
              <a:rPr lang="en-US" sz="2400" dirty="0" smtClean="0">
                <a:solidFill>
                  <a:schemeClr val="accent2">
                    <a:lumMod val="50000"/>
                  </a:schemeClr>
                </a:solidFill>
                <a:latin typeface="Times New Roman" panose="02020603050405020304" pitchFamily="18" charset="0"/>
                <a:cs typeface="Times New Roman" panose="02020603050405020304" pitchFamily="18" charset="0"/>
              </a:rPr>
              <a:t>release. A </a:t>
            </a:r>
            <a:r>
              <a:rPr lang="en-US" sz="2400" dirty="0">
                <a:solidFill>
                  <a:schemeClr val="accent2">
                    <a:lumMod val="50000"/>
                  </a:schemeClr>
                </a:solidFill>
                <a:latin typeface="Times New Roman" panose="02020603050405020304" pitchFamily="18" charset="0"/>
                <a:cs typeface="Times New Roman" panose="02020603050405020304" pitchFamily="18" charset="0"/>
              </a:rPr>
              <a:t>bowler get Force mainly from shoulder and wrist</a:t>
            </a:r>
            <a:r>
              <a:rPr lang="en-US" sz="2400" dirty="0" smtClean="0">
                <a:solidFill>
                  <a:schemeClr val="accent2">
                    <a:lumMod val="50000"/>
                  </a:schemeClr>
                </a:solidFill>
                <a:latin typeface="Times New Roman" panose="02020603050405020304" pitchFamily="18" charset="0"/>
                <a:cs typeface="Times New Roman" panose="02020603050405020304" pitchFamily="18" charset="0"/>
              </a:rPr>
              <a:t>.</a:t>
            </a:r>
            <a:endParaRPr lang="en-US" sz="2400" dirty="0">
              <a:solidFill>
                <a:schemeClr val="accent2">
                  <a:lumMod val="50000"/>
                </a:schemeClr>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4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INERTIA:</a:t>
            </a:r>
          </a:p>
          <a:p>
            <a:pPr marL="0" indent="0">
              <a:buNone/>
            </a:pPr>
            <a:r>
              <a:rPr lang="en-US" sz="2400" dirty="0">
                <a:solidFill>
                  <a:schemeClr val="accent2">
                    <a:lumMod val="50000"/>
                  </a:schemeClr>
                </a:solidFill>
                <a:latin typeface="Times New Roman" panose="02020603050405020304" pitchFamily="18" charset="0"/>
                <a:cs typeface="Times New Roman" panose="02020603050405020304" pitchFamily="18" charset="0"/>
              </a:rPr>
              <a:t>From run up to back foot </a:t>
            </a:r>
            <a:r>
              <a:rPr lang="en-US" sz="2400" dirty="0" smtClean="0">
                <a:solidFill>
                  <a:schemeClr val="accent2">
                    <a:lumMod val="50000"/>
                  </a:schemeClr>
                </a:solidFill>
                <a:latin typeface="Times New Roman" panose="02020603050405020304" pitchFamily="18" charset="0"/>
                <a:cs typeface="Times New Roman" panose="02020603050405020304" pitchFamily="18" charset="0"/>
              </a:rPr>
              <a:t>contact. By </a:t>
            </a:r>
            <a:r>
              <a:rPr lang="en-US" sz="2400" dirty="0">
                <a:solidFill>
                  <a:schemeClr val="accent2">
                    <a:lumMod val="50000"/>
                  </a:schemeClr>
                </a:solidFill>
                <a:latin typeface="Times New Roman" panose="02020603050405020304" pitchFamily="18" charset="0"/>
                <a:cs typeface="Times New Roman" panose="02020603050405020304" pitchFamily="18" charset="0"/>
              </a:rPr>
              <a:t>Newton's law “A body at rest/motion remains in rest/motion unless&amp; until external force is applied to over on it”.</a:t>
            </a:r>
            <a:endParaRPr lang="en-US" sz="2400"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4329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1369" y="739763"/>
            <a:ext cx="10715222" cy="1076159"/>
          </a:xfrm>
        </p:spPr>
        <p:txBody>
          <a:bodyPr/>
          <a:lstStyle/>
          <a:p>
            <a:r>
              <a:rPr lang="en-US" sz="5400"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APPLICATION OF PRINCIPLES</a:t>
            </a:r>
            <a:endParaRPr lang="en-US" dirty="0"/>
          </a:p>
        </p:txBody>
      </p:sp>
      <p:sp>
        <p:nvSpPr>
          <p:cNvPr id="3" name="Content Placeholder 2"/>
          <p:cNvSpPr>
            <a:spLocks noGrp="1"/>
          </p:cNvSpPr>
          <p:nvPr>
            <p:ph idx="1"/>
          </p:nvPr>
        </p:nvSpPr>
        <p:spPr>
          <a:xfrm>
            <a:off x="811370" y="1957589"/>
            <a:ext cx="10715222" cy="4623515"/>
          </a:xfrm>
        </p:spPr>
        <p:txBody>
          <a:bodyPr>
            <a:normAutofit/>
          </a:bodyPr>
          <a:lstStyle/>
          <a:p>
            <a:pPr>
              <a:buFont typeface="Wingdings" panose="05000000000000000000" pitchFamily="2" charset="2"/>
              <a:buChar char="Ø"/>
            </a:pPr>
            <a:r>
              <a:rPr lang="en-US" sz="36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GRAVITY:</a:t>
            </a:r>
          </a:p>
          <a:p>
            <a:pPr marL="0" indent="0">
              <a:buNone/>
            </a:pPr>
            <a:r>
              <a:rPr lang="en-US" sz="2800" dirty="0">
                <a:solidFill>
                  <a:schemeClr val="accent2">
                    <a:lumMod val="50000"/>
                  </a:schemeClr>
                </a:solidFill>
                <a:latin typeface="Times New Roman" panose="02020603050405020304" pitchFamily="18" charset="0"/>
                <a:cs typeface="Times New Roman" panose="02020603050405020304" pitchFamily="18" charset="0"/>
              </a:rPr>
              <a:t>The force external by earth The centripetal (pulling force</a:t>
            </a:r>
            <a:r>
              <a:rPr lang="en-US" sz="2800" dirty="0" smtClean="0">
                <a:solidFill>
                  <a:schemeClr val="accent2">
                    <a:lumMod val="50000"/>
                  </a:schemeClr>
                </a:solidFill>
                <a:latin typeface="Times New Roman" panose="02020603050405020304" pitchFamily="18" charset="0"/>
                <a:cs typeface="Times New Roman" panose="02020603050405020304" pitchFamily="18" charset="0"/>
              </a:rPr>
              <a:t>).</a:t>
            </a:r>
            <a:endParaRPr lang="en-US" sz="2800" dirty="0">
              <a:solidFill>
                <a:schemeClr val="accent2">
                  <a:lumMod val="50000"/>
                </a:schemeClr>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3600" b="1" dirty="0" smtClean="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MAGNUS EFFECT ON BALL:</a:t>
            </a:r>
          </a:p>
          <a:p>
            <a:pPr marL="0" indent="0">
              <a:buNone/>
            </a:pPr>
            <a:r>
              <a:rPr lang="en-US" sz="3200" dirty="0">
                <a:solidFill>
                  <a:schemeClr val="accent2">
                    <a:lumMod val="50000"/>
                  </a:schemeClr>
                </a:solidFill>
                <a:latin typeface="Times New Roman" panose="02020603050405020304" pitchFamily="18" charset="0"/>
                <a:cs typeface="Times New Roman" panose="02020603050405020304" pitchFamily="18" charset="0"/>
              </a:rPr>
              <a:t>The Magnus effect is the phenomenon whereby a spinning object flying in a fluid creates a </a:t>
            </a:r>
            <a:r>
              <a:rPr lang="en-US" sz="3200" dirty="0" smtClean="0">
                <a:solidFill>
                  <a:schemeClr val="accent2">
                    <a:lumMod val="50000"/>
                  </a:schemeClr>
                </a:solidFill>
                <a:latin typeface="Times New Roman" panose="02020603050405020304" pitchFamily="18" charset="0"/>
                <a:cs typeface="Times New Roman" panose="02020603050405020304" pitchFamily="18" charset="0"/>
              </a:rPr>
              <a:t>whirl pool </a:t>
            </a:r>
            <a:r>
              <a:rPr lang="en-US" sz="3200" dirty="0">
                <a:solidFill>
                  <a:schemeClr val="accent2">
                    <a:lumMod val="50000"/>
                  </a:schemeClr>
                </a:solidFill>
                <a:latin typeface="Times New Roman" panose="02020603050405020304" pitchFamily="18" charset="0"/>
                <a:cs typeface="Times New Roman" panose="02020603050405020304" pitchFamily="18" charset="0"/>
              </a:rPr>
              <a:t>of fluid around itself, and experiences a force perpendicular to the line of motion.</a:t>
            </a:r>
            <a:endParaRPr lang="en-US" sz="3200" b="1" dirty="0">
              <a:solidFill>
                <a:schemeClr val="accent2">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941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2886666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455F51"/>
      </a:dk2>
      <a:lt2>
        <a:srgbClr val="E3DED1"/>
      </a:lt2>
      <a:accent1>
        <a:srgbClr val="99CB38"/>
      </a:accent1>
      <a:accent2>
        <a:srgbClr val="63A537"/>
      </a:accent2>
      <a:accent3>
        <a:srgbClr val="E6D024"/>
      </a:accent3>
      <a:accent4>
        <a:srgbClr val="CC9700"/>
      </a:accent4>
      <a:accent5>
        <a:srgbClr val="4EB3CF"/>
      </a:accent5>
      <a:accent6>
        <a:srgbClr val="378DA6"/>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29F68FFC-748B-4FC3-BF39-7F84A6D5840F}"/>
    </a:ext>
  </a:extLst>
</a:theme>
</file>

<file path=docProps/app.xml><?xml version="1.0" encoding="utf-8"?>
<Properties xmlns="http://schemas.openxmlformats.org/officeDocument/2006/extended-properties" xmlns:vt="http://schemas.openxmlformats.org/officeDocument/2006/docPropsVTypes">
  <Template>Integral</Template>
  <TotalTime>165</TotalTime>
  <Words>1102</Words>
  <Application>Microsoft Office PowerPoint</Application>
  <PresentationFormat>Widescreen</PresentationFormat>
  <Paragraphs>98</Paragraphs>
  <Slides>23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Arial</vt:lpstr>
      <vt:lpstr>Courier New</vt:lpstr>
      <vt:lpstr>Times New Roman</vt:lpstr>
      <vt:lpstr>Tw Cen MT</vt:lpstr>
      <vt:lpstr>Tw Cen MT Condensed</vt:lpstr>
      <vt:lpstr>Wingdings</vt:lpstr>
      <vt:lpstr>Wingdings 3</vt:lpstr>
      <vt:lpstr>Integral</vt:lpstr>
      <vt:lpstr>BIO-MECHANICAL ANALYSIS OF SPORTS TECHIQUES</vt:lpstr>
      <vt:lpstr>cricket MECHNICAL ANALYSIS OF SPORTS SKILL IN-SWING/OUTSWING BOWLING IN CRICKET</vt:lpstr>
      <vt:lpstr>MECHANICAL PRICIPLES OF SKILL:</vt:lpstr>
      <vt:lpstr>Analysis of the skill:</vt:lpstr>
      <vt:lpstr>Analysis of the skill:</vt:lpstr>
      <vt:lpstr>Analysis of the skill:</vt:lpstr>
      <vt:lpstr>APPLICATION OF PRINCIPLES:</vt:lpstr>
      <vt:lpstr>APPLICATION OF PRINCIPLES</vt:lpstr>
      <vt:lpstr>PowerPoint Presentation</vt:lpstr>
      <vt:lpstr>BATTING:</vt:lpstr>
      <vt:lpstr>BATTING:</vt:lpstr>
      <vt:lpstr>FIELDING:</vt:lpstr>
      <vt:lpstr>FRONT FOOT:</vt:lpstr>
      <vt:lpstr>PowerPoint Presentation</vt:lpstr>
      <vt:lpstr>VERTICLE BAT STROKE:</vt:lpstr>
      <vt:lpstr>PowerPoint Presentation</vt:lpstr>
      <vt:lpstr>FIELDING (CATCHING):</vt:lpstr>
      <vt:lpstr>GROUND FIELDING:</vt:lpstr>
      <vt:lpstr>STABILITY AND FALL:</vt:lpstr>
      <vt:lpstr>LEVER ALIGNMENT:</vt:lpstr>
      <vt:lpstr>LEVER ALIGNMENT:</vt:lpstr>
      <vt:lpstr>FIELDING &amp; WICKET KEEPING:</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BIO-MECHANICAL ANALYSIS OF SPORTS TECHIQUES</dc:title>
  <dc:creator>mahi jutt</dc:creator>
  <cp:lastModifiedBy>mahi jutt</cp:lastModifiedBy>
  <cp:revision>12</cp:revision>
  <dcterms:created xsi:type="dcterms:W3CDTF">2020-04-03T13:39:10Z</dcterms:created>
  <dcterms:modified xsi:type="dcterms:W3CDTF">2020-04-03T16:24:44Z</dcterms:modified>
</cp:coreProperties>
</file>