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40" r:id="rId1"/>
  </p:sldMasterIdLst>
  <p:sldIdLst>
    <p:sldId id="256" r:id="rId2"/>
    <p:sldId id="257" r:id="rId3"/>
    <p:sldId id="258" r:id="rId4"/>
    <p:sldId id="259" r:id="rId5"/>
    <p:sldId id="260" r:id="rId6"/>
    <p:sldId id="261" r:id="rId7"/>
    <p:sldId id="274" r:id="rId8"/>
    <p:sldId id="262" r:id="rId9"/>
    <p:sldId id="263" r:id="rId10"/>
    <p:sldId id="270" r:id="rId11"/>
    <p:sldId id="264" r:id="rId12"/>
    <p:sldId id="265" r:id="rId13"/>
    <p:sldId id="271" r:id="rId14"/>
    <p:sldId id="266" r:id="rId15"/>
    <p:sldId id="273" r:id="rId16"/>
    <p:sldId id="267" r:id="rId17"/>
    <p:sldId id="272" r:id="rId18"/>
    <p:sldId id="268" r:id="rId19"/>
    <p:sldId id="269"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p:scale>
          <a:sx n="71" d="100"/>
          <a:sy n="71" d="100"/>
        </p:scale>
        <p:origin x="696"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dirty="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dirty="0"/>
              <a:pPr/>
              <a:t>4/3/2020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dirty="0"/>
              <a:pPr/>
              <a:t>4/3/2020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dirty="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2">
                    <a:lumMod val="7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dirty="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7"/>
          <p:cNvSpPr>
            <a:spLocks noGrp="1"/>
          </p:cNvSpPr>
          <p:nvPr>
            <p:ph type="dt" sz="half" idx="10"/>
          </p:nvPr>
        </p:nvSpPr>
        <p:spPr/>
        <p:txBody>
          <a:bodyPr/>
          <a:lstStyle/>
          <a:p>
            <a:fld id="{5586B75A-687E-405C-8A0B-8D00578BA2C3}" type="datetimeFigureOut">
              <a:rPr lang="en-US" dirty="0"/>
              <a:pPr/>
              <a:t>4/3/2020</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Date Placeholder 1"/>
          <p:cNvSpPr>
            <a:spLocks noGrp="1"/>
          </p:cNvSpPr>
          <p:nvPr>
            <p:ph type="dt" sz="half" idx="10"/>
          </p:nvPr>
        </p:nvSpPr>
        <p:spPr/>
        <p:txBody>
          <a:bodyPr/>
          <a:lstStyle/>
          <a:p>
            <a:fld id="{5586B75A-687E-405C-8A0B-8D00578BA2C3}" type="datetimeFigureOut">
              <a:rPr lang="en-US" dirty="0"/>
              <a:pPr/>
              <a:t>4/3/2020</a:t>
            </a:fld>
            <a:endParaRPr lang="en-US" dirty="0"/>
          </a:p>
        </p:txBody>
      </p:sp>
      <p:sp>
        <p:nvSpPr>
          <p:cNvPr id="11" name="Footer Placeholder 10"/>
          <p:cNvSpPr>
            <a:spLocks noGrp="1"/>
          </p:cNvSpPr>
          <p:nvPr>
            <p:ph type="ftr" sz="quarter" idx="11"/>
          </p:nvPr>
        </p:nvSpPr>
        <p:spPr/>
        <p:txBody>
          <a:bodyPr/>
          <a:lstStyle/>
          <a:p>
            <a:endParaRPr lang="en-US" dirty="0"/>
          </a:p>
        </p:txBody>
      </p:sp>
      <p:sp>
        <p:nvSpPr>
          <p:cNvPr id="12" name="Slide Number Placeholder 11"/>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2" name="Date Placeholder 1"/>
          <p:cNvSpPr>
            <a:spLocks noGrp="1"/>
          </p:cNvSpPr>
          <p:nvPr>
            <p:ph type="dt" sz="half" idx="10"/>
          </p:nvPr>
        </p:nvSpPr>
        <p:spPr/>
        <p:txBody>
          <a:bodyPr/>
          <a:lstStyle/>
          <a:p>
            <a:fld id="{5586B75A-687E-405C-8A0B-8D00578BA2C3}" type="datetimeFigureOut">
              <a:rPr lang="en-US" dirty="0"/>
              <a:pPr/>
              <a:t>4/3/2020</a:t>
            </a:fld>
            <a:endParaRPr lang="en-US" dirty="0"/>
          </a:p>
        </p:txBody>
      </p:sp>
      <p:sp>
        <p:nvSpPr>
          <p:cNvPr id="7" name="Footer Placeholder 6"/>
          <p:cNvSpPr>
            <a:spLocks noGrp="1"/>
          </p:cNvSpPr>
          <p:nvPr>
            <p:ph type="ftr" sz="quarter" idx="11"/>
          </p:nvPr>
        </p:nvSpPr>
        <p:spPr/>
        <p:txBody>
          <a:bodyPr/>
          <a:lstStyle/>
          <a:p>
            <a:endParaRPr lang="en-US" dirty="0"/>
          </a:p>
        </p:txBody>
      </p:sp>
      <p:sp>
        <p:nvSpPr>
          <p:cNvPr id="8" name="Slide Number Placeholder 7"/>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586B75A-687E-405C-8A0B-8D00578BA2C3}" type="datetimeFigureOut">
              <a:rPr lang="en-US" dirty="0"/>
              <a:pPr/>
              <a:t>4/3/2020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US" smtClean="0"/>
              <a:t>Click to edit Master title style</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5586B75A-687E-405C-8A0B-8D00578BA2C3}" type="datetimeFigureOut">
              <a:rPr lang="en-US" dirty="0"/>
              <a:pPr/>
              <a:t>4/3/2020</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5586B75A-687E-405C-8A0B-8D00578BA2C3}" type="datetimeFigureOut">
              <a:rPr lang="en-US" dirty="0"/>
              <a:pPr/>
              <a:t>4/3/2020</a:t>
            </a:fld>
            <a:endParaRPr lang="en-US" dirty="0"/>
          </a:p>
        </p:txBody>
      </p:sp>
      <p:sp>
        <p:nvSpPr>
          <p:cNvPr id="9" name="Footer Placeholder 8"/>
          <p:cNvSpPr>
            <a:spLocks noGrp="1"/>
          </p:cNvSpPr>
          <p:nvPr>
            <p:ph type="ftr" sz="quarter" idx="11"/>
          </p:nvPr>
        </p:nvSpPr>
        <p:spPr>
          <a:xfrm>
            <a:off x="3499101" y="6356350"/>
            <a:ext cx="5911517" cy="365125"/>
          </a:xfrm>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5586B75A-687E-405C-8A0B-8D00578BA2C3}" type="datetimeFigureOut">
              <a:rPr lang="en-US" dirty="0"/>
              <a:pPr/>
              <a:t>4/3/2020</a:t>
            </a:fld>
            <a:endParaRPr lang="en-US" dirty="0"/>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US" dirty="0"/>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ftr="0" dt="0"/>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75000"/>
              <a:lumOff val="2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75000"/>
              <a:lumOff val="2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75000"/>
              <a:lumOff val="2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43148" y="1298448"/>
            <a:ext cx="7541900" cy="3255264"/>
          </a:xfrm>
        </p:spPr>
        <p:txBody>
          <a:bodyPr>
            <a:normAutofit/>
          </a:bodyPr>
          <a:lstStyle/>
          <a:p>
            <a:r>
              <a:rPr lang="en-US" sz="44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BIOMECHANICAL ANALYSIS OF SPORTS</a:t>
            </a:r>
            <a:endParaRPr lang="en-US" sz="4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843148" y="4670246"/>
            <a:ext cx="7572067" cy="1409920"/>
          </a:xfrm>
        </p:spPr>
        <p:txBody>
          <a:bodyPr>
            <a:normAutofit/>
          </a:bodyPr>
          <a:lstStyle/>
          <a:p>
            <a:r>
              <a:rPr lang="en-US" sz="24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DR. NOOR-UL-AIN KUNG</a:t>
            </a:r>
          </a:p>
          <a:p>
            <a:r>
              <a:rPr lang="en-US" sz="24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BIOMECHANICS</a:t>
            </a:r>
          </a:p>
          <a:p>
            <a:r>
              <a:rPr lang="en-US" sz="24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MS.C 3</a:t>
            </a:r>
            <a:r>
              <a:rPr lang="en-US" sz="2400" b="1" baseline="30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RD</a:t>
            </a:r>
            <a:r>
              <a:rPr lang="en-US" sz="24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SMESTER</a:t>
            </a:r>
            <a:endParaRPr lang="en-US"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447337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2906705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FORWARD SWING PHASE:</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a:buFont typeface="Wingdings" panose="05000000000000000000" pitchFamily="2" charset="2"/>
              <a:buChar char="v"/>
            </a:pPr>
            <a:r>
              <a:rPr lang="en-US" sz="2400" dirty="0" smtClean="0">
                <a:latin typeface="Times New Roman" panose="02020603050405020304" pitchFamily="18" charset="0"/>
                <a:cs typeface="Times New Roman" panose="02020603050405020304" pitchFamily="18" charset="0"/>
              </a:rPr>
              <a:t> The </a:t>
            </a:r>
            <a:r>
              <a:rPr lang="en-US" sz="2400" dirty="0">
                <a:latin typeface="Times New Roman" panose="02020603050405020304" pitchFamily="18" charset="0"/>
                <a:cs typeface="Times New Roman" panose="02020603050405020304" pitchFamily="18" charset="0"/>
              </a:rPr>
              <a:t>further the racket arm is behind the athlete the more momentum can be generated increasing the power when making contact with the shuttle</a:t>
            </a:r>
            <a:r>
              <a:rPr lang="en-US" sz="2400" dirty="0" smtClean="0">
                <a:latin typeface="Times New Roman" panose="02020603050405020304" pitchFamily="18" charset="0"/>
                <a:cs typeface="Times New Roman" panose="02020603050405020304" pitchFamily="18" charset="0"/>
              </a:rPr>
              <a:t>.</a:t>
            </a:r>
          </a:p>
          <a:p>
            <a:pPr>
              <a:buFont typeface="Wingdings" panose="05000000000000000000" pitchFamily="2" charset="2"/>
              <a:buChar char="v"/>
            </a:pPr>
            <a:r>
              <a:rPr lang="en-US" sz="2400" dirty="0">
                <a:latin typeface="Times New Roman" panose="02020603050405020304" pitchFamily="18" charset="0"/>
                <a:cs typeface="Times New Roman" panose="02020603050405020304" pitchFamily="18" charset="0"/>
              </a:rPr>
              <a:t> Force summation – using the largest muscles first, followed by the smallest muscles while sequentially accelerating each body part to maximize momentum.</a:t>
            </a:r>
          </a:p>
        </p:txBody>
      </p:sp>
    </p:spTree>
    <p:extLst>
      <p:ext uri="{BB962C8B-B14F-4D97-AF65-F5344CB8AC3E}">
        <p14:creationId xmlns:p14="http://schemas.microsoft.com/office/powerpoint/2010/main" val="19271141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FORWARD SWING PHASE:</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a:buFont typeface="Wingdings" panose="05000000000000000000" pitchFamily="2" charset="2"/>
              <a:buChar char="q"/>
            </a:pPr>
            <a:r>
              <a:rPr lang="en-US" sz="24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MUSCLES INVOLVED:</a:t>
            </a:r>
          </a:p>
          <a:p>
            <a:r>
              <a:rPr lang="en-US" dirty="0" smtClean="0">
                <a:latin typeface="Times New Roman" panose="02020603050405020304" pitchFamily="18" charset="0"/>
                <a:cs typeface="Times New Roman" panose="02020603050405020304" pitchFamily="18" charset="0"/>
              </a:rPr>
              <a:t>DELTOID.</a:t>
            </a:r>
          </a:p>
          <a:p>
            <a:r>
              <a:rPr lang="en-US" dirty="0" smtClean="0">
                <a:latin typeface="Times New Roman" panose="02020603050405020304" pitchFamily="18" charset="0"/>
                <a:cs typeface="Times New Roman" panose="02020603050405020304" pitchFamily="18" charset="0"/>
              </a:rPr>
              <a:t>PECTORALIS-MAJOR.</a:t>
            </a:r>
          </a:p>
          <a:p>
            <a:r>
              <a:rPr lang="en-US" dirty="0" smtClean="0">
                <a:latin typeface="Times New Roman" panose="02020603050405020304" pitchFamily="18" charset="0"/>
                <a:cs typeface="Times New Roman" panose="02020603050405020304" pitchFamily="18" charset="0"/>
              </a:rPr>
              <a:t>CORACO-BRACHIALIS.</a:t>
            </a:r>
          </a:p>
          <a:p>
            <a:r>
              <a:rPr lang="en-US" dirty="0" smtClean="0">
                <a:latin typeface="Times New Roman" panose="02020603050405020304" pitchFamily="18" charset="0"/>
                <a:cs typeface="Times New Roman" panose="02020603050405020304" pitchFamily="18" charset="0"/>
              </a:rPr>
              <a:t>BICEPS-BRACHI.</a:t>
            </a:r>
          </a:p>
          <a:p>
            <a:r>
              <a:rPr lang="en-US" dirty="0" smtClean="0">
                <a:latin typeface="Times New Roman" panose="02020603050405020304" pitchFamily="18" charset="0"/>
                <a:cs typeface="Times New Roman" panose="02020603050405020304" pitchFamily="18" charset="0"/>
              </a:rPr>
              <a:t>BRACHIALIS.</a:t>
            </a:r>
          </a:p>
          <a:p>
            <a:r>
              <a:rPr lang="en-US" dirty="0" smtClean="0">
                <a:latin typeface="Times New Roman" panose="02020603050405020304" pitchFamily="18" charset="0"/>
                <a:cs typeface="Times New Roman" panose="02020603050405020304" pitchFamily="18" charset="0"/>
              </a:rPr>
              <a:t>BRACHIO- RADIALIS.</a:t>
            </a:r>
          </a:p>
          <a:p>
            <a:r>
              <a:rPr lang="en-US" dirty="0" smtClean="0">
                <a:latin typeface="Times New Roman" panose="02020603050405020304" pitchFamily="18" charset="0"/>
                <a:cs typeface="Times New Roman" panose="02020603050405020304" pitchFamily="18" charset="0"/>
              </a:rPr>
              <a:t>WRIST FLEXORS.</a:t>
            </a:r>
          </a:p>
          <a:p>
            <a:r>
              <a:rPr lang="en-US" dirty="0" smtClean="0">
                <a:latin typeface="Times New Roman" panose="02020603050405020304" pitchFamily="18" charset="0"/>
                <a:cs typeface="Times New Roman" panose="02020603050405020304" pitchFamily="18" charset="0"/>
              </a:rPr>
              <a:t>WRIST EXTENSORS.</a:t>
            </a:r>
          </a:p>
        </p:txBody>
      </p:sp>
    </p:spTree>
    <p:extLst>
      <p:ext uri="{BB962C8B-B14F-4D97-AF65-F5344CB8AC3E}">
        <p14:creationId xmlns:p14="http://schemas.microsoft.com/office/powerpoint/2010/main" val="32890479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7871261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IMPACT PHASE:</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dirty="0">
                <a:latin typeface="Times New Roman" panose="02020603050405020304" pitchFamily="18" charset="0"/>
                <a:cs typeface="Times New Roman" panose="02020603050405020304" pitchFamily="18" charset="0"/>
              </a:rPr>
              <a:t>Straightening the elbow when connecting with the </a:t>
            </a:r>
            <a:r>
              <a:rPr lang="en-US" dirty="0" smtClean="0">
                <a:latin typeface="Times New Roman" panose="02020603050405020304" pitchFamily="18" charset="0"/>
                <a:cs typeface="Times New Roman" panose="02020603050405020304" pitchFamily="18" charset="0"/>
              </a:rPr>
              <a:t>shuttle. Flexion </a:t>
            </a:r>
            <a:r>
              <a:rPr lang="en-US" dirty="0">
                <a:latin typeface="Times New Roman" panose="02020603050405020304" pitchFamily="18" charset="0"/>
                <a:cs typeface="Times New Roman" panose="02020603050405020304" pitchFamily="18" charset="0"/>
              </a:rPr>
              <a:t>of the wrist in a downward motion at the point of impact increases the power and angle towards the opponent’s court</a:t>
            </a:r>
            <a:r>
              <a:rPr lang="en-US" dirty="0" smtClean="0">
                <a:latin typeface="Times New Roman" panose="02020603050405020304" pitchFamily="18" charset="0"/>
                <a:cs typeface="Times New Roman" panose="02020603050405020304" pitchFamily="18" charset="0"/>
              </a:rPr>
              <a:t>.</a:t>
            </a:r>
          </a:p>
          <a:p>
            <a:r>
              <a:rPr lang="en-US" dirty="0">
                <a:latin typeface="Times New Roman" panose="02020603050405020304" pitchFamily="18" charset="0"/>
                <a:cs typeface="Times New Roman" panose="02020603050405020304" pitchFamily="18" charset="0"/>
              </a:rPr>
              <a:t>For optimal performance, the shuttle should make point of contact with the racket at the highest possible point to provide the best possible shot that consists of power and downward trajectory</a:t>
            </a:r>
            <a:r>
              <a:rPr lang="en-US" dirty="0" smtClean="0">
                <a:latin typeface="Times New Roman" panose="02020603050405020304" pitchFamily="18" charset="0"/>
                <a:cs typeface="Times New Roman" panose="02020603050405020304" pitchFamily="18" charset="0"/>
              </a:rPr>
              <a:t>.</a:t>
            </a:r>
          </a:p>
          <a:p>
            <a:r>
              <a:rPr lang="en-US" dirty="0">
                <a:latin typeface="Times New Roman" panose="02020603050405020304" pitchFamily="18" charset="0"/>
                <a:cs typeface="Times New Roman" panose="02020603050405020304" pitchFamily="18" charset="0"/>
              </a:rPr>
              <a:t>The angle of release is important as a downward angle creates less time for the opponent to react and difficulty to return, which is why the height of release can be considered to maximize the success of the shot.</a:t>
            </a:r>
          </a:p>
        </p:txBody>
      </p:sp>
    </p:spTree>
    <p:extLst>
      <p:ext uri="{BB962C8B-B14F-4D97-AF65-F5344CB8AC3E}">
        <p14:creationId xmlns:p14="http://schemas.microsoft.com/office/powerpoint/2010/main" val="9140864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5150224" cy="6858000"/>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4202" y="0"/>
            <a:ext cx="7057798" cy="6858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868787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FOLLOW THROUGH PHASE:</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a:latin typeface="Times New Roman" panose="02020603050405020304" pitchFamily="18" charset="0"/>
                <a:cs typeface="Times New Roman" panose="02020603050405020304" pitchFamily="18" charset="0"/>
              </a:rPr>
              <a:t>Racket should follow through after making contact with the shuttle to put maximum force in the </a:t>
            </a:r>
            <a:r>
              <a:rPr lang="en-US" sz="2400" dirty="0" smtClean="0">
                <a:latin typeface="Times New Roman" panose="02020603050405020304" pitchFamily="18" charset="0"/>
                <a:cs typeface="Times New Roman" panose="02020603050405020304" pitchFamily="18" charset="0"/>
              </a:rPr>
              <a:t>shot.</a:t>
            </a:r>
          </a:p>
          <a:p>
            <a:r>
              <a:rPr lang="en-US" sz="2400" dirty="0">
                <a:latin typeface="Times New Roman" panose="02020603050405020304" pitchFamily="18" charset="0"/>
                <a:cs typeface="Times New Roman" panose="02020603050405020304" pitchFamily="18" charset="0"/>
              </a:rPr>
              <a:t>Follow through should lead the racket towards the </a:t>
            </a:r>
            <a:r>
              <a:rPr lang="en-US" sz="2400" dirty="0" smtClean="0">
                <a:latin typeface="Times New Roman" panose="02020603050405020304" pitchFamily="18" charset="0"/>
                <a:cs typeface="Times New Roman" panose="02020603050405020304" pitchFamily="18" charset="0"/>
              </a:rPr>
              <a:t>non racket </a:t>
            </a:r>
            <a:r>
              <a:rPr lang="en-US" sz="2400" dirty="0">
                <a:latin typeface="Times New Roman" panose="02020603050405020304" pitchFamily="18" charset="0"/>
                <a:cs typeface="Times New Roman" panose="02020603050405020304" pitchFamily="18" charset="0"/>
              </a:rPr>
              <a:t>leg by crossing the body. </a:t>
            </a:r>
            <a:endParaRPr lang="en-US" sz="2400" dirty="0" smtClean="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For optimal performance, it is critical that once the racket has made contact with the shuttle it is then swung down and crosses the body to ensure no momentum is lost during the hit.</a:t>
            </a:r>
          </a:p>
        </p:txBody>
      </p:sp>
    </p:spTree>
    <p:extLst>
      <p:ext uri="{BB962C8B-B14F-4D97-AF65-F5344CB8AC3E}">
        <p14:creationId xmlns:p14="http://schemas.microsoft.com/office/powerpoint/2010/main" val="1880375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12192000" cy="6857999"/>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5824911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IMPLICATIONS:</a:t>
            </a:r>
            <a:endParaRPr 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a:latin typeface="Times New Roman" panose="02020603050405020304" pitchFamily="18" charset="0"/>
                <a:cs typeface="Times New Roman" panose="02020603050405020304" pitchFamily="18" charset="0"/>
              </a:rPr>
              <a:t>The badminton forehand overhead jump smash applies a great amount of pressure towards the opponent in attempting to return the shuttle. If its optimal performance is executed considering the biomechanical principles, with proper training which involves muscular and cardiovascular exercises, then the shot is almost impossible to return.</a:t>
            </a:r>
          </a:p>
        </p:txBody>
      </p:sp>
    </p:spTree>
    <p:extLst>
      <p:ext uri="{BB962C8B-B14F-4D97-AF65-F5344CB8AC3E}">
        <p14:creationId xmlns:p14="http://schemas.microsoft.com/office/powerpoint/2010/main" val="42575367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1999" cy="7018317"/>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3926099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BADMINTON:</a:t>
            </a:r>
            <a:endParaRPr lang="en-US" sz="32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835730" y="864108"/>
            <a:ext cx="7348738" cy="5120640"/>
          </a:xfrm>
        </p:spPr>
        <p:txBody>
          <a:bodyPr/>
          <a:lstStyle/>
          <a:p>
            <a:pPr>
              <a:buFont typeface="Wingdings" panose="05000000000000000000" pitchFamily="2" charset="2"/>
              <a:buChar char="Ø"/>
            </a:pPr>
            <a:r>
              <a:rPr lang="en-US" dirty="0"/>
              <a:t> </a:t>
            </a:r>
            <a:r>
              <a:rPr lang="en-US" sz="2400" dirty="0">
                <a:latin typeface="Times New Roman" panose="02020603050405020304" pitchFamily="18" charset="0"/>
                <a:cs typeface="Times New Roman" panose="02020603050405020304" pitchFamily="18" charset="0"/>
              </a:rPr>
              <a:t>Badminton is a game played by either two players (singles) or four players (two pairs in doubles), who take positions on opposite halves of a rectangular court with a net in the middle line</a:t>
            </a:r>
            <a:r>
              <a:rPr lang="en-US" sz="2400" dirty="0" smtClean="0">
                <a:latin typeface="Times New Roman" panose="02020603050405020304" pitchFamily="18" charset="0"/>
                <a:cs typeface="Times New Roman" panose="02020603050405020304" pitchFamily="18" charset="0"/>
              </a:rPr>
              <a:t>. </a:t>
            </a:r>
          </a:p>
          <a:p>
            <a:pPr>
              <a:buFont typeface="Wingdings" panose="05000000000000000000" pitchFamily="2" charset="2"/>
              <a:buChar char="Ø"/>
            </a:pPr>
            <a:r>
              <a:rPr lang="en-US" sz="2400" dirty="0">
                <a:latin typeface="Times New Roman" panose="02020603050405020304" pitchFamily="18" charset="0"/>
                <a:cs typeface="Times New Roman" panose="02020603050405020304" pitchFamily="18" charset="0"/>
              </a:rPr>
              <a:t> Badminton offers a wide variety of basic strokes, and players require a high level of skill to perform all of them effectively</a:t>
            </a: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298170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BADMINTON:</a:t>
            </a:r>
            <a:endParaRPr lang="en-US" sz="3200" dirty="0"/>
          </a:p>
        </p:txBody>
      </p:sp>
      <p:sp>
        <p:nvSpPr>
          <p:cNvPr id="3" name="Content Placeholder 2"/>
          <p:cNvSpPr>
            <a:spLocks noGrp="1"/>
          </p:cNvSpPr>
          <p:nvPr>
            <p:ph idx="1"/>
          </p:nvPr>
        </p:nvSpPr>
        <p:spPr/>
        <p:txBody>
          <a:bodyPr>
            <a:normAutofit/>
          </a:bodyPr>
          <a:lstStyle/>
          <a:p>
            <a:pPr>
              <a:buFont typeface="Wingdings" panose="05000000000000000000" pitchFamily="2" charset="2"/>
              <a:buChar char="§"/>
            </a:pPr>
            <a:r>
              <a:rPr lang="en-US" sz="2400" dirty="0" smtClean="0">
                <a:latin typeface="Times New Roman" panose="02020603050405020304" pitchFamily="18" charset="0"/>
                <a:cs typeface="Times New Roman" panose="02020603050405020304" pitchFamily="18" charset="0"/>
              </a:rPr>
              <a:t> With </a:t>
            </a:r>
            <a:r>
              <a:rPr lang="en-US" sz="2400" dirty="0">
                <a:latin typeface="Times New Roman" panose="02020603050405020304" pitchFamily="18" charset="0"/>
                <a:cs typeface="Times New Roman" panose="02020603050405020304" pitchFamily="18" charset="0"/>
              </a:rPr>
              <a:t>the exception of serving, there are six basic strokes in badminton: defensive clear, attacking clear, drive/flick, smash, drop and net play</a:t>
            </a:r>
            <a:r>
              <a:rPr lang="en-US" sz="2400" dirty="0" smtClean="0">
                <a:latin typeface="Times New Roman" panose="02020603050405020304" pitchFamily="18" charset="0"/>
                <a:cs typeface="Times New Roman" panose="02020603050405020304" pitchFamily="18" charset="0"/>
              </a:rPr>
              <a:t>.</a:t>
            </a:r>
          </a:p>
          <a:p>
            <a:pPr>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 Among these strokes, the smash is the most typical and powerful offensive badminton technique to defeat the opponent.</a:t>
            </a:r>
          </a:p>
        </p:txBody>
      </p:sp>
    </p:spTree>
    <p:extLst>
      <p:ext uri="{BB962C8B-B14F-4D97-AF65-F5344CB8AC3E}">
        <p14:creationId xmlns:p14="http://schemas.microsoft.com/office/powerpoint/2010/main" val="231409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SMASH:</a:t>
            </a:r>
            <a:endParaRPr lang="en-US" sz="4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pPr>
              <a:buFont typeface="Courier New" panose="02070309020205020404" pitchFamily="49" charset="0"/>
              <a:buChar char="o"/>
            </a:pPr>
            <a:r>
              <a:rPr lang="en-US" dirty="0"/>
              <a:t> </a:t>
            </a:r>
            <a:r>
              <a:rPr lang="en-US" sz="2400" dirty="0">
                <a:latin typeface="Times New Roman" panose="02020603050405020304" pitchFamily="18" charset="0"/>
                <a:cs typeface="Times New Roman" panose="02020603050405020304" pitchFamily="18" charset="0"/>
              </a:rPr>
              <a:t>The smash has been described as a shot toward the opponent’s court with a downward power and speed wherein the angle of the shuttlecock’s trajectory is very steep</a:t>
            </a:r>
            <a:r>
              <a:rPr lang="en-US" sz="2400" dirty="0" smtClean="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6486740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PREPERATION PHASE:</a:t>
            </a:r>
            <a:endParaRPr lang="en-US"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r>
              <a:rPr lang="en-US" dirty="0" smtClean="0">
                <a:latin typeface="Times New Roman" panose="02020603050405020304" pitchFamily="18" charset="0"/>
                <a:cs typeface="Times New Roman" panose="02020603050405020304" pitchFamily="18" charset="0"/>
              </a:rPr>
              <a:t>Body </a:t>
            </a:r>
            <a:r>
              <a:rPr lang="en-US" dirty="0">
                <a:latin typeface="Times New Roman" panose="02020603050405020304" pitchFamily="18" charset="0"/>
                <a:cs typeface="Times New Roman" panose="02020603050405020304" pitchFamily="18" charset="0"/>
              </a:rPr>
              <a:t>should be sideways with </a:t>
            </a:r>
            <a:r>
              <a:rPr lang="en-US" dirty="0" smtClean="0">
                <a:latin typeface="Times New Roman" panose="02020603050405020304" pitchFamily="18" charset="0"/>
                <a:cs typeface="Times New Roman" panose="02020603050405020304" pitchFamily="18" charset="0"/>
              </a:rPr>
              <a:t>non racket </a:t>
            </a:r>
            <a:r>
              <a:rPr lang="en-US" dirty="0">
                <a:latin typeface="Times New Roman" panose="02020603050405020304" pitchFamily="18" charset="0"/>
                <a:cs typeface="Times New Roman" panose="02020603050405020304" pitchFamily="18" charset="0"/>
              </a:rPr>
              <a:t>shoulder towards the net in line with the oncoming </a:t>
            </a:r>
            <a:r>
              <a:rPr lang="en-US" dirty="0" smtClean="0">
                <a:latin typeface="Times New Roman" panose="02020603050405020304" pitchFamily="18" charset="0"/>
                <a:cs typeface="Times New Roman" panose="02020603050405020304" pitchFamily="18" charset="0"/>
              </a:rPr>
              <a:t>shuttle.</a:t>
            </a:r>
          </a:p>
          <a:p>
            <a:r>
              <a:rPr lang="en-US" dirty="0" smtClean="0">
                <a:latin typeface="Times New Roman" panose="02020603050405020304" pitchFamily="18" charset="0"/>
                <a:cs typeface="Times New Roman" panose="02020603050405020304" pitchFamily="18" charset="0"/>
              </a:rPr>
              <a:t>Legs </a:t>
            </a:r>
            <a:r>
              <a:rPr lang="en-US" dirty="0">
                <a:latin typeface="Times New Roman" panose="02020603050405020304" pitchFamily="18" charset="0"/>
                <a:cs typeface="Times New Roman" panose="02020603050405020304" pitchFamily="18" charset="0"/>
              </a:rPr>
              <a:t>should be spread apart to widen the base of support with bent knees to lower the athlete’s center of gravity</a:t>
            </a:r>
            <a:r>
              <a:rPr lang="en-US" dirty="0" smtClean="0">
                <a:latin typeface="Times New Roman" panose="02020603050405020304" pitchFamily="18" charset="0"/>
                <a:cs typeface="Times New Roman" panose="02020603050405020304" pitchFamily="18" charset="0"/>
              </a:rPr>
              <a:t>.</a:t>
            </a:r>
          </a:p>
          <a:p>
            <a:r>
              <a:rPr lang="en-US" dirty="0">
                <a:latin typeface="Times New Roman" panose="02020603050405020304" pitchFamily="18" charset="0"/>
                <a:cs typeface="Times New Roman" panose="02020603050405020304" pitchFamily="18" charset="0"/>
              </a:rPr>
              <a:t>Having a supported center of gravity allows all the particles of the body to be evenly distributed to maximize control of technique</a:t>
            </a:r>
            <a:r>
              <a:rPr lang="en-US" dirty="0" smtClean="0">
                <a:latin typeface="Times New Roman" panose="02020603050405020304" pitchFamily="18" charset="0"/>
                <a:cs typeface="Times New Roman" panose="02020603050405020304" pitchFamily="18" charset="0"/>
              </a:rPr>
              <a:t>.</a:t>
            </a:r>
          </a:p>
          <a:p>
            <a:r>
              <a:rPr lang="en-US" dirty="0">
                <a:latin typeface="Times New Roman" panose="02020603050405020304" pitchFamily="18" charset="0"/>
                <a:cs typeface="Times New Roman" panose="02020603050405020304" pitchFamily="18" charset="0"/>
              </a:rPr>
              <a:t>If an athlete attempts the smash with a poor center of gravity then most likely will become off balance which can reduce the power and accuracy of the shot and disrupt the overall sequence of the skill. </a:t>
            </a:r>
          </a:p>
        </p:txBody>
      </p:sp>
    </p:spTree>
    <p:extLst>
      <p:ext uri="{BB962C8B-B14F-4D97-AF65-F5344CB8AC3E}">
        <p14:creationId xmlns:p14="http://schemas.microsoft.com/office/powerpoint/2010/main" val="41306061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PREPERATON PHASE:</a:t>
            </a:r>
            <a:endParaRPr lang="en-US" sz="3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pPr>
              <a:buFont typeface="Wingdings" panose="05000000000000000000" pitchFamily="2" charset="2"/>
              <a:buChar char="Ø"/>
            </a:pPr>
            <a:r>
              <a:rPr lang="en-US" sz="2800" dirty="0" smtClean="0">
                <a:latin typeface="Times New Roman" panose="02020603050405020304" pitchFamily="18" charset="0"/>
                <a:cs typeface="Times New Roman" panose="02020603050405020304" pitchFamily="18" charset="0"/>
              </a:rPr>
              <a:t> Muscles </a:t>
            </a:r>
            <a:r>
              <a:rPr lang="en-US" sz="2800" dirty="0">
                <a:latin typeface="Times New Roman" panose="02020603050405020304" pitchFamily="18" charset="0"/>
                <a:cs typeface="Times New Roman" panose="02020603050405020304" pitchFamily="18" charset="0"/>
              </a:rPr>
              <a:t>involved: </a:t>
            </a:r>
            <a:endParaRPr lang="en-US" sz="2800"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sz="2800" dirty="0" smtClean="0">
                <a:latin typeface="Times New Roman" panose="02020603050405020304" pitchFamily="18" charset="0"/>
                <a:cs typeface="Times New Roman" panose="02020603050405020304" pitchFamily="18" charset="0"/>
              </a:rPr>
              <a:t> Quadriceps </a:t>
            </a:r>
            <a:r>
              <a:rPr lang="en-US" sz="2800" dirty="0">
                <a:latin typeface="Times New Roman" panose="02020603050405020304" pitchFamily="18" charset="0"/>
                <a:cs typeface="Times New Roman" panose="02020603050405020304" pitchFamily="18" charset="0"/>
              </a:rPr>
              <a:t>Hamstrings </a:t>
            </a:r>
            <a:r>
              <a:rPr lang="en-US" sz="2800" dirty="0" smtClean="0">
                <a:latin typeface="Times New Roman" panose="02020603050405020304" pitchFamily="18" charset="0"/>
                <a:cs typeface="Times New Roman" panose="02020603050405020304" pitchFamily="18" charset="0"/>
              </a:rPr>
              <a:t>Calves.</a:t>
            </a:r>
          </a:p>
          <a:p>
            <a:endParaRPr lang="en-US" dirty="0"/>
          </a:p>
        </p:txBody>
      </p:sp>
    </p:spTree>
    <p:extLst>
      <p:ext uri="{BB962C8B-B14F-4D97-AF65-F5344CB8AC3E}">
        <p14:creationId xmlns:p14="http://schemas.microsoft.com/office/powerpoint/2010/main" val="3441251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6431736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BACK SWING PHASE:</a:t>
            </a:r>
            <a:endParaRPr lang="en-US" sz="3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As weight is transferred to the back (weight on rear foot), the body is pushed with the racket foot into the air moving the center of gravity into position</a:t>
            </a:r>
            <a:r>
              <a:rPr lang="en-US" sz="2400" dirty="0" smtClean="0">
                <a:latin typeface="Times New Roman" panose="02020603050405020304" pitchFamily="18" charset="0"/>
                <a:cs typeface="Times New Roman" panose="02020603050405020304" pitchFamily="18" charset="0"/>
              </a:rPr>
              <a:t>.</a:t>
            </a:r>
          </a:p>
          <a:p>
            <a:pPr>
              <a:buFont typeface="Wingdings" panose="05000000000000000000" pitchFamily="2" charset="2"/>
              <a:buChar char="§"/>
            </a:pPr>
            <a:r>
              <a:rPr lang="en-US" sz="2400" dirty="0">
                <a:latin typeface="Times New Roman" panose="02020603050405020304" pitchFamily="18" charset="0"/>
                <a:cs typeface="Times New Roman" panose="02020603050405020304" pitchFamily="18" charset="0"/>
              </a:rPr>
              <a:t>The legs are brought at the back to generate more force while suspended in the air at the highest point </a:t>
            </a:r>
            <a:r>
              <a:rPr lang="en-US" sz="2400" dirty="0" smtClean="0">
                <a:latin typeface="Times New Roman" panose="02020603050405020304" pitchFamily="18" charset="0"/>
                <a:cs typeface="Times New Roman" panose="02020603050405020304" pitchFamily="18" charset="0"/>
              </a:rPr>
              <a:t>possible.</a:t>
            </a:r>
          </a:p>
          <a:p>
            <a:pPr>
              <a:buFont typeface="Wingdings" panose="05000000000000000000" pitchFamily="2" charset="2"/>
              <a:buChar char="§"/>
            </a:pPr>
            <a:r>
              <a:rPr lang="en-US" sz="2400" dirty="0" smtClean="0">
                <a:latin typeface="Times New Roman" panose="02020603050405020304" pitchFamily="18" charset="0"/>
                <a:cs typeface="Times New Roman" panose="02020603050405020304" pitchFamily="18" charset="0"/>
              </a:rPr>
              <a:t>Racket </a:t>
            </a:r>
            <a:r>
              <a:rPr lang="en-US" sz="2400" dirty="0">
                <a:latin typeface="Times New Roman" panose="02020603050405020304" pitchFamily="18" charset="0"/>
                <a:cs typeface="Times New Roman" panose="02020603050405020304" pitchFamily="18" charset="0"/>
              </a:rPr>
              <a:t>arm is stretched as far back as possible to provide optimal momentum for forward swing.</a:t>
            </a:r>
          </a:p>
        </p:txBody>
      </p:sp>
    </p:spTree>
    <p:extLst>
      <p:ext uri="{BB962C8B-B14F-4D97-AF65-F5344CB8AC3E}">
        <p14:creationId xmlns:p14="http://schemas.microsoft.com/office/powerpoint/2010/main" val="3357206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BACK SWING PHASE:</a:t>
            </a:r>
            <a:endParaRPr lang="en-US" sz="3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sz="2400" dirty="0">
                <a:latin typeface="Times New Roman" panose="02020603050405020304" pitchFamily="18" charset="0"/>
                <a:cs typeface="Times New Roman" panose="02020603050405020304" pitchFamily="18" charset="0"/>
              </a:rPr>
              <a:t>Reaching optimal height when jumping provides a greater trajectory angle when making contact at the highest point with the racket</a:t>
            </a:r>
            <a:r>
              <a:rPr lang="en-US" sz="2400" dirty="0" smtClean="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25033592"/>
      </p:ext>
    </p:extLst>
  </p:cSld>
  <p:clrMapOvr>
    <a:masterClrMapping/>
  </p:clrMapOvr>
</p:sld>
</file>

<file path=ppt/theme/theme1.xml><?xml version="1.0" encoding="utf-8"?>
<a:theme xmlns:a="http://schemas.openxmlformats.org/drawingml/2006/main" name="Frame">
  <a:themeElements>
    <a:clrScheme name="Frame">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18A1B607-7BAE-46D6-8090-545AC7BDD739}"/>
    </a:ext>
  </a:extLst>
</a:theme>
</file>

<file path=docProps/app.xml><?xml version="1.0" encoding="utf-8"?>
<Properties xmlns="http://schemas.openxmlformats.org/officeDocument/2006/extended-properties" xmlns:vt="http://schemas.openxmlformats.org/officeDocument/2006/docPropsVTypes">
  <Template>Frame</Template>
  <TotalTime>85</TotalTime>
  <Words>699</Words>
  <Application>Microsoft Office PowerPoint</Application>
  <PresentationFormat>Widescreen</PresentationFormat>
  <Paragraphs>49</Paragraphs>
  <Slides>19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Corbel</vt:lpstr>
      <vt:lpstr>Courier New</vt:lpstr>
      <vt:lpstr>Times New Roman</vt:lpstr>
      <vt:lpstr>Wingdings</vt:lpstr>
      <vt:lpstr>Wingdings 2</vt:lpstr>
      <vt:lpstr>Frame</vt:lpstr>
      <vt:lpstr>BIOMECHANICAL ANALYSIS OF SPORTS</vt:lpstr>
      <vt:lpstr>BADMINTON:</vt:lpstr>
      <vt:lpstr>BADMINTON:</vt:lpstr>
      <vt:lpstr>SMASH:</vt:lpstr>
      <vt:lpstr>PREPERATION PHASE:</vt:lpstr>
      <vt:lpstr>PREPERATON PHASE:</vt:lpstr>
      <vt:lpstr>PowerPoint Presentation</vt:lpstr>
      <vt:lpstr>BACK SWING PHASE:</vt:lpstr>
      <vt:lpstr>BACK SWING PHASE:</vt:lpstr>
      <vt:lpstr>PowerPoint Presentation</vt:lpstr>
      <vt:lpstr>FORWARD SWING PHASE:</vt:lpstr>
      <vt:lpstr>FORWARD SWING PHASE:</vt:lpstr>
      <vt:lpstr>PowerPoint Presentation</vt:lpstr>
      <vt:lpstr>IMPACT PHASE:</vt:lpstr>
      <vt:lpstr>PowerPoint Presentation</vt:lpstr>
      <vt:lpstr>FOLLOW THROUGH PHASE:</vt:lpstr>
      <vt:lpstr>PowerPoint Presentation</vt:lpstr>
      <vt:lpstr>IMPLICATIONS:</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BIOMECHANICAL ANALYSIS OF SPORTS</dc:title>
  <dc:creator>mahi jutt</dc:creator>
  <cp:lastModifiedBy>mahi jutt</cp:lastModifiedBy>
  <cp:revision>9</cp:revision>
  <dcterms:created xsi:type="dcterms:W3CDTF">2020-04-03T17:33:42Z</dcterms:created>
  <dcterms:modified xsi:type="dcterms:W3CDTF">2020-04-03T18:59:05Z</dcterms:modified>
</cp:coreProperties>
</file>