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2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25400" ty="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25400" ty="6350" sx="71000" sy="7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nfEmezg7eY" TargetMode="External"/><Relationship Id="rId2" Type="http://schemas.openxmlformats.org/officeDocument/2006/relationships/hyperlink" Target="https://www.physio-pedia.com/Knee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646724"/>
          </a:xfrm>
        </p:spPr>
        <p:txBody>
          <a:bodyPr/>
          <a:lstStyle/>
          <a:p>
            <a:r>
              <a:rPr lang="en-US" sz="5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BIOMECHANICS OF LOWER EXTREMITY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15" y="4960137"/>
            <a:ext cx="3200400" cy="164672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DR. NOOR-UL-AIN KUNG</a:t>
            </a:r>
          </a:p>
          <a:p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BIOMECHANICS</a:t>
            </a:r>
          </a:p>
          <a:p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MS.C 3</a:t>
            </a:r>
            <a:r>
              <a:rPr lang="en-US" sz="2400" b="1" baseline="300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RD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 SMESTER.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3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490" y="585216"/>
            <a:ext cx="9945710" cy="1101916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STRUCTURE OF KNEE JOINT:</a:t>
            </a:r>
            <a:endParaRPr lang="en-US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encil" panose="040409050D0802020404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490" y="1854558"/>
            <a:ext cx="9945711" cy="4454802"/>
          </a:xfrm>
        </p:spPr>
        <p:txBody>
          <a:bodyPr/>
          <a:lstStyle/>
          <a:p>
            <a:pPr>
              <a:buClr>
                <a:schemeClr val="accent5"/>
              </a:buClr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 of knee joint allows the bearing of the tremendous load and mobility for loco-motor activities.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Knee joint is the large synovial joint, including the following articulations;</a:t>
            </a:r>
          </a:p>
          <a:p>
            <a:pPr lvl="8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Tibio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femoral joint.</a:t>
            </a:r>
          </a:p>
          <a:p>
            <a:pPr lvl="8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Patello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femoral joint.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q"/>
            </a:pPr>
            <a:r>
              <a:rPr lang="en-US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Tibiofemoral</a:t>
            </a:r>
            <a:r>
              <a:rPr lang="en-US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joint: </a:t>
            </a:r>
            <a:r>
              <a:rPr lang="en-US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the dual </a:t>
            </a:r>
            <a:r>
              <a:rPr lang="en-US" sz="24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condyloid</a:t>
            </a:r>
            <a:r>
              <a:rPr lang="en-US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articulation </a:t>
            </a:r>
            <a:r>
              <a:rPr lang="en-US" sz="24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beween</a:t>
            </a:r>
            <a:r>
              <a:rPr lang="en-US" sz="2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medial and lateral condyles of the tibia and femur composing the main “hinge joint”.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q"/>
            </a:pPr>
            <a:r>
              <a:rPr lang="en-US" sz="2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Menisci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the half moon shaped cartilaginous discs located between the </a:t>
            </a:r>
            <a:r>
              <a:rPr lang="en-US" sz="2400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tibial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femoral condyles.</a:t>
            </a:r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93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5003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039" y="0"/>
            <a:ext cx="624196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6922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611" y="585216"/>
            <a:ext cx="11037195" cy="117919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STRUCTURE OF KNEE JOINT:</a:t>
            </a:r>
            <a:endParaRPr lang="en-US" sz="4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encil" panose="040409050D0802020404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612" y="1854558"/>
            <a:ext cx="11037194" cy="4842456"/>
          </a:xfrm>
        </p:spPr>
        <p:txBody>
          <a:bodyPr>
            <a:normAutofit/>
          </a:bodyPr>
          <a:lstStyle/>
          <a:p>
            <a:pPr>
              <a:buClr>
                <a:schemeClr val="accent5"/>
              </a:buClr>
              <a:buFont typeface="Wingdings" panose="05000000000000000000" pitchFamily="2" charset="2"/>
              <a:buChar char="q"/>
            </a:pPr>
            <a:r>
              <a:rPr lang="en-US" sz="24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 </a:t>
            </a:r>
            <a:r>
              <a:rPr lang="en-US" sz="2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Ligaments: 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Medial &amp; lateral collateral ligaments prevent the lateral motion at knee joint. Cruciate ligament are the major ligaments that stable the knee joint anteriorly and posteriorly named as ACL (anterior cruciate ligaments) &amp; PCL (posterior cruciate ligaments).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Patello</a:t>
            </a:r>
            <a:r>
              <a:rPr lang="en-US" sz="2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-femoral joint: 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Articulation between the patella and femur is called patella-femoral joint.</a:t>
            </a:r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Joint capsule &amp; Bursa: Articular capsule at knee is large and lax. A number of bursa are located in and around capsule to reduce friction. Their name are;</a:t>
            </a:r>
          </a:p>
          <a:p>
            <a:pPr lvl="8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Supra-patellar bursa.</a:t>
            </a:r>
          </a:p>
          <a:p>
            <a:pPr lvl="8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Semimembranosus bursa.</a:t>
            </a:r>
          </a:p>
          <a:p>
            <a:pPr lvl="8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Sub-popliteal bursa.</a:t>
            </a:r>
          </a:p>
          <a:p>
            <a:pPr lvl="8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Infra-patellar bursa.</a:t>
            </a:r>
            <a:endParaRPr lang="en-US" sz="20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Pre-patellar bursa.</a:t>
            </a:r>
            <a:endParaRPr lang="en-US" sz="20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797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156101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462" y="0"/>
            <a:ext cx="60745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238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854" y="585216"/>
            <a:ext cx="11153104" cy="1101916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MOVEMENTS AT KNEE JOINT:</a:t>
            </a:r>
            <a:endParaRPr lang="en-US" sz="4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encil" panose="040409050D0802020404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854" y="1790163"/>
            <a:ext cx="11153104" cy="4803820"/>
          </a:xfrm>
        </p:spPr>
        <p:txBody>
          <a:bodyPr/>
          <a:lstStyle/>
          <a:p>
            <a:pPr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n-US" dirty="0" smtClean="0"/>
              <a:t> 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FLEXION &amp; EXTENSION: Flexion and extension are the primary movements permitted at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tibio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-femoral joint.</a:t>
            </a:r>
          </a:p>
          <a:p>
            <a:pPr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lexors of knee are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Gracilis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Sartorius,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Popliteus</a:t>
            </a:r>
            <a:r>
              <a:rPr lang="en-US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&amp; Gastrocnemius.</a:t>
            </a:r>
          </a:p>
          <a:p>
            <a:pPr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US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Extensors of knee are Rectus-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femoris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Vastus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lateralis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Vastus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medius</a:t>
            </a:r>
            <a:r>
              <a:rPr lang="en-US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&amp;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Vastus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intermedius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collectively called quadriceps.</a:t>
            </a:r>
          </a:p>
        </p:txBody>
      </p:sp>
    </p:spTree>
    <p:extLst>
      <p:ext uri="{BB962C8B-B14F-4D97-AF65-F5344CB8AC3E}">
        <p14:creationId xmlns:p14="http://schemas.microsoft.com/office/powerpoint/2010/main" val="1257070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10541100" cy="1153432"/>
          </a:xfrm>
        </p:spPr>
        <p:txBody>
          <a:bodyPr/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tencil" panose="040409050D0802020404" pitchFamily="82" charset="0"/>
              </a:rPr>
              <a:t>Common injuries:</a:t>
            </a:r>
            <a:endParaRPr lang="en-US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tencil" panose="040409050D0802020404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 injuries’ mechanism involves the stretching or tearing of soft tissues on one side of joint when a blow is sustained from opposite side during weight bearing some common injuries are;</a:t>
            </a:r>
          </a:p>
          <a:p>
            <a:pPr marL="457200" indent="-457200">
              <a:buClr>
                <a:schemeClr val="accent5">
                  <a:lumMod val="75000"/>
                </a:schemeClr>
              </a:buClr>
              <a:buFont typeface="+mj-lt"/>
              <a:buAutoNum type="alphaLcPeriod"/>
            </a:pP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ACL (anterior cruciate ligament) injury.</a:t>
            </a:r>
          </a:p>
          <a:p>
            <a:pPr marL="457200" indent="-457200">
              <a:buClr>
                <a:schemeClr val="accent5">
                  <a:lumMod val="75000"/>
                </a:schemeClr>
              </a:buClr>
              <a:buFont typeface="+mj-lt"/>
              <a:buAutoNum type="alphaLcPeriod"/>
            </a:pP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PCL  (posterior cruciate ligament) injury.</a:t>
            </a:r>
          </a:p>
          <a:p>
            <a:pPr marL="457200" indent="-457200">
              <a:buClr>
                <a:schemeClr val="accent5">
                  <a:lumMod val="75000"/>
                </a:schemeClr>
              </a:buClr>
              <a:buFont typeface="+mj-lt"/>
              <a:buAutoNum type="alphaLcPeriod"/>
            </a:pP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Medial collateral ligament injury.</a:t>
            </a:r>
          </a:p>
          <a:p>
            <a:pPr marL="457200" indent="-457200">
              <a:buClr>
                <a:schemeClr val="accent5">
                  <a:lumMod val="75000"/>
                </a:schemeClr>
              </a:buClr>
              <a:buFont typeface="+mj-lt"/>
              <a:buAutoNum type="alphaLcPeriod"/>
            </a:pPr>
            <a:r>
              <a:rPr lang="en-US" sz="2400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Patellofemoral</a:t>
            </a: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pain syndrome. </a:t>
            </a:r>
          </a:p>
          <a:p>
            <a:pPr marL="457200" indent="-457200">
              <a:buClr>
                <a:schemeClr val="accent5">
                  <a:lumMod val="75000"/>
                </a:schemeClr>
              </a:buClr>
              <a:buFont typeface="+mj-lt"/>
              <a:buAutoNum type="alphaLcPeriod"/>
            </a:pPr>
            <a:r>
              <a:rPr lang="en-US" sz="2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 splints. Pain arising from anterior aspect of lower leg due to running &amp; dancing.</a:t>
            </a:r>
          </a:p>
          <a:p>
            <a:pPr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943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19242" y="1132199"/>
            <a:ext cx="56641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https://www.physio-pedia.com/Knee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43478" y="2806452"/>
            <a:ext cx="7836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https://www.youtube.com/watch?v=SnfEmezg7eY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029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18214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A41AC481-B287-49C8-90EF-C669597D2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91</TotalTime>
  <Words>362</Words>
  <Application>Microsoft Office PowerPoint</Application>
  <PresentationFormat>Widescreen</PresentationFormat>
  <Paragraphs>33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Stencil</vt:lpstr>
      <vt:lpstr>Times New Roman</vt:lpstr>
      <vt:lpstr>Tw Cen MT</vt:lpstr>
      <vt:lpstr>Tw Cen MT Condensed</vt:lpstr>
      <vt:lpstr>Wingdings</vt:lpstr>
      <vt:lpstr>Wingdings 3</vt:lpstr>
      <vt:lpstr>Integral</vt:lpstr>
      <vt:lpstr>BIOMECHANICS OF LOWER EXTREMITY</vt:lpstr>
      <vt:lpstr>STRUCTURE OF KNEE JOINT:</vt:lpstr>
      <vt:lpstr>PowerPoint Presentation</vt:lpstr>
      <vt:lpstr>STRUCTURE OF KNEE JOINT:</vt:lpstr>
      <vt:lpstr>PowerPoint Presentation</vt:lpstr>
      <vt:lpstr>MOVEMENTS AT KNEE JOINT:</vt:lpstr>
      <vt:lpstr>Common injuries: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BIOMECHANICS OF LOWER EXTREMITY</dc:title>
  <dc:creator>mahi jutt</dc:creator>
  <cp:lastModifiedBy>mahi jutt</cp:lastModifiedBy>
  <cp:revision>10</cp:revision>
  <dcterms:created xsi:type="dcterms:W3CDTF">2020-03-29T14:32:35Z</dcterms:created>
  <dcterms:modified xsi:type="dcterms:W3CDTF">2020-03-30T15:06:53Z</dcterms:modified>
</cp:coreProperties>
</file>