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E13D2964-D3D7-44FA-9DD1-864E034618A0}" type="datetimeFigureOut">
              <a:rPr lang="en-US" smtClean="0"/>
              <a:t>12/8/2019</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A0F6D89B-2DFD-4616-93AD-7E89429674E1}" type="slidenum">
              <a:rPr lang="en-US" smtClean="0"/>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13D2964-D3D7-44FA-9DD1-864E034618A0}" type="datetimeFigureOut">
              <a:rPr lang="en-US" smtClean="0"/>
              <a:t>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F6D89B-2DFD-4616-93AD-7E89429674E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13D2964-D3D7-44FA-9DD1-864E034618A0}" type="datetimeFigureOut">
              <a:rPr lang="en-US" smtClean="0"/>
              <a:t>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F6D89B-2DFD-4616-93AD-7E89429674E1}"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13D2964-D3D7-44FA-9DD1-864E034618A0}" type="datetimeFigureOut">
              <a:rPr lang="en-US" smtClean="0"/>
              <a:t>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F6D89B-2DFD-4616-93AD-7E89429674E1}"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13D2964-D3D7-44FA-9DD1-864E034618A0}" type="datetimeFigureOut">
              <a:rPr lang="en-US" smtClean="0"/>
              <a:t>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A0F6D89B-2DFD-4616-93AD-7E89429674E1}"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13D2964-D3D7-44FA-9DD1-864E034618A0}" type="datetimeFigureOut">
              <a:rPr lang="en-US" smtClean="0"/>
              <a:t>12/8/2019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0F6D89B-2DFD-4616-93AD-7E89429674E1}"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13D2964-D3D7-44FA-9DD1-864E034618A0}" type="datetimeFigureOut">
              <a:rPr lang="en-US" smtClean="0"/>
              <a:t>12/8/2019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0F6D89B-2DFD-4616-93AD-7E89429674E1}"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13D2964-D3D7-44FA-9DD1-864E034618A0}" type="datetimeFigureOut">
              <a:rPr lang="en-US" smtClean="0"/>
              <a:t>12/8/2019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0F6D89B-2DFD-4616-93AD-7E89429674E1}"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3D2964-D3D7-44FA-9DD1-864E034618A0}" type="datetimeFigureOut">
              <a:rPr lang="en-US" smtClean="0"/>
              <a:t>12/8/2019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0F6D89B-2DFD-4616-93AD-7E89429674E1}"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13D2964-D3D7-44FA-9DD1-864E034618A0}" type="datetimeFigureOut">
              <a:rPr lang="en-US" smtClean="0"/>
              <a:t>12/8/2019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0F6D89B-2DFD-4616-93AD-7E89429674E1}"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13D2964-D3D7-44FA-9DD1-864E034618A0}" type="datetimeFigureOut">
              <a:rPr lang="en-US" smtClean="0"/>
              <a:t>12/8/2019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0F6D89B-2DFD-4616-93AD-7E89429674E1}"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E13D2964-D3D7-44FA-9DD1-864E034618A0}" type="datetimeFigureOut">
              <a:rPr lang="en-US" smtClean="0"/>
              <a:t>12/8/2019</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0F6D89B-2DFD-4616-93AD-7E89429674E1}" type="slidenum">
              <a:rPr lang="en-US" smtClean="0"/>
              <a:t>‹#›</a:t>
            </a:fld>
            <a:endParaRPr lang="en-US" dirty="0"/>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Presentation topic</a:t>
            </a:r>
            <a:endParaRPr lang="en-US" dirty="0"/>
          </a:p>
        </p:txBody>
      </p:sp>
      <p:sp>
        <p:nvSpPr>
          <p:cNvPr id="3" name="Subtitle 2"/>
          <p:cNvSpPr>
            <a:spLocks noGrp="1"/>
          </p:cNvSpPr>
          <p:nvPr>
            <p:ph type="subTitle" idx="1"/>
          </p:nvPr>
        </p:nvSpPr>
        <p:spPr/>
        <p:txBody>
          <a:bodyPr/>
          <a:lstStyle/>
          <a:p>
            <a:r>
              <a:rPr lang="en-US" dirty="0" smtClean="0"/>
              <a:t>Maximum Oxygen Uptake  </a:t>
            </a:r>
          </a:p>
          <a:p>
            <a:r>
              <a:rPr lang="en-US" dirty="0" smtClean="0"/>
              <a:t>VO2 max</a:t>
            </a:r>
            <a:endParaRPr lang="en-US" dirty="0"/>
          </a:p>
        </p:txBody>
      </p:sp>
    </p:spTree>
    <p:extLst>
      <p:ext uri="{BB962C8B-B14F-4D97-AF65-F5344CB8AC3E}">
        <p14:creationId xmlns:p14="http://schemas.microsoft.com/office/powerpoint/2010/main" val="1809534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VO2max – How do you measure it?</a:t>
            </a:r>
            <a:endParaRPr lang="en-US" dirty="0"/>
          </a:p>
        </p:txBody>
      </p:sp>
      <p:sp>
        <p:nvSpPr>
          <p:cNvPr id="3" name="Content Placeholder 2"/>
          <p:cNvSpPr>
            <a:spLocks noGrp="1"/>
          </p:cNvSpPr>
          <p:nvPr>
            <p:ph idx="1"/>
          </p:nvPr>
        </p:nvSpPr>
        <p:spPr/>
        <p:txBody>
          <a:bodyPr/>
          <a:lstStyle/>
          <a:p>
            <a:r>
              <a:rPr lang="en-US" dirty="0" smtClean="0"/>
              <a:t>By using a “metabolic cart “(gas analyzers, flow measuring device) to quantify respiratory gas exchange (VO2,CO2) production (VCO2) across the lungs/at the mouth during an exercise test.</a:t>
            </a:r>
          </a:p>
          <a:p>
            <a:endParaRPr lang="en-US" dirty="0" smtClean="0"/>
          </a:p>
        </p:txBody>
      </p:sp>
    </p:spTree>
    <p:extLst>
      <p:ext uri="{BB962C8B-B14F-4D97-AF65-F5344CB8AC3E}">
        <p14:creationId xmlns:p14="http://schemas.microsoft.com/office/powerpoint/2010/main" val="11471534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153400" cy="5943600"/>
          </a:xfrm>
        </p:spPr>
        <p:txBody>
          <a:bodyPr/>
          <a:lstStyle/>
          <a:p>
            <a:endParaRPr lang="en-US" dirty="0"/>
          </a:p>
        </p:txBody>
      </p:sp>
      <p:sp>
        <p:nvSpPr>
          <p:cNvPr id="3" name="Content Placeholder 2"/>
          <p:cNvSpPr>
            <a:spLocks noGrp="1"/>
          </p:cNvSpPr>
          <p:nvPr>
            <p:ph idx="1"/>
          </p:nvPr>
        </p:nvSpPr>
        <p:spPr/>
        <p:txBody>
          <a:bodyPr/>
          <a:lstStyle/>
          <a:p>
            <a:endParaRPr lang="en-US" dirty="0" smtClean="0"/>
          </a:p>
          <a:p>
            <a:endParaRPr lang="en-US" dirty="0" smtClean="0"/>
          </a:p>
          <a:p>
            <a:pPr marL="137160" indent="0">
              <a:buNone/>
            </a:pPr>
            <a:r>
              <a:rPr lang="en-US" dirty="0"/>
              <a:t> </a:t>
            </a:r>
            <a:r>
              <a:rPr lang="en-US" dirty="0" smtClean="0"/>
              <a:t>                    </a:t>
            </a:r>
            <a:r>
              <a:rPr lang="en-US" sz="9600" b="1" dirty="0" smtClean="0"/>
              <a:t>Thanks</a:t>
            </a:r>
            <a:endParaRPr lang="en-US" sz="9600" b="1" dirty="0"/>
          </a:p>
        </p:txBody>
      </p:sp>
    </p:spTree>
    <p:extLst>
      <p:ext uri="{BB962C8B-B14F-4D97-AF65-F5344CB8AC3E}">
        <p14:creationId xmlns:p14="http://schemas.microsoft.com/office/powerpoint/2010/main" val="34580980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Presentation Members</a:t>
            </a:r>
            <a:br>
              <a:rPr lang="en-US" dirty="0" smtClean="0"/>
            </a:b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Fatima Ather</a:t>
            </a:r>
          </a:p>
          <a:p>
            <a:r>
              <a:rPr lang="en-US" dirty="0" smtClean="0"/>
              <a:t>Atka Akram</a:t>
            </a:r>
          </a:p>
          <a:p>
            <a:r>
              <a:rPr lang="en-US" dirty="0" smtClean="0"/>
              <a:t>Gulzareen Mustafa</a:t>
            </a:r>
          </a:p>
          <a:p>
            <a:r>
              <a:rPr lang="en-US" dirty="0" smtClean="0"/>
              <a:t>Aysha Tufail</a:t>
            </a:r>
            <a:endParaRPr lang="en-US" dirty="0"/>
          </a:p>
        </p:txBody>
      </p:sp>
    </p:spTree>
    <p:extLst>
      <p:ext uri="{BB962C8B-B14F-4D97-AF65-F5344CB8AC3E}">
        <p14:creationId xmlns:p14="http://schemas.microsoft.com/office/powerpoint/2010/main" val="2125873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VO2</a:t>
            </a:r>
            <a:endParaRPr lang="en-US" dirty="0"/>
          </a:p>
        </p:txBody>
      </p:sp>
      <p:sp>
        <p:nvSpPr>
          <p:cNvPr id="3" name="Content Placeholder 2"/>
          <p:cNvSpPr>
            <a:spLocks noGrp="1"/>
          </p:cNvSpPr>
          <p:nvPr>
            <p:ph idx="1"/>
          </p:nvPr>
        </p:nvSpPr>
        <p:spPr/>
        <p:txBody>
          <a:bodyPr/>
          <a:lstStyle/>
          <a:p>
            <a:r>
              <a:rPr lang="en-US" dirty="0" smtClean="0"/>
              <a:t>British physiologist Archibald Hill introduced the concepts of maximal oxygen uptake in 1922.</a:t>
            </a:r>
          </a:p>
          <a:p>
            <a:r>
              <a:rPr lang="en-US" dirty="0" smtClean="0"/>
              <a:t>Hill and German physician Otto Meyerhof shared the 1922 Nobel Prize in physiology or Medicine for their independent work related to muscle energy metabolism.</a:t>
            </a:r>
          </a:p>
          <a:p>
            <a:r>
              <a:rPr lang="en-US" dirty="0" smtClean="0"/>
              <a:t>Building on this work scientist began measuring oxygen consumption during exercise.  </a:t>
            </a:r>
            <a:endParaRPr lang="en-US" dirty="0"/>
          </a:p>
        </p:txBody>
      </p:sp>
    </p:spTree>
    <p:extLst>
      <p:ext uri="{BB962C8B-B14F-4D97-AF65-F5344CB8AC3E}">
        <p14:creationId xmlns:p14="http://schemas.microsoft.com/office/powerpoint/2010/main" val="1485662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Maximum Oxygen Uptake </a:t>
            </a:r>
            <a:endParaRPr lang="en-US" dirty="0"/>
          </a:p>
        </p:txBody>
      </p:sp>
      <p:sp>
        <p:nvSpPr>
          <p:cNvPr id="3" name="Content Placeholder 2"/>
          <p:cNvSpPr>
            <a:spLocks noGrp="1"/>
          </p:cNvSpPr>
          <p:nvPr>
            <p:ph idx="1"/>
          </p:nvPr>
        </p:nvSpPr>
        <p:spPr/>
        <p:txBody>
          <a:bodyPr>
            <a:normAutofit lnSpcReduction="10000"/>
          </a:bodyPr>
          <a:lstStyle/>
          <a:p>
            <a:r>
              <a:rPr lang="en-US" dirty="0" smtClean="0"/>
              <a:t>  A clear link exist between oxygen consumption(VO2) of the body and cardiorespiratory fitness because oxygen delivery to tissue is dependent on lungs and heart function.VO2 max(maximal oxygen uptake) is the maximal rate at which oxygen can be used by body during maximal work.</a:t>
            </a:r>
          </a:p>
          <a:p>
            <a:r>
              <a:rPr lang="en-US" dirty="0" smtClean="0"/>
              <a:t>It is related directly to the maximal capacity of the heart to deliver blood to the muscles.</a:t>
            </a:r>
          </a:p>
          <a:p>
            <a:r>
              <a:rPr lang="en-US" dirty="0" smtClean="0"/>
              <a:t>VO2max measured by fitness test, maximal test, sub-maximal test, polar test. </a:t>
            </a:r>
          </a:p>
        </p:txBody>
      </p:sp>
    </p:spTree>
    <p:extLst>
      <p:ext uri="{BB962C8B-B14F-4D97-AF65-F5344CB8AC3E}">
        <p14:creationId xmlns:p14="http://schemas.microsoft.com/office/powerpoint/2010/main" val="148172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VO2max – What is it?</a:t>
            </a:r>
            <a:endParaRPr lang="en-US" dirty="0"/>
          </a:p>
        </p:txBody>
      </p:sp>
      <p:sp>
        <p:nvSpPr>
          <p:cNvPr id="3" name="Content Placeholder 2"/>
          <p:cNvSpPr>
            <a:spLocks noGrp="1"/>
          </p:cNvSpPr>
          <p:nvPr>
            <p:ph idx="1"/>
          </p:nvPr>
        </p:nvSpPr>
        <p:spPr/>
        <p:txBody>
          <a:bodyPr/>
          <a:lstStyle/>
          <a:p>
            <a:r>
              <a:rPr lang="en-US" dirty="0" smtClean="0"/>
              <a:t>The highest rate of whole body oxygen uptake(VO2) achievable during exercise that utilize a large muscle mass.(e.g. running)</a:t>
            </a:r>
            <a:endParaRPr lang="en-US" dirty="0"/>
          </a:p>
        </p:txBody>
      </p:sp>
    </p:spTree>
    <p:extLst>
      <p:ext uri="{BB962C8B-B14F-4D97-AF65-F5344CB8AC3E}">
        <p14:creationId xmlns:p14="http://schemas.microsoft.com/office/powerpoint/2010/main" val="21127776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VO2max – Why is it important?</a:t>
            </a:r>
            <a:endParaRPr lang="en-US" dirty="0"/>
          </a:p>
        </p:txBody>
      </p:sp>
      <p:sp>
        <p:nvSpPr>
          <p:cNvPr id="3" name="Content Placeholder 2"/>
          <p:cNvSpPr>
            <a:spLocks noGrp="1"/>
          </p:cNvSpPr>
          <p:nvPr>
            <p:ph idx="1"/>
          </p:nvPr>
        </p:nvSpPr>
        <p:spPr/>
        <p:txBody>
          <a:bodyPr/>
          <a:lstStyle/>
          <a:p>
            <a:r>
              <a:rPr lang="en-US" dirty="0" smtClean="0"/>
              <a:t>VO2max is the best overall measure of cardiovascular fitness and sets the upper limit to the production of energy (ATP) via aerobic metabolism(i-e-mitochondrial respiration).</a:t>
            </a:r>
          </a:p>
          <a:p>
            <a:r>
              <a:rPr lang="en-US" dirty="0" smtClean="0"/>
              <a:t>As such having an adequately high VO2max is a necessary but not a sufficient condition to be an elite endurance athlete.</a:t>
            </a:r>
            <a:endParaRPr lang="en-US" dirty="0"/>
          </a:p>
        </p:txBody>
      </p:sp>
    </p:spTree>
    <p:extLst>
      <p:ext uri="{BB962C8B-B14F-4D97-AF65-F5344CB8AC3E}">
        <p14:creationId xmlns:p14="http://schemas.microsoft.com/office/powerpoint/2010/main" val="35144470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VO2max – What determines it? </a:t>
            </a:r>
            <a:endParaRPr lang="en-US" dirty="0"/>
          </a:p>
        </p:txBody>
      </p:sp>
      <p:sp>
        <p:nvSpPr>
          <p:cNvPr id="3" name="Content Placeholder 2"/>
          <p:cNvSpPr>
            <a:spLocks noGrp="1"/>
          </p:cNvSpPr>
          <p:nvPr>
            <p:ph idx="1"/>
          </p:nvPr>
        </p:nvSpPr>
        <p:spPr/>
        <p:txBody>
          <a:bodyPr/>
          <a:lstStyle/>
          <a:p>
            <a:r>
              <a:rPr lang="en-US" dirty="0" smtClean="0"/>
              <a:t> </a:t>
            </a:r>
            <a:r>
              <a:rPr lang="en-US" dirty="0"/>
              <a:t>T</a:t>
            </a:r>
            <a:r>
              <a:rPr lang="en-US" dirty="0" smtClean="0"/>
              <a:t>here are numerous steps involved in the transport of the O2 from the atmosphere to the mitochondria where it is utilized, the primary limiting factor to VO2max is maximal cardiac output and in particular maximal stroke volume.</a:t>
            </a:r>
          </a:p>
          <a:p>
            <a:r>
              <a:rPr lang="en-US" dirty="0" smtClean="0"/>
              <a:t>The Fick Equation:</a:t>
            </a:r>
          </a:p>
          <a:p>
            <a:r>
              <a:rPr lang="en-US" dirty="0" smtClean="0"/>
              <a:t>VO2max = HRmax × SVmax × a-VO2 diff max</a:t>
            </a:r>
          </a:p>
        </p:txBody>
      </p:sp>
    </p:spTree>
    <p:extLst>
      <p:ext uri="{BB962C8B-B14F-4D97-AF65-F5344CB8AC3E}">
        <p14:creationId xmlns:p14="http://schemas.microsoft.com/office/powerpoint/2010/main" val="31848683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VO2max – How do you train it?</a:t>
            </a:r>
            <a:endParaRPr lang="en-US" dirty="0"/>
          </a:p>
        </p:txBody>
      </p:sp>
      <p:sp>
        <p:nvSpPr>
          <p:cNvPr id="3" name="Content Placeholder 2"/>
          <p:cNvSpPr>
            <a:spLocks noGrp="1"/>
          </p:cNvSpPr>
          <p:nvPr>
            <p:ph idx="1"/>
          </p:nvPr>
        </p:nvSpPr>
        <p:spPr/>
        <p:txBody>
          <a:bodyPr/>
          <a:lstStyle/>
          <a:p>
            <a:r>
              <a:rPr lang="en-US" dirty="0" smtClean="0"/>
              <a:t>At least/especially in untrained person, “Ordinary” endurance exercise training, if of sufficient intensity, frequency and duration will lead to an improvement VO2max,but</a:t>
            </a:r>
          </a:p>
          <a:p>
            <a:r>
              <a:rPr lang="en-US" dirty="0" smtClean="0"/>
              <a:t>As an individual becomes more fit, it becomes progressively harder and harder to further improvement. If any further gains are to be achieved.    </a:t>
            </a:r>
            <a:endParaRPr lang="en-US" dirty="0"/>
          </a:p>
        </p:txBody>
      </p:sp>
    </p:spTree>
    <p:extLst>
      <p:ext uri="{BB962C8B-B14F-4D97-AF65-F5344CB8AC3E}">
        <p14:creationId xmlns:p14="http://schemas.microsoft.com/office/powerpoint/2010/main" val="32950176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VO2max – How much can it be improved?</a:t>
            </a:r>
            <a:endParaRPr lang="en-US" dirty="0"/>
          </a:p>
        </p:txBody>
      </p:sp>
      <p:sp>
        <p:nvSpPr>
          <p:cNvPr id="3" name="Content Placeholder 2"/>
          <p:cNvSpPr>
            <a:spLocks noGrp="1"/>
          </p:cNvSpPr>
          <p:nvPr>
            <p:ph idx="1"/>
          </p:nvPr>
        </p:nvSpPr>
        <p:spPr/>
        <p:txBody>
          <a:bodyPr/>
          <a:lstStyle/>
          <a:p>
            <a:r>
              <a:rPr lang="en-US" dirty="0" smtClean="0"/>
              <a:t>Training programme:</a:t>
            </a:r>
          </a:p>
          <a:p>
            <a:r>
              <a:rPr lang="en-US" dirty="0" smtClean="0"/>
              <a:t>Running “all out” 40 minutes.</a:t>
            </a:r>
          </a:p>
          <a:p>
            <a:r>
              <a:rPr lang="en-US" dirty="0" smtClean="0"/>
              <a:t>Cycling 5 min on, 2 min off</a:t>
            </a:r>
          </a:p>
          <a:p>
            <a:r>
              <a:rPr lang="en-US" dirty="0" smtClean="0"/>
              <a:t>Power during intervals set so that subject achieved VO2max during each effect. </a:t>
            </a:r>
          </a:p>
          <a:p>
            <a:endParaRPr lang="en-US" dirty="0"/>
          </a:p>
        </p:txBody>
      </p:sp>
    </p:spTree>
    <p:extLst>
      <p:ext uri="{BB962C8B-B14F-4D97-AF65-F5344CB8AC3E}">
        <p14:creationId xmlns:p14="http://schemas.microsoft.com/office/powerpoint/2010/main" val="40088232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252</TotalTime>
  <Words>447</Words>
  <Application>Microsoft Office PowerPoint</Application>
  <PresentationFormat>On-screen Show (4:3)</PresentationFormat>
  <Paragraphs>38</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Apex</vt:lpstr>
      <vt:lpstr>Presentation topic</vt:lpstr>
      <vt:lpstr>Presentation Members  </vt:lpstr>
      <vt:lpstr>History of VO2</vt:lpstr>
      <vt:lpstr>   Maximum Oxygen Uptake </vt:lpstr>
      <vt:lpstr>VO2max – What is it?</vt:lpstr>
      <vt:lpstr>VO2max – Why is it important?</vt:lpstr>
      <vt:lpstr>VO2max – What determines it? </vt:lpstr>
      <vt:lpstr>VO2max – How do you train it?</vt:lpstr>
      <vt:lpstr>VO2max – How much can it be improved?</vt:lpstr>
      <vt:lpstr>VO2max – How do you measure it?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topic</dc:title>
  <dc:creator>M- Ahmad</dc:creator>
  <cp:lastModifiedBy>M- Ahmad</cp:lastModifiedBy>
  <cp:revision>19</cp:revision>
  <dcterms:created xsi:type="dcterms:W3CDTF">2019-12-08T14:55:41Z</dcterms:created>
  <dcterms:modified xsi:type="dcterms:W3CDTF">2019-12-08T19:08:36Z</dcterms:modified>
</cp:coreProperties>
</file>