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2"/>
  </p:notesMasterIdLst>
  <p:sldIdLst>
    <p:sldId id="257" r:id="rId2"/>
    <p:sldId id="288" r:id="rId3"/>
    <p:sldId id="258" r:id="rId4"/>
    <p:sldId id="259" r:id="rId5"/>
    <p:sldId id="289" r:id="rId6"/>
    <p:sldId id="264" r:id="rId7"/>
    <p:sldId id="265" r:id="rId8"/>
    <p:sldId id="266" r:id="rId9"/>
    <p:sldId id="267" r:id="rId10"/>
    <p:sldId id="268" r:id="rId11"/>
    <p:sldId id="269" r:id="rId12"/>
    <p:sldId id="270" r:id="rId13"/>
    <p:sldId id="290" r:id="rId14"/>
    <p:sldId id="271" r:id="rId15"/>
    <p:sldId id="272" r:id="rId16"/>
    <p:sldId id="273" r:id="rId17"/>
    <p:sldId id="274" r:id="rId18"/>
    <p:sldId id="277" r:id="rId19"/>
    <p:sldId id="278" r:id="rId20"/>
    <p:sldId id="279" r:id="rId21"/>
    <p:sldId id="280" r:id="rId22"/>
    <p:sldId id="281" r:id="rId23"/>
    <p:sldId id="285" r:id="rId24"/>
    <p:sldId id="282" r:id="rId25"/>
    <p:sldId id="283" r:id="rId26"/>
    <p:sldId id="284" r:id="rId27"/>
    <p:sldId id="286" r:id="rId28"/>
    <p:sldId id="291" r:id="rId29"/>
    <p:sldId id="292" r:id="rId30"/>
    <p:sldId id="29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338" autoAdjust="0"/>
    <p:restoredTop sz="94660"/>
  </p:normalViewPr>
  <p:slideViewPr>
    <p:cSldViewPr>
      <p:cViewPr>
        <p:scale>
          <a:sx n="75" d="100"/>
          <a:sy n="75" d="100"/>
        </p:scale>
        <p:origin x="-1284" y="6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5CEF48-10FE-49B3-B29A-8AF97B6C7FC1}" type="datetimeFigureOut">
              <a:rPr lang="en-US" smtClean="0"/>
              <a:pPr/>
              <a:t>1/18/2020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5439E8-55E8-4429-B74A-49F9767F63A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5439E8-55E8-4429-B74A-49F9767F63A6}"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64EF7B62-66E0-4167-B2E7-D5E44AB305F1}" type="datetimeFigureOut">
              <a:rPr lang="en-US" smtClean="0"/>
              <a:pPr/>
              <a:t>1/18/2020</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031838D7-83D0-45D2-A72B-3E3F2C2B2BC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4EF7B62-66E0-4167-B2E7-D5E44AB305F1}" type="datetimeFigureOut">
              <a:rPr lang="en-US" smtClean="0"/>
              <a:pPr/>
              <a:t>1/18/2020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1838D7-83D0-45D2-A72B-3E3F2C2B2BC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4EF7B62-66E0-4167-B2E7-D5E44AB305F1}" type="datetimeFigureOut">
              <a:rPr lang="en-US" smtClean="0"/>
              <a:pPr/>
              <a:t>1/18/2020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1838D7-83D0-45D2-A72B-3E3F2C2B2BC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64EF7B62-66E0-4167-B2E7-D5E44AB305F1}" type="datetimeFigureOut">
              <a:rPr lang="en-US" smtClean="0"/>
              <a:pPr/>
              <a:t>1/18/2020</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031838D7-83D0-45D2-A72B-3E3F2C2B2BC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64EF7B62-66E0-4167-B2E7-D5E44AB305F1}" type="datetimeFigureOut">
              <a:rPr lang="en-US" smtClean="0"/>
              <a:pPr/>
              <a:t>1/18/2020</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031838D7-83D0-45D2-A72B-3E3F2C2B2BC5}"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64EF7B62-66E0-4167-B2E7-D5E44AB305F1}" type="datetimeFigureOut">
              <a:rPr lang="en-US" smtClean="0"/>
              <a:pPr/>
              <a:t>1/18/2020</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31838D7-83D0-45D2-A72B-3E3F2C2B2BC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64EF7B62-66E0-4167-B2E7-D5E44AB305F1}" type="datetimeFigureOut">
              <a:rPr lang="en-US" smtClean="0"/>
              <a:pPr/>
              <a:t>1/18/2020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031838D7-83D0-45D2-A72B-3E3F2C2B2BC5}"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64EF7B62-66E0-4167-B2E7-D5E44AB305F1}" type="datetimeFigureOut">
              <a:rPr lang="en-US" smtClean="0"/>
              <a:pPr/>
              <a:t>1/18/2020</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1838D7-83D0-45D2-A72B-3E3F2C2B2BC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4EF7B62-66E0-4167-B2E7-D5E44AB305F1}" type="datetimeFigureOut">
              <a:rPr lang="en-US" smtClean="0"/>
              <a:pPr/>
              <a:t>1/18/2020</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1838D7-83D0-45D2-A72B-3E3F2C2B2BC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64EF7B62-66E0-4167-B2E7-D5E44AB305F1}" type="datetimeFigureOut">
              <a:rPr lang="en-US" smtClean="0"/>
              <a:pPr/>
              <a:t>1/18/2020</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1838D7-83D0-45D2-A72B-3E3F2C2B2BC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64EF7B62-66E0-4167-B2E7-D5E44AB305F1}" type="datetimeFigureOut">
              <a:rPr lang="en-US" smtClean="0"/>
              <a:pPr/>
              <a:t>1/18/2020</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31838D7-83D0-45D2-A72B-3E3F2C2B2BC5}"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64EF7B62-66E0-4167-B2E7-D5E44AB305F1}" type="datetimeFigureOut">
              <a:rPr lang="en-US" smtClean="0"/>
              <a:pPr/>
              <a:t>1/18/2020</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31838D7-83D0-45D2-A72B-3E3F2C2B2BC5}"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MUSCLE</a:t>
            </a:r>
            <a:endParaRPr lang="en-US" dirty="0"/>
          </a:p>
        </p:txBody>
      </p:sp>
      <p:sp>
        <p:nvSpPr>
          <p:cNvPr id="5" name="TextBox 4"/>
          <p:cNvSpPr txBox="1"/>
          <p:nvPr/>
        </p:nvSpPr>
        <p:spPr>
          <a:xfrm>
            <a:off x="533400" y="1600200"/>
            <a:ext cx="8077200" cy="4678204"/>
          </a:xfrm>
          <a:prstGeom prst="rect">
            <a:avLst/>
          </a:prstGeom>
          <a:noFill/>
        </p:spPr>
        <p:txBody>
          <a:bodyPr wrap="square" rtlCol="0">
            <a:spAutoFit/>
          </a:bodyPr>
          <a:lstStyle/>
          <a:p>
            <a:r>
              <a:rPr lang="en-US" sz="2800" dirty="0" smtClean="0"/>
              <a:t>The term muscle is derived from the Latin </a:t>
            </a:r>
            <a:r>
              <a:rPr lang="en-US" sz="2800" i="1" dirty="0" err="1" smtClean="0">
                <a:solidFill>
                  <a:srgbClr val="FF0000"/>
                </a:solidFill>
              </a:rPr>
              <a:t>musculus</a:t>
            </a:r>
            <a:r>
              <a:rPr lang="en-US" sz="2800" dirty="0" smtClean="0"/>
              <a:t> meaning "</a:t>
            </a:r>
            <a:r>
              <a:rPr lang="en-US" sz="2800" dirty="0" smtClean="0">
                <a:solidFill>
                  <a:srgbClr val="FF0000"/>
                </a:solidFill>
              </a:rPr>
              <a:t>little mouse</a:t>
            </a:r>
            <a:r>
              <a:rPr lang="en-US" sz="2800" dirty="0" smtClean="0"/>
              <a:t>" perhaps because of the shape of certain muscles or because contracting muscles look like mice moving under the skin.</a:t>
            </a:r>
            <a:r>
              <a:rPr lang="en-US" sz="2800" b="1" dirty="0" smtClean="0"/>
              <a:t> </a:t>
            </a:r>
          </a:p>
          <a:p>
            <a:r>
              <a:rPr lang="en-US" sz="2800" b="1" dirty="0" smtClean="0">
                <a:solidFill>
                  <a:srgbClr val="00B050"/>
                </a:solidFill>
              </a:rPr>
              <a:t>Muscle</a:t>
            </a:r>
            <a:r>
              <a:rPr lang="en-US" sz="2800" dirty="0" smtClean="0"/>
              <a:t> is a soft tissue found in most animals. Muscle cells contain protein filaments of </a:t>
            </a:r>
            <a:r>
              <a:rPr lang="en-US" sz="2800" dirty="0" err="1" smtClean="0"/>
              <a:t>actin</a:t>
            </a:r>
            <a:r>
              <a:rPr lang="en-US" sz="2800" dirty="0" smtClean="0"/>
              <a:t> and myosin that slide past one another, producing a contraction that changes both the length and the shape of the cell. </a:t>
            </a:r>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CARDIAC MUSCLE</a:t>
            </a:r>
            <a:endParaRPr lang="en-US" dirty="0"/>
          </a:p>
        </p:txBody>
      </p:sp>
      <p:pic>
        <p:nvPicPr>
          <p:cNvPr id="8194" name="Picture 2" descr="C:\Users\Dr Ijaz Nazeer\Desktop\download (3).jpg"/>
          <p:cNvPicPr>
            <a:picLocks noGrp="1" noChangeAspect="1" noChangeArrowheads="1"/>
          </p:cNvPicPr>
          <p:nvPr>
            <p:ph idx="1"/>
          </p:nvPr>
        </p:nvPicPr>
        <p:blipFill>
          <a:blip r:embed="rId2" cstate="print"/>
          <a:srcRect/>
          <a:stretch>
            <a:fillRect/>
          </a:stretch>
        </p:blipFill>
        <p:spPr bwMode="auto">
          <a:xfrm>
            <a:off x="2133600" y="3429000"/>
            <a:ext cx="4572000" cy="3109632"/>
          </a:xfrm>
          <a:prstGeom prst="rect">
            <a:avLst/>
          </a:prstGeom>
          <a:noFill/>
        </p:spPr>
      </p:pic>
      <p:sp>
        <p:nvSpPr>
          <p:cNvPr id="6" name="Rectangle 5"/>
          <p:cNvSpPr/>
          <p:nvPr/>
        </p:nvSpPr>
        <p:spPr>
          <a:xfrm>
            <a:off x="381000" y="1600200"/>
            <a:ext cx="8763000" cy="1384995"/>
          </a:xfrm>
          <a:prstGeom prst="rect">
            <a:avLst/>
          </a:prstGeom>
        </p:spPr>
        <p:txBody>
          <a:bodyPr wrap="square">
            <a:spAutoFit/>
          </a:bodyPr>
          <a:lstStyle/>
          <a:p>
            <a:r>
              <a:rPr lang="en-US" sz="2800" dirty="0"/>
              <a:t>Cardiac muscle (myocardium), is also an </a:t>
            </a:r>
            <a:r>
              <a:rPr lang="en-US" sz="2800" dirty="0">
                <a:solidFill>
                  <a:srgbClr val="00B0F0"/>
                </a:solidFill>
              </a:rPr>
              <a:t>"involuntary muscle</a:t>
            </a:r>
            <a:r>
              <a:rPr lang="en-US" sz="2800" dirty="0"/>
              <a:t>" but is more akin in structure to skeletal muscle, and is found only in the </a:t>
            </a:r>
            <a:r>
              <a:rPr lang="en-US" sz="2800" dirty="0" smtClean="0"/>
              <a:t>heart. These are </a:t>
            </a:r>
            <a:r>
              <a:rPr lang="en-US" sz="2800" dirty="0" smtClean="0">
                <a:solidFill>
                  <a:srgbClr val="00B0F0"/>
                </a:solidFill>
              </a:rPr>
              <a:t>branched</a:t>
            </a:r>
            <a:r>
              <a:rPr lang="en-US" sz="2800" dirty="0" smtClean="0"/>
              <a:t>.</a:t>
            </a:r>
            <a:endParaRPr lang="en-US"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STRUCTURE OS CARDIAC MUSCLE</a:t>
            </a:r>
            <a:endParaRPr lang="en-US" dirty="0"/>
          </a:p>
        </p:txBody>
      </p:sp>
      <p:pic>
        <p:nvPicPr>
          <p:cNvPr id="9218" name="Picture 2" descr="C:\Users\Dr Ijaz Nazeer\Desktop\cardiac-muscle-cross-section.jpg"/>
          <p:cNvPicPr>
            <a:picLocks noGrp="1" noChangeAspect="1" noChangeArrowheads="1"/>
          </p:cNvPicPr>
          <p:nvPr>
            <p:ph idx="1"/>
          </p:nvPr>
        </p:nvPicPr>
        <p:blipFill>
          <a:blip r:embed="rId2" cstate="print"/>
          <a:srcRect/>
          <a:stretch>
            <a:fillRect/>
          </a:stretch>
        </p:blipFill>
        <p:spPr bwMode="auto">
          <a:xfrm>
            <a:off x="1676400" y="1295400"/>
            <a:ext cx="5848350" cy="4933881"/>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MICROANATOMY</a:t>
            </a:r>
            <a:r>
              <a:rPr lang="en-US" b="1" dirty="0"/>
              <a:t/>
            </a:r>
            <a:br>
              <a:rPr lang="en-US" b="1" dirty="0"/>
            </a:br>
            <a:endParaRPr lang="en-US" dirty="0"/>
          </a:p>
        </p:txBody>
      </p:sp>
      <p:sp>
        <p:nvSpPr>
          <p:cNvPr id="3" name="Content Placeholder 2"/>
          <p:cNvSpPr>
            <a:spLocks noGrp="1"/>
          </p:cNvSpPr>
          <p:nvPr>
            <p:ph idx="1"/>
          </p:nvPr>
        </p:nvSpPr>
        <p:spPr>
          <a:xfrm>
            <a:off x="457200" y="1143000"/>
            <a:ext cx="8153400" cy="4983163"/>
          </a:xfrm>
        </p:spPr>
        <p:txBody>
          <a:bodyPr>
            <a:noAutofit/>
          </a:bodyPr>
          <a:lstStyle/>
          <a:p>
            <a:r>
              <a:rPr lang="en-US" sz="2400" dirty="0"/>
              <a:t>Skeletal muscles are sheathed by a tough layer of connective tissue called the</a:t>
            </a:r>
            <a:r>
              <a:rPr lang="en-US" sz="2400" dirty="0">
                <a:solidFill>
                  <a:srgbClr val="00B0F0"/>
                </a:solidFill>
              </a:rPr>
              <a:t> </a:t>
            </a:r>
            <a:r>
              <a:rPr lang="en-US" sz="2400" dirty="0" err="1" smtClean="0">
                <a:solidFill>
                  <a:srgbClr val="00B0F0"/>
                </a:solidFill>
              </a:rPr>
              <a:t>epimysium</a:t>
            </a:r>
            <a:r>
              <a:rPr lang="en-US" sz="2400" dirty="0"/>
              <a:t>. The </a:t>
            </a:r>
            <a:r>
              <a:rPr lang="en-US" sz="2400" dirty="0" err="1"/>
              <a:t>epimysium</a:t>
            </a:r>
            <a:r>
              <a:rPr lang="en-US" sz="2400" dirty="0"/>
              <a:t> anchors muscle tissue to tendons at each end, where the </a:t>
            </a:r>
            <a:r>
              <a:rPr lang="en-US" sz="2400" dirty="0" err="1"/>
              <a:t>epimysium</a:t>
            </a:r>
            <a:r>
              <a:rPr lang="en-US" sz="2400" dirty="0"/>
              <a:t> becomes thicker and </a:t>
            </a:r>
            <a:r>
              <a:rPr lang="en-US" sz="2400" dirty="0" err="1"/>
              <a:t>collagenous</a:t>
            </a:r>
            <a:r>
              <a:rPr lang="en-US" sz="2400" dirty="0"/>
              <a:t>. It also protects muscles from friction against other muscles and bones. </a:t>
            </a:r>
            <a:endParaRPr lang="en-US" sz="2400" dirty="0" smtClean="0"/>
          </a:p>
          <a:p>
            <a:r>
              <a:rPr lang="en-US" sz="2400" dirty="0" smtClean="0"/>
              <a:t>Within </a:t>
            </a:r>
            <a:r>
              <a:rPr lang="en-US" sz="2400" dirty="0"/>
              <a:t>the </a:t>
            </a:r>
            <a:r>
              <a:rPr lang="en-US" sz="2400" dirty="0" err="1"/>
              <a:t>epimysium</a:t>
            </a:r>
            <a:r>
              <a:rPr lang="en-US" sz="2400" dirty="0"/>
              <a:t> are multiple bundles called </a:t>
            </a:r>
            <a:r>
              <a:rPr lang="en-US" sz="2400" dirty="0">
                <a:solidFill>
                  <a:srgbClr val="00B0F0"/>
                </a:solidFill>
              </a:rPr>
              <a:t>fascicles</a:t>
            </a:r>
            <a:r>
              <a:rPr lang="en-US" sz="2400" dirty="0"/>
              <a:t>, each of which contains 10 to 100 or more muscle fibers collectively sheathed by a</a:t>
            </a:r>
            <a:r>
              <a:rPr lang="en-US" sz="2400" dirty="0">
                <a:solidFill>
                  <a:srgbClr val="00B0F0"/>
                </a:solidFill>
              </a:rPr>
              <a:t> </a:t>
            </a:r>
            <a:r>
              <a:rPr lang="en-US" sz="2400" dirty="0" err="1">
                <a:solidFill>
                  <a:srgbClr val="00B0F0"/>
                </a:solidFill>
              </a:rPr>
              <a:t>perimysium</a:t>
            </a:r>
            <a:r>
              <a:rPr lang="en-US" sz="2400" dirty="0"/>
              <a:t>. Besides surrounding each fascicle, the </a:t>
            </a:r>
            <a:r>
              <a:rPr lang="en-US" sz="2400" dirty="0" err="1"/>
              <a:t>perimysium</a:t>
            </a:r>
            <a:r>
              <a:rPr lang="en-US" sz="2400" dirty="0"/>
              <a:t> is a pathway for nerves and the flow of blood within the muscle</a:t>
            </a:r>
            <a:r>
              <a:rPr lang="en-US" sz="2400" dirty="0" smtClean="0"/>
              <a:t>.</a:t>
            </a:r>
          </a:p>
          <a:p>
            <a:r>
              <a:rPr lang="en-US" sz="2400" dirty="0" smtClean="0"/>
              <a:t>The </a:t>
            </a:r>
            <a:r>
              <a:rPr lang="en-US" sz="2400" dirty="0"/>
              <a:t>threadlike muscle fibers are </a:t>
            </a:r>
            <a:r>
              <a:rPr lang="en-US" sz="2400" dirty="0">
                <a:solidFill>
                  <a:srgbClr val="00B0F0"/>
                </a:solidFill>
              </a:rPr>
              <a:t>the individual muscle cells (</a:t>
            </a:r>
            <a:r>
              <a:rPr lang="en-US" sz="2400" dirty="0" err="1">
                <a:solidFill>
                  <a:srgbClr val="00B0F0"/>
                </a:solidFill>
              </a:rPr>
              <a:t>myocytes</a:t>
            </a:r>
            <a:r>
              <a:rPr lang="en-US" sz="2400" dirty="0"/>
              <a:t>), and each cell is encased within its own </a:t>
            </a:r>
            <a:r>
              <a:rPr lang="en-US" sz="2400" dirty="0" err="1"/>
              <a:t>endomysium</a:t>
            </a:r>
            <a:r>
              <a:rPr lang="en-US" sz="2400" dirty="0"/>
              <a:t> of collagen fibers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Connective_tissue_of_muscle.jpg"/>
          <p:cNvPicPr>
            <a:picLocks noGrp="1" noChangeAspect="1"/>
          </p:cNvPicPr>
          <p:nvPr>
            <p:ph idx="1"/>
          </p:nvPr>
        </p:nvPicPr>
        <p:blipFill>
          <a:blip r:embed="rId3" cstate="print"/>
          <a:stretch>
            <a:fillRect/>
          </a:stretch>
        </p:blipFill>
        <p:spPr>
          <a:xfrm>
            <a:off x="1" y="1"/>
            <a:ext cx="9144000" cy="6858000"/>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GROSS ANATOMY</a:t>
            </a:r>
            <a:endParaRPr lang="en-US" sz="2800" dirty="0"/>
          </a:p>
        </p:txBody>
      </p:sp>
      <p:pic>
        <p:nvPicPr>
          <p:cNvPr id="11266" name="Picture 2" descr="C:\Users\Dr Ijaz Nazeer\Desktop\1007_Muscle_Fibes_(large).jpg"/>
          <p:cNvPicPr>
            <a:picLocks noGrp="1" noChangeAspect="1" noChangeArrowheads="1"/>
          </p:cNvPicPr>
          <p:nvPr>
            <p:ph idx="1"/>
          </p:nvPr>
        </p:nvPicPr>
        <p:blipFill>
          <a:blip r:embed="rId2" cstate="print"/>
          <a:srcRect/>
          <a:stretch>
            <a:fillRect/>
          </a:stretch>
        </p:blipFill>
        <p:spPr bwMode="auto">
          <a:xfrm>
            <a:off x="5029200" y="1371600"/>
            <a:ext cx="4114800" cy="4517136"/>
          </a:xfrm>
          <a:prstGeom prst="rect">
            <a:avLst/>
          </a:prstGeom>
          <a:noFill/>
        </p:spPr>
      </p:pic>
      <p:sp>
        <p:nvSpPr>
          <p:cNvPr id="5" name="Rectangle 4"/>
          <p:cNvSpPr/>
          <p:nvPr/>
        </p:nvSpPr>
        <p:spPr>
          <a:xfrm>
            <a:off x="228600" y="1752600"/>
            <a:ext cx="4724400" cy="1631216"/>
          </a:xfrm>
          <a:prstGeom prst="rect">
            <a:avLst/>
          </a:prstGeom>
        </p:spPr>
        <p:txBody>
          <a:bodyPr wrap="square">
            <a:spAutoFit/>
          </a:bodyPr>
          <a:lstStyle/>
          <a:p>
            <a:pPr>
              <a:buFont typeface="Arial" pitchFamily="34" charset="0"/>
              <a:buChar char="•"/>
            </a:pPr>
            <a:r>
              <a:rPr lang="en-US" sz="2000" dirty="0"/>
              <a:t>The gross anatomy of a muscle is the most important indicator of its role in the body. </a:t>
            </a:r>
            <a:r>
              <a:rPr lang="en-US" sz="2000" dirty="0" smtClean="0"/>
              <a:t>In </a:t>
            </a:r>
            <a:r>
              <a:rPr lang="en-US" sz="2000" dirty="0"/>
              <a:t>most muscles, all the fibers are oriented in the same direction, running in a line from the origin to the insertion</a:t>
            </a:r>
            <a:r>
              <a:rPr lang="en-US" sz="2000" dirty="0" smtClean="0"/>
              <a:t>. </a:t>
            </a:r>
            <a:endParaRPr lang="en-US"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MUSCULAR SYSTEM</a:t>
            </a:r>
            <a:endParaRPr lang="en-US" dirty="0"/>
          </a:p>
        </p:txBody>
      </p:sp>
      <p:sp>
        <p:nvSpPr>
          <p:cNvPr id="7" name="Content Placeholder 6"/>
          <p:cNvSpPr>
            <a:spLocks noGrp="1"/>
          </p:cNvSpPr>
          <p:nvPr>
            <p:ph idx="1"/>
          </p:nvPr>
        </p:nvSpPr>
        <p:spPr/>
        <p:txBody>
          <a:bodyPr/>
          <a:lstStyle/>
          <a:p>
            <a:r>
              <a:rPr lang="en-US" dirty="0"/>
              <a:t>The muscular system consists of all the muscles present in a single body. There are approximately </a:t>
            </a:r>
            <a:r>
              <a:rPr lang="en-US" dirty="0">
                <a:solidFill>
                  <a:srgbClr val="0070C0"/>
                </a:solidFill>
              </a:rPr>
              <a:t>650</a:t>
            </a:r>
            <a:r>
              <a:rPr lang="en-US" dirty="0"/>
              <a:t> skeletal muscles in the human body</a:t>
            </a:r>
            <a:r>
              <a:rPr lang="en-US" dirty="0" smtClean="0"/>
              <a:t>,</a:t>
            </a:r>
            <a:r>
              <a:rPr lang="en-US" dirty="0"/>
              <a:t> but an exact number is difficult to define. The difficulty lies partly in the fact that different sources group the muscles differently and partly in that some </a:t>
            </a:r>
            <a:r>
              <a:rPr lang="en-US" dirty="0" smtClean="0"/>
              <a:t>muscles.</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MUSCULAR SYSTEM</a:t>
            </a:r>
            <a:endParaRPr lang="en-US" dirty="0"/>
          </a:p>
        </p:txBody>
      </p:sp>
      <p:pic>
        <p:nvPicPr>
          <p:cNvPr id="6" name="Picture 2" descr="C:\Users\Dr Ijaz Nazeer\Desktop\A-diagram-of-the-muscular-system.jpg"/>
          <p:cNvPicPr>
            <a:picLocks noGrp="1" noChangeAspect="1" noChangeArrowheads="1"/>
          </p:cNvPicPr>
          <p:nvPr>
            <p:ph idx="1"/>
          </p:nvPr>
        </p:nvPicPr>
        <p:blipFill>
          <a:blip r:embed="rId2" cstate="print"/>
          <a:srcRect/>
          <a:stretch>
            <a:fillRect/>
          </a:stretch>
        </p:blipFill>
        <p:spPr bwMode="auto">
          <a:xfrm>
            <a:off x="4334668" y="0"/>
            <a:ext cx="4809332" cy="68580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a:t>
            </a:r>
            <a:endParaRPr lang="en-US" dirty="0"/>
          </a:p>
        </p:txBody>
      </p:sp>
      <p:sp>
        <p:nvSpPr>
          <p:cNvPr id="3" name="Content Placeholder 2"/>
          <p:cNvSpPr>
            <a:spLocks noGrp="1"/>
          </p:cNvSpPr>
          <p:nvPr>
            <p:ph idx="1"/>
          </p:nvPr>
        </p:nvSpPr>
        <p:spPr/>
        <p:txBody>
          <a:bodyPr>
            <a:normAutofit/>
          </a:bodyPr>
          <a:lstStyle/>
          <a:p>
            <a:r>
              <a:rPr lang="en-US" dirty="0" smtClean="0"/>
              <a:t>The action a muscle generates is determined by the origin and insertion locations. The cross-sectional area of a muscle (rather than volume or length) determines the amount of force it can generate by defining the number of </a:t>
            </a:r>
            <a:r>
              <a:rPr lang="en-US" dirty="0" err="1" smtClean="0"/>
              <a:t>sarcomeres</a:t>
            </a:r>
            <a:r>
              <a:rPr lang="en-US" dirty="0" smtClean="0"/>
              <a:t> which can operate in parallel. The amount of force applied to the external environment is determined by </a:t>
            </a:r>
            <a:r>
              <a:rPr lang="en-US" dirty="0" smtClean="0">
                <a:solidFill>
                  <a:srgbClr val="0070C0"/>
                </a:solidFill>
              </a:rPr>
              <a:t>lever mechanics</a:t>
            </a:r>
            <a:r>
              <a:rPr lang="en-US" dirty="0" smtClean="0"/>
              <a:t>.</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TENDON</a:t>
            </a:r>
            <a:endParaRPr lang="en-US" dirty="0"/>
          </a:p>
        </p:txBody>
      </p:sp>
      <p:sp>
        <p:nvSpPr>
          <p:cNvPr id="3" name="Content Placeholder 2"/>
          <p:cNvSpPr>
            <a:spLocks noGrp="1"/>
          </p:cNvSpPr>
          <p:nvPr>
            <p:ph idx="1"/>
          </p:nvPr>
        </p:nvSpPr>
        <p:spPr>
          <a:xfrm>
            <a:off x="457200" y="1676400"/>
            <a:ext cx="5029200" cy="4953000"/>
          </a:xfrm>
        </p:spPr>
        <p:txBody>
          <a:bodyPr>
            <a:noAutofit/>
          </a:bodyPr>
          <a:lstStyle/>
          <a:p>
            <a:r>
              <a:rPr lang="en-US" sz="2400" dirty="0" smtClean="0"/>
              <a:t>A </a:t>
            </a:r>
            <a:r>
              <a:rPr lang="en-US" sz="2400" b="1" dirty="0" smtClean="0"/>
              <a:t>tendon</a:t>
            </a:r>
            <a:r>
              <a:rPr lang="en-US" sz="2400" dirty="0" smtClean="0"/>
              <a:t> is a tough band of fibrous connective tissue that usually connects muscle to bone</a:t>
            </a:r>
            <a:r>
              <a:rPr lang="en-US" sz="2400" baseline="30000" dirty="0" smtClean="0"/>
              <a:t> </a:t>
            </a:r>
            <a:r>
              <a:rPr lang="en-US" sz="2400" dirty="0" smtClean="0"/>
              <a:t>and is capable of withstanding tension. Tendons are similar to ligaments and fasciae; all three are made of collagen. Ligaments join one bone to another bone; fasciae connect muscles to other muscles. Tendons and muscles work together to move bones</a:t>
            </a:r>
            <a:endParaRPr lang="en-US" sz="2400" dirty="0"/>
          </a:p>
        </p:txBody>
      </p:sp>
      <p:pic>
        <p:nvPicPr>
          <p:cNvPr id="1026" name="Picture 2" descr="C:\Users\Dr Ijaz Nazeer\Desktop\Achilles-tendon.jpg"/>
          <p:cNvPicPr>
            <a:picLocks noChangeAspect="1" noChangeArrowheads="1"/>
          </p:cNvPicPr>
          <p:nvPr/>
        </p:nvPicPr>
        <p:blipFill>
          <a:blip r:embed="rId2" cstate="print"/>
          <a:srcRect/>
          <a:stretch>
            <a:fillRect/>
          </a:stretch>
        </p:blipFill>
        <p:spPr bwMode="auto">
          <a:xfrm>
            <a:off x="5588000" y="457200"/>
            <a:ext cx="3556000" cy="601980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a:t>
            </a:r>
            <a:endParaRPr lang="en-US" dirty="0"/>
          </a:p>
        </p:txBody>
      </p:sp>
      <p:sp>
        <p:nvSpPr>
          <p:cNvPr id="3" name="Content Placeholder 2"/>
          <p:cNvSpPr>
            <a:spLocks noGrp="1"/>
          </p:cNvSpPr>
          <p:nvPr>
            <p:ph idx="1"/>
          </p:nvPr>
        </p:nvSpPr>
        <p:spPr/>
        <p:txBody>
          <a:bodyPr>
            <a:normAutofit fontScale="85000" lnSpcReduction="20000"/>
          </a:bodyPr>
          <a:lstStyle/>
          <a:p>
            <a:r>
              <a:rPr lang="en-US" dirty="0" err="1" smtClean="0"/>
              <a:t>Histologically</a:t>
            </a:r>
            <a:r>
              <a:rPr lang="en-US" dirty="0" smtClean="0"/>
              <a:t>, tendons </a:t>
            </a:r>
            <a:r>
              <a:rPr lang="en-US" dirty="0" smtClean="0">
                <a:solidFill>
                  <a:srgbClr val="00B0F0"/>
                </a:solidFill>
              </a:rPr>
              <a:t>consist of dense </a:t>
            </a:r>
            <a:r>
              <a:rPr lang="en-US" dirty="0" smtClean="0"/>
              <a:t>regular </a:t>
            </a:r>
            <a:r>
              <a:rPr lang="en-US" dirty="0" smtClean="0">
                <a:solidFill>
                  <a:srgbClr val="00B0F0"/>
                </a:solidFill>
              </a:rPr>
              <a:t>connective tissue</a:t>
            </a:r>
            <a:r>
              <a:rPr lang="en-US" dirty="0" smtClean="0"/>
              <a:t> fascicles encased in dense irregular connective tissue sheaths.</a:t>
            </a:r>
          </a:p>
          <a:p>
            <a:r>
              <a:rPr lang="en-US" dirty="0" smtClean="0"/>
              <a:t> Normal healthy tendons are composed mostly of </a:t>
            </a:r>
            <a:r>
              <a:rPr lang="en-US" dirty="0" smtClean="0">
                <a:solidFill>
                  <a:srgbClr val="00B0F0"/>
                </a:solidFill>
              </a:rPr>
              <a:t>parallel arrays of collagen fibers closely packed </a:t>
            </a:r>
            <a:r>
              <a:rPr lang="en-US" dirty="0" smtClean="0"/>
              <a:t>together. The dry mass of normal tendons, which makes up about 30% of their total mass, is composed of about </a:t>
            </a:r>
            <a:r>
              <a:rPr lang="en-US" dirty="0" smtClean="0">
                <a:solidFill>
                  <a:srgbClr val="FF0000"/>
                </a:solidFill>
              </a:rPr>
              <a:t>86% collagen</a:t>
            </a:r>
            <a:r>
              <a:rPr lang="en-US" dirty="0" smtClean="0"/>
              <a:t>, </a:t>
            </a:r>
            <a:r>
              <a:rPr lang="en-US" dirty="0" smtClean="0">
                <a:solidFill>
                  <a:srgbClr val="00B050"/>
                </a:solidFill>
              </a:rPr>
              <a:t>2% </a:t>
            </a:r>
            <a:r>
              <a:rPr lang="en-US" dirty="0" err="1" smtClean="0">
                <a:solidFill>
                  <a:srgbClr val="00B050"/>
                </a:solidFill>
              </a:rPr>
              <a:t>elastin</a:t>
            </a:r>
            <a:r>
              <a:rPr lang="en-US" dirty="0" smtClean="0"/>
              <a:t>, </a:t>
            </a:r>
            <a:r>
              <a:rPr lang="en-US" dirty="0" smtClean="0">
                <a:solidFill>
                  <a:srgbClr val="C00000"/>
                </a:solidFill>
              </a:rPr>
              <a:t>1–5% </a:t>
            </a:r>
            <a:r>
              <a:rPr lang="en-US" dirty="0" err="1" smtClean="0">
                <a:solidFill>
                  <a:srgbClr val="C00000"/>
                </a:solidFill>
              </a:rPr>
              <a:t>proteoglycans</a:t>
            </a:r>
            <a:r>
              <a:rPr lang="en-US" dirty="0" smtClean="0"/>
              <a:t>, and </a:t>
            </a:r>
            <a:r>
              <a:rPr lang="en-US" dirty="0" smtClean="0">
                <a:solidFill>
                  <a:srgbClr val="7030A0"/>
                </a:solidFill>
              </a:rPr>
              <a:t>0.2% inorganic components</a:t>
            </a:r>
            <a:r>
              <a:rPr lang="en-US" dirty="0" smtClean="0"/>
              <a:t> such as copper, manganese, and calcium. The collagen portion is made up of </a:t>
            </a:r>
            <a:r>
              <a:rPr lang="en-US" dirty="0" smtClean="0">
                <a:solidFill>
                  <a:schemeClr val="bg2">
                    <a:lumMod val="25000"/>
                  </a:schemeClr>
                </a:solidFill>
              </a:rPr>
              <a:t>97–98% type I collagen</a:t>
            </a:r>
            <a:r>
              <a:rPr lang="en-US" dirty="0" smtClean="0"/>
              <a:t>, with small amounts of other types of collagen</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Connective_tissue_of_muscle.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TENDON</a:t>
            </a:r>
            <a:endParaRPr lang="en-US" dirty="0"/>
          </a:p>
        </p:txBody>
      </p:sp>
      <p:pic>
        <p:nvPicPr>
          <p:cNvPr id="5" name="Content Placeholder 4" descr="tendon-structure-1.jpg"/>
          <p:cNvPicPr>
            <a:picLocks noGrp="1" noChangeAspect="1"/>
          </p:cNvPicPr>
          <p:nvPr>
            <p:ph idx="1"/>
          </p:nvPr>
        </p:nvPicPr>
        <p:blipFill>
          <a:blip r:embed="rId2" cstate="print"/>
          <a:stretch>
            <a:fillRect/>
          </a:stretch>
        </p:blipFill>
        <p:spPr>
          <a:xfrm>
            <a:off x="914400" y="1676400"/>
            <a:ext cx="7115175" cy="4632542"/>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Tendons have been traditionally considered to simply be a mechanism by which </a:t>
            </a:r>
            <a:r>
              <a:rPr lang="en-US" dirty="0" smtClean="0">
                <a:solidFill>
                  <a:srgbClr val="0070C0"/>
                </a:solidFill>
              </a:rPr>
              <a:t>muscles connect to bone</a:t>
            </a:r>
            <a:r>
              <a:rPr lang="en-US" dirty="0" smtClean="0"/>
              <a:t>, functioning simply to transmit forces. This connection allows tendons to passively modulate forces during locomotion, providing additional stability with no active work. </a:t>
            </a:r>
          </a:p>
          <a:p>
            <a:r>
              <a:rPr lang="en-US" dirty="0" smtClean="0"/>
              <a:t>However, over the past two decades, much research focused on the </a:t>
            </a:r>
            <a:r>
              <a:rPr lang="en-US" dirty="0" smtClean="0">
                <a:solidFill>
                  <a:srgbClr val="00B0F0"/>
                </a:solidFill>
              </a:rPr>
              <a:t>elastic properties </a:t>
            </a:r>
            <a:r>
              <a:rPr lang="en-US" dirty="0" smtClean="0"/>
              <a:t>of some tendons and their ability to function as springs. Not all tendons are required to perform the same functional role, with some predominantly positioning limbs, such as the fingers when writing </a:t>
            </a:r>
            <a:r>
              <a:rPr lang="en-US" dirty="0" smtClean="0">
                <a:solidFill>
                  <a:srgbClr val="FF0000"/>
                </a:solidFill>
              </a:rPr>
              <a:t>(positional tendons</a:t>
            </a:r>
            <a:r>
              <a:rPr lang="en-US" dirty="0" smtClean="0"/>
              <a:t>) and others acting as springs to make locomotion more efficient (</a:t>
            </a:r>
            <a:r>
              <a:rPr lang="en-US" dirty="0" smtClean="0">
                <a:solidFill>
                  <a:srgbClr val="FF0000"/>
                </a:solidFill>
              </a:rPr>
              <a:t>energy storing tendons</a:t>
            </a:r>
            <a:r>
              <a:rPr lang="en-US" dirty="0" smtClean="0"/>
              <a:t>).</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achilles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The </a:t>
            </a:r>
            <a:r>
              <a:rPr lang="en-US" b="1" dirty="0" smtClean="0"/>
              <a:t>Achilles tendon</a:t>
            </a:r>
            <a:r>
              <a:rPr lang="en-US" dirty="0" smtClean="0"/>
              <a:t> or </a:t>
            </a:r>
            <a:r>
              <a:rPr lang="en-US" b="1" dirty="0" smtClean="0"/>
              <a:t>heel cord</a:t>
            </a:r>
            <a:r>
              <a:rPr lang="en-US" dirty="0" smtClean="0"/>
              <a:t>, also known as the </a:t>
            </a:r>
            <a:r>
              <a:rPr lang="en-US" b="1" dirty="0" err="1" smtClean="0"/>
              <a:t>calcaneal</a:t>
            </a:r>
            <a:r>
              <a:rPr lang="en-US" b="1" dirty="0" smtClean="0"/>
              <a:t> tendon</a:t>
            </a:r>
            <a:r>
              <a:rPr lang="en-US" dirty="0" smtClean="0"/>
              <a:t> or the </a:t>
            </a:r>
            <a:r>
              <a:rPr lang="en-US" b="1" dirty="0" err="1" smtClean="0"/>
              <a:t>tendo</a:t>
            </a:r>
            <a:r>
              <a:rPr lang="en-US" b="1" dirty="0" smtClean="0"/>
              <a:t> </a:t>
            </a:r>
            <a:r>
              <a:rPr lang="en-US" b="1" dirty="0" err="1" smtClean="0"/>
              <a:t>calcanei</a:t>
            </a:r>
            <a:r>
              <a:rPr lang="en-US" dirty="0" smtClean="0"/>
              <a:t>, is a tendon of the back of the leg. It serves to attach the </a:t>
            </a:r>
            <a:r>
              <a:rPr lang="en-US" dirty="0" err="1" smtClean="0"/>
              <a:t>plantaris</a:t>
            </a:r>
            <a:r>
              <a:rPr lang="en-US" dirty="0" smtClean="0"/>
              <a:t>, </a:t>
            </a:r>
            <a:r>
              <a:rPr lang="en-US" dirty="0" err="1" smtClean="0">
                <a:solidFill>
                  <a:srgbClr val="FF0000"/>
                </a:solidFill>
              </a:rPr>
              <a:t>gastrocnemius</a:t>
            </a:r>
            <a:r>
              <a:rPr lang="en-US" dirty="0" smtClean="0">
                <a:solidFill>
                  <a:srgbClr val="FF0000"/>
                </a:solidFill>
              </a:rPr>
              <a:t> (calf) and </a:t>
            </a:r>
            <a:r>
              <a:rPr lang="en-US" dirty="0" err="1" smtClean="0">
                <a:solidFill>
                  <a:srgbClr val="FF0000"/>
                </a:solidFill>
              </a:rPr>
              <a:t>soleus</a:t>
            </a:r>
            <a:r>
              <a:rPr lang="en-US" dirty="0" smtClean="0">
                <a:solidFill>
                  <a:srgbClr val="FF0000"/>
                </a:solidFill>
              </a:rPr>
              <a:t> muscle to the </a:t>
            </a:r>
            <a:r>
              <a:rPr lang="en-US" dirty="0" err="1" smtClean="0">
                <a:solidFill>
                  <a:srgbClr val="FF0000"/>
                </a:solidFill>
              </a:rPr>
              <a:t>calcaneus</a:t>
            </a:r>
            <a:r>
              <a:rPr lang="en-US" dirty="0" smtClean="0">
                <a:solidFill>
                  <a:srgbClr val="FF0000"/>
                </a:solidFill>
              </a:rPr>
              <a:t> (heel) bone</a:t>
            </a:r>
            <a:r>
              <a:rPr lang="en-US" dirty="0" smtClean="0"/>
              <a:t>.</a:t>
            </a:r>
          </a:p>
          <a:p>
            <a:r>
              <a:rPr lang="en-US" dirty="0" smtClean="0"/>
              <a:t>The tendon is the thickest tendon in the human body. These two muscles, acting via the tendon, cause </a:t>
            </a:r>
            <a:r>
              <a:rPr lang="en-US" dirty="0" err="1" smtClean="0"/>
              <a:t>plantarflexes</a:t>
            </a:r>
            <a:r>
              <a:rPr lang="en-US" dirty="0" smtClean="0"/>
              <a:t> the foot at the ankle, and causes flexion at the knee.</a:t>
            </a:r>
          </a:p>
          <a:p>
            <a:r>
              <a:rPr lang="en-US" dirty="0" smtClean="0"/>
              <a:t>The tendon can </a:t>
            </a:r>
            <a:r>
              <a:rPr lang="en-US" dirty="0" smtClean="0">
                <a:solidFill>
                  <a:srgbClr val="00B050"/>
                </a:solidFill>
              </a:rPr>
              <a:t>rupture</a:t>
            </a:r>
            <a:r>
              <a:rPr lang="en-US" dirty="0" smtClean="0"/>
              <a:t> and become </a:t>
            </a:r>
            <a:r>
              <a:rPr lang="en-US" dirty="0" err="1" smtClean="0">
                <a:solidFill>
                  <a:srgbClr val="0070C0"/>
                </a:solidFill>
              </a:rPr>
              <a:t>inflammed</a:t>
            </a:r>
            <a:endParaRPr lang="en-US" dirty="0" smtClean="0">
              <a:solidFill>
                <a:srgbClr val="0070C0"/>
              </a:solidFill>
            </a:endParaRPr>
          </a:p>
          <a:p>
            <a:r>
              <a:rPr lang="en-US" dirty="0" smtClean="0"/>
              <a:t>"Achilles hell", referring to a vulnerability, relates to the mythical </a:t>
            </a:r>
            <a:r>
              <a:rPr lang="en-US" dirty="0" smtClean="0">
                <a:solidFill>
                  <a:srgbClr val="7030A0"/>
                </a:solidFill>
              </a:rPr>
              <a:t>story of Achilles</a:t>
            </a:r>
            <a:r>
              <a:rPr lang="en-US" dirty="0" smtClean="0"/>
              <a:t>, who was slain during the Trojan war by a poisoned arrow to his heel.</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Historical background</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 name Achilles' heel comes from Greek mythology. Achilles</a:t>
            </a:r>
            <a:r>
              <a:rPr lang="en-US" dirty="0" smtClean="0">
                <a:solidFill>
                  <a:srgbClr val="7030A0"/>
                </a:solidFill>
              </a:rPr>
              <a:t>'</a:t>
            </a:r>
            <a:r>
              <a:rPr lang="en-US" dirty="0" smtClean="0">
                <a:solidFill>
                  <a:srgbClr val="00B0F0"/>
                </a:solidFill>
              </a:rPr>
              <a:t> mother</a:t>
            </a:r>
            <a:r>
              <a:rPr lang="en-US" dirty="0" smtClean="0"/>
              <a:t>, the goddess Thetis, received a prophecy of her son's death. Hearing this, she dipped him into the </a:t>
            </a:r>
            <a:r>
              <a:rPr lang="en-US" dirty="0" smtClean="0">
                <a:solidFill>
                  <a:srgbClr val="00B0F0"/>
                </a:solidFill>
              </a:rPr>
              <a:t>River Styx </a:t>
            </a:r>
            <a:r>
              <a:rPr lang="en-US" dirty="0" smtClean="0"/>
              <a:t>to protect his body from harm. However, she kept hold of his heel, meaning that the water did not touch this part of his body and it was therefore vulnerable. During the Trojan War, Achilles was struck on his unprotected heel by a </a:t>
            </a:r>
            <a:r>
              <a:rPr lang="en-US" dirty="0" smtClean="0">
                <a:solidFill>
                  <a:srgbClr val="00B0F0"/>
                </a:solidFill>
              </a:rPr>
              <a:t>poisoned arrow </a:t>
            </a:r>
            <a:r>
              <a:rPr lang="en-US" dirty="0" smtClean="0"/>
              <a:t>shot by Paris, that killed him.</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chilles-tendon.jpg"/>
          <p:cNvPicPr>
            <a:picLocks noGrp="1" noChangeAspect="1"/>
          </p:cNvPicPr>
          <p:nvPr>
            <p:ph idx="1"/>
          </p:nvPr>
        </p:nvPicPr>
        <p:blipFill>
          <a:blip r:embed="rId2" cstate="print"/>
          <a:stretch>
            <a:fillRect/>
          </a:stretch>
        </p:blipFill>
        <p:spPr>
          <a:xfrm>
            <a:off x="6477000" y="3416049"/>
            <a:ext cx="1793983" cy="3441951"/>
          </a:xfrm>
        </p:spPr>
      </p:pic>
      <p:pic>
        <p:nvPicPr>
          <p:cNvPr id="5" name="Picture 4" descr="Achilles-Heel1.jpg"/>
          <p:cNvPicPr>
            <a:picLocks noChangeAspect="1"/>
          </p:cNvPicPr>
          <p:nvPr/>
        </p:nvPicPr>
        <p:blipFill>
          <a:blip r:embed="rId3" cstate="print"/>
          <a:stretch>
            <a:fillRect/>
          </a:stretch>
        </p:blipFill>
        <p:spPr>
          <a:xfrm>
            <a:off x="457200" y="381000"/>
            <a:ext cx="4857750" cy="6096000"/>
          </a:xfrm>
          <a:prstGeom prst="rect">
            <a:avLst/>
          </a:prstGeom>
        </p:spPr>
      </p:pic>
      <p:pic>
        <p:nvPicPr>
          <p:cNvPr id="6" name="Picture 5" descr="achillesHeelRiverStyx.jpg"/>
          <p:cNvPicPr>
            <a:picLocks noChangeAspect="1"/>
          </p:cNvPicPr>
          <p:nvPr/>
        </p:nvPicPr>
        <p:blipFill>
          <a:blip r:embed="rId4" cstate="print"/>
          <a:stretch>
            <a:fillRect/>
          </a:stretch>
        </p:blipFill>
        <p:spPr>
          <a:xfrm>
            <a:off x="5334000" y="457200"/>
            <a:ext cx="3556000" cy="26670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The Achilles tendon is a tendon, meaning it connects muscle to bone, and is located at the back of the lower leg. The Achilles tendon connects the </a:t>
            </a:r>
            <a:r>
              <a:rPr lang="en-US" dirty="0" err="1" smtClean="0"/>
              <a:t>gastrocnemius</a:t>
            </a:r>
            <a:r>
              <a:rPr lang="en-US" dirty="0" smtClean="0"/>
              <a:t> and </a:t>
            </a:r>
            <a:r>
              <a:rPr lang="en-US" dirty="0" err="1" smtClean="0"/>
              <a:t>soleus</a:t>
            </a:r>
            <a:r>
              <a:rPr lang="en-US" dirty="0" smtClean="0"/>
              <a:t> muscle to the </a:t>
            </a:r>
            <a:r>
              <a:rPr lang="en-US" dirty="0" err="1" smtClean="0"/>
              <a:t>calcaneus</a:t>
            </a:r>
            <a:r>
              <a:rPr lang="en-US" dirty="0" smtClean="0"/>
              <a:t>, the heel bone. The tendon begins near the middle of the calf, and receives fleshy fibers on its inner surface, almost to its lower end. Gradually thinning below, it inserts into the middle part of the back of the </a:t>
            </a:r>
            <a:r>
              <a:rPr lang="en-US" dirty="0" err="1" smtClean="0"/>
              <a:t>calcaneus</a:t>
            </a:r>
            <a:r>
              <a:rPr lang="en-US" dirty="0" smtClean="0"/>
              <a:t> bone. The tendon spreads out somewhat at its lower end, so that its narrowest part is about 4 </a:t>
            </a:r>
            <a:r>
              <a:rPr lang="en-US" dirty="0" err="1" smtClean="0"/>
              <a:t>centimetres</a:t>
            </a:r>
            <a:r>
              <a:rPr lang="en-US" dirty="0" smtClean="0"/>
              <a:t> (1.6 in) above its insertion.</a:t>
            </a:r>
          </a:p>
          <a:p>
            <a:r>
              <a:rPr lang="en-US" dirty="0" smtClean="0"/>
              <a:t>The tendon </a:t>
            </a:r>
            <a:r>
              <a:rPr lang="en-US" dirty="0" smtClean="0">
                <a:solidFill>
                  <a:srgbClr val="00B0F0"/>
                </a:solidFill>
              </a:rPr>
              <a:t>is covered by the fascia </a:t>
            </a:r>
            <a:r>
              <a:rPr lang="en-US" dirty="0" smtClean="0"/>
              <a:t>and the integument, and stands out prominently behind the bone; the gap is filled up with </a:t>
            </a:r>
            <a:r>
              <a:rPr lang="en-US" dirty="0" err="1" smtClean="0"/>
              <a:t>areolar</a:t>
            </a:r>
            <a:r>
              <a:rPr lang="en-US" dirty="0" smtClean="0"/>
              <a:t> and adipose tissue. </a:t>
            </a:r>
            <a:r>
              <a:rPr lang="en-US" dirty="0" smtClean="0">
                <a:solidFill>
                  <a:srgbClr val="00B0F0"/>
                </a:solidFill>
              </a:rPr>
              <a:t>A bursa lies between the tendon and the upper part of the </a:t>
            </a:r>
            <a:r>
              <a:rPr lang="en-US" dirty="0" err="1" smtClean="0">
                <a:solidFill>
                  <a:srgbClr val="00B0F0"/>
                </a:solidFill>
              </a:rPr>
              <a:t>calcaneus</a:t>
            </a:r>
            <a:r>
              <a:rPr lang="en-US" dirty="0" smtClean="0"/>
              <a:t>. It is the thickest and strongest tendon in the body. It is about 15 </a:t>
            </a:r>
            <a:r>
              <a:rPr lang="en-US" dirty="0" err="1" smtClean="0"/>
              <a:t>centimetres</a:t>
            </a:r>
            <a:r>
              <a:rPr lang="en-US" dirty="0" smtClean="0"/>
              <a:t> (6 in) long.</a:t>
            </a:r>
          </a:p>
          <a:p>
            <a:r>
              <a:rPr lang="en-US" dirty="0" smtClean="0"/>
              <a:t>The tendon can receive a load stress 3.9 times body weight during walking and 7.7 times body weight when running</a:t>
            </a:r>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 of </a:t>
            </a:r>
            <a:r>
              <a:rPr lang="en-US" dirty="0" err="1" smtClean="0"/>
              <a:t>achilles</a:t>
            </a:r>
            <a:endParaRPr lang="en-US" dirty="0"/>
          </a:p>
        </p:txBody>
      </p:sp>
      <p:sp>
        <p:nvSpPr>
          <p:cNvPr id="3" name="Content Placeholder 2"/>
          <p:cNvSpPr>
            <a:spLocks noGrp="1"/>
          </p:cNvSpPr>
          <p:nvPr>
            <p:ph idx="1"/>
          </p:nvPr>
        </p:nvSpPr>
        <p:spPr/>
        <p:txBody>
          <a:bodyPr>
            <a:normAutofit fontScale="77500" lnSpcReduction="20000"/>
          </a:bodyPr>
          <a:lstStyle/>
          <a:p>
            <a:pPr>
              <a:buNone/>
            </a:pPr>
            <a:endParaRPr lang="en-US" b="1" dirty="0" smtClean="0"/>
          </a:p>
          <a:p>
            <a:r>
              <a:rPr lang="en-US" dirty="0" smtClean="0"/>
              <a:t>Acting via the Achilles tendon, the </a:t>
            </a:r>
            <a:r>
              <a:rPr lang="en-US" dirty="0" err="1" smtClean="0"/>
              <a:t>gastrocnemius</a:t>
            </a:r>
            <a:r>
              <a:rPr lang="en-US" dirty="0" smtClean="0"/>
              <a:t> and </a:t>
            </a:r>
            <a:r>
              <a:rPr lang="en-US" dirty="0" err="1" smtClean="0"/>
              <a:t>soleus</a:t>
            </a:r>
            <a:r>
              <a:rPr lang="en-US" dirty="0" smtClean="0"/>
              <a:t> muscles </a:t>
            </a:r>
            <a:r>
              <a:rPr lang="en-US" dirty="0" err="1" smtClean="0"/>
              <a:t>plantarflex</a:t>
            </a:r>
            <a:r>
              <a:rPr lang="en-US" dirty="0" smtClean="0"/>
              <a:t> the foot at the ankle. This action brings the sole of the foot closer to the back of the leg. These two muscles also flex the leg at the knee. Both muscles are innervated by the </a:t>
            </a:r>
            <a:r>
              <a:rPr lang="en-US" dirty="0" err="1" smtClean="0"/>
              <a:t>tibial</a:t>
            </a:r>
            <a:r>
              <a:rPr lang="en-US" dirty="0" smtClean="0"/>
              <a:t> nerve</a:t>
            </a:r>
          </a:p>
          <a:p>
            <a:r>
              <a:rPr lang="en-US" dirty="0" smtClean="0"/>
              <a:t>Vibration of the tendon without vision has a major impact on </a:t>
            </a:r>
            <a:r>
              <a:rPr lang="en-US" dirty="0" smtClean="0">
                <a:solidFill>
                  <a:srgbClr val="00B0F0"/>
                </a:solidFill>
              </a:rPr>
              <a:t>postural orientation</a:t>
            </a:r>
            <a:r>
              <a:rPr lang="en-US" dirty="0" smtClean="0"/>
              <a:t>. Vibration of the tendon causes movement backwards and the illusion of a forward body tilt in standing subjects. This is because vibrations stimulate muscle spindles in the calf muscles. The muscle spindles alert the brain that the body is moving forward, so the central nervous system compensates by moving the body backwards.</a:t>
            </a:r>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lide2cece.jpg"/>
          <p:cNvPicPr>
            <a:picLocks noGrp="1" noChangeAspect="1"/>
          </p:cNvPicPr>
          <p:nvPr>
            <p:ph idx="1"/>
          </p:nvPr>
        </p:nvPicPr>
        <p:blipFill>
          <a:blip r:embed="rId2" cstate="print"/>
          <a:stretch>
            <a:fillRect/>
          </a:stretch>
        </p:blipFill>
        <p:spPr>
          <a:xfrm>
            <a:off x="1630892" y="1554163"/>
            <a:ext cx="6034616" cy="4525962"/>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significance</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The Achilles tendon is most commonly injured by sudden </a:t>
            </a:r>
            <a:r>
              <a:rPr lang="en-US" dirty="0" err="1" smtClean="0"/>
              <a:t>plantarflexion</a:t>
            </a:r>
            <a:r>
              <a:rPr lang="en-US" dirty="0" smtClean="0"/>
              <a:t> or </a:t>
            </a:r>
            <a:r>
              <a:rPr lang="en-US" dirty="0" err="1" smtClean="0"/>
              <a:t>dorsiflexion</a:t>
            </a:r>
            <a:r>
              <a:rPr lang="en-US" dirty="0" smtClean="0"/>
              <a:t> of the ankle, or by forced </a:t>
            </a:r>
            <a:r>
              <a:rPr lang="en-US" dirty="0" err="1" smtClean="0"/>
              <a:t>dorsiflexion</a:t>
            </a:r>
            <a:r>
              <a:rPr lang="en-US" dirty="0" smtClean="0"/>
              <a:t> of the ankle outside its normal range of motion.</a:t>
            </a:r>
          </a:p>
          <a:p>
            <a:r>
              <a:rPr lang="en-US" dirty="0" smtClean="0"/>
              <a:t>Other mechanisms by which the Achilles can be torn involve sudden direct trauma to the tendon, or sudden activation of the Achilles after atrophy from </a:t>
            </a:r>
            <a:r>
              <a:rPr lang="en-US" dirty="0" smtClean="0">
                <a:solidFill>
                  <a:srgbClr val="0070C0"/>
                </a:solidFill>
              </a:rPr>
              <a:t>prolonged periods of inactivity.</a:t>
            </a:r>
          </a:p>
          <a:p>
            <a:r>
              <a:rPr lang="en-US" dirty="0" smtClean="0"/>
              <a:t> Some other common tears can occur from overuse while participating in </a:t>
            </a:r>
            <a:r>
              <a:rPr lang="en-US" dirty="0" smtClean="0">
                <a:solidFill>
                  <a:srgbClr val="0070C0"/>
                </a:solidFill>
              </a:rPr>
              <a:t>intense sports</a:t>
            </a:r>
            <a:r>
              <a:rPr lang="en-US" dirty="0" smtClean="0"/>
              <a:t>. Twisting or jerking motions can also contribute to injury.</a:t>
            </a:r>
          </a:p>
          <a:p>
            <a:r>
              <a:rPr lang="en-US" dirty="0" err="1" smtClean="0"/>
              <a:t>Fluoroquinolone</a:t>
            </a:r>
            <a:r>
              <a:rPr lang="en-US" dirty="0" smtClean="0"/>
              <a:t> antibiotics, famously </a:t>
            </a:r>
            <a:r>
              <a:rPr lang="en-US" dirty="0" smtClean="0">
                <a:solidFill>
                  <a:srgbClr val="0070C0"/>
                </a:solidFill>
              </a:rPr>
              <a:t>ciprofloxacin</a:t>
            </a:r>
            <a:r>
              <a:rPr lang="en-US" dirty="0" smtClean="0"/>
              <a:t>, are known to increase the risk of tendon rupture, particularly </a:t>
            </a:r>
            <a:r>
              <a:rPr lang="en-US" dirty="0" err="1" smtClean="0"/>
              <a:t>achilles</a:t>
            </a:r>
            <a:r>
              <a:rPr lang="en-US" dirty="0" smtClean="0"/>
              <a:t>.</a:t>
            </a:r>
          </a:p>
          <a:p>
            <a:r>
              <a:rPr lang="en-US" dirty="0" smtClean="0"/>
              <a:t>Most cases of Achilles tendon rupture are traumatic sports injuries.</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838200"/>
          </a:xfrm>
        </p:spPr>
        <p:txBody>
          <a:bodyPr/>
          <a:lstStyle/>
          <a:p>
            <a:r>
              <a:rPr lang="en-US" dirty="0" smtClean="0"/>
              <a:t>repair</a:t>
            </a:r>
            <a:endParaRPr lang="en-US" dirty="0"/>
          </a:p>
        </p:txBody>
      </p:sp>
      <p:pic>
        <p:nvPicPr>
          <p:cNvPr id="4" name="Content Placeholder 3" descr="foot_achilles_tendon_intro01.jpg"/>
          <p:cNvPicPr>
            <a:picLocks noGrp="1" noChangeAspect="1"/>
          </p:cNvPicPr>
          <p:nvPr>
            <p:ph idx="1"/>
          </p:nvPr>
        </p:nvPicPr>
        <p:blipFill>
          <a:blip r:embed="rId2" cstate="print"/>
          <a:stretch>
            <a:fillRect/>
          </a:stretch>
        </p:blipFill>
        <p:spPr>
          <a:xfrm>
            <a:off x="5410200" y="990600"/>
            <a:ext cx="2993136" cy="5160579"/>
          </a:xfrm>
        </p:spPr>
      </p:pic>
      <p:pic>
        <p:nvPicPr>
          <p:cNvPr id="5" name="Picture 4" descr="1608W.jpg"/>
          <p:cNvPicPr>
            <a:picLocks noChangeAspect="1"/>
          </p:cNvPicPr>
          <p:nvPr/>
        </p:nvPicPr>
        <p:blipFill>
          <a:blip r:embed="rId3" cstate="print"/>
          <a:stretch>
            <a:fillRect/>
          </a:stretch>
        </p:blipFill>
        <p:spPr>
          <a:xfrm>
            <a:off x="381000" y="979714"/>
            <a:ext cx="4572000" cy="587828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Embryology of muscle</a:t>
            </a:r>
            <a:endParaRPr lang="en-US" dirty="0"/>
          </a:p>
        </p:txBody>
      </p:sp>
      <p:sp>
        <p:nvSpPr>
          <p:cNvPr id="8" name="Content Placeholder 7"/>
          <p:cNvSpPr>
            <a:spLocks noGrp="1"/>
          </p:cNvSpPr>
          <p:nvPr>
            <p:ph idx="1"/>
          </p:nvPr>
        </p:nvSpPr>
        <p:spPr/>
        <p:txBody>
          <a:bodyPr>
            <a:normAutofit fontScale="92500" lnSpcReduction="10000"/>
          </a:bodyPr>
          <a:lstStyle/>
          <a:p>
            <a:r>
              <a:rPr lang="en-US" dirty="0"/>
              <a:t>Muscle tissues are derived from the </a:t>
            </a:r>
            <a:r>
              <a:rPr lang="en-US" dirty="0" err="1">
                <a:solidFill>
                  <a:srgbClr val="00B0F0"/>
                </a:solidFill>
              </a:rPr>
              <a:t>mesodermal</a:t>
            </a:r>
            <a:r>
              <a:rPr lang="en-US" dirty="0">
                <a:solidFill>
                  <a:srgbClr val="00B0F0"/>
                </a:solidFill>
              </a:rPr>
              <a:t> layer </a:t>
            </a:r>
            <a:r>
              <a:rPr lang="en-US" dirty="0"/>
              <a:t>of embryonic germ cells in a process known as </a:t>
            </a:r>
            <a:r>
              <a:rPr lang="en-US" dirty="0" err="1"/>
              <a:t>myogenesis</a:t>
            </a:r>
            <a:r>
              <a:rPr lang="en-US" dirty="0" smtClean="0"/>
              <a:t>.</a:t>
            </a:r>
          </a:p>
          <a:p>
            <a:r>
              <a:rPr lang="en-US" dirty="0" smtClean="0"/>
              <a:t> </a:t>
            </a:r>
            <a:r>
              <a:rPr lang="en-US" dirty="0"/>
              <a:t>There are </a:t>
            </a:r>
            <a:r>
              <a:rPr lang="en-US" dirty="0">
                <a:solidFill>
                  <a:srgbClr val="00B0F0"/>
                </a:solidFill>
              </a:rPr>
              <a:t>three types </a:t>
            </a:r>
            <a:r>
              <a:rPr lang="en-US" dirty="0"/>
              <a:t>of muscle, skeletal or striated, cardiac, and smooth. </a:t>
            </a:r>
            <a:endParaRPr lang="en-US" dirty="0" smtClean="0"/>
          </a:p>
          <a:p>
            <a:r>
              <a:rPr lang="en-US" dirty="0" smtClean="0"/>
              <a:t>Muscle </a:t>
            </a:r>
            <a:r>
              <a:rPr lang="en-US" dirty="0"/>
              <a:t>action can be classified as being either </a:t>
            </a:r>
            <a:r>
              <a:rPr lang="en-US" dirty="0">
                <a:solidFill>
                  <a:srgbClr val="00B0F0"/>
                </a:solidFill>
              </a:rPr>
              <a:t>voluntary or involuntary</a:t>
            </a:r>
            <a:r>
              <a:rPr lang="en-US" dirty="0"/>
              <a:t>. Cardiac and smooth muscles contract without conscious thought and are termed involuntary, whereas the skeletal muscles contract upon command</a:t>
            </a:r>
            <a:r>
              <a:rPr lang="en-US" dirty="0" smtClean="0"/>
              <a:t>.</a:t>
            </a:r>
            <a:r>
              <a:rPr lang="en-US" dirty="0"/>
              <a:t> </a:t>
            </a:r>
            <a:r>
              <a:rPr lang="en-US" dirty="0" smtClean="0"/>
              <a:t>.</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590800"/>
            <a:ext cx="8686800" cy="841248"/>
          </a:xfrm>
        </p:spPr>
        <p:txBody>
          <a:bodyPr>
            <a:noAutofit/>
          </a:bodyPr>
          <a:lstStyle/>
          <a:p>
            <a:r>
              <a:rPr lang="en-US" sz="7200" dirty="0" smtClean="0"/>
              <a:t>                                       </a:t>
            </a:r>
            <a:br>
              <a:rPr lang="en-US" sz="7200" dirty="0" smtClean="0"/>
            </a:br>
            <a:r>
              <a:rPr lang="en-US" sz="7200" dirty="0" smtClean="0"/>
              <a:t>            the end</a:t>
            </a:r>
            <a:endParaRPr lang="en-US" sz="7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source of muscle</a:t>
            </a:r>
            <a:endParaRPr lang="en-US" dirty="0"/>
          </a:p>
        </p:txBody>
      </p:sp>
      <p:sp>
        <p:nvSpPr>
          <p:cNvPr id="9" name="Content Placeholder 8"/>
          <p:cNvSpPr>
            <a:spLocks noGrp="1"/>
          </p:cNvSpPr>
          <p:nvPr>
            <p:ph idx="1"/>
          </p:nvPr>
        </p:nvSpPr>
        <p:spPr/>
        <p:txBody>
          <a:bodyPr/>
          <a:lstStyle/>
          <a:p>
            <a:r>
              <a:rPr lang="en-US" dirty="0"/>
              <a:t>Muscles are predominantly powered by the oxidation of fats and carbohydrates, but anaerobic chemical reactions are also used, particularly by fast twitch fibers. These chemical reactions produce </a:t>
            </a:r>
            <a:r>
              <a:rPr lang="en-US" dirty="0">
                <a:solidFill>
                  <a:srgbClr val="00B0F0"/>
                </a:solidFill>
              </a:rPr>
              <a:t>adenosine </a:t>
            </a:r>
            <a:r>
              <a:rPr lang="en-US" dirty="0" err="1">
                <a:solidFill>
                  <a:srgbClr val="00B0F0"/>
                </a:solidFill>
              </a:rPr>
              <a:t>triphosphate</a:t>
            </a:r>
            <a:r>
              <a:rPr lang="en-US" dirty="0">
                <a:solidFill>
                  <a:srgbClr val="00B0F0"/>
                </a:solidFill>
              </a:rPr>
              <a:t> (ATP)</a:t>
            </a:r>
            <a:r>
              <a:rPr lang="en-US" dirty="0"/>
              <a:t> molecules that are used to power the movement of the myosin heads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three-energy-systems-muscle-contraction.gif"/>
          <p:cNvPicPr>
            <a:picLocks noGrp="1" noChangeAspect="1"/>
          </p:cNvPicPr>
          <p:nvPr>
            <p:ph idx="1"/>
          </p:nvPr>
        </p:nvPicPr>
        <p:blipFill>
          <a:blip r:embed="rId2" cstate="print"/>
          <a:stretch>
            <a:fillRect/>
          </a:stretch>
        </p:blipFill>
        <p:spPr>
          <a:xfrm>
            <a:off x="1219200" y="950119"/>
            <a:ext cx="6854497" cy="4841081"/>
          </a:xfrm>
        </p:spPr>
      </p:pic>
      <p:sp>
        <p:nvSpPr>
          <p:cNvPr id="5" name="TextBox 4"/>
          <p:cNvSpPr txBox="1"/>
          <p:nvPr/>
        </p:nvSpPr>
        <p:spPr>
          <a:xfrm>
            <a:off x="5105400" y="4572000"/>
            <a:ext cx="1066800" cy="523220"/>
          </a:xfrm>
          <a:prstGeom prst="rect">
            <a:avLst/>
          </a:prstGeom>
          <a:noFill/>
        </p:spPr>
        <p:txBody>
          <a:bodyPr wrap="square" rtlCol="0">
            <a:spAutoFit/>
          </a:bodyPr>
          <a:lstStyle/>
          <a:p>
            <a:r>
              <a:rPr lang="en-US" sz="2800" b="1" u="sng" dirty="0" smtClean="0">
                <a:solidFill>
                  <a:srgbClr val="FF0000"/>
                </a:solidFill>
              </a:rPr>
              <a:t>ATP</a:t>
            </a:r>
            <a:endParaRPr lang="en-US" sz="2800" b="1" u="sng" dirty="0">
              <a:solidFill>
                <a:srgbClr val="FF0000"/>
              </a:solidFill>
            </a:endParaRPr>
          </a:p>
        </p:txBody>
      </p:sp>
      <p:sp>
        <p:nvSpPr>
          <p:cNvPr id="6" name="TextBox 5"/>
          <p:cNvSpPr txBox="1"/>
          <p:nvPr/>
        </p:nvSpPr>
        <p:spPr>
          <a:xfrm>
            <a:off x="1600200" y="2819400"/>
            <a:ext cx="1600200" cy="707886"/>
          </a:xfrm>
          <a:prstGeom prst="rect">
            <a:avLst/>
          </a:prstGeom>
          <a:noFill/>
        </p:spPr>
        <p:txBody>
          <a:bodyPr wrap="square" rtlCol="0">
            <a:spAutoFit/>
          </a:bodyPr>
          <a:lstStyle/>
          <a:p>
            <a:r>
              <a:rPr lang="en-US" sz="2000" b="1" dirty="0" smtClean="0">
                <a:solidFill>
                  <a:srgbClr val="FF0000"/>
                </a:solidFill>
              </a:rPr>
              <a:t>Muscle protein</a:t>
            </a:r>
            <a:endParaRPr lang="en-US" sz="2000" b="1" dirty="0">
              <a:solidFill>
                <a:srgbClr val="FF0000"/>
              </a:solidFill>
            </a:endParaRPr>
          </a:p>
        </p:txBody>
      </p:sp>
      <p:sp>
        <p:nvSpPr>
          <p:cNvPr id="7" name="TextBox 6"/>
          <p:cNvSpPr txBox="1"/>
          <p:nvPr/>
        </p:nvSpPr>
        <p:spPr>
          <a:xfrm>
            <a:off x="3810000" y="2895600"/>
            <a:ext cx="1600200" cy="707886"/>
          </a:xfrm>
          <a:prstGeom prst="rect">
            <a:avLst/>
          </a:prstGeom>
          <a:noFill/>
        </p:spPr>
        <p:txBody>
          <a:bodyPr wrap="square" rtlCol="0">
            <a:spAutoFit/>
          </a:bodyPr>
          <a:lstStyle/>
          <a:p>
            <a:r>
              <a:rPr lang="en-US" sz="2000" b="1" dirty="0" smtClean="0">
                <a:solidFill>
                  <a:srgbClr val="FF0000"/>
                </a:solidFill>
              </a:rPr>
              <a:t>Glucose Breakdown</a:t>
            </a:r>
            <a:endParaRPr lang="en-US" sz="2000" b="1" dirty="0">
              <a:solidFill>
                <a:srgbClr val="FF0000"/>
              </a:solidFill>
            </a:endParaRPr>
          </a:p>
        </p:txBody>
      </p:sp>
      <p:sp>
        <p:nvSpPr>
          <p:cNvPr id="8" name="TextBox 7"/>
          <p:cNvSpPr txBox="1"/>
          <p:nvPr/>
        </p:nvSpPr>
        <p:spPr>
          <a:xfrm>
            <a:off x="6400800" y="3048000"/>
            <a:ext cx="1600200" cy="646331"/>
          </a:xfrm>
          <a:prstGeom prst="rect">
            <a:avLst/>
          </a:prstGeom>
          <a:noFill/>
        </p:spPr>
        <p:txBody>
          <a:bodyPr wrap="square" rtlCol="0">
            <a:spAutoFit/>
          </a:bodyPr>
          <a:lstStyle/>
          <a:p>
            <a:r>
              <a:rPr lang="en-US" b="1" dirty="0" smtClean="0">
                <a:solidFill>
                  <a:srgbClr val="FF0000"/>
                </a:solidFill>
              </a:rPr>
              <a:t>Lipid Breakdown</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SEKELETAL MUSCLE</a:t>
            </a:r>
            <a:endParaRPr lang="en-US" dirty="0"/>
          </a:p>
        </p:txBody>
      </p:sp>
      <p:sp>
        <p:nvSpPr>
          <p:cNvPr id="3" name="Content Placeholder 2"/>
          <p:cNvSpPr>
            <a:spLocks noGrp="1"/>
          </p:cNvSpPr>
          <p:nvPr>
            <p:ph idx="1"/>
          </p:nvPr>
        </p:nvSpPr>
        <p:spPr>
          <a:xfrm>
            <a:off x="457200" y="1524000"/>
            <a:ext cx="5181600" cy="5029200"/>
          </a:xfrm>
        </p:spPr>
        <p:txBody>
          <a:bodyPr>
            <a:normAutofit fontScale="40000" lnSpcReduction="20000"/>
          </a:bodyPr>
          <a:lstStyle/>
          <a:p>
            <a:r>
              <a:rPr lang="en-US" sz="5800" dirty="0"/>
              <a:t>Skeletal muscle or </a:t>
            </a:r>
            <a:r>
              <a:rPr lang="en-US" sz="5800" dirty="0">
                <a:solidFill>
                  <a:srgbClr val="00B0F0"/>
                </a:solidFill>
              </a:rPr>
              <a:t>"voluntary muscle</a:t>
            </a:r>
            <a:r>
              <a:rPr lang="en-US" sz="5800" dirty="0"/>
              <a:t>" is anchored by</a:t>
            </a:r>
            <a:r>
              <a:rPr lang="en-US" sz="5800" dirty="0">
                <a:solidFill>
                  <a:srgbClr val="00B0F0"/>
                </a:solidFill>
              </a:rPr>
              <a:t> tendons</a:t>
            </a:r>
            <a:r>
              <a:rPr lang="en-US" sz="5800" dirty="0"/>
              <a:t> </a:t>
            </a:r>
            <a:r>
              <a:rPr lang="en-US" sz="5800" dirty="0" smtClean="0"/>
              <a:t> </a:t>
            </a:r>
            <a:r>
              <a:rPr lang="en-US" sz="5800" dirty="0"/>
              <a:t>to bone and is used to </a:t>
            </a:r>
            <a:r>
              <a:rPr lang="en-US" sz="5800" dirty="0" smtClean="0"/>
              <a:t>effect skeletal</a:t>
            </a:r>
            <a:r>
              <a:rPr lang="en-US" sz="5800" dirty="0"/>
              <a:t> movement such as locomotion and in maintaining posture. Though this postural control is generally maintained as an unconscious reflex, the muscles responsible react to conscious control like non-postural muscles. An average adult male is made up of 42% of skeletal muscle and an average adult female is made up of 36% (as a percentage of body mass</a:t>
            </a:r>
            <a:r>
              <a:rPr lang="en-US" sz="5800" dirty="0" smtClean="0"/>
              <a:t>).</a:t>
            </a:r>
            <a:endParaRPr lang="en-US" sz="5800" dirty="0"/>
          </a:p>
          <a:p>
            <a:endParaRPr lang="en-US" dirty="0"/>
          </a:p>
        </p:txBody>
      </p:sp>
      <p:pic>
        <p:nvPicPr>
          <p:cNvPr id="5122" name="Picture 2" descr="C:\Users\Dr Ijaz Nazeer\Desktop\download (2).jpg"/>
          <p:cNvPicPr>
            <a:picLocks noChangeAspect="1" noChangeArrowheads="1"/>
          </p:cNvPicPr>
          <p:nvPr/>
        </p:nvPicPr>
        <p:blipFill>
          <a:blip r:embed="rId2" cstate="print"/>
          <a:srcRect/>
          <a:stretch>
            <a:fillRect/>
          </a:stretch>
        </p:blipFill>
        <p:spPr bwMode="auto">
          <a:xfrm>
            <a:off x="5715000" y="1219200"/>
            <a:ext cx="3124200" cy="2340134"/>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STRUCTURE OF SKELETAL MUSCLE</a:t>
            </a:r>
            <a:endParaRPr lang="en-US" dirty="0"/>
          </a:p>
        </p:txBody>
      </p:sp>
      <p:pic>
        <p:nvPicPr>
          <p:cNvPr id="4" name="Content Placeholder 3" descr="C:\Users\Dr Ijaz Nazeer\Desktop\muscle_structure.jpg"/>
          <p:cNvPicPr>
            <a:picLocks noGrp="1" noChangeAspect="1" noChangeArrowheads="1"/>
          </p:cNvPicPr>
          <p:nvPr>
            <p:ph idx="1"/>
          </p:nvPr>
        </p:nvPicPr>
        <p:blipFill>
          <a:blip r:embed="rId2" cstate="print"/>
          <a:stretch>
            <a:fillRect/>
          </a:stretch>
        </p:blipFill>
        <p:spPr bwMode="auto">
          <a:xfrm>
            <a:off x="1346200" y="2001044"/>
            <a:ext cx="6604000" cy="36322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SMOOTH MUSCLE</a:t>
            </a:r>
            <a:endParaRPr lang="en-US" dirty="0"/>
          </a:p>
        </p:txBody>
      </p:sp>
      <p:sp>
        <p:nvSpPr>
          <p:cNvPr id="3" name="Content Placeholder 2"/>
          <p:cNvSpPr>
            <a:spLocks noGrp="1"/>
          </p:cNvSpPr>
          <p:nvPr>
            <p:ph idx="1"/>
          </p:nvPr>
        </p:nvSpPr>
        <p:spPr>
          <a:xfrm>
            <a:off x="152400" y="1447801"/>
            <a:ext cx="5638800" cy="4495800"/>
          </a:xfrm>
        </p:spPr>
        <p:txBody>
          <a:bodyPr>
            <a:normAutofit fontScale="85000" lnSpcReduction="10000"/>
          </a:bodyPr>
          <a:lstStyle/>
          <a:p>
            <a:r>
              <a:rPr lang="en-US" dirty="0"/>
              <a:t>Smooth muscle or </a:t>
            </a:r>
            <a:r>
              <a:rPr lang="en-US" dirty="0">
                <a:solidFill>
                  <a:srgbClr val="00B0F0"/>
                </a:solidFill>
              </a:rPr>
              <a:t>"involuntary muscle</a:t>
            </a:r>
            <a:r>
              <a:rPr lang="en-US" dirty="0"/>
              <a:t>" is found within the walls of organs and structures such as the esophagus, stomach, </a:t>
            </a:r>
            <a:r>
              <a:rPr lang="en-US" dirty="0" smtClean="0"/>
              <a:t>            </a:t>
            </a:r>
            <a:r>
              <a:rPr lang="en-US" dirty="0" err="1" smtClean="0"/>
              <a:t>intestines,bronchi</a:t>
            </a:r>
            <a:r>
              <a:rPr lang="en-US" dirty="0"/>
              <a:t>, uterus, </a:t>
            </a:r>
            <a:r>
              <a:rPr lang="en-US" dirty="0" smtClean="0"/>
              <a:t>     urethra</a:t>
            </a:r>
            <a:r>
              <a:rPr lang="en-US" dirty="0"/>
              <a:t>, bladder, blood vessels, and the </a:t>
            </a:r>
            <a:r>
              <a:rPr lang="en-US" dirty="0" err="1"/>
              <a:t>arrector</a:t>
            </a:r>
            <a:r>
              <a:rPr lang="en-US" dirty="0"/>
              <a:t> </a:t>
            </a:r>
            <a:r>
              <a:rPr lang="en-US" dirty="0" smtClean="0"/>
              <a:t> </a:t>
            </a:r>
            <a:r>
              <a:rPr lang="en-US" dirty="0"/>
              <a:t> in the skin (in which it controls erection of body hair). Unlike skeletal muscle, smooth muscle is not under conscious control.</a:t>
            </a:r>
          </a:p>
        </p:txBody>
      </p:sp>
      <p:pic>
        <p:nvPicPr>
          <p:cNvPr id="6146" name="Picture 2" descr="C:\Users\Dr Ijaz Nazeer\Desktop\smooth muscle 40xweb.jpeg"/>
          <p:cNvPicPr>
            <a:picLocks noChangeAspect="1" noChangeArrowheads="1"/>
          </p:cNvPicPr>
          <p:nvPr/>
        </p:nvPicPr>
        <p:blipFill>
          <a:blip r:embed="rId2" cstate="print"/>
          <a:srcRect/>
          <a:stretch>
            <a:fillRect/>
          </a:stretch>
        </p:blipFill>
        <p:spPr bwMode="auto">
          <a:xfrm>
            <a:off x="5410200" y="3581400"/>
            <a:ext cx="3550557" cy="28956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STRUCTURE OF SMOOTH MUSCLE</a:t>
            </a:r>
            <a:endParaRPr lang="en-US" dirty="0"/>
          </a:p>
        </p:txBody>
      </p:sp>
      <p:pic>
        <p:nvPicPr>
          <p:cNvPr id="5" name="Content Placeholder 4" descr="smooth_muscle_cartoon.pn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397</TotalTime>
  <Words>885</Words>
  <Application>Microsoft Office PowerPoint</Application>
  <PresentationFormat>On-screen Show (4:3)</PresentationFormat>
  <Paragraphs>66</Paragraphs>
  <Slides>30</Slides>
  <Notes>1</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Trek</vt:lpstr>
      <vt:lpstr>MUSCLE</vt:lpstr>
      <vt:lpstr>Slide 2</vt:lpstr>
      <vt:lpstr>Embryology of muscle</vt:lpstr>
      <vt:lpstr>Energy source of muscle</vt:lpstr>
      <vt:lpstr>Slide 5</vt:lpstr>
      <vt:lpstr>SEKELETAL MUSCLE</vt:lpstr>
      <vt:lpstr>STRUCTURE OF SKELETAL MUSCLE</vt:lpstr>
      <vt:lpstr>SMOOTH MUSCLE</vt:lpstr>
      <vt:lpstr>STRUCTURE OF SMOOTH MUSCLE</vt:lpstr>
      <vt:lpstr>CARDIAC MUSCLE</vt:lpstr>
      <vt:lpstr>STRUCTURE OS CARDIAC MUSCLE</vt:lpstr>
      <vt:lpstr>MICROANATOMY </vt:lpstr>
      <vt:lpstr>Slide 13</vt:lpstr>
      <vt:lpstr>GROSS ANATOMY</vt:lpstr>
      <vt:lpstr>MUSCULAR SYSTEM</vt:lpstr>
      <vt:lpstr>MUSCULAR SYSTEM</vt:lpstr>
      <vt:lpstr>FUNCTION</vt:lpstr>
      <vt:lpstr>TENDON</vt:lpstr>
      <vt:lpstr>STRUCTURE</vt:lpstr>
      <vt:lpstr>STRUCTURE OF TENDON</vt:lpstr>
      <vt:lpstr>FUNCTION</vt:lpstr>
      <vt:lpstr>achilles</vt:lpstr>
      <vt:lpstr>Historical background</vt:lpstr>
      <vt:lpstr>Slide 24</vt:lpstr>
      <vt:lpstr>characteristics</vt:lpstr>
      <vt:lpstr>Function of achilles</vt:lpstr>
      <vt:lpstr>Slide 27</vt:lpstr>
      <vt:lpstr>Clinical significance</vt:lpstr>
      <vt:lpstr>repair</vt:lpstr>
      <vt:lpstr>                                                    the end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MUSCLES</dc:title>
  <dc:creator>Dr Ijaz Nazeer</dc:creator>
  <cp:lastModifiedBy>M KASHIF</cp:lastModifiedBy>
  <cp:revision>52</cp:revision>
  <dcterms:created xsi:type="dcterms:W3CDTF">2014-11-29T15:25:07Z</dcterms:created>
  <dcterms:modified xsi:type="dcterms:W3CDTF">2020-01-18T06:59:15Z</dcterms:modified>
</cp:coreProperties>
</file>