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D8BD707-D9CF-40AE-B4C6-C98DA3205C09}" type="datetimeFigureOut">
              <a:rPr lang="en-US" smtClean="0"/>
              <a:pPr/>
              <a:t>3/4/2020</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3/4/2020</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D8BD707-D9CF-40AE-B4C6-C98DA3205C09}" type="datetimeFigureOut">
              <a:rPr lang="en-US" smtClean="0"/>
              <a:pPr/>
              <a:t>3/4/2020</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D8BD707-D9CF-40AE-B4C6-C98DA3205C09}" type="datetimeFigureOut">
              <a:rPr lang="en-US" smtClean="0"/>
              <a:pPr/>
              <a:t>3/4/2020</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D8BD707-D9CF-40AE-B4C6-C98DA3205C09}" type="datetimeFigureOut">
              <a:rPr lang="en-US" smtClean="0"/>
              <a:pPr/>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B6F15528-21DE-4FAA-801E-634DDDAF4B2B}"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3/4/2020</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3/4/2020</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3/4/2020</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8BD707-D9CF-40AE-B4C6-C98DA3205C09}" type="datetimeFigureOut">
              <a:rPr lang="en-US" smtClean="0"/>
              <a:pPr/>
              <a:t>3/4/2020</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6F15528-21DE-4FAA-801E-634DDDAF4B2B}"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en.wikipedia.org/wiki/Metabolism" TargetMode="External"/><Relationship Id="rId3" Type="http://schemas.openxmlformats.org/officeDocument/2006/relationships/hyperlink" Target="https://en.wikipedia.org/wiki/Cardiovascular" TargetMode="External"/><Relationship Id="rId7" Type="http://schemas.openxmlformats.org/officeDocument/2006/relationships/hyperlink" Target="https://en.wikipedia.org/wiki/Endurance_training" TargetMode="External"/><Relationship Id="rId2" Type="http://schemas.openxmlformats.org/officeDocument/2006/relationships/hyperlink" Target="https://en.wikipedia.org/wiki/Muscular" TargetMode="External"/><Relationship Id="rId1" Type="http://schemas.openxmlformats.org/officeDocument/2006/relationships/slideLayout" Target="../slideLayouts/slideLayout2.xml"/><Relationship Id="rId6" Type="http://schemas.openxmlformats.org/officeDocument/2006/relationships/hyperlink" Target="https://en.wikipedia.org/wiki/Physical_strength" TargetMode="External"/><Relationship Id="rId5" Type="http://schemas.openxmlformats.org/officeDocument/2006/relationships/hyperlink" Target="https://en.wikipedia.org/wiki/Biological_system" TargetMode="External"/><Relationship Id="rId4" Type="http://schemas.openxmlformats.org/officeDocument/2006/relationships/hyperlink" Target="https://en.wikipedia.org/wiki/Neurology" TargetMode="External"/><Relationship Id="rId9" Type="http://schemas.openxmlformats.org/officeDocument/2006/relationships/hyperlink" Target="https://en.wikipedia.org/wiki/Pathology"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en.wikipedia.org/wiki/Bengt_Saltin" TargetMode="External"/><Relationship Id="rId3" Type="http://schemas.openxmlformats.org/officeDocument/2006/relationships/hyperlink" Target="https://en.wikipedia.org/wiki/VO2_max" TargetMode="External"/><Relationship Id="rId7" Type="http://schemas.openxmlformats.org/officeDocument/2006/relationships/hyperlink" Target="https://en.wikipedia.org/wiki/Per-Olof_%C3%85strand" TargetMode="External"/><Relationship Id="rId2" Type="http://schemas.openxmlformats.org/officeDocument/2006/relationships/hyperlink" Target="https://en.wikipedia.org/wiki/Archibald_Hill" TargetMode="External"/><Relationship Id="rId1" Type="http://schemas.openxmlformats.org/officeDocument/2006/relationships/slideLayout" Target="../slideLayouts/slideLayout2.xml"/><Relationship Id="rId6" Type="http://schemas.openxmlformats.org/officeDocument/2006/relationships/hyperlink" Target="https://en.wikipedia.org/wiki/University_of_Minnesota" TargetMode="External"/><Relationship Id="rId5" Type="http://schemas.openxmlformats.org/officeDocument/2006/relationships/hyperlink" Target="https://en.wikipedia.org/wiki/Nobel_Prize_in_Physiology_or_Medicine" TargetMode="External"/><Relationship Id="rId4" Type="http://schemas.openxmlformats.org/officeDocument/2006/relationships/hyperlink" Target="https://en.wikipedia.org/wiki/Otto_Fritz_Meyerho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752600"/>
          </a:xfrm>
        </p:spPr>
        <p:txBody>
          <a:bodyPr/>
          <a:lstStyle/>
          <a:p>
            <a:pPr algn="ctr"/>
            <a:r>
              <a:rPr lang="en-US" b="1" u="sng" dirty="0" smtClean="0"/>
              <a:t>ANATOMY</a:t>
            </a:r>
            <a:endParaRPr lang="en-US" dirty="0"/>
          </a:p>
        </p:txBody>
      </p:sp>
      <p:sp>
        <p:nvSpPr>
          <p:cNvPr id="3" name="Subtitle 2"/>
          <p:cNvSpPr>
            <a:spLocks noGrp="1"/>
          </p:cNvSpPr>
          <p:nvPr>
            <p:ph type="subTitle" idx="1"/>
          </p:nvPr>
        </p:nvSpPr>
        <p:spPr>
          <a:xfrm>
            <a:off x="990600" y="1524000"/>
            <a:ext cx="7696200" cy="4800600"/>
          </a:xfrm>
        </p:spPr>
        <p:txBody>
          <a:bodyPr>
            <a:normAutofit fontScale="70000" lnSpcReduction="20000"/>
          </a:bodyPr>
          <a:lstStyle/>
          <a:p>
            <a:pPr algn="just">
              <a:lnSpc>
                <a:spcPct val="120000"/>
              </a:lnSpc>
            </a:pPr>
            <a:r>
              <a:rPr lang="en-US" sz="2800" dirty="0" smtClean="0">
                <a:latin typeface="Arial" pitchFamily="34" charset="0"/>
                <a:cs typeface="Arial" pitchFamily="34" charset="0"/>
              </a:rPr>
              <a:t>The word “anatomy” is the combination of two Greek words, Ana=”apart, </a:t>
            </a:r>
            <a:r>
              <a:rPr lang="en-US" sz="2800" dirty="0" err="1" smtClean="0">
                <a:latin typeface="Arial" pitchFamily="34" charset="0"/>
                <a:cs typeface="Arial" pitchFamily="34" charset="0"/>
              </a:rPr>
              <a:t>tomy</a:t>
            </a:r>
            <a:r>
              <a:rPr lang="en-US" sz="2800" dirty="0" smtClean="0">
                <a:latin typeface="Arial" pitchFamily="34" charset="0"/>
                <a:cs typeface="Arial" pitchFamily="34" charset="0"/>
              </a:rPr>
              <a:t>=”to cut”.</a:t>
            </a:r>
          </a:p>
          <a:p>
            <a:pPr lvl="0" algn="just">
              <a:lnSpc>
                <a:spcPct val="120000"/>
              </a:lnSpc>
            </a:pPr>
            <a:r>
              <a:rPr lang="en-US" sz="2800" dirty="0" smtClean="0">
                <a:latin typeface="Arial" pitchFamily="34" charset="0"/>
                <a:cs typeface="Arial" pitchFamily="34" charset="0"/>
              </a:rPr>
              <a:t>The science that deals with the structure &amp; organization of the body</a:t>
            </a:r>
            <a:r>
              <a:rPr lang="en-US" sz="2800" dirty="0" smtClean="0">
                <a:latin typeface="Arial" pitchFamily="34" charset="0"/>
                <a:cs typeface="Arial" pitchFamily="34" charset="0"/>
              </a:rPr>
              <a:t>.</a:t>
            </a:r>
          </a:p>
          <a:p>
            <a:pPr lvl="0" algn="ctr"/>
            <a:r>
              <a:rPr lang="en-US" sz="4000" b="1" u="sng" dirty="0" smtClean="0">
                <a:latin typeface="Arial" pitchFamily="34" charset="0"/>
                <a:cs typeface="Arial" pitchFamily="34" charset="0"/>
              </a:rPr>
              <a:t>PHYSIOLOGY</a:t>
            </a:r>
          </a:p>
          <a:p>
            <a:pPr lvl="0" algn="ctr"/>
            <a:endParaRPr lang="en-US" sz="2800" b="1" u="sng" dirty="0" smtClean="0">
              <a:latin typeface="Arial" pitchFamily="34" charset="0"/>
              <a:cs typeface="Arial" pitchFamily="34" charset="0"/>
            </a:endParaRPr>
          </a:p>
          <a:p>
            <a:pPr>
              <a:lnSpc>
                <a:spcPct val="120000"/>
              </a:lnSpc>
            </a:pPr>
            <a:r>
              <a:rPr lang="en-US" sz="2800" dirty="0" smtClean="0">
                <a:latin typeface="Arial" pitchFamily="34" charset="0"/>
                <a:cs typeface="Arial" pitchFamily="34" charset="0"/>
              </a:rPr>
              <a:t>Functional Organization of the Human Body and Control of the “Internal Environment</a:t>
            </a:r>
            <a:r>
              <a:rPr lang="en-US" sz="2800" dirty="0" smtClean="0">
                <a:latin typeface="Arial" pitchFamily="34" charset="0"/>
                <a:cs typeface="Arial" pitchFamily="34" charset="0"/>
              </a:rPr>
              <a:t>”</a:t>
            </a:r>
          </a:p>
          <a:p>
            <a:pPr algn="ctr"/>
            <a:r>
              <a:rPr lang="en-US" sz="4000" b="1" u="sng" dirty="0" smtClean="0">
                <a:latin typeface="Arial" pitchFamily="34" charset="0"/>
                <a:cs typeface="Arial" pitchFamily="34" charset="0"/>
              </a:rPr>
              <a:t>EXERCISE  </a:t>
            </a:r>
            <a:r>
              <a:rPr lang="en-US" sz="4000" b="1" u="sng" dirty="0" smtClean="0">
                <a:latin typeface="Arial" pitchFamily="34" charset="0"/>
                <a:cs typeface="Arial" pitchFamily="34" charset="0"/>
              </a:rPr>
              <a:t>PHYSIOLOGY</a:t>
            </a:r>
          </a:p>
          <a:p>
            <a:pPr algn="ctr"/>
            <a:endParaRPr lang="en-US" sz="2800" dirty="0" smtClean="0">
              <a:latin typeface="Arial" pitchFamily="34" charset="0"/>
              <a:cs typeface="Arial" pitchFamily="34" charset="0"/>
            </a:endParaRPr>
          </a:p>
          <a:p>
            <a:pPr algn="just">
              <a:lnSpc>
                <a:spcPct val="120000"/>
              </a:lnSpc>
            </a:pPr>
            <a:r>
              <a:rPr lang="en-US" sz="2800" b="1" dirty="0" smtClean="0">
                <a:latin typeface="Arial" pitchFamily="34" charset="0"/>
                <a:cs typeface="Arial" pitchFamily="34" charset="0"/>
              </a:rPr>
              <a:t>Exercise physiology</a:t>
            </a:r>
            <a:r>
              <a:rPr lang="en-US" sz="2800" dirty="0" smtClean="0">
                <a:latin typeface="Arial" pitchFamily="34" charset="0"/>
                <a:cs typeface="Arial" pitchFamily="34" charset="0"/>
              </a:rPr>
              <a:t> is the study of the body's responses to physical activity. These responses include changes in metabolism and in </a:t>
            </a:r>
            <a:r>
              <a:rPr lang="en-US" sz="2800" b="1" dirty="0" smtClean="0">
                <a:latin typeface="Arial" pitchFamily="34" charset="0"/>
                <a:cs typeface="Arial" pitchFamily="34" charset="0"/>
              </a:rPr>
              <a:t>physiology</a:t>
            </a:r>
            <a:r>
              <a:rPr lang="en-US" sz="2800" dirty="0" smtClean="0">
                <a:latin typeface="Arial" pitchFamily="34" charset="0"/>
                <a:cs typeface="Arial" pitchFamily="34" charset="0"/>
              </a:rPr>
              <a:t> of different areas of the body like the heart, lungs, and muscles, and structural changes in cells.</a:t>
            </a:r>
          </a:p>
          <a:p>
            <a:endParaRPr lang="en-US" dirty="0" smtClean="0"/>
          </a:p>
          <a:p>
            <a:pPr lvl="0"/>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86800" cy="6477000"/>
          </a:xfrm>
        </p:spPr>
        <p:txBody>
          <a:bodyPr>
            <a:normAutofit fontScale="32500" lnSpcReduction="20000"/>
          </a:bodyPr>
          <a:lstStyle/>
          <a:p>
            <a:pPr>
              <a:lnSpc>
                <a:spcPct val="120000"/>
              </a:lnSpc>
            </a:pPr>
            <a:r>
              <a:rPr lang="en-US" sz="6800" b="1" u="sng" dirty="0" smtClean="0">
                <a:latin typeface="Arial" pitchFamily="34" charset="0"/>
                <a:cs typeface="Arial" pitchFamily="34" charset="0"/>
              </a:rPr>
              <a:t>Sports Physiology</a:t>
            </a:r>
            <a:r>
              <a:rPr lang="en-US" sz="6800" b="1" dirty="0" smtClean="0">
                <a:latin typeface="Arial" pitchFamily="34" charset="0"/>
                <a:cs typeface="Arial" pitchFamily="34" charset="0"/>
              </a:rPr>
              <a:t>.</a:t>
            </a:r>
            <a:endParaRPr lang="en-US" sz="6800" dirty="0" smtClean="0">
              <a:latin typeface="Arial" pitchFamily="34" charset="0"/>
              <a:cs typeface="Arial" pitchFamily="34" charset="0"/>
            </a:endParaRPr>
          </a:p>
          <a:p>
            <a:pPr algn="just">
              <a:lnSpc>
                <a:spcPct val="120000"/>
              </a:lnSpc>
            </a:pPr>
            <a:r>
              <a:rPr lang="en-US" sz="6800" dirty="0" smtClean="0">
                <a:latin typeface="Arial" pitchFamily="34" charset="0"/>
                <a:cs typeface="Arial" pitchFamily="34" charset="0"/>
              </a:rPr>
              <a:t>Exercise physiology is the study of the body's acute responses to and the adaptations from repeated sessions of physical activity. ... </a:t>
            </a:r>
            <a:r>
              <a:rPr lang="en-US" sz="6800" b="1" dirty="0" smtClean="0">
                <a:latin typeface="Arial" pitchFamily="34" charset="0"/>
                <a:cs typeface="Arial" pitchFamily="34" charset="0"/>
              </a:rPr>
              <a:t>Sport physiology</a:t>
            </a:r>
            <a:r>
              <a:rPr lang="en-US" sz="6800" dirty="0" smtClean="0">
                <a:latin typeface="Arial" pitchFamily="34" charset="0"/>
                <a:cs typeface="Arial" pitchFamily="34" charset="0"/>
              </a:rPr>
              <a:t> is the study of how the body works and functions during athletic activities. </a:t>
            </a:r>
            <a:r>
              <a:rPr lang="en-US" sz="6800" b="1" dirty="0" smtClean="0">
                <a:latin typeface="Arial" pitchFamily="34" charset="0"/>
                <a:cs typeface="Arial" pitchFamily="34" charset="0"/>
              </a:rPr>
              <a:t>Sport physiology</a:t>
            </a:r>
            <a:r>
              <a:rPr lang="en-US" sz="6800" dirty="0" smtClean="0">
                <a:latin typeface="Arial" pitchFamily="34" charset="0"/>
                <a:cs typeface="Arial" pitchFamily="34" charset="0"/>
              </a:rPr>
              <a:t> developed its principles from </a:t>
            </a:r>
            <a:r>
              <a:rPr lang="en-US" sz="6800" b="1" dirty="0" smtClean="0">
                <a:latin typeface="Arial" pitchFamily="34" charset="0"/>
                <a:cs typeface="Arial" pitchFamily="34" charset="0"/>
              </a:rPr>
              <a:t>exercise </a:t>
            </a:r>
            <a:r>
              <a:rPr lang="en-US" sz="6800" b="1" dirty="0" smtClean="0">
                <a:latin typeface="Arial" pitchFamily="34" charset="0"/>
                <a:cs typeface="Arial" pitchFamily="34" charset="0"/>
              </a:rPr>
              <a:t>physiology</a:t>
            </a:r>
          </a:p>
          <a:p>
            <a:pPr>
              <a:lnSpc>
                <a:spcPct val="120000"/>
              </a:lnSpc>
            </a:pPr>
            <a:r>
              <a:rPr lang="en-US" sz="6800" b="1" u="sng" dirty="0" smtClean="0">
                <a:latin typeface="Arial" pitchFamily="34" charset="0"/>
                <a:cs typeface="Arial" pitchFamily="34" charset="0"/>
              </a:rPr>
              <a:t>Sports and exercise Physiology.</a:t>
            </a:r>
            <a:endParaRPr lang="en-US" sz="6800" dirty="0" smtClean="0">
              <a:latin typeface="Arial" pitchFamily="34" charset="0"/>
              <a:cs typeface="Arial" pitchFamily="34" charset="0"/>
            </a:endParaRPr>
          </a:p>
          <a:p>
            <a:pPr algn="just">
              <a:lnSpc>
                <a:spcPct val="120000"/>
              </a:lnSpc>
            </a:pPr>
            <a:r>
              <a:rPr lang="en-US" sz="6800" dirty="0" smtClean="0">
                <a:latin typeface="Arial" pitchFamily="34" charset="0"/>
                <a:cs typeface="Arial" pitchFamily="34" charset="0"/>
              </a:rPr>
              <a:t>Sports science examines how the body and mind cope with, handle and learn from the stresses of performance in </a:t>
            </a:r>
            <a:r>
              <a:rPr lang="en-US" sz="6800" b="1" dirty="0" smtClean="0">
                <a:latin typeface="Arial" pitchFamily="34" charset="0"/>
                <a:cs typeface="Arial" pitchFamily="34" charset="0"/>
              </a:rPr>
              <a:t>sport</a:t>
            </a:r>
            <a:r>
              <a:rPr lang="en-US" sz="6800" dirty="0" smtClean="0">
                <a:latin typeface="Arial" pitchFamily="34" charset="0"/>
                <a:cs typeface="Arial" pitchFamily="34" charset="0"/>
              </a:rPr>
              <a:t> and </a:t>
            </a:r>
            <a:r>
              <a:rPr lang="en-US" sz="6800" b="1" dirty="0" smtClean="0">
                <a:latin typeface="Arial" pitchFamily="34" charset="0"/>
                <a:cs typeface="Arial" pitchFamily="34" charset="0"/>
              </a:rPr>
              <a:t>exercise</a:t>
            </a:r>
            <a:r>
              <a:rPr lang="en-US" sz="6800" dirty="0" smtClean="0">
                <a:latin typeface="Arial" pitchFamily="34" charset="0"/>
                <a:cs typeface="Arial" pitchFamily="34" charset="0"/>
              </a:rPr>
              <a:t>. While </a:t>
            </a:r>
            <a:r>
              <a:rPr lang="en-US" sz="6800" b="1" dirty="0" smtClean="0">
                <a:latin typeface="Arial" pitchFamily="34" charset="0"/>
                <a:cs typeface="Arial" pitchFamily="34" charset="0"/>
              </a:rPr>
              <a:t>Physiology</a:t>
            </a:r>
            <a:r>
              <a:rPr lang="en-US" sz="6800" dirty="0" smtClean="0">
                <a:latin typeface="Arial" pitchFamily="34" charset="0"/>
                <a:cs typeface="Arial" pitchFamily="34" charset="0"/>
              </a:rPr>
              <a:t> investigates the impact of </a:t>
            </a:r>
            <a:r>
              <a:rPr lang="en-US" sz="6800" b="1" dirty="0" smtClean="0">
                <a:latin typeface="Arial" pitchFamily="34" charset="0"/>
                <a:cs typeface="Arial" pitchFamily="34" charset="0"/>
              </a:rPr>
              <a:t>exercise</a:t>
            </a:r>
            <a:r>
              <a:rPr lang="en-US" sz="6800" dirty="0" smtClean="0">
                <a:latin typeface="Arial" pitchFamily="34" charset="0"/>
                <a:cs typeface="Arial" pitchFamily="34" charset="0"/>
              </a:rPr>
              <a:t> on the structures and mechanisms of the body during both acute and chronic physical activity. </a:t>
            </a:r>
            <a:r>
              <a:rPr lang="en-US" sz="6800" b="1" dirty="0" smtClean="0">
                <a:latin typeface="Arial" pitchFamily="34" charset="0"/>
                <a:cs typeface="Arial" pitchFamily="34" charset="0"/>
              </a:rPr>
              <a:t>Physiology</a:t>
            </a:r>
            <a:r>
              <a:rPr lang="en-US" sz="6800" dirty="0" smtClean="0">
                <a:latin typeface="Arial" pitchFamily="34" charset="0"/>
                <a:cs typeface="Arial" pitchFamily="34" charset="0"/>
              </a:rPr>
              <a:t> is one part of others is nutrition, psychology, and biomechanics.</a:t>
            </a:r>
          </a:p>
          <a:p>
            <a:pPr>
              <a:lnSpc>
                <a:spcPct val="120000"/>
              </a:lnSpc>
            </a:pPr>
            <a:r>
              <a:rPr lang="en-US" sz="6800" b="1" u="sng" dirty="0" smtClean="0">
                <a:latin typeface="Arial" pitchFamily="34" charset="0"/>
                <a:cs typeface="Arial" pitchFamily="34" charset="0"/>
              </a:rPr>
              <a:t>Exercise Physiologist</a:t>
            </a:r>
          </a:p>
          <a:p>
            <a:pPr algn="just">
              <a:lnSpc>
                <a:spcPct val="120000"/>
              </a:lnSpc>
            </a:pPr>
            <a:r>
              <a:rPr lang="en-US" sz="6800" dirty="0" smtClean="0">
                <a:latin typeface="Arial" pitchFamily="34" charset="0"/>
                <a:cs typeface="Arial" pitchFamily="34" charset="0"/>
              </a:rPr>
              <a:t>Exercise physiologists analyze their patients' </a:t>
            </a:r>
            <a:r>
              <a:rPr lang="en-US" sz="6800" b="1" dirty="0" smtClean="0">
                <a:latin typeface="Arial" pitchFamily="34" charset="0"/>
                <a:cs typeface="Arial" pitchFamily="34" charset="0"/>
              </a:rPr>
              <a:t>fitness</a:t>
            </a:r>
            <a:r>
              <a:rPr lang="en-US" sz="6800" dirty="0" smtClean="0">
                <a:latin typeface="Arial" pitchFamily="34" charset="0"/>
                <a:cs typeface="Arial" pitchFamily="34" charset="0"/>
              </a:rPr>
              <a:t> in order to </a:t>
            </a:r>
            <a:r>
              <a:rPr lang="en-US" sz="6800" b="1" dirty="0" smtClean="0">
                <a:latin typeface="Arial" pitchFamily="34" charset="0"/>
                <a:cs typeface="Arial" pitchFamily="34" charset="0"/>
              </a:rPr>
              <a:t>help</a:t>
            </a:r>
            <a:r>
              <a:rPr lang="en-US" sz="6800" dirty="0" smtClean="0">
                <a:latin typeface="Arial" pitchFamily="34" charset="0"/>
                <a:cs typeface="Arial" pitchFamily="34" charset="0"/>
              </a:rPr>
              <a:t> them improve their health or maintain good health. ... Design customized </a:t>
            </a:r>
            <a:r>
              <a:rPr lang="en-US" sz="6800" b="1" dirty="0" smtClean="0">
                <a:latin typeface="Arial" pitchFamily="34" charset="0"/>
                <a:cs typeface="Arial" pitchFamily="34" charset="0"/>
              </a:rPr>
              <a:t>exercise</a:t>
            </a:r>
            <a:r>
              <a:rPr lang="en-US" sz="6800" dirty="0" smtClean="0">
                <a:latin typeface="Arial" pitchFamily="34" charset="0"/>
                <a:cs typeface="Arial" pitchFamily="34" charset="0"/>
              </a:rPr>
              <a:t> programs to meet health care needs and </a:t>
            </a:r>
            <a:r>
              <a:rPr lang="en-US" sz="6800" b="1" dirty="0" smtClean="0">
                <a:latin typeface="Arial" pitchFamily="34" charset="0"/>
                <a:cs typeface="Arial" pitchFamily="34" charset="0"/>
              </a:rPr>
              <a:t>athletic</a:t>
            </a:r>
            <a:r>
              <a:rPr lang="en-US" sz="6800" dirty="0" smtClean="0">
                <a:latin typeface="Arial" pitchFamily="34" charset="0"/>
                <a:cs typeface="Arial" pitchFamily="34" charset="0"/>
              </a:rPr>
              <a:t> performance goals.</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86800" cy="6400800"/>
          </a:xfrm>
        </p:spPr>
        <p:txBody>
          <a:bodyPr>
            <a:normAutofit fontScale="85000" lnSpcReduction="10000"/>
          </a:bodyPr>
          <a:lstStyle/>
          <a:p>
            <a:pPr algn="ctr">
              <a:lnSpc>
                <a:spcPct val="120000"/>
              </a:lnSpc>
            </a:pPr>
            <a:r>
              <a:rPr lang="en-US" sz="2400" b="1" u="sng" dirty="0" smtClean="0">
                <a:latin typeface="Arial" pitchFamily="34" charset="0"/>
                <a:cs typeface="Arial" pitchFamily="34" charset="0"/>
              </a:rPr>
              <a:t>IMPORTANCE/BENEFITS OF EXERCISE/SPORTS  PHYSIOLOGY IN SPORTS.</a:t>
            </a:r>
            <a:endParaRPr lang="en-US" sz="2400" dirty="0" smtClean="0">
              <a:latin typeface="Arial" pitchFamily="34" charset="0"/>
              <a:cs typeface="Arial" pitchFamily="34" charset="0"/>
            </a:endParaRPr>
          </a:p>
          <a:p>
            <a:pPr lvl="0">
              <a:lnSpc>
                <a:spcPct val="120000"/>
              </a:lnSpc>
            </a:pPr>
            <a:r>
              <a:rPr lang="en-US" sz="2800" b="1" dirty="0" smtClean="0">
                <a:latin typeface="Arial" pitchFamily="34" charset="0"/>
                <a:cs typeface="Arial" pitchFamily="34" charset="0"/>
              </a:rPr>
              <a:t>Study of clinical sports:</a:t>
            </a:r>
            <a:endParaRPr lang="en-US" sz="2800" dirty="0" smtClean="0">
              <a:latin typeface="Arial" pitchFamily="34" charset="0"/>
              <a:cs typeface="Arial" pitchFamily="34" charset="0"/>
            </a:endParaRPr>
          </a:p>
          <a:p>
            <a:pPr algn="just">
              <a:lnSpc>
                <a:spcPct val="120000"/>
              </a:lnSpc>
            </a:pPr>
            <a:r>
              <a:rPr lang="en-US" sz="2800" dirty="0" smtClean="0">
                <a:latin typeface="Arial" pitchFamily="34" charset="0"/>
                <a:cs typeface="Arial" pitchFamily="34" charset="0"/>
              </a:rPr>
              <a:t>Exercise physiology plays an </a:t>
            </a:r>
            <a:r>
              <a:rPr lang="en-US" sz="2800" b="1" dirty="0" smtClean="0">
                <a:latin typeface="Arial" pitchFamily="34" charset="0"/>
                <a:cs typeface="Arial" pitchFamily="34" charset="0"/>
              </a:rPr>
              <a:t>important</a:t>
            </a:r>
            <a:r>
              <a:rPr lang="en-US" sz="2800" dirty="0" smtClean="0">
                <a:latin typeface="Arial" pitchFamily="34" charset="0"/>
                <a:cs typeface="Arial" pitchFamily="34" charset="0"/>
              </a:rPr>
              <a:t> role in the practice of clinical sports medicine. </a:t>
            </a:r>
            <a:r>
              <a:rPr lang="en-US" sz="2800" b="1" dirty="0" smtClean="0">
                <a:latin typeface="Arial" pitchFamily="34" charset="0"/>
                <a:cs typeface="Arial" pitchFamily="34" charset="0"/>
              </a:rPr>
              <a:t>Exercise physiology</a:t>
            </a:r>
            <a:r>
              <a:rPr lang="en-US" sz="2800" dirty="0" smtClean="0">
                <a:latin typeface="Arial" pitchFamily="34" charset="0"/>
                <a:cs typeface="Arial" pitchFamily="34" charset="0"/>
              </a:rPr>
              <a:t> research has identified </a:t>
            </a:r>
            <a:r>
              <a:rPr lang="en-US" sz="2800" b="1" dirty="0" smtClean="0">
                <a:latin typeface="Arial" pitchFamily="34" charset="0"/>
                <a:cs typeface="Arial" pitchFamily="34" charset="0"/>
              </a:rPr>
              <a:t>important</a:t>
            </a:r>
            <a:r>
              <a:rPr lang="en-US" sz="2800" dirty="0" smtClean="0">
                <a:latin typeface="Arial" pitchFamily="34" charset="0"/>
                <a:cs typeface="Arial" pitchFamily="34" charset="0"/>
              </a:rPr>
              <a:t> effects of </a:t>
            </a:r>
            <a:r>
              <a:rPr lang="en-US" sz="2800" b="1" dirty="0" smtClean="0">
                <a:latin typeface="Arial" pitchFamily="34" charset="0"/>
                <a:cs typeface="Arial" pitchFamily="34" charset="0"/>
              </a:rPr>
              <a:t>exercise</a:t>
            </a:r>
            <a:r>
              <a:rPr lang="en-US" sz="2800" dirty="0" smtClean="0">
                <a:latin typeface="Arial" pitchFamily="34" charset="0"/>
                <a:cs typeface="Arial" pitchFamily="34" charset="0"/>
              </a:rPr>
              <a:t> on the body's systems, tissues, and cells. Ongoing research is investigating the role of </a:t>
            </a:r>
            <a:r>
              <a:rPr lang="en-US" sz="2800" b="1" dirty="0" smtClean="0">
                <a:latin typeface="Arial" pitchFamily="34" charset="0"/>
                <a:cs typeface="Arial" pitchFamily="34" charset="0"/>
              </a:rPr>
              <a:t>exercise</a:t>
            </a:r>
            <a:r>
              <a:rPr lang="en-US" sz="2800" dirty="0" smtClean="0">
                <a:latin typeface="Arial" pitchFamily="34" charset="0"/>
                <a:cs typeface="Arial" pitchFamily="34" charset="0"/>
              </a:rPr>
              <a:t> in </a:t>
            </a:r>
            <a:r>
              <a:rPr lang="en-US" sz="2800" dirty="0" err="1" smtClean="0">
                <a:latin typeface="Arial" pitchFamily="34" charset="0"/>
                <a:cs typeface="Arial" pitchFamily="34" charset="0"/>
              </a:rPr>
              <a:t>subcellular</a:t>
            </a:r>
            <a:r>
              <a:rPr lang="en-US" sz="2800" dirty="0" smtClean="0">
                <a:latin typeface="Arial" pitchFamily="34" charset="0"/>
                <a:cs typeface="Arial" pitchFamily="34" charset="0"/>
              </a:rPr>
              <a:t>, molecular, and chemical processes.</a:t>
            </a:r>
          </a:p>
          <a:p>
            <a:pPr lvl="0">
              <a:lnSpc>
                <a:spcPct val="120000"/>
              </a:lnSpc>
            </a:pPr>
            <a:r>
              <a:rPr lang="en-US" sz="2800" b="1" dirty="0" smtClean="0">
                <a:latin typeface="Arial" pitchFamily="34" charset="0"/>
                <a:cs typeface="Arial" pitchFamily="34" charset="0"/>
              </a:rPr>
              <a:t>Improve fitness:</a:t>
            </a:r>
            <a:endParaRPr lang="en-US" sz="2800" dirty="0" smtClean="0">
              <a:latin typeface="Arial" pitchFamily="34" charset="0"/>
              <a:cs typeface="Arial" pitchFamily="34" charset="0"/>
            </a:endParaRPr>
          </a:p>
          <a:p>
            <a:pPr algn="just">
              <a:lnSpc>
                <a:spcPct val="120000"/>
              </a:lnSpc>
            </a:pPr>
            <a:r>
              <a:rPr lang="en-US" sz="2800" dirty="0" smtClean="0">
                <a:latin typeface="Arial" pitchFamily="34" charset="0"/>
                <a:cs typeface="Arial" pitchFamily="34" charset="0"/>
              </a:rPr>
              <a:t>Fitness can help professional athletes improve their performance or help people to lose weight and become more healthy and physically fit. The rehabilitation focus seeks to provide health benefits to those suffering from diseases, such as diabetes and cardiovascular disease.</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86800" cy="6400800"/>
          </a:xfrm>
        </p:spPr>
        <p:txBody>
          <a:bodyPr>
            <a:noAutofit/>
          </a:bodyPr>
          <a:lstStyle/>
          <a:p>
            <a:pPr lvl="0" algn="just"/>
            <a:r>
              <a:rPr lang="en-US" sz="2800" b="1" dirty="0" smtClean="0">
                <a:latin typeface="Arial" pitchFamily="34" charset="0"/>
                <a:cs typeface="Arial" pitchFamily="34" charset="0"/>
              </a:rPr>
              <a:t>Improve cardiac strength</a:t>
            </a:r>
            <a:r>
              <a:rPr lang="en-US" sz="2400" b="1" dirty="0" smtClean="0">
                <a:latin typeface="Arial" pitchFamily="34" charset="0"/>
                <a:cs typeface="Arial" pitchFamily="34" charset="0"/>
              </a:rPr>
              <a:t>:</a:t>
            </a:r>
            <a:endParaRPr lang="en-US" sz="2400" dirty="0" smtClean="0">
              <a:latin typeface="Arial" pitchFamily="34" charset="0"/>
              <a:cs typeface="Arial" pitchFamily="34" charset="0"/>
            </a:endParaRPr>
          </a:p>
          <a:p>
            <a:pPr algn="just"/>
            <a:r>
              <a:rPr lang="en-US" sz="2400" dirty="0" smtClean="0">
                <a:latin typeface="Arial" pitchFamily="34" charset="0"/>
                <a:cs typeface="Arial" pitchFamily="34" charset="0"/>
              </a:rPr>
              <a:t>The heart pumps faster and blood pressure increases during </a:t>
            </a:r>
            <a:r>
              <a:rPr lang="en-US" sz="2400" b="1" dirty="0" smtClean="0">
                <a:latin typeface="Arial" pitchFamily="34" charset="0"/>
                <a:cs typeface="Arial" pitchFamily="34" charset="0"/>
              </a:rPr>
              <a:t>exercise</a:t>
            </a:r>
            <a:r>
              <a:rPr lang="en-US" sz="2400" dirty="0" smtClean="0">
                <a:latin typeface="Arial" pitchFamily="34" charset="0"/>
                <a:cs typeface="Arial" pitchFamily="34" charset="0"/>
              </a:rPr>
              <a:t> in an effort to send the oxygen and other vital nutrients throughout the body. The heart gets stronger as a result of this increased workload. Muscles get firmer and larger as they use oxygen to create glycogen for energy.</a:t>
            </a:r>
          </a:p>
          <a:p>
            <a:pPr lvl="0" algn="just"/>
            <a:r>
              <a:rPr lang="en-US" sz="2800" b="1" dirty="0" smtClean="0">
                <a:latin typeface="Arial" pitchFamily="34" charset="0"/>
                <a:cs typeface="Arial" pitchFamily="34" charset="0"/>
              </a:rPr>
              <a:t>Enhance Muscular system:</a:t>
            </a:r>
            <a:endParaRPr lang="en-US" sz="2800" dirty="0" smtClean="0">
              <a:latin typeface="Arial" pitchFamily="34" charset="0"/>
              <a:cs typeface="Arial" pitchFamily="34" charset="0"/>
            </a:endParaRPr>
          </a:p>
          <a:p>
            <a:pPr algn="just"/>
            <a:r>
              <a:rPr lang="en-US" sz="2400" dirty="0" smtClean="0">
                <a:latin typeface="Arial" pitchFamily="34" charset="0"/>
                <a:cs typeface="Arial" pitchFamily="34" charset="0"/>
              </a:rPr>
              <a:t>Regular </a:t>
            </a:r>
            <a:r>
              <a:rPr lang="en-US" sz="2400" b="1" dirty="0" smtClean="0">
                <a:latin typeface="Arial" pitchFamily="34" charset="0"/>
                <a:cs typeface="Arial" pitchFamily="34" charset="0"/>
              </a:rPr>
              <a:t>exercise</a:t>
            </a:r>
            <a:r>
              <a:rPr lang="en-US" sz="2400" dirty="0" smtClean="0">
                <a:latin typeface="Arial" pitchFamily="34" charset="0"/>
                <a:cs typeface="Arial" pitchFamily="34" charset="0"/>
              </a:rPr>
              <a:t> also improves </a:t>
            </a:r>
            <a:r>
              <a:rPr lang="en-US" sz="2400" b="1" dirty="0" smtClean="0">
                <a:latin typeface="Arial" pitchFamily="34" charset="0"/>
                <a:cs typeface="Arial" pitchFamily="34" charset="0"/>
              </a:rPr>
              <a:t>the</a:t>
            </a:r>
            <a:r>
              <a:rPr lang="en-US" sz="2400" dirty="0" smtClean="0">
                <a:latin typeface="Arial" pitchFamily="34" charset="0"/>
                <a:cs typeface="Arial" pitchFamily="34" charset="0"/>
              </a:rPr>
              <a:t> health of </a:t>
            </a:r>
            <a:r>
              <a:rPr lang="en-US" sz="2400" b="1" dirty="0" smtClean="0">
                <a:latin typeface="Arial" pitchFamily="34" charset="0"/>
                <a:cs typeface="Arial" pitchFamily="34" charset="0"/>
              </a:rPr>
              <a:t>the muscular system</a:t>
            </a:r>
            <a:r>
              <a:rPr lang="en-US" sz="2400" dirty="0" smtClean="0">
                <a:latin typeface="Arial" pitchFamily="34" charset="0"/>
                <a:cs typeface="Arial" pitchFamily="34" charset="0"/>
              </a:rPr>
              <a:t>. </a:t>
            </a:r>
            <a:r>
              <a:rPr lang="en-US" sz="2400" b="1" dirty="0" smtClean="0">
                <a:latin typeface="Arial" pitchFamily="34" charset="0"/>
                <a:cs typeface="Arial" pitchFamily="34" charset="0"/>
              </a:rPr>
              <a:t>Muscles</a:t>
            </a:r>
            <a:r>
              <a:rPr lang="en-US" sz="2400" dirty="0" smtClean="0">
                <a:latin typeface="Arial" pitchFamily="34" charset="0"/>
                <a:cs typeface="Arial" pitchFamily="34" charset="0"/>
              </a:rPr>
              <a:t> that are exercised are bigger and stronger than </a:t>
            </a:r>
            <a:r>
              <a:rPr lang="en-US" sz="2400" b="1" dirty="0" smtClean="0">
                <a:latin typeface="Arial" pitchFamily="34" charset="0"/>
                <a:cs typeface="Arial" pitchFamily="34" charset="0"/>
              </a:rPr>
              <a:t>muscles</a:t>
            </a:r>
            <a:r>
              <a:rPr lang="en-US" sz="2400" dirty="0" smtClean="0">
                <a:latin typeface="Arial" pitchFamily="34" charset="0"/>
                <a:cs typeface="Arial" pitchFamily="34" charset="0"/>
              </a:rPr>
              <a:t> that are not exercised. </a:t>
            </a:r>
            <a:r>
              <a:rPr lang="en-US" sz="2400" b="1" dirty="0" smtClean="0">
                <a:latin typeface="Arial" pitchFamily="34" charset="0"/>
                <a:cs typeface="Arial" pitchFamily="34" charset="0"/>
              </a:rPr>
              <a:t>Exercise</a:t>
            </a:r>
            <a:r>
              <a:rPr lang="en-US" sz="2400" dirty="0" smtClean="0">
                <a:latin typeface="Arial" pitchFamily="34" charset="0"/>
                <a:cs typeface="Arial" pitchFamily="34" charset="0"/>
              </a:rPr>
              <a:t> improves both </a:t>
            </a:r>
            <a:r>
              <a:rPr lang="en-US" sz="2400" b="1" dirty="0" smtClean="0">
                <a:latin typeface="Arial" pitchFamily="34" charset="0"/>
                <a:cs typeface="Arial" pitchFamily="34" charset="0"/>
              </a:rPr>
              <a:t>muscular</a:t>
            </a:r>
            <a:r>
              <a:rPr lang="en-US" sz="2400" dirty="0" smtClean="0">
                <a:latin typeface="Arial" pitchFamily="34" charset="0"/>
                <a:cs typeface="Arial" pitchFamily="34" charset="0"/>
              </a:rPr>
              <a:t> strength and </a:t>
            </a:r>
            <a:r>
              <a:rPr lang="en-US" sz="2400" b="1" dirty="0" smtClean="0">
                <a:latin typeface="Arial" pitchFamily="34" charset="0"/>
                <a:cs typeface="Arial" pitchFamily="34" charset="0"/>
              </a:rPr>
              <a:t>muscular</a:t>
            </a:r>
            <a:r>
              <a:rPr lang="en-US" sz="2400" dirty="0" smtClean="0">
                <a:latin typeface="Arial" pitchFamily="34" charset="0"/>
                <a:cs typeface="Arial" pitchFamily="34" charset="0"/>
              </a:rPr>
              <a:t> endurance. </a:t>
            </a:r>
            <a:r>
              <a:rPr lang="en-US" sz="2400" b="1" dirty="0" smtClean="0">
                <a:latin typeface="Arial" pitchFamily="34" charset="0"/>
                <a:cs typeface="Arial" pitchFamily="34" charset="0"/>
              </a:rPr>
              <a:t>Muscular</a:t>
            </a:r>
            <a:r>
              <a:rPr lang="en-US" sz="2400" dirty="0" smtClean="0">
                <a:latin typeface="Arial" pitchFamily="34" charset="0"/>
                <a:cs typeface="Arial" pitchFamily="34" charset="0"/>
              </a:rPr>
              <a:t> strength is </a:t>
            </a:r>
            <a:r>
              <a:rPr lang="en-US" sz="2400" b="1" dirty="0" smtClean="0">
                <a:latin typeface="Arial" pitchFamily="34" charset="0"/>
                <a:cs typeface="Arial" pitchFamily="34" charset="0"/>
              </a:rPr>
              <a:t>the</a:t>
            </a:r>
            <a:r>
              <a:rPr lang="en-US" sz="2400" dirty="0" smtClean="0">
                <a:latin typeface="Arial" pitchFamily="34" charset="0"/>
                <a:cs typeface="Arial" pitchFamily="34" charset="0"/>
              </a:rPr>
              <a:t> ability of </a:t>
            </a:r>
            <a:r>
              <a:rPr lang="en-US" sz="2400" b="1" dirty="0" smtClean="0">
                <a:latin typeface="Arial" pitchFamily="34" charset="0"/>
                <a:cs typeface="Arial" pitchFamily="34" charset="0"/>
              </a:rPr>
              <a:t>a muscle</a:t>
            </a:r>
            <a:r>
              <a:rPr lang="en-US" sz="2400" dirty="0" smtClean="0">
                <a:latin typeface="Arial" pitchFamily="34" charset="0"/>
                <a:cs typeface="Arial" pitchFamily="34" charset="0"/>
              </a:rPr>
              <a:t> to use force during </a:t>
            </a:r>
            <a:r>
              <a:rPr lang="en-US" sz="2400" b="1" dirty="0" smtClean="0">
                <a:latin typeface="Arial" pitchFamily="34" charset="0"/>
                <a:cs typeface="Arial" pitchFamily="34" charset="0"/>
              </a:rPr>
              <a:t>a</a:t>
            </a:r>
            <a:r>
              <a:rPr lang="en-US" sz="2400" dirty="0" smtClean="0">
                <a:latin typeface="Arial" pitchFamily="34" charset="0"/>
                <a:cs typeface="Arial" pitchFamily="34" charset="0"/>
              </a:rPr>
              <a:t> contraction. A </a:t>
            </a:r>
            <a:r>
              <a:rPr lang="en-US" sz="2400" b="1" dirty="0" smtClean="0">
                <a:latin typeface="Arial" pitchFamily="34" charset="0"/>
                <a:cs typeface="Arial" pitchFamily="34" charset="0"/>
              </a:rPr>
              <a:t>strength exercise</a:t>
            </a:r>
            <a:r>
              <a:rPr lang="en-US" sz="2400" dirty="0" smtClean="0">
                <a:latin typeface="Arial" pitchFamily="34" charset="0"/>
                <a:cs typeface="Arial" pitchFamily="34" charset="0"/>
              </a:rPr>
              <a:t> is any activity that makes your </a:t>
            </a:r>
            <a:r>
              <a:rPr lang="en-US" sz="2400" b="1" dirty="0" smtClean="0">
                <a:latin typeface="Arial" pitchFamily="34" charset="0"/>
                <a:cs typeface="Arial" pitchFamily="34" charset="0"/>
              </a:rPr>
              <a:t>muscles</a:t>
            </a:r>
            <a:r>
              <a:rPr lang="en-US" sz="2400" dirty="0" smtClean="0">
                <a:latin typeface="Arial" pitchFamily="34" charset="0"/>
                <a:cs typeface="Arial" pitchFamily="34" charset="0"/>
              </a:rPr>
              <a:t> work harder than usual. This </a:t>
            </a:r>
            <a:r>
              <a:rPr lang="en-US" sz="2400" b="1" dirty="0" smtClean="0">
                <a:latin typeface="Arial" pitchFamily="34" charset="0"/>
                <a:cs typeface="Arial" pitchFamily="34" charset="0"/>
              </a:rPr>
              <a:t>increases</a:t>
            </a:r>
            <a:r>
              <a:rPr lang="en-US" sz="2400" dirty="0" smtClean="0">
                <a:latin typeface="Arial" pitchFamily="34" charset="0"/>
                <a:cs typeface="Arial" pitchFamily="34" charset="0"/>
              </a:rPr>
              <a:t> your </a:t>
            </a:r>
            <a:r>
              <a:rPr lang="en-US" sz="2400" b="1" dirty="0" smtClean="0">
                <a:latin typeface="Arial" pitchFamily="34" charset="0"/>
                <a:cs typeface="Arial" pitchFamily="34" charset="0"/>
              </a:rPr>
              <a:t>muscles</a:t>
            </a:r>
            <a:r>
              <a:rPr lang="en-US" sz="2400" dirty="0" smtClean="0">
                <a:latin typeface="Arial" pitchFamily="34" charset="0"/>
                <a:cs typeface="Arial" pitchFamily="34" charset="0"/>
              </a:rPr>
              <a:t>' </a:t>
            </a:r>
            <a:r>
              <a:rPr lang="en-US" sz="2400" b="1" dirty="0" smtClean="0">
                <a:latin typeface="Arial" pitchFamily="34" charset="0"/>
                <a:cs typeface="Arial" pitchFamily="34" charset="0"/>
              </a:rPr>
              <a:t>strength</a:t>
            </a:r>
            <a:r>
              <a:rPr lang="en-US" sz="2400" dirty="0" smtClean="0">
                <a:latin typeface="Arial" pitchFamily="34" charset="0"/>
                <a:cs typeface="Arial" pitchFamily="34" charset="0"/>
              </a:rPr>
              <a:t>, size, power and endurance</a:t>
            </a:r>
            <a:endParaRPr lang="en-US" sz="2400" dirty="0">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86800" cy="6400800"/>
          </a:xfrm>
        </p:spPr>
        <p:txBody>
          <a:bodyPr>
            <a:normAutofit fontScale="70000" lnSpcReduction="20000"/>
          </a:bodyPr>
          <a:lstStyle/>
          <a:p>
            <a:pPr lvl="0" algn="just">
              <a:lnSpc>
                <a:spcPct val="120000"/>
              </a:lnSpc>
            </a:pPr>
            <a:r>
              <a:rPr lang="en-US" sz="3400" b="1" dirty="0" smtClean="0">
                <a:latin typeface="Arial" pitchFamily="34" charset="0"/>
                <a:cs typeface="Arial" pitchFamily="34" charset="0"/>
              </a:rPr>
              <a:t>Bones density &amp; strength:</a:t>
            </a:r>
            <a:endParaRPr lang="en-US" sz="3400" dirty="0" smtClean="0">
              <a:latin typeface="Arial" pitchFamily="34" charset="0"/>
              <a:cs typeface="Arial" pitchFamily="34" charset="0"/>
            </a:endParaRPr>
          </a:p>
          <a:p>
            <a:pPr algn="just">
              <a:lnSpc>
                <a:spcPct val="120000"/>
              </a:lnSpc>
            </a:pPr>
            <a:r>
              <a:rPr lang="en-US" sz="3100" dirty="0" smtClean="0">
                <a:latin typeface="Arial" pitchFamily="34" charset="0"/>
                <a:cs typeface="Arial" pitchFamily="34" charset="0"/>
              </a:rPr>
              <a:t>Weight-bearing </a:t>
            </a:r>
            <a:r>
              <a:rPr lang="en-US" sz="3100" b="1" dirty="0" smtClean="0">
                <a:latin typeface="Arial" pitchFamily="34" charset="0"/>
                <a:cs typeface="Arial" pitchFamily="34" charset="0"/>
              </a:rPr>
              <a:t>physical activity</a:t>
            </a:r>
            <a:r>
              <a:rPr lang="en-US" sz="3100" dirty="0" smtClean="0">
                <a:latin typeface="Arial" pitchFamily="34" charset="0"/>
                <a:cs typeface="Arial" pitchFamily="34" charset="0"/>
              </a:rPr>
              <a:t> causes new bone tissue to form, and this makes bones stronger. This kind of </a:t>
            </a:r>
            <a:r>
              <a:rPr lang="en-US" sz="3100" b="1" dirty="0" smtClean="0">
                <a:latin typeface="Arial" pitchFamily="34" charset="0"/>
                <a:cs typeface="Arial" pitchFamily="34" charset="0"/>
              </a:rPr>
              <a:t>physical activity</a:t>
            </a:r>
            <a:r>
              <a:rPr lang="en-US" sz="3100" dirty="0" smtClean="0">
                <a:latin typeface="Arial" pitchFamily="34" charset="0"/>
                <a:cs typeface="Arial" pitchFamily="34" charset="0"/>
              </a:rPr>
              <a:t> also makes muscles stronger. Bones and muscles both become stronger when muscles push and tug against bones during </a:t>
            </a:r>
            <a:r>
              <a:rPr lang="en-US" sz="3100" b="1" dirty="0" smtClean="0">
                <a:latin typeface="Arial" pitchFamily="34" charset="0"/>
                <a:cs typeface="Arial" pitchFamily="34" charset="0"/>
              </a:rPr>
              <a:t>physical activity</a:t>
            </a:r>
            <a:r>
              <a:rPr lang="en-US" sz="3100" dirty="0" smtClean="0">
                <a:latin typeface="Arial" pitchFamily="34" charset="0"/>
                <a:cs typeface="Arial" pitchFamily="34" charset="0"/>
              </a:rPr>
              <a:t>.</a:t>
            </a:r>
          </a:p>
          <a:p>
            <a:pPr lvl="0" algn="just">
              <a:lnSpc>
                <a:spcPct val="120000"/>
              </a:lnSpc>
            </a:pPr>
            <a:r>
              <a:rPr lang="en-US" sz="3400" b="1" dirty="0" smtClean="0">
                <a:latin typeface="Arial" pitchFamily="34" charset="0"/>
                <a:cs typeface="Arial" pitchFamily="34" charset="0"/>
              </a:rPr>
              <a:t>Understanding the effect of exercise:</a:t>
            </a:r>
            <a:endParaRPr lang="en-US" sz="3400" dirty="0" smtClean="0">
              <a:latin typeface="Arial" pitchFamily="34" charset="0"/>
              <a:cs typeface="Arial" pitchFamily="34" charset="0"/>
            </a:endParaRPr>
          </a:p>
          <a:p>
            <a:pPr algn="just">
              <a:lnSpc>
                <a:spcPct val="120000"/>
              </a:lnSpc>
            </a:pPr>
            <a:r>
              <a:rPr lang="en-US" sz="3100" dirty="0" smtClean="0">
                <a:latin typeface="Arial" pitchFamily="34" charset="0"/>
                <a:cs typeface="Arial" pitchFamily="34" charset="0"/>
              </a:rPr>
              <a:t>Understanding the effect of exercise involves studying specific changes in </a:t>
            </a:r>
            <a:r>
              <a:rPr lang="en-US" sz="3100" dirty="0" smtClean="0">
                <a:latin typeface="Arial" pitchFamily="34" charset="0"/>
                <a:cs typeface="Arial" pitchFamily="34" charset="0"/>
                <a:hlinkClick r:id="rId2" tooltip="Muscular"/>
              </a:rPr>
              <a:t>muscular</a:t>
            </a:r>
            <a:r>
              <a:rPr lang="en-US" sz="3100" dirty="0" smtClean="0">
                <a:latin typeface="Arial" pitchFamily="34" charset="0"/>
                <a:cs typeface="Arial" pitchFamily="34" charset="0"/>
              </a:rPr>
              <a:t>, </a:t>
            </a:r>
            <a:r>
              <a:rPr lang="en-US" sz="3100" dirty="0" smtClean="0">
                <a:latin typeface="Arial" pitchFamily="34" charset="0"/>
                <a:cs typeface="Arial" pitchFamily="34" charset="0"/>
                <a:hlinkClick r:id="rId3" tooltip="Cardiovascular"/>
              </a:rPr>
              <a:t>cardiovascular</a:t>
            </a:r>
            <a:r>
              <a:rPr lang="en-US" sz="3100" dirty="0" smtClean="0">
                <a:latin typeface="Arial" pitchFamily="34" charset="0"/>
                <a:cs typeface="Arial" pitchFamily="34" charset="0"/>
              </a:rPr>
              <a:t>, and </a:t>
            </a:r>
            <a:r>
              <a:rPr lang="en-US" sz="3100" dirty="0" err="1" smtClean="0">
                <a:latin typeface="Arial" pitchFamily="34" charset="0"/>
                <a:cs typeface="Arial" pitchFamily="34" charset="0"/>
                <a:hlinkClick r:id="rId4" tooltip="Neurology"/>
              </a:rPr>
              <a:t>neuro</a:t>
            </a:r>
            <a:r>
              <a:rPr lang="en-US" sz="3100" dirty="0" err="1" smtClean="0">
                <a:latin typeface="Arial" pitchFamily="34" charset="0"/>
                <a:cs typeface="Arial" pitchFamily="34" charset="0"/>
              </a:rPr>
              <a:t>humoral</a:t>
            </a:r>
            <a:r>
              <a:rPr lang="en-US" sz="3100" dirty="0" smtClean="0">
                <a:latin typeface="Arial" pitchFamily="34" charset="0"/>
                <a:cs typeface="Arial" pitchFamily="34" charset="0"/>
              </a:rPr>
              <a:t> </a:t>
            </a:r>
            <a:r>
              <a:rPr lang="en-US" sz="3100" dirty="0" smtClean="0">
                <a:latin typeface="Arial" pitchFamily="34" charset="0"/>
                <a:cs typeface="Arial" pitchFamily="34" charset="0"/>
                <a:hlinkClick r:id="rId5" tooltip="Biological system"/>
              </a:rPr>
              <a:t>systems</a:t>
            </a:r>
            <a:r>
              <a:rPr lang="en-US" sz="3100" dirty="0" smtClean="0">
                <a:latin typeface="Arial" pitchFamily="34" charset="0"/>
                <a:cs typeface="Arial" pitchFamily="34" charset="0"/>
              </a:rPr>
              <a:t> that lead to changes in functional capacity and </a:t>
            </a:r>
            <a:r>
              <a:rPr lang="en-US" sz="3100" dirty="0" smtClean="0">
                <a:latin typeface="Arial" pitchFamily="34" charset="0"/>
                <a:cs typeface="Arial" pitchFamily="34" charset="0"/>
                <a:hlinkClick r:id="rId6" tooltip="Physical strength"/>
              </a:rPr>
              <a:t>strength</a:t>
            </a:r>
            <a:r>
              <a:rPr lang="en-US" sz="3100" dirty="0" smtClean="0">
                <a:latin typeface="Arial" pitchFamily="34" charset="0"/>
                <a:cs typeface="Arial" pitchFamily="34" charset="0"/>
              </a:rPr>
              <a:t> due to </a:t>
            </a:r>
            <a:r>
              <a:rPr lang="en-US" sz="3100" dirty="0" smtClean="0">
                <a:latin typeface="Arial" pitchFamily="34" charset="0"/>
                <a:cs typeface="Arial" pitchFamily="34" charset="0"/>
                <a:hlinkClick r:id="rId7" tooltip="Endurance training"/>
              </a:rPr>
              <a:t>endurance training</a:t>
            </a:r>
            <a:r>
              <a:rPr lang="en-US" sz="3100" dirty="0" smtClean="0">
                <a:latin typeface="Arial" pitchFamily="34" charset="0"/>
                <a:cs typeface="Arial" pitchFamily="34" charset="0"/>
              </a:rPr>
              <a:t> or training. The effect of training on the body has been defined as the reaction to the adaptive responses of the body arising from exercise or as "an elevation of </a:t>
            </a:r>
            <a:r>
              <a:rPr lang="en-US" sz="3100" dirty="0" smtClean="0">
                <a:latin typeface="Arial" pitchFamily="34" charset="0"/>
                <a:cs typeface="Arial" pitchFamily="34" charset="0"/>
                <a:hlinkClick r:id="rId8" tooltip="Metabolism"/>
              </a:rPr>
              <a:t>metabolism</a:t>
            </a:r>
            <a:r>
              <a:rPr lang="en-US" sz="3100" dirty="0" smtClean="0">
                <a:latin typeface="Arial" pitchFamily="34" charset="0"/>
                <a:cs typeface="Arial" pitchFamily="34" charset="0"/>
              </a:rPr>
              <a:t> produced by exercise”.</a:t>
            </a:r>
          </a:p>
          <a:p>
            <a:pPr algn="just">
              <a:lnSpc>
                <a:spcPct val="120000"/>
              </a:lnSpc>
            </a:pPr>
            <a:r>
              <a:rPr lang="en-US" sz="3100" dirty="0" smtClean="0">
                <a:latin typeface="Arial" pitchFamily="34" charset="0"/>
                <a:cs typeface="Arial" pitchFamily="34" charset="0"/>
              </a:rPr>
              <a:t>Exercise physiologists study the effect of exercise on </a:t>
            </a:r>
            <a:r>
              <a:rPr lang="en-US" sz="3100" dirty="0" smtClean="0">
                <a:latin typeface="Arial" pitchFamily="34" charset="0"/>
                <a:cs typeface="Arial" pitchFamily="34" charset="0"/>
                <a:hlinkClick r:id="rId9" tooltip="Pathology"/>
              </a:rPr>
              <a:t>pathology</a:t>
            </a:r>
            <a:r>
              <a:rPr lang="en-US" sz="3100" dirty="0" smtClean="0">
                <a:latin typeface="Arial" pitchFamily="34" charset="0"/>
                <a:cs typeface="Arial" pitchFamily="34" charset="0"/>
              </a:rPr>
              <a:t>, and the mechanisms by which exercise can reduce or reverse disease progression</a:t>
            </a:r>
            <a:r>
              <a:rPr lang="en-US" dirty="0" smtClean="0"/>
              <a:t>.</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
            <a:ext cx="8686800" cy="6553200"/>
          </a:xfrm>
        </p:spPr>
        <p:txBody>
          <a:bodyPr>
            <a:normAutofit fontScale="92500" lnSpcReduction="20000"/>
          </a:bodyPr>
          <a:lstStyle/>
          <a:p>
            <a:pPr lvl="0" algn="just">
              <a:lnSpc>
                <a:spcPct val="110000"/>
              </a:lnSpc>
            </a:pPr>
            <a:r>
              <a:rPr lang="en-US" sz="3000" b="1" dirty="0" smtClean="0">
                <a:latin typeface="Arial" pitchFamily="34" charset="0"/>
                <a:cs typeface="Arial" pitchFamily="34" charset="0"/>
              </a:rPr>
              <a:t>Preventative care:</a:t>
            </a:r>
            <a:endParaRPr lang="en-US" sz="3000" dirty="0" smtClean="0">
              <a:latin typeface="Arial" pitchFamily="34" charset="0"/>
              <a:cs typeface="Arial" pitchFamily="34" charset="0"/>
            </a:endParaRPr>
          </a:p>
          <a:p>
            <a:pPr algn="just">
              <a:lnSpc>
                <a:spcPct val="110000"/>
              </a:lnSpc>
            </a:pPr>
            <a:r>
              <a:rPr lang="en-US" sz="2800" dirty="0" smtClean="0">
                <a:latin typeface="Arial" pitchFamily="34" charset="0"/>
                <a:cs typeface="Arial" pitchFamily="34" charset="0"/>
              </a:rPr>
              <a:t>Preventative care is a huge aspect of the field, as well. The idea is to improve and maintain player’s health in order to help avoid future injuries. </a:t>
            </a:r>
          </a:p>
          <a:p>
            <a:pPr lvl="0" algn="just">
              <a:lnSpc>
                <a:spcPct val="110000"/>
              </a:lnSpc>
            </a:pPr>
            <a:r>
              <a:rPr lang="en-US" sz="3000" b="1" dirty="0" smtClean="0">
                <a:latin typeface="Arial" pitchFamily="34" charset="0"/>
                <a:cs typeface="Arial" pitchFamily="34" charset="0"/>
              </a:rPr>
              <a:t>Treatment of illness injures &amp; disorders</a:t>
            </a:r>
            <a:r>
              <a:rPr lang="en-US" sz="2800" b="1" dirty="0" smtClean="0">
                <a:latin typeface="Arial" pitchFamily="34" charset="0"/>
                <a:cs typeface="Arial" pitchFamily="34" charset="0"/>
              </a:rPr>
              <a:t>:</a:t>
            </a:r>
            <a:endParaRPr lang="en-US" sz="2800" dirty="0" smtClean="0">
              <a:latin typeface="Arial" pitchFamily="34" charset="0"/>
              <a:cs typeface="Arial" pitchFamily="34" charset="0"/>
            </a:endParaRPr>
          </a:p>
          <a:p>
            <a:pPr algn="just">
              <a:lnSpc>
                <a:spcPct val="110000"/>
              </a:lnSpc>
            </a:pPr>
            <a:r>
              <a:rPr lang="en-US" sz="2800" dirty="0" smtClean="0">
                <a:latin typeface="Arial" pitchFamily="34" charset="0"/>
                <a:cs typeface="Arial" pitchFamily="34" charset="0"/>
              </a:rPr>
              <a:t>Sports physiology, as a field includes numerous treatments &amp; exercise that can be used for a variety of injuries illness &amp; other disorders. The overall goal is to properly diagnose, treat, heal &amp; manage the injuries.</a:t>
            </a:r>
          </a:p>
          <a:p>
            <a:pPr lvl="0" algn="just">
              <a:lnSpc>
                <a:spcPct val="110000"/>
              </a:lnSpc>
            </a:pPr>
            <a:r>
              <a:rPr lang="en-US" sz="3000" b="1" dirty="0" smtClean="0">
                <a:latin typeface="Arial" pitchFamily="34" charset="0"/>
                <a:cs typeface="Arial" pitchFamily="34" charset="0"/>
              </a:rPr>
              <a:t>Rehabilitation:</a:t>
            </a:r>
            <a:endParaRPr lang="en-US" sz="3000" dirty="0" smtClean="0">
              <a:latin typeface="Arial" pitchFamily="34" charset="0"/>
              <a:cs typeface="Arial" pitchFamily="34" charset="0"/>
            </a:endParaRPr>
          </a:p>
          <a:p>
            <a:pPr algn="just">
              <a:lnSpc>
                <a:spcPct val="110000"/>
              </a:lnSpc>
            </a:pPr>
            <a:r>
              <a:rPr lang="en-US" sz="2800" dirty="0" smtClean="0">
                <a:latin typeface="Arial" pitchFamily="34" charset="0"/>
                <a:cs typeface="Arial" pitchFamily="34" charset="0"/>
              </a:rPr>
              <a:t>The field of sports physiology is most famously used for rehabilitation professional athletes. This includes injuries to the neck, shoulders, back, hips, knees and ankles. Rehabilitation helps the affected area to heal correctly, while retaining or increasing your flexibility</a:t>
            </a:r>
            <a:r>
              <a:rPr lang="en-US" dirty="0" smtClean="0"/>
              <a:t>.  </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86800" cy="6400800"/>
          </a:xfrm>
        </p:spPr>
        <p:txBody>
          <a:bodyPr>
            <a:normAutofit fontScale="62500" lnSpcReduction="20000"/>
          </a:bodyPr>
          <a:lstStyle/>
          <a:p>
            <a:pPr lvl="0" algn="just">
              <a:lnSpc>
                <a:spcPct val="120000"/>
              </a:lnSpc>
            </a:pPr>
            <a:r>
              <a:rPr lang="en-US" sz="3800" b="1" dirty="0" smtClean="0">
                <a:latin typeface="Arial" pitchFamily="34" charset="0"/>
                <a:cs typeface="Arial" pitchFamily="34" charset="0"/>
              </a:rPr>
              <a:t>Wellness program:</a:t>
            </a:r>
            <a:endParaRPr lang="en-US" sz="3800" dirty="0" smtClean="0">
              <a:latin typeface="Arial" pitchFamily="34" charset="0"/>
              <a:cs typeface="Arial" pitchFamily="34" charset="0"/>
            </a:endParaRPr>
          </a:p>
          <a:p>
            <a:pPr algn="just">
              <a:lnSpc>
                <a:spcPct val="120000"/>
              </a:lnSpc>
            </a:pPr>
            <a:r>
              <a:rPr lang="en-US" sz="3400" dirty="0" smtClean="0">
                <a:latin typeface="Arial" pitchFamily="34" charset="0"/>
                <a:cs typeface="Arial" pitchFamily="34" charset="0"/>
              </a:rPr>
              <a:t>This may include a lot of exercise with workouts designed to help protect you against heart disease or unwanted weight gain</a:t>
            </a:r>
            <a:r>
              <a:rPr lang="en-US" sz="3400" dirty="0" smtClean="0">
                <a:latin typeface="Arial" pitchFamily="34" charset="0"/>
                <a:cs typeface="Arial" pitchFamily="34" charset="0"/>
              </a:rPr>
              <a:t>.</a:t>
            </a:r>
            <a:endParaRPr lang="en-US" sz="3400" dirty="0" smtClean="0">
              <a:latin typeface="Arial" pitchFamily="34" charset="0"/>
              <a:cs typeface="Arial" pitchFamily="34" charset="0"/>
            </a:endParaRPr>
          </a:p>
          <a:p>
            <a:pPr algn="just">
              <a:lnSpc>
                <a:spcPct val="120000"/>
              </a:lnSpc>
            </a:pPr>
            <a:r>
              <a:rPr lang="en-US" sz="3800" b="1" dirty="0" smtClean="0">
                <a:latin typeface="Arial" pitchFamily="34" charset="0"/>
                <a:cs typeface="Arial" pitchFamily="34" charset="0"/>
              </a:rPr>
              <a:t>History.</a:t>
            </a:r>
            <a:endParaRPr lang="en-US" sz="3800" dirty="0" smtClean="0">
              <a:latin typeface="Arial" pitchFamily="34" charset="0"/>
              <a:cs typeface="Arial" pitchFamily="34" charset="0"/>
            </a:endParaRPr>
          </a:p>
          <a:p>
            <a:pPr algn="just">
              <a:lnSpc>
                <a:spcPct val="120000"/>
              </a:lnSpc>
            </a:pPr>
            <a:r>
              <a:rPr lang="en-US" sz="3400" dirty="0" smtClean="0">
                <a:latin typeface="Arial" pitchFamily="34" charset="0"/>
                <a:cs typeface="Arial" pitchFamily="34" charset="0"/>
              </a:rPr>
              <a:t>British physiologist </a:t>
            </a:r>
            <a:r>
              <a:rPr lang="en-US" sz="3400" dirty="0" smtClean="0">
                <a:latin typeface="Arial" pitchFamily="34" charset="0"/>
                <a:cs typeface="Arial" pitchFamily="34" charset="0"/>
                <a:hlinkClick r:id="rId2" tooltip="Archibald Hill"/>
              </a:rPr>
              <a:t>Archibald Hill</a:t>
            </a:r>
            <a:r>
              <a:rPr lang="en-US" sz="3400" dirty="0" smtClean="0">
                <a:latin typeface="Arial" pitchFamily="34" charset="0"/>
                <a:cs typeface="Arial" pitchFamily="34" charset="0"/>
              </a:rPr>
              <a:t> introduced the concepts of </a:t>
            </a:r>
            <a:r>
              <a:rPr lang="en-US" sz="3400" dirty="0" smtClean="0">
                <a:latin typeface="Arial" pitchFamily="34" charset="0"/>
                <a:cs typeface="Arial" pitchFamily="34" charset="0"/>
                <a:hlinkClick r:id="rId3" tooltip="VO2 max"/>
              </a:rPr>
              <a:t>maximal oxygen uptake</a:t>
            </a:r>
            <a:r>
              <a:rPr lang="en-US" sz="3400" dirty="0" smtClean="0">
                <a:latin typeface="Arial" pitchFamily="34" charset="0"/>
                <a:cs typeface="Arial" pitchFamily="34" charset="0"/>
              </a:rPr>
              <a:t> and oxygen debt in 1922. </a:t>
            </a:r>
          </a:p>
          <a:p>
            <a:pPr algn="just">
              <a:lnSpc>
                <a:spcPct val="120000"/>
              </a:lnSpc>
            </a:pPr>
            <a:r>
              <a:rPr lang="en-US" sz="3400" dirty="0" smtClean="0">
                <a:latin typeface="Arial" pitchFamily="34" charset="0"/>
                <a:cs typeface="Arial" pitchFamily="34" charset="0"/>
              </a:rPr>
              <a:t>Hill and German physician </a:t>
            </a:r>
            <a:r>
              <a:rPr lang="en-US" sz="3400" dirty="0" smtClean="0">
                <a:latin typeface="Arial" pitchFamily="34" charset="0"/>
                <a:cs typeface="Arial" pitchFamily="34" charset="0"/>
                <a:hlinkClick r:id="rId4" tooltip="Otto Fritz Meyerhof"/>
              </a:rPr>
              <a:t>Otto Meyerhof</a:t>
            </a:r>
            <a:r>
              <a:rPr lang="en-US" sz="3400" dirty="0" smtClean="0">
                <a:latin typeface="Arial" pitchFamily="34" charset="0"/>
                <a:cs typeface="Arial" pitchFamily="34" charset="0"/>
              </a:rPr>
              <a:t> shared the 1922 </a:t>
            </a:r>
            <a:r>
              <a:rPr lang="en-US" sz="3400" dirty="0" smtClean="0">
                <a:latin typeface="Arial" pitchFamily="34" charset="0"/>
                <a:cs typeface="Arial" pitchFamily="34" charset="0"/>
                <a:hlinkClick r:id="rId5" tooltip="Nobel Prize in Physiology or Medicine"/>
              </a:rPr>
              <a:t>Nobel Prize in Physiology or Medicine</a:t>
            </a:r>
            <a:r>
              <a:rPr lang="en-US" sz="3400" dirty="0" smtClean="0">
                <a:latin typeface="Arial" pitchFamily="34" charset="0"/>
                <a:cs typeface="Arial" pitchFamily="34" charset="0"/>
              </a:rPr>
              <a:t> for their independent work related to muscle energy metabolism. Building on this work, scientists began measuring oxygen consumption during exercise. </a:t>
            </a:r>
          </a:p>
          <a:p>
            <a:pPr algn="just">
              <a:lnSpc>
                <a:spcPct val="120000"/>
              </a:lnSpc>
            </a:pPr>
            <a:r>
              <a:rPr lang="en-US" sz="3400" dirty="0" smtClean="0">
                <a:latin typeface="Arial" pitchFamily="34" charset="0"/>
                <a:cs typeface="Arial" pitchFamily="34" charset="0"/>
              </a:rPr>
              <a:t>Henry Taylor at the </a:t>
            </a:r>
            <a:r>
              <a:rPr lang="en-US" sz="3400" dirty="0" smtClean="0">
                <a:latin typeface="Arial" pitchFamily="34" charset="0"/>
                <a:cs typeface="Arial" pitchFamily="34" charset="0"/>
                <a:hlinkClick r:id="rId6" tooltip="University of Minnesota"/>
              </a:rPr>
              <a:t>University of Minnesota</a:t>
            </a:r>
            <a:r>
              <a:rPr lang="en-US" sz="3400" dirty="0" smtClean="0">
                <a:latin typeface="Arial" pitchFamily="34" charset="0"/>
                <a:cs typeface="Arial" pitchFamily="34" charset="0"/>
              </a:rPr>
              <a:t>, Scandia scientists </a:t>
            </a:r>
            <a:r>
              <a:rPr lang="en-US" sz="3400" dirty="0" smtClean="0">
                <a:latin typeface="Arial" pitchFamily="34" charset="0"/>
                <a:cs typeface="Arial" pitchFamily="34" charset="0"/>
                <a:hlinkClick r:id="rId7" tooltip="Per-Olof Åstrand"/>
              </a:rPr>
              <a:t>Per-</a:t>
            </a:r>
            <a:r>
              <a:rPr lang="en-US" sz="3400" dirty="0" err="1" smtClean="0">
                <a:latin typeface="Arial" pitchFamily="34" charset="0"/>
                <a:cs typeface="Arial" pitchFamily="34" charset="0"/>
                <a:hlinkClick r:id="rId7" tooltip="Per-Olof Åstrand"/>
              </a:rPr>
              <a:t>Olof</a:t>
            </a:r>
            <a:r>
              <a:rPr lang="en-US" sz="3400" dirty="0" smtClean="0">
                <a:latin typeface="Arial" pitchFamily="34" charset="0"/>
                <a:cs typeface="Arial" pitchFamily="34" charset="0"/>
                <a:hlinkClick r:id="rId7" tooltip="Per-Olof Åstrand"/>
              </a:rPr>
              <a:t> </a:t>
            </a:r>
            <a:r>
              <a:rPr lang="en-US" sz="3400" dirty="0" err="1" smtClean="0">
                <a:latin typeface="Arial" pitchFamily="34" charset="0"/>
                <a:cs typeface="Arial" pitchFamily="34" charset="0"/>
                <a:hlinkClick r:id="rId7" tooltip="Per-Olof Åstrand"/>
              </a:rPr>
              <a:t>Åstrand</a:t>
            </a:r>
            <a:r>
              <a:rPr lang="en-US" sz="3400" dirty="0" smtClean="0">
                <a:latin typeface="Arial" pitchFamily="34" charset="0"/>
                <a:cs typeface="Arial" pitchFamily="34" charset="0"/>
              </a:rPr>
              <a:t> and </a:t>
            </a:r>
            <a:r>
              <a:rPr lang="en-US" sz="3400" dirty="0" err="1" smtClean="0">
                <a:latin typeface="Arial" pitchFamily="34" charset="0"/>
                <a:cs typeface="Arial" pitchFamily="34" charset="0"/>
                <a:hlinkClick r:id="rId8" tooltip="Bengt Saltin"/>
              </a:rPr>
              <a:t>Bengt</a:t>
            </a:r>
            <a:r>
              <a:rPr lang="en-US" sz="3400" dirty="0" smtClean="0">
                <a:latin typeface="Arial" pitchFamily="34" charset="0"/>
                <a:cs typeface="Arial" pitchFamily="34" charset="0"/>
                <a:hlinkClick r:id="rId8" tooltip="Bengt Saltin"/>
              </a:rPr>
              <a:t> </a:t>
            </a:r>
            <a:r>
              <a:rPr lang="en-US" sz="3400" dirty="0" err="1" smtClean="0">
                <a:latin typeface="Arial" pitchFamily="34" charset="0"/>
                <a:cs typeface="Arial" pitchFamily="34" charset="0"/>
                <a:hlinkClick r:id="rId8" tooltip="Bengt Saltin"/>
              </a:rPr>
              <a:t>Saltin</a:t>
            </a:r>
            <a:r>
              <a:rPr lang="en-US" sz="3400" dirty="0" smtClean="0">
                <a:latin typeface="Arial" pitchFamily="34" charset="0"/>
                <a:cs typeface="Arial" pitchFamily="34" charset="0"/>
              </a:rPr>
              <a:t> in the 1950s and 60s, the Harvard Fatigue Laboratory, German universities, and the Copenhagen Muscle Research Centre among others. </a:t>
            </a:r>
          </a:p>
          <a:p>
            <a:pPr algn="just">
              <a:lnSpc>
                <a:spcPct val="120000"/>
              </a:lnSpc>
            </a:pPr>
            <a:r>
              <a:rPr lang="en-US" sz="3400" dirty="0" smtClean="0">
                <a:latin typeface="Arial" pitchFamily="34" charset="0"/>
                <a:cs typeface="Arial" pitchFamily="34" charset="0"/>
              </a:rPr>
              <a:t>First book exercise in education &amp; medicine (1910) published by </a:t>
            </a:r>
            <a:r>
              <a:rPr lang="en-US" sz="3400" b="1" dirty="0" smtClean="0">
                <a:latin typeface="Arial" pitchFamily="34" charset="0"/>
                <a:cs typeface="Arial" pitchFamily="34" charset="0"/>
              </a:rPr>
              <a:t>Dr. R. </a:t>
            </a:r>
            <a:r>
              <a:rPr lang="en-US" sz="3400" b="1" dirty="0" err="1" smtClean="0">
                <a:latin typeface="Arial" pitchFamily="34" charset="0"/>
                <a:cs typeface="Arial" pitchFamily="34" charset="0"/>
              </a:rPr>
              <a:t>Meckenze</a:t>
            </a:r>
            <a:r>
              <a:rPr lang="en-US" sz="3400" b="1" dirty="0" smtClean="0">
                <a:latin typeface="Arial" pitchFamily="34" charset="0"/>
                <a:cs typeface="Arial" pitchFamily="34" charset="0"/>
              </a:rPr>
              <a:t>.</a:t>
            </a:r>
            <a:endParaRPr lang="en-US" sz="3400" dirty="0" smtClean="0">
              <a:latin typeface="Arial" pitchFamily="34" charset="0"/>
              <a:cs typeface="Arial" pitchFamily="34" charset="0"/>
            </a:endParaRPr>
          </a:p>
          <a:p>
            <a:pPr algn="just">
              <a:lnSpc>
                <a:spcPct val="120000"/>
              </a:lnSpc>
            </a:pPr>
            <a:r>
              <a:rPr lang="en-US" sz="3400" dirty="0" smtClean="0">
                <a:latin typeface="Arial" pitchFamily="34" charset="0"/>
                <a:cs typeface="Arial" pitchFamily="34" charset="0"/>
              </a:rPr>
              <a:t>In 1948 a journal was published named as Journal of “Applied Physiology” and it still exist.</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9</TotalTime>
  <Words>252</Words>
  <Application>Microsoft Office PowerPoint</Application>
  <PresentationFormat>On-screen Show (4:3)</PresentationFormat>
  <Paragraphs>44</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Trek</vt:lpstr>
      <vt:lpstr>ANATOMY</vt:lpstr>
      <vt:lpstr>Slide 2</vt:lpstr>
      <vt:lpstr>Slide 3</vt:lpstr>
      <vt:lpstr>Slide 4</vt:lpstr>
      <vt:lpstr>Slide 5</vt:lpstr>
      <vt:lpstr>Slide 6</vt:lpstr>
      <vt:lpstr>Slide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ANATOMY</dc:title>
  <dc:creator>M KASHIF</dc:creator>
  <cp:lastModifiedBy>M KASHIF</cp:lastModifiedBy>
  <cp:revision>7</cp:revision>
  <dcterms:created xsi:type="dcterms:W3CDTF">2006-08-16T00:00:00Z</dcterms:created>
  <dcterms:modified xsi:type="dcterms:W3CDTF">2020-03-04T03:48:08Z</dcterms:modified>
</cp:coreProperties>
</file>