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5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7D0065BE-0657-4A47-90AD-C21C55E16B19}" type="datetime4">
              <a:rPr lang="en-US" smtClean="0"/>
              <a:pPr/>
              <a:t>March 29, 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647D2193-4505-4A75-99BB-880C6989A757}" type="datetime4">
              <a:rPr lang="en-US" smtClean="0"/>
              <a:pPr/>
              <a:t>March 29, 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March 29, 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March 29, 2014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28/05/1435</a:t>
            </a:fld>
            <a:endParaRPr lang="ar-S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r" defTabSz="914400" rtl="1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r" defTabSz="914400" rtl="1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r" defTabSz="914400" rtl="1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r" defTabSz="914400" rtl="1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r" defTabSz="914400" rtl="1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r" defTabSz="914400" rtl="1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r" defTabSz="914400" rtl="1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r" defTabSz="914400" rtl="1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gradFill>
                  <a:gsLst>
                    <a:gs pos="0">
                      <a:prstClr val="black">
                        <a:lumMod val="50000"/>
                      </a:prstClr>
                    </a:gs>
                    <a:gs pos="61000">
                      <a:prstClr val="black"/>
                    </a:gs>
                  </a:gsLst>
                  <a:lin ang="5400000" scaled="0"/>
                </a:gradFill>
                <a:latin typeface="TimesNewRomanPS-BoldMT"/>
              </a:rPr>
              <a:t>Energy Systems</a:t>
            </a:r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47839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8793"/>
            <a:ext cx="8291264" cy="371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827532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484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4690864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 smtClean="0">
                <a:latin typeface="TimesNewRomanPSMT"/>
              </a:rPr>
              <a:t>• </a:t>
            </a:r>
            <a:r>
              <a:rPr lang="en-US" sz="3200" dirty="0">
                <a:latin typeface="TimesNewRomanPSMT"/>
              </a:rPr>
              <a:t>Glucose = Glycogen (muscle &amp; liver)</a:t>
            </a:r>
          </a:p>
          <a:p>
            <a:pPr algn="l" rtl="0"/>
            <a:r>
              <a:rPr lang="en-US" sz="3200" dirty="0">
                <a:latin typeface="TimesNewRomanPSMT"/>
              </a:rPr>
              <a:t>• Fatty Acids = Body fat</a:t>
            </a:r>
          </a:p>
          <a:p>
            <a:pPr algn="l" rtl="0"/>
            <a:r>
              <a:rPr lang="en-US" sz="3200" dirty="0">
                <a:latin typeface="TimesNewRomanPSMT"/>
              </a:rPr>
              <a:t>• Amino Acids = Growth, repair or excreted as waste</a:t>
            </a:r>
            <a:endParaRPr lang="ar-EG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08104" y="476672"/>
            <a:ext cx="3323456" cy="5715000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FF0000"/>
                </a:solidFill>
                <a:latin typeface="TimesNewRomanPS-BoldMT"/>
              </a:rPr>
              <a:t>ATP is stored in small amounts, therefore the rest is stored as:</a:t>
            </a:r>
            <a:br>
              <a:rPr lang="en-US" b="1" dirty="0">
                <a:solidFill>
                  <a:srgbClr val="FF0000"/>
                </a:solidFill>
                <a:latin typeface="TimesNewRomanPS-BoldMT"/>
              </a:rPr>
            </a:br>
            <a:endParaRPr lang="ar-E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6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4978896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 smtClean="0">
                <a:latin typeface="TimesNewRomanPSMT"/>
              </a:rPr>
              <a:t>• </a:t>
            </a:r>
            <a:r>
              <a:rPr lang="en-US" sz="3200" dirty="0">
                <a:latin typeface="TimesNewRomanPSMT"/>
              </a:rPr>
              <a:t>ATP (2-3 seconds)</a:t>
            </a:r>
          </a:p>
          <a:p>
            <a:pPr algn="l" rtl="0"/>
            <a:r>
              <a:rPr lang="en-US" sz="3200" dirty="0">
                <a:latin typeface="TimesNewRomanPSMT"/>
              </a:rPr>
              <a:t>• ATP-CP Energy System (8-10 seconds)</a:t>
            </a:r>
          </a:p>
          <a:p>
            <a:pPr algn="l" rtl="0"/>
            <a:r>
              <a:rPr lang="en-US" sz="3200" dirty="0">
                <a:latin typeface="TimesNewRomanPSMT"/>
              </a:rPr>
              <a:t>• Anaerobic Energy System (2-3 minutes)</a:t>
            </a:r>
            <a:endParaRPr lang="ar-EG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52120" y="476672"/>
            <a:ext cx="3168352" cy="57150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NewRomanPS-BoldMT"/>
              </a:rPr>
              <a:t>Predominant Energy Pathways</a:t>
            </a:r>
            <a:br>
              <a:rPr lang="en-US" b="1" dirty="0">
                <a:solidFill>
                  <a:srgbClr val="FF0000"/>
                </a:solidFill>
                <a:latin typeface="TimesNewRomanPS-BoldMT"/>
              </a:rPr>
            </a:br>
            <a:endParaRPr lang="ar-E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1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741000"/>
          </a:xfrm>
        </p:spPr>
        <p:txBody>
          <a:bodyPr/>
          <a:lstStyle/>
          <a:p>
            <a:pPr algn="l" rtl="0"/>
            <a:r>
              <a:rPr lang="en-US" dirty="0" smtClean="0">
                <a:solidFill>
                  <a:srgbClr val="FF0000"/>
                </a:solidFill>
                <a:latin typeface="TimesNewRomanPSMT"/>
              </a:rPr>
              <a:t>Aerobic </a:t>
            </a:r>
            <a:r>
              <a:rPr lang="en-US" dirty="0">
                <a:solidFill>
                  <a:srgbClr val="FF0000"/>
                </a:solidFill>
                <a:latin typeface="TimesNewRomanPSMT"/>
              </a:rPr>
              <a:t>Energy System (3 minutes +)</a:t>
            </a:r>
            <a:endParaRPr lang="ar-EG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568952" cy="5940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51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5626968" cy="592412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dirty="0" smtClean="0">
                <a:latin typeface="TimesNewRomanPSMT"/>
              </a:rPr>
              <a:t>ATP </a:t>
            </a:r>
            <a:r>
              <a:rPr lang="en-US" sz="2800" dirty="0">
                <a:latin typeface="TimesNewRomanPSMT"/>
              </a:rPr>
              <a:t>is stored in the muscle &amp; liver for “Quick Energy”</a:t>
            </a:r>
          </a:p>
          <a:p>
            <a:pPr marL="0" indent="0" algn="l" rtl="0">
              <a:buNone/>
            </a:pPr>
            <a:r>
              <a:rPr lang="en-US" sz="2800" dirty="0">
                <a:latin typeface="TimesNewRomanPSMT"/>
              </a:rPr>
              <a:t>• Nerve impulses trigger breakdown of ATP into ADP</a:t>
            </a:r>
          </a:p>
          <a:p>
            <a:pPr marL="0" indent="0" algn="l" rtl="0">
              <a:buNone/>
            </a:pPr>
            <a:r>
              <a:rPr lang="en-US" sz="2800" dirty="0">
                <a:latin typeface="TimesNewRomanPSMT"/>
              </a:rPr>
              <a:t>• ADP = Adenosine Diphosphate &amp; 1 Phosphate</a:t>
            </a:r>
          </a:p>
          <a:p>
            <a:pPr marL="0" indent="0" algn="l" rtl="0">
              <a:buNone/>
            </a:pPr>
            <a:r>
              <a:rPr lang="en-US" sz="2800" dirty="0">
                <a:latin typeface="TimesNewRomanPSMT"/>
              </a:rPr>
              <a:t>• </a:t>
            </a:r>
            <a:r>
              <a:rPr lang="en-US" sz="2800" i="1" dirty="0">
                <a:latin typeface="TimesNewRomanPS-ItalicMT"/>
              </a:rPr>
              <a:t>The splitting of the Phosphate bond = Energy for work</a:t>
            </a:r>
          </a:p>
          <a:p>
            <a:pPr algn="l" rtl="0"/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TimesNewRomanPSMT"/>
              </a:rPr>
              <a:t>Ex. Muscle Contraction, Moving hand from a hot stove, Jumping &amp; Throwing</a:t>
            </a:r>
            <a:endParaRPr lang="ar-EG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40152" y="548680"/>
            <a:ext cx="2819400" cy="4392488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FF0000"/>
                </a:solidFill>
                <a:latin typeface="TimesNewRomanPS-BoldMT"/>
              </a:rPr>
              <a:t>ATP-CP Energy System</a:t>
            </a:r>
            <a:br>
              <a:rPr lang="en-US" b="1" dirty="0">
                <a:solidFill>
                  <a:srgbClr val="FF0000"/>
                </a:solidFill>
                <a:latin typeface="TimesNewRomanPS-BoldMT"/>
              </a:rPr>
            </a:br>
            <a:endParaRPr lang="ar-E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1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33628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60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7571184" cy="5714999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>
                <a:latin typeface="TimesNewRomanPSMT"/>
              </a:rPr>
              <a:t>For contractions to continue… ATP must be </a:t>
            </a:r>
            <a:r>
              <a:rPr lang="en-US" sz="3200" b="1" dirty="0">
                <a:latin typeface="TimesNewRomanPS-BoldMT"/>
              </a:rPr>
              <a:t>REBUILT</a:t>
            </a:r>
          </a:p>
          <a:p>
            <a:pPr algn="l" rtl="0"/>
            <a:r>
              <a:rPr lang="en-US" sz="3200" dirty="0">
                <a:latin typeface="TimesNewRomanPSMT"/>
              </a:rPr>
              <a:t>This comes from the splitting of CP (</a:t>
            </a:r>
            <a:r>
              <a:rPr lang="en-US" sz="3200" dirty="0" err="1">
                <a:latin typeface="TimesNewRomanPSMT"/>
              </a:rPr>
              <a:t>Creatine</a:t>
            </a:r>
            <a:r>
              <a:rPr lang="en-US" sz="3200" dirty="0">
                <a:latin typeface="TimesNewRomanPSMT"/>
              </a:rPr>
              <a:t> Phosphate a Hi energy </a:t>
            </a:r>
            <a:r>
              <a:rPr lang="en-US" sz="3200" dirty="0" smtClean="0">
                <a:latin typeface="TimesNewRomanPSMT"/>
              </a:rPr>
              <a:t>source, automatic</a:t>
            </a:r>
            <a:r>
              <a:rPr lang="en-US" sz="3200" dirty="0">
                <a:latin typeface="TimesNewRomanPSMT"/>
              </a:rPr>
              <a:t>)</a:t>
            </a:r>
          </a:p>
          <a:p>
            <a:pPr algn="l" rtl="0"/>
            <a:r>
              <a:rPr lang="en-US" sz="3200" dirty="0">
                <a:latin typeface="TimesNewRomanPSMT"/>
              </a:rPr>
              <a:t>When ATP is used – it is rebuilt – as long as there is CP</a:t>
            </a:r>
          </a:p>
          <a:p>
            <a:pPr algn="l" rtl="0"/>
            <a:r>
              <a:rPr lang="en-US" sz="3200" dirty="0">
                <a:latin typeface="TimesNewRomanPSMT"/>
              </a:rPr>
              <a:t>Energy released from CP breaking down, resynthesizes the ADP &amp; P</a:t>
            </a:r>
            <a:endParaRPr lang="ar-EG" sz="3200" dirty="0"/>
          </a:p>
        </p:txBody>
      </p:sp>
    </p:spTree>
    <p:extLst>
      <p:ext uri="{BB962C8B-B14F-4D97-AF65-F5344CB8AC3E}">
        <p14:creationId xmlns:p14="http://schemas.microsoft.com/office/powerpoint/2010/main" val="12789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5364480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 smtClean="0">
                <a:latin typeface="TimesNewRomanPSMT"/>
              </a:rPr>
              <a:t>ATP-CP </a:t>
            </a:r>
            <a:r>
              <a:rPr lang="en-US" sz="3200" dirty="0">
                <a:latin typeface="TimesNewRomanPSMT"/>
              </a:rPr>
              <a:t>= 8-10 sec. of Energy</a:t>
            </a:r>
          </a:p>
          <a:p>
            <a:pPr algn="l" rtl="0"/>
            <a:r>
              <a:rPr lang="en-US" sz="3200" dirty="0">
                <a:latin typeface="TimesNewRomanPSMT"/>
              </a:rPr>
              <a:t>The usefulness isn’t the AMOUNT of Energy but the </a:t>
            </a:r>
            <a:r>
              <a:rPr lang="en-US" sz="3200" i="1" dirty="0">
                <a:latin typeface="TimesNewRomanPS-ItalicMT"/>
              </a:rPr>
              <a:t>QUICK &amp; </a:t>
            </a:r>
            <a:r>
              <a:rPr lang="en-US" sz="3200" i="1" dirty="0" smtClean="0">
                <a:latin typeface="TimesNewRomanPS-ItalicMT"/>
              </a:rPr>
              <a:t>POWERFUL </a:t>
            </a:r>
            <a:r>
              <a:rPr lang="en-US" sz="3200" dirty="0" smtClean="0">
                <a:latin typeface="TimesNewRomanPSMT"/>
              </a:rPr>
              <a:t>movements</a:t>
            </a:r>
            <a:endParaRPr lang="en-US" sz="3200" dirty="0">
              <a:latin typeface="TimesNewRomanPSMT"/>
            </a:endParaRPr>
          </a:p>
          <a:p>
            <a:pPr algn="l" rtl="0"/>
            <a:r>
              <a:rPr lang="en-US" sz="3200" dirty="0">
                <a:latin typeface="TimesNewRomanPSMT"/>
              </a:rPr>
              <a:t>For longer periods of work = The Aerobic &amp; Anaerobic Energy System must </a:t>
            </a:r>
            <a:r>
              <a:rPr lang="en-US" sz="3200" dirty="0" smtClean="0">
                <a:latin typeface="TimesNewRomanPSMT"/>
              </a:rPr>
              <a:t>be utilized</a:t>
            </a:r>
            <a:endParaRPr lang="en-US" sz="3200" dirty="0">
              <a:latin typeface="TimesNewRomanPSM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48400" y="457200"/>
            <a:ext cx="2572072" cy="5715000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C00000"/>
                </a:solidFill>
                <a:latin typeface="TimesNewRomanPS-BoldMT"/>
              </a:rPr>
              <a:t>REMEMBER – only small amounts of ATP are stored = only 2-3 sec. of Energy</a:t>
            </a:r>
            <a:br>
              <a:rPr lang="en-US" b="1" dirty="0">
                <a:solidFill>
                  <a:srgbClr val="C00000"/>
                </a:solidFill>
                <a:latin typeface="TimesNewRomanPS-BoldMT"/>
              </a:rPr>
            </a:br>
            <a:endParaRPr lang="ar-E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58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064896" cy="559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46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548680"/>
            <a:ext cx="5554960" cy="5714999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sz="2800" dirty="0" smtClean="0">
                <a:latin typeface="TimesNewRomanPSMT"/>
              </a:rPr>
              <a:t>• </a:t>
            </a:r>
            <a:r>
              <a:rPr lang="en-US" sz="2800" dirty="0">
                <a:latin typeface="TimesNewRomanPSMT"/>
              </a:rPr>
              <a:t>Without oxygen = Activities that require a large burst of energy over a </a:t>
            </a:r>
            <a:r>
              <a:rPr lang="en-US" sz="2800" dirty="0" smtClean="0">
                <a:latin typeface="TimesNewRomanPSMT"/>
              </a:rPr>
              <a:t>short period </a:t>
            </a:r>
            <a:r>
              <a:rPr lang="en-US" sz="2800" dirty="0">
                <a:latin typeface="TimesNewRomanPSMT"/>
              </a:rPr>
              <a:t>of time</a:t>
            </a:r>
          </a:p>
          <a:p>
            <a:pPr marL="0" indent="0" algn="l" rtl="0">
              <a:buNone/>
            </a:pPr>
            <a:r>
              <a:rPr lang="en-US" sz="2800" dirty="0">
                <a:latin typeface="TimesNewRomanPSMT"/>
              </a:rPr>
              <a:t>• Anaerobic Glycolysis = Production of ATP from Carbohydrates without </a:t>
            </a:r>
            <a:r>
              <a:rPr lang="en-US" sz="2800" dirty="0" smtClean="0">
                <a:latin typeface="TimesNewRomanPSMT"/>
              </a:rPr>
              <a:t>oxygen (breakdown </a:t>
            </a:r>
            <a:r>
              <a:rPr lang="en-US" sz="2800" dirty="0">
                <a:latin typeface="TimesNewRomanPSMT"/>
              </a:rPr>
              <a:t>of </a:t>
            </a:r>
            <a:r>
              <a:rPr lang="en-US" sz="2800" dirty="0" smtClean="0">
                <a:latin typeface="TimesNewRomanPSMT"/>
              </a:rPr>
              <a:t>glucose) Since </a:t>
            </a:r>
            <a:r>
              <a:rPr lang="en-US" sz="2800" dirty="0">
                <a:latin typeface="TimesNewRomanPSMT"/>
              </a:rPr>
              <a:t>glycogen is stored in the muscle &amp; liver, it is available quickly</a:t>
            </a:r>
          </a:p>
          <a:p>
            <a:pPr algn="l" rtl="0"/>
            <a:r>
              <a:rPr lang="en-US" sz="2800" dirty="0">
                <a:latin typeface="TimesNewRomanPSMT"/>
              </a:rPr>
              <a:t>This system provides ATP when ATP-CP runs out</a:t>
            </a:r>
            <a:endParaRPr lang="ar-EG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3080" y="457200"/>
            <a:ext cx="2819400" cy="5715000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C00000"/>
                </a:solidFill>
                <a:latin typeface="TimesNewRomanPS-BoldMT"/>
              </a:rPr>
              <a:t>Anaerobic Energy System</a:t>
            </a:r>
            <a:br>
              <a:rPr lang="en-US" b="1" dirty="0">
                <a:solidFill>
                  <a:srgbClr val="C00000"/>
                </a:solidFill>
                <a:latin typeface="TimesNewRomanPS-BoldMT"/>
              </a:rPr>
            </a:br>
            <a:endParaRPr lang="ar-E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908720"/>
            <a:ext cx="5909280" cy="5400600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sz="2800" dirty="0" smtClean="0">
                <a:latin typeface="TimesNewRomanPS-BoldMT"/>
              </a:rPr>
              <a:t>The </a:t>
            </a:r>
            <a:r>
              <a:rPr lang="en-US" sz="2800" dirty="0">
                <a:latin typeface="TimesNewRomanPS-BoldMT"/>
              </a:rPr>
              <a:t>human body is made to move in many ways</a:t>
            </a:r>
          </a:p>
          <a:p>
            <a:pPr marL="0" indent="0" algn="l" rtl="0">
              <a:buNone/>
            </a:pPr>
            <a:r>
              <a:rPr lang="en-US" sz="2800" b="0" dirty="0" smtClean="0">
                <a:latin typeface="TimesNewRomanPSMT"/>
              </a:rPr>
              <a:t>• </a:t>
            </a:r>
            <a:r>
              <a:rPr lang="en-US" sz="2800" b="0" dirty="0">
                <a:latin typeface="TimesNewRomanPSMT"/>
              </a:rPr>
              <a:t>Quick and powerful</a:t>
            </a:r>
          </a:p>
          <a:p>
            <a:pPr marL="0" indent="0" algn="l" rtl="0">
              <a:buNone/>
            </a:pPr>
            <a:r>
              <a:rPr lang="en-US" sz="2800" b="0" dirty="0">
                <a:latin typeface="TimesNewRomanPSMT"/>
              </a:rPr>
              <a:t>• Graceful &amp; coordinated</a:t>
            </a:r>
          </a:p>
          <a:p>
            <a:pPr marL="0" indent="0" algn="l" rtl="0">
              <a:buNone/>
            </a:pPr>
            <a:r>
              <a:rPr lang="en-US" sz="2800" b="0" dirty="0">
                <a:latin typeface="TimesNewRomanPSMT"/>
              </a:rPr>
              <a:t>• Sustained for many hours</a:t>
            </a:r>
          </a:p>
          <a:p>
            <a:pPr marL="0" indent="0" algn="l" rtl="0">
              <a:buNone/>
            </a:pPr>
            <a:r>
              <a:rPr lang="en-US" sz="2800" b="0" dirty="0">
                <a:latin typeface="TimesNewRomanPSMT"/>
              </a:rPr>
              <a:t>• Quick movements-lasts a few seconds</a:t>
            </a:r>
          </a:p>
          <a:p>
            <a:pPr marL="0" indent="0" algn="l" rtl="0">
              <a:buNone/>
            </a:pPr>
            <a:r>
              <a:rPr lang="en-US" sz="2800" b="0" dirty="0">
                <a:latin typeface="TimesNewRomanPSMT"/>
              </a:rPr>
              <a:t>• Reduced speed-lasts for several minutes</a:t>
            </a:r>
          </a:p>
          <a:p>
            <a:pPr marL="0" indent="0" algn="l" rtl="0">
              <a:buNone/>
            </a:pPr>
            <a:r>
              <a:rPr lang="en-US" sz="2800" b="0" dirty="0">
                <a:latin typeface="TimesNewRomanPSMT"/>
              </a:rPr>
              <a:t>• Reduced intensity(50%)-lasts for several hours</a:t>
            </a:r>
            <a:endParaRPr lang="ar-EG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2240" y="764704"/>
            <a:ext cx="1900064" cy="5715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NewRomanPS-BoldMT"/>
              </a:rPr>
              <a:t>Energy </a:t>
            </a:r>
            <a:r>
              <a:rPr lang="en-US" sz="3200" b="1" dirty="0" smtClean="0">
                <a:latin typeface="TimesNewRomanPS-BoldMT"/>
              </a:rPr>
              <a:t>Systems</a:t>
            </a:r>
            <a:endParaRPr lang="ar-EG" sz="3200" b="1" dirty="0"/>
          </a:p>
        </p:txBody>
      </p:sp>
    </p:spTree>
    <p:extLst>
      <p:ext uri="{BB962C8B-B14F-4D97-AF65-F5344CB8AC3E}">
        <p14:creationId xmlns:p14="http://schemas.microsoft.com/office/powerpoint/2010/main" val="75882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4906888" cy="5996136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latin typeface="TimesNewRomanPSMT"/>
              </a:rPr>
              <a:t>1</a:t>
            </a:r>
            <a:r>
              <a:rPr lang="en-US" sz="2400" dirty="0">
                <a:latin typeface="TimesNewRomanPSMT"/>
              </a:rPr>
              <a:t>. The process to produce ATP is not as fast as ATP-CP, which makes </a:t>
            </a:r>
            <a:r>
              <a:rPr lang="en-US" sz="2400" dirty="0" smtClean="0">
                <a:latin typeface="TimesNewRomanPSMT"/>
              </a:rPr>
              <a:t>muscle contraction </a:t>
            </a:r>
            <a:r>
              <a:rPr lang="en-US" sz="2400" dirty="0">
                <a:latin typeface="TimesNewRomanPSMT"/>
              </a:rPr>
              <a:t>slower</a:t>
            </a:r>
          </a:p>
          <a:p>
            <a:pPr algn="l" rtl="0"/>
            <a:r>
              <a:rPr lang="en-US" sz="2400" dirty="0">
                <a:latin typeface="TimesNewRomanPSMT"/>
              </a:rPr>
              <a:t>2. When oxygen is not present the end product of </a:t>
            </a:r>
            <a:r>
              <a:rPr lang="en-US" sz="2400" dirty="0" err="1">
                <a:latin typeface="TimesNewRomanPSMT"/>
              </a:rPr>
              <a:t>glycolisis</a:t>
            </a:r>
            <a:r>
              <a:rPr lang="en-US" sz="2400" dirty="0">
                <a:latin typeface="TimesNewRomanPSMT"/>
              </a:rPr>
              <a:t> is </a:t>
            </a:r>
            <a:r>
              <a:rPr lang="en-US" sz="2400" b="1" dirty="0">
                <a:latin typeface="TimesNewRomanPS-BoldMT"/>
              </a:rPr>
              <a:t>lactic acid, </a:t>
            </a:r>
            <a:r>
              <a:rPr lang="en-US" sz="2400" dirty="0" smtClean="0">
                <a:latin typeface="TimesNewRomanPSMT"/>
              </a:rPr>
              <a:t>which causes </a:t>
            </a:r>
            <a:r>
              <a:rPr lang="en-US" sz="2400" dirty="0">
                <a:latin typeface="TimesNewRomanPSMT"/>
              </a:rPr>
              <a:t>the muscles to fatigue</a:t>
            </a:r>
          </a:p>
          <a:p>
            <a:pPr algn="l" rtl="0"/>
            <a:r>
              <a:rPr lang="en-US" sz="2400" dirty="0">
                <a:latin typeface="TimesNewRomanPSMT"/>
              </a:rPr>
              <a:t>3. Anaerobic </a:t>
            </a:r>
            <a:r>
              <a:rPr lang="en-US" sz="2400" dirty="0" err="1">
                <a:latin typeface="TimesNewRomanPSMT"/>
              </a:rPr>
              <a:t>Glycolisis</a:t>
            </a:r>
            <a:r>
              <a:rPr lang="en-US" sz="2400" dirty="0">
                <a:latin typeface="TimesNewRomanPSMT"/>
              </a:rPr>
              <a:t> is less efficient in producing ATP than Aerobic </a:t>
            </a:r>
            <a:r>
              <a:rPr lang="en-US" sz="2400" dirty="0" err="1" smtClean="0">
                <a:latin typeface="TimesNewRomanPSMT"/>
              </a:rPr>
              <a:t>Glycolisis</a:t>
            </a:r>
            <a:r>
              <a:rPr lang="en-US" sz="2400" dirty="0" smtClean="0">
                <a:latin typeface="TimesNewRomanPSMT"/>
              </a:rPr>
              <a:t>, BUT </a:t>
            </a:r>
            <a:r>
              <a:rPr lang="en-US" sz="2400" dirty="0">
                <a:latin typeface="TimesNewRomanPSMT"/>
              </a:rPr>
              <a:t>is needed for a large burst of energy lasting a few minutes</a:t>
            </a:r>
            <a:endParaRPr lang="ar-E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64088" y="457200"/>
            <a:ext cx="3312368" cy="5715000"/>
          </a:xfrm>
        </p:spPr>
        <p:txBody>
          <a:bodyPr/>
          <a:lstStyle/>
          <a:p>
            <a:pPr algn="l" rtl="0"/>
            <a:r>
              <a:rPr lang="en-US" dirty="0">
                <a:solidFill>
                  <a:srgbClr val="C00000"/>
                </a:solidFill>
                <a:latin typeface="TimesNewRomanPSMT"/>
              </a:rPr>
              <a:t>Again, ATP-CP lasts for a few seconds, the Anaerobic Energy System allows for 2-3 minutes of work</a:t>
            </a:r>
            <a:br>
              <a:rPr lang="en-US" dirty="0">
                <a:solidFill>
                  <a:srgbClr val="C00000"/>
                </a:solidFill>
                <a:latin typeface="TimesNewRomanPSMT"/>
              </a:rPr>
            </a:br>
            <a:endParaRPr lang="ar-E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57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6275040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3600" dirty="0" smtClean="0">
                <a:latin typeface="TimesNewRomanPSMT"/>
              </a:rPr>
              <a:t>Glucose </a:t>
            </a:r>
            <a:r>
              <a:rPr lang="en-US" sz="3600" dirty="0">
                <a:latin typeface="TimesNewRomanPSMT"/>
              </a:rPr>
              <a:t>= 2ATP + </a:t>
            </a:r>
            <a:r>
              <a:rPr lang="en-US" sz="3600" dirty="0" smtClean="0">
                <a:latin typeface="TimesNewRomanPSMT"/>
              </a:rPr>
              <a:t>2LA (digested </a:t>
            </a:r>
            <a:r>
              <a:rPr lang="en-US" sz="3600" dirty="0">
                <a:latin typeface="TimesNewRomanPSMT"/>
              </a:rPr>
              <a:t>component of </a:t>
            </a:r>
            <a:r>
              <a:rPr lang="en-US" sz="3600" dirty="0" smtClean="0">
                <a:latin typeface="TimesNewRomanPSMT"/>
              </a:rPr>
              <a:t>carbohydrates)</a:t>
            </a:r>
            <a:endParaRPr lang="en-US" sz="3600" dirty="0">
              <a:latin typeface="TimesNewRomanPSMT"/>
            </a:endParaRPr>
          </a:p>
          <a:p>
            <a:pPr algn="l" rtl="0"/>
            <a:r>
              <a:rPr lang="en-US" sz="3600" dirty="0">
                <a:latin typeface="TimesNewRomanPSMT"/>
              </a:rPr>
              <a:t>Glycogen = 3ATP + </a:t>
            </a:r>
            <a:r>
              <a:rPr lang="en-US" sz="3600" dirty="0" smtClean="0">
                <a:latin typeface="TimesNewRomanPSMT"/>
              </a:rPr>
              <a:t>2LA (the </a:t>
            </a:r>
            <a:r>
              <a:rPr lang="en-US" sz="3600" dirty="0">
                <a:latin typeface="TimesNewRomanPSMT"/>
              </a:rPr>
              <a:t>storage form of glucose)</a:t>
            </a:r>
            <a:endParaRPr lang="ar-EG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32240" y="548680"/>
            <a:ext cx="2099320" cy="5715000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C00000"/>
                </a:solidFill>
                <a:latin typeface="TimesNewRomanPS-BoldMT"/>
              </a:rPr>
              <a:t>Without Oxygen</a:t>
            </a:r>
            <a:br>
              <a:rPr lang="en-US" b="1" dirty="0">
                <a:solidFill>
                  <a:srgbClr val="C00000"/>
                </a:solidFill>
                <a:latin typeface="TimesNewRomanPS-BoldMT"/>
              </a:rPr>
            </a:br>
            <a:endParaRPr lang="ar-E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7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6203032" cy="5714999"/>
          </a:xfrm>
        </p:spPr>
        <p:txBody>
          <a:bodyPr>
            <a:normAutofit/>
          </a:bodyPr>
          <a:lstStyle/>
          <a:p>
            <a:pPr algn="l" rtl="0"/>
            <a:r>
              <a:rPr lang="pt-BR" sz="2400" dirty="0" smtClean="0">
                <a:latin typeface="TimesNewRomanPSMT"/>
              </a:rPr>
              <a:t>Glucose </a:t>
            </a:r>
            <a:r>
              <a:rPr lang="pt-BR" sz="2400" dirty="0">
                <a:latin typeface="TimesNewRomanPSMT"/>
              </a:rPr>
              <a:t>+ O2 = 36ATP + H2O + CO2</a:t>
            </a:r>
          </a:p>
          <a:p>
            <a:pPr algn="l" rtl="0"/>
            <a:r>
              <a:rPr lang="en-US" sz="2400" dirty="0">
                <a:latin typeface="TimesNewRomanPSMT"/>
              </a:rPr>
              <a:t>Fatty Acids + O2 = 129ATP</a:t>
            </a:r>
          </a:p>
          <a:p>
            <a:pPr algn="l" rtl="0"/>
            <a:r>
              <a:rPr lang="en-US" sz="2400" dirty="0">
                <a:latin typeface="TimesNewRomanPSMT"/>
              </a:rPr>
              <a:t>Body Fat is a great source of ENERGY</a:t>
            </a:r>
            <a:endParaRPr lang="ar-E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64288" y="548680"/>
            <a:ext cx="1656184" cy="5715000"/>
          </a:xfrm>
        </p:spPr>
        <p:txBody>
          <a:bodyPr/>
          <a:lstStyle/>
          <a:p>
            <a:pPr algn="l" rtl="0"/>
            <a:r>
              <a:rPr lang="en-US" b="1" dirty="0">
                <a:solidFill>
                  <a:srgbClr val="C00000"/>
                </a:solidFill>
                <a:latin typeface="TimesNewRomanPS-BoldMT"/>
              </a:rPr>
              <a:t>With Oxygen</a:t>
            </a:r>
            <a:br>
              <a:rPr lang="en-US" b="1" dirty="0">
                <a:solidFill>
                  <a:srgbClr val="C00000"/>
                </a:solidFill>
                <a:latin typeface="TimesNewRomanPS-BoldMT"/>
              </a:rPr>
            </a:br>
            <a:endParaRPr lang="ar-E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8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7859216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2800" b="1" dirty="0">
                <a:latin typeface="TimesNewRomanPS-BoldMT"/>
              </a:rPr>
              <a:t>Oxygen Deficit </a:t>
            </a:r>
            <a:r>
              <a:rPr lang="en-US" sz="2800" dirty="0">
                <a:latin typeface="TimesNewRomanPSMT"/>
              </a:rPr>
              <a:t>= The body can not supply enough O2 to the muscles that the </a:t>
            </a:r>
            <a:r>
              <a:rPr lang="en-US" sz="2800" dirty="0" smtClean="0">
                <a:latin typeface="TimesNewRomanPSMT"/>
              </a:rPr>
              <a:t>muscles demand</a:t>
            </a:r>
            <a:endParaRPr lang="en-US" sz="2800" dirty="0">
              <a:latin typeface="TimesNewRomanPSMT"/>
            </a:endParaRPr>
          </a:p>
          <a:p>
            <a:pPr marL="0" indent="0" algn="l" rtl="0">
              <a:buNone/>
            </a:pPr>
            <a:r>
              <a:rPr lang="en-US" sz="2800" dirty="0">
                <a:latin typeface="TimesNewRomanPSMT"/>
              </a:rPr>
              <a:t>• When the muscle does not get enough oxygen, exhaustion is reached </a:t>
            </a:r>
            <a:r>
              <a:rPr lang="en-US" sz="2800" dirty="0" smtClean="0">
                <a:latin typeface="TimesNewRomanPSMT"/>
              </a:rPr>
              <a:t>causing immediate </a:t>
            </a:r>
            <a:r>
              <a:rPr lang="en-US" sz="2800" dirty="0">
                <a:latin typeface="TimesNewRomanPSMT"/>
              </a:rPr>
              <a:t>and involuntary reduction in intensity</a:t>
            </a:r>
          </a:p>
          <a:p>
            <a:pPr algn="l" rtl="0"/>
            <a:r>
              <a:rPr lang="en-US" sz="2800" b="1" dirty="0">
                <a:latin typeface="TimesNewRomanPS-BoldMT"/>
              </a:rPr>
              <a:t>Oxygen Debt </a:t>
            </a:r>
            <a:r>
              <a:rPr lang="en-US" sz="2800" dirty="0">
                <a:latin typeface="TimesNewRomanPSMT"/>
              </a:rPr>
              <a:t>= “pays back” the </a:t>
            </a:r>
            <a:r>
              <a:rPr lang="en-US" sz="2800" dirty="0" smtClean="0">
                <a:latin typeface="TimesNewRomanPSMT"/>
              </a:rPr>
              <a:t>deficit recovery </a:t>
            </a:r>
            <a:r>
              <a:rPr lang="en-US" sz="2800" dirty="0">
                <a:latin typeface="TimesNewRomanPSMT"/>
              </a:rPr>
              <a:t>time</a:t>
            </a:r>
            <a:endParaRPr lang="ar-EG" sz="2800" dirty="0"/>
          </a:p>
        </p:txBody>
      </p:sp>
    </p:spTree>
    <p:extLst>
      <p:ext uri="{BB962C8B-B14F-4D97-AF65-F5344CB8AC3E}">
        <p14:creationId xmlns:p14="http://schemas.microsoft.com/office/powerpoint/2010/main" val="116529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7499176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2800" b="1" dirty="0" smtClean="0">
                <a:latin typeface="TimesNewRomanPS-BoldMT"/>
              </a:rPr>
              <a:t>aerobic </a:t>
            </a:r>
            <a:r>
              <a:rPr lang="en-US" sz="2800" b="1" dirty="0">
                <a:latin typeface="TimesNewRomanPS-BoldMT"/>
              </a:rPr>
              <a:t>Energy System</a:t>
            </a:r>
          </a:p>
          <a:p>
            <a:pPr algn="l" rtl="0"/>
            <a:r>
              <a:rPr lang="en-US" sz="2800" dirty="0">
                <a:latin typeface="TimesNewRomanPSMT"/>
              </a:rPr>
              <a:t>• With Oxygen = Using large muscle groups continuously over a period of time</a:t>
            </a:r>
          </a:p>
          <a:p>
            <a:pPr algn="l" rtl="0"/>
            <a:r>
              <a:rPr lang="en-US" sz="2800" dirty="0">
                <a:latin typeface="TimesNewRomanPSMT"/>
              </a:rPr>
              <a:t>• Aerobic </a:t>
            </a:r>
            <a:r>
              <a:rPr lang="en-US" sz="2800" dirty="0" err="1">
                <a:latin typeface="TimesNewRomanPSMT"/>
              </a:rPr>
              <a:t>Glycolisis</a:t>
            </a:r>
            <a:r>
              <a:rPr lang="en-US" sz="2800" dirty="0">
                <a:latin typeface="TimesNewRomanPSMT"/>
              </a:rPr>
              <a:t> &amp; Fatty Acid Oxidation = The production of ATP </a:t>
            </a:r>
            <a:r>
              <a:rPr lang="en-US" sz="2800" dirty="0" smtClean="0">
                <a:latin typeface="TimesNewRomanPSMT"/>
              </a:rPr>
              <a:t>from Carbohydrates </a:t>
            </a:r>
            <a:r>
              <a:rPr lang="en-US" sz="2800" dirty="0">
                <a:latin typeface="TimesNewRomanPSMT"/>
              </a:rPr>
              <a:t>&amp; Fat</a:t>
            </a:r>
          </a:p>
          <a:p>
            <a:pPr algn="l" rtl="0"/>
            <a:r>
              <a:rPr lang="en-US" sz="2800" dirty="0">
                <a:latin typeface="TimesNewRomanPSMT"/>
              </a:rPr>
              <a:t>1. O2 enters the system, stopping the breakdown of glycogen to lactic acid</a:t>
            </a:r>
            <a:endParaRPr lang="ar-EG" sz="2800" dirty="0"/>
          </a:p>
        </p:txBody>
      </p:sp>
    </p:spTree>
    <p:extLst>
      <p:ext uri="{BB962C8B-B14F-4D97-AF65-F5344CB8AC3E}">
        <p14:creationId xmlns:p14="http://schemas.microsoft.com/office/powerpoint/2010/main" val="67735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363272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>
                <a:latin typeface="TimesNewRomanPSMT"/>
              </a:rPr>
              <a:t>2. With oxygen, glycogen breaks down into: ATP + CO2 + H20</a:t>
            </a:r>
          </a:p>
          <a:p>
            <a:pPr algn="l" rtl="0"/>
            <a:r>
              <a:rPr lang="en-US" sz="2800" dirty="0">
                <a:latin typeface="TimesNewRomanPSMT"/>
              </a:rPr>
              <a:t>3. These byproducts are easier to get rid of CO2 is expelled by the lungs H20 </a:t>
            </a:r>
            <a:r>
              <a:rPr lang="en-US" sz="2800" dirty="0" smtClean="0">
                <a:latin typeface="TimesNewRomanPSMT"/>
              </a:rPr>
              <a:t>is used </a:t>
            </a:r>
            <a:r>
              <a:rPr lang="en-US" sz="2800" dirty="0">
                <a:latin typeface="TimesNewRomanPSMT"/>
              </a:rPr>
              <a:t>in the muscle</a:t>
            </a:r>
          </a:p>
          <a:p>
            <a:pPr algn="l" rtl="0"/>
            <a:r>
              <a:rPr lang="en-US" sz="2800" dirty="0">
                <a:latin typeface="TimesNewRomanPSMT"/>
              </a:rPr>
              <a:t>4. Anaerobic Energy System = Carbohydrates are the only fuel source</a:t>
            </a:r>
          </a:p>
          <a:p>
            <a:pPr algn="l" rtl="0"/>
            <a:r>
              <a:rPr lang="en-US" sz="2800" dirty="0">
                <a:latin typeface="TimesNewRomanPSMT"/>
              </a:rPr>
              <a:t>5. With prolonged exercise, Carbohydrates are the first fuel choice, as </a:t>
            </a:r>
            <a:r>
              <a:rPr lang="en-US" sz="2800" dirty="0" smtClean="0">
                <a:latin typeface="TimesNewRomanPSMT"/>
              </a:rPr>
              <a:t>exercise continues</a:t>
            </a:r>
            <a:r>
              <a:rPr lang="en-US" sz="2800" dirty="0">
                <a:latin typeface="TimesNewRomanPSMT"/>
              </a:rPr>
              <a:t>, FAT becomes predominant</a:t>
            </a:r>
          </a:p>
          <a:p>
            <a:pPr algn="l" rtl="0"/>
            <a:r>
              <a:rPr lang="en-US" sz="2800" dirty="0">
                <a:latin typeface="TimesNewRomanPSMT"/>
              </a:rPr>
              <a:t>6. Protein is not a main fuel source except in an emergency</a:t>
            </a:r>
            <a:endParaRPr lang="ar-EG" sz="2800" dirty="0"/>
          </a:p>
        </p:txBody>
      </p:sp>
    </p:spTree>
    <p:extLst>
      <p:ext uri="{BB962C8B-B14F-4D97-AF65-F5344CB8AC3E}">
        <p14:creationId xmlns:p14="http://schemas.microsoft.com/office/powerpoint/2010/main" val="3257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003232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3600" dirty="0">
                <a:latin typeface="TimesNewRomanPSMT"/>
              </a:rPr>
              <a:t>Each system plays an important role in energy </a:t>
            </a:r>
            <a:r>
              <a:rPr lang="en-US" sz="3600" dirty="0" smtClean="0">
                <a:latin typeface="TimesNewRomanPSMT"/>
              </a:rPr>
              <a:t>production </a:t>
            </a:r>
          </a:p>
          <a:p>
            <a:pPr algn="l" rtl="0"/>
            <a:r>
              <a:rPr lang="en-US" sz="3600" dirty="0" smtClean="0">
                <a:latin typeface="TimesNewRomanPSMT"/>
              </a:rPr>
              <a:t>This </a:t>
            </a:r>
            <a:r>
              <a:rPr lang="en-US" sz="3600" dirty="0">
                <a:latin typeface="TimesNewRomanPSMT"/>
              </a:rPr>
              <a:t>gives us a variety of movements</a:t>
            </a:r>
          </a:p>
          <a:p>
            <a:pPr algn="l" rtl="0"/>
            <a:r>
              <a:rPr lang="en-US" sz="3600" dirty="0">
                <a:latin typeface="TimesNewRomanPSMT"/>
              </a:rPr>
              <a:t>The systems interact to supply Energy for the activity</a:t>
            </a:r>
            <a:endParaRPr lang="ar-EG" sz="3600" dirty="0"/>
          </a:p>
        </p:txBody>
      </p:sp>
    </p:spTree>
    <p:extLst>
      <p:ext uri="{BB962C8B-B14F-4D97-AF65-F5344CB8AC3E}">
        <p14:creationId xmlns:p14="http://schemas.microsoft.com/office/powerpoint/2010/main" val="277198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08720"/>
            <a:ext cx="7859216" cy="522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90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91264" cy="5714999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Vivaldi" panose="03020602050506090804" pitchFamily="66" charset="0"/>
                <a:cs typeface="Gautami" panose="020B0502040204020203" pitchFamily="34" charset="0"/>
              </a:rPr>
              <a:t>The body uses different energy systems for each activity dependent upon the </a:t>
            </a:r>
            <a:r>
              <a:rPr lang="en-US" sz="4800" b="1" dirty="0" smtClean="0">
                <a:solidFill>
                  <a:schemeClr val="bg2">
                    <a:lumMod val="50000"/>
                  </a:schemeClr>
                </a:solidFill>
                <a:latin typeface="Vivaldi" panose="03020602050506090804" pitchFamily="66" charset="0"/>
                <a:cs typeface="Gautami" panose="020B0502040204020203" pitchFamily="34" charset="0"/>
              </a:rPr>
              <a:t>capacity to </a:t>
            </a:r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Vivaldi" panose="03020602050506090804" pitchFamily="66" charset="0"/>
                <a:cs typeface="Gautami" panose="020B0502040204020203" pitchFamily="34" charset="0"/>
              </a:rPr>
              <a:t>produce energy</a:t>
            </a:r>
            <a:endParaRPr lang="ar-EG" sz="4800" b="1" dirty="0">
              <a:solidFill>
                <a:schemeClr val="bg2">
                  <a:lumMod val="50000"/>
                </a:schemeClr>
              </a:solidFill>
              <a:latin typeface="Vivaldi" panose="0302060205050609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77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400600" cy="680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1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4906888" cy="5714999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200" dirty="0" smtClean="0">
                <a:latin typeface="TimesNewRomanPSMT"/>
              </a:rPr>
              <a:t>The </a:t>
            </a:r>
            <a:r>
              <a:rPr lang="en-US" sz="3200" dirty="0">
                <a:latin typeface="TimesNewRomanPSMT"/>
              </a:rPr>
              <a:t>human body has three </a:t>
            </a:r>
            <a:r>
              <a:rPr lang="en-US" sz="3200" dirty="0" smtClean="0">
                <a:latin typeface="TimesNewRomanPSMT"/>
              </a:rPr>
              <a:t>main systems </a:t>
            </a:r>
            <a:r>
              <a:rPr lang="en-US" sz="3200" dirty="0">
                <a:latin typeface="TimesNewRomanPSMT"/>
              </a:rPr>
              <a:t>for producing </a:t>
            </a:r>
            <a:r>
              <a:rPr lang="en-US" sz="3200" dirty="0" smtClean="0">
                <a:latin typeface="TimesNewRomanPSMT"/>
              </a:rPr>
              <a:t>energy for </a:t>
            </a:r>
            <a:r>
              <a:rPr lang="en-US" sz="3200" dirty="0">
                <a:latin typeface="TimesNewRomanPSMT"/>
              </a:rPr>
              <a:t>our physical activity</a:t>
            </a:r>
          </a:p>
          <a:p>
            <a:pPr marL="0" indent="0" algn="l" rtl="0">
              <a:buNone/>
            </a:pPr>
            <a:r>
              <a:rPr lang="en-US" sz="3200" dirty="0">
                <a:latin typeface="TimesNewRomanPSMT"/>
              </a:rPr>
              <a:t>1. Anaerobic </a:t>
            </a:r>
            <a:r>
              <a:rPr lang="en-US" sz="3200" dirty="0" err="1">
                <a:latin typeface="TimesNewRomanPSMT"/>
              </a:rPr>
              <a:t>Alactic</a:t>
            </a:r>
            <a:endParaRPr lang="en-US" sz="3200" dirty="0">
              <a:latin typeface="TimesNewRomanPSMT"/>
            </a:endParaRPr>
          </a:p>
          <a:p>
            <a:pPr marL="0" indent="0" algn="l" rtl="0">
              <a:buNone/>
            </a:pPr>
            <a:r>
              <a:rPr lang="en-US" sz="3200" dirty="0">
                <a:latin typeface="TimesNewRomanPSMT"/>
              </a:rPr>
              <a:t>2. Anaerobic Lactic</a:t>
            </a:r>
          </a:p>
          <a:p>
            <a:pPr marL="0" indent="0" algn="l" rtl="0">
              <a:buNone/>
            </a:pPr>
            <a:r>
              <a:rPr lang="en-US" sz="3200" dirty="0">
                <a:latin typeface="TimesNewRomanPSMT"/>
              </a:rPr>
              <a:t>3. Aerobic</a:t>
            </a:r>
            <a:endParaRPr lang="ar-EG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0856" y="457200"/>
            <a:ext cx="3439616" cy="5715000"/>
          </a:xfrm>
        </p:spPr>
        <p:txBody>
          <a:bodyPr>
            <a:normAutofit/>
          </a:bodyPr>
          <a:lstStyle/>
          <a:p>
            <a:pPr lvl="0" algn="ctr" rtl="0">
              <a:spcBef>
                <a:spcPct val="20000"/>
              </a:spcBef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NewRomanPS-BoldMT"/>
              </a:rPr>
              <a:t>Cells in the body need energy to function</a:t>
            </a:r>
            <a:br>
              <a:rPr lang="en-US" b="1" dirty="0">
                <a:solidFill>
                  <a:schemeClr val="bg2">
                    <a:lumMod val="50000"/>
                  </a:schemeClr>
                </a:solidFill>
                <a:latin typeface="TimesNewRomanPS-BoldMT"/>
              </a:rPr>
            </a:b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NewRomanPS-BoldMT"/>
              </a:rPr>
              <a:t>FOOD=ENERGY (E)</a:t>
            </a:r>
          </a:p>
        </p:txBody>
      </p:sp>
    </p:spTree>
    <p:extLst>
      <p:ext uri="{BB962C8B-B14F-4D97-AF65-F5344CB8AC3E}">
        <p14:creationId xmlns:p14="http://schemas.microsoft.com/office/powerpoint/2010/main" val="98471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91264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>
                <a:latin typeface="TimesNewRomanPSMT"/>
              </a:rPr>
              <a:t>Each system </a:t>
            </a:r>
            <a:r>
              <a:rPr lang="en-US" sz="2800" dirty="0" smtClean="0">
                <a:latin typeface="TimesNewRomanPSMT"/>
              </a:rPr>
              <a:t>works independently </a:t>
            </a:r>
            <a:r>
              <a:rPr lang="en-US" sz="2800" dirty="0">
                <a:latin typeface="TimesNewRomanPSMT"/>
              </a:rPr>
              <a:t>or in unison </a:t>
            </a:r>
            <a:r>
              <a:rPr lang="en-US" sz="2800" dirty="0" smtClean="0">
                <a:latin typeface="TimesNewRomanPSMT"/>
              </a:rPr>
              <a:t>with the others </a:t>
            </a:r>
            <a:r>
              <a:rPr lang="en-US" sz="2800" dirty="0">
                <a:latin typeface="TimesNewRomanPSMT"/>
              </a:rPr>
              <a:t>depending on the </a:t>
            </a:r>
            <a:r>
              <a:rPr lang="en-US" sz="2800" dirty="0" smtClean="0">
                <a:latin typeface="TimesNewRomanPSMT"/>
              </a:rPr>
              <a:t>type of </a:t>
            </a:r>
            <a:r>
              <a:rPr lang="en-US" sz="2800" dirty="0">
                <a:latin typeface="TimesNewRomanPSMT"/>
              </a:rPr>
              <a:t>activity we are doing</a:t>
            </a:r>
          </a:p>
          <a:p>
            <a:pPr algn="l" rtl="0"/>
            <a:r>
              <a:rPr lang="en-US" sz="2800" dirty="0">
                <a:latin typeface="TimesNewRomanPSMT"/>
              </a:rPr>
              <a:t>Each these systems provide </a:t>
            </a:r>
            <a:r>
              <a:rPr lang="en-US" sz="2800" dirty="0" smtClean="0">
                <a:latin typeface="TimesNewRomanPSMT"/>
              </a:rPr>
              <a:t>the body </a:t>
            </a:r>
            <a:r>
              <a:rPr lang="en-US" sz="2800" dirty="0">
                <a:latin typeface="TimesNewRomanPSMT"/>
              </a:rPr>
              <a:t>with energy by producing ATP (energy currency)</a:t>
            </a:r>
            <a:endParaRPr lang="ar-EG" sz="2800" dirty="0"/>
          </a:p>
        </p:txBody>
      </p:sp>
    </p:spTree>
    <p:extLst>
      <p:ext uri="{BB962C8B-B14F-4D97-AF65-F5344CB8AC3E}">
        <p14:creationId xmlns:p14="http://schemas.microsoft.com/office/powerpoint/2010/main" val="18672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4978896" cy="5714999"/>
          </a:xfrm>
        </p:spPr>
        <p:txBody>
          <a:bodyPr>
            <a:normAutofit/>
          </a:bodyPr>
          <a:lstStyle/>
          <a:p>
            <a:pPr algn="l" rtl="0"/>
            <a:r>
              <a:rPr lang="en-US" sz="2800" b="1" dirty="0">
                <a:latin typeface="TimesNewRomanPS-BoldMT"/>
              </a:rPr>
              <a:t>Cells don’t get Energy directly from food, it must be broken down into:</a:t>
            </a:r>
          </a:p>
          <a:p>
            <a:pPr algn="l" rtl="0"/>
            <a:r>
              <a:rPr lang="en-US" sz="2800" b="1" dirty="0">
                <a:latin typeface="TimesNewRomanPS-BoldMT"/>
              </a:rPr>
              <a:t>ATP- </a:t>
            </a:r>
            <a:r>
              <a:rPr lang="en-US" sz="2800" b="1" dirty="0" err="1">
                <a:latin typeface="TimesNewRomanPS-BoldMT"/>
              </a:rPr>
              <a:t>Adensosine</a:t>
            </a:r>
            <a:r>
              <a:rPr lang="en-US" sz="2800" b="1" dirty="0">
                <a:latin typeface="TimesNewRomanPS-BoldMT"/>
              </a:rPr>
              <a:t> </a:t>
            </a:r>
            <a:r>
              <a:rPr lang="en-US" sz="2800" b="1" dirty="0" smtClean="0">
                <a:latin typeface="TimesNewRomanPS-BoldMT"/>
              </a:rPr>
              <a:t>TRI phosphate</a:t>
            </a:r>
          </a:p>
          <a:p>
            <a:pPr algn="l" rtl="0"/>
            <a:r>
              <a:rPr lang="en-US" sz="2800" b="1" dirty="0">
                <a:latin typeface="TimesNewRomanPS-BoldMT"/>
              </a:rPr>
              <a:t>ATP = a form of energy one can immediately use, it is needed for cells to </a:t>
            </a:r>
            <a:r>
              <a:rPr lang="en-US" sz="2800" b="1" dirty="0" smtClean="0">
                <a:latin typeface="TimesNewRomanPS-BoldMT"/>
              </a:rPr>
              <a:t>function &amp; </a:t>
            </a:r>
            <a:r>
              <a:rPr lang="en-US" sz="2800" b="1" dirty="0">
                <a:latin typeface="TimesNewRomanPS-BoldMT"/>
              </a:rPr>
              <a:t>muscles to contract</a:t>
            </a:r>
            <a:endParaRPr lang="ar-EG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12160" y="476672"/>
            <a:ext cx="2819400" cy="5715000"/>
          </a:xfrm>
        </p:spPr>
        <p:txBody>
          <a:bodyPr/>
          <a:lstStyle/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30698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24936" cy="513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65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6419056" cy="5714999"/>
          </a:xfrm>
        </p:spPr>
        <p:txBody>
          <a:bodyPr>
            <a:noAutofit/>
          </a:bodyPr>
          <a:lstStyle/>
          <a:p>
            <a:pPr algn="l" rtl="0"/>
            <a:r>
              <a:rPr lang="en-US" sz="3200" b="1" dirty="0">
                <a:latin typeface="TimesNewRomanPS-BoldMT"/>
              </a:rPr>
              <a:t>Our body cant carry the amount of energy needed, so has systems in place </a:t>
            </a:r>
            <a:r>
              <a:rPr lang="en-US" sz="3200" b="1" dirty="0" smtClean="0">
                <a:latin typeface="TimesNewRomanPS-BoldMT"/>
              </a:rPr>
              <a:t>to produce </a:t>
            </a:r>
            <a:r>
              <a:rPr lang="en-US" sz="3200" b="1" dirty="0">
                <a:latin typeface="TimesNewRomanPS-BoldMT"/>
              </a:rPr>
              <a:t>ATP</a:t>
            </a:r>
          </a:p>
          <a:p>
            <a:pPr algn="l" rtl="0"/>
            <a:r>
              <a:rPr lang="en-US" sz="3200" b="1" dirty="0">
                <a:latin typeface="TimesNewRomanPS-BoldMT"/>
              </a:rPr>
              <a:t>Our body uses food/fuel to help produce the ATP required for our bodies needs</a:t>
            </a:r>
            <a:endParaRPr lang="ar-EG" sz="3200" dirty="0"/>
          </a:p>
        </p:txBody>
      </p:sp>
    </p:spTree>
    <p:extLst>
      <p:ext uri="{BB962C8B-B14F-4D97-AF65-F5344CB8AC3E}">
        <p14:creationId xmlns:p14="http://schemas.microsoft.com/office/powerpoint/2010/main" val="19956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412</TotalTime>
  <Words>837</Words>
  <Application>Microsoft Office PowerPoint</Application>
  <PresentationFormat>On-screen Show (4:3)</PresentationFormat>
  <Paragraphs>75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Composite</vt:lpstr>
      <vt:lpstr>Energy Systems</vt:lpstr>
      <vt:lpstr>Energy Systems</vt:lpstr>
      <vt:lpstr>PowerPoint Presentation</vt:lpstr>
      <vt:lpstr>PowerPoint Presentation</vt:lpstr>
      <vt:lpstr>Cells in the body need energy to function FOOD=ENERGY (E)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ATP is stored in small amounts, therefore the rest is stored as: </vt:lpstr>
      <vt:lpstr>Predominant Energy Pathways </vt:lpstr>
      <vt:lpstr>Aerobic Energy System (3 minutes +)</vt:lpstr>
      <vt:lpstr>ATP-CP Energy System </vt:lpstr>
      <vt:lpstr>PowerPoint Presentation</vt:lpstr>
      <vt:lpstr>PowerPoint Presentation</vt:lpstr>
      <vt:lpstr>REMEMBER – only small amounts of ATP are stored = only 2-3 sec. of Energy </vt:lpstr>
      <vt:lpstr>PowerPoint Presentation</vt:lpstr>
      <vt:lpstr>Anaerobic Energy System </vt:lpstr>
      <vt:lpstr>Again, ATP-CP lasts for a few seconds, the Anaerobic Energy System allows for 2-3 minutes of work </vt:lpstr>
      <vt:lpstr>Without Oxygen </vt:lpstr>
      <vt:lpstr>With Oxygen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</dc:creator>
  <cp:lastModifiedBy>A</cp:lastModifiedBy>
  <cp:revision>44</cp:revision>
  <dcterms:created xsi:type="dcterms:W3CDTF">2014-02-23T14:59:53Z</dcterms:created>
  <dcterms:modified xsi:type="dcterms:W3CDTF">2014-03-29T20:31:53Z</dcterms:modified>
</cp:coreProperties>
</file>