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76" r:id="rId4"/>
    <p:sldId id="273" r:id="rId5"/>
    <p:sldId id="272" r:id="rId6"/>
    <p:sldId id="265" r:id="rId7"/>
    <p:sldId id="266" r:id="rId8"/>
    <p:sldId id="279" r:id="rId9"/>
    <p:sldId id="257" r:id="rId10"/>
    <p:sldId id="258" r:id="rId11"/>
    <p:sldId id="281" r:id="rId12"/>
    <p:sldId id="259" r:id="rId13"/>
    <p:sldId id="260" r:id="rId14"/>
    <p:sldId id="261" r:id="rId15"/>
    <p:sldId id="262" r:id="rId16"/>
    <p:sldId id="263" r:id="rId17"/>
    <p:sldId id="274" r:id="rId18"/>
    <p:sldId id="275" r:id="rId19"/>
    <p:sldId id="264" r:id="rId20"/>
    <p:sldId id="268" r:id="rId21"/>
    <p:sldId id="269" r:id="rId22"/>
    <p:sldId id="270" r:id="rId23"/>
    <p:sldId id="271" r:id="rId24"/>
    <p:sldId id="277" r:id="rId25"/>
    <p:sldId id="278" r:id="rId26"/>
    <p:sldId id="28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16814A3-B535-4D91-89AB-1853952602DB}" type="datetimeFigureOut">
              <a:rPr lang="en-US" smtClean="0"/>
              <a:t>12/27/2019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3DC9136-CA82-4E91-AE12-A6493D685B4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Energy systems: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971675" y="2763837"/>
            <a:ext cx="52006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ATP-PC Energy System: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ATP is the chemical form of energy that </a:t>
            </a:r>
            <a:r>
              <a:rPr lang="en-US" dirty="0" err="1" smtClean="0"/>
              <a:t>ourbody</a:t>
            </a:r>
            <a:r>
              <a:rPr lang="en-US" dirty="0" smtClean="0"/>
              <a:t> uses for all muscle contractions. </a:t>
            </a:r>
            <a:endParaRPr lang="en-US" dirty="0" smtClean="0"/>
          </a:p>
          <a:p>
            <a:r>
              <a:rPr lang="en-US" dirty="0" smtClean="0"/>
              <a:t>There insufficient </a:t>
            </a:r>
            <a:r>
              <a:rPr lang="en-US" dirty="0" smtClean="0"/>
              <a:t>ATP in the muscles for approximately2–3 seconds of work; after this more ATP </a:t>
            </a:r>
            <a:r>
              <a:rPr lang="en-US" dirty="0" smtClean="0"/>
              <a:t>needs </a:t>
            </a:r>
            <a:r>
              <a:rPr lang="en-US" dirty="0" err="1" smtClean="0"/>
              <a:t>resynthesising</a:t>
            </a:r>
            <a:r>
              <a:rPr lang="en-US" dirty="0" smtClean="0"/>
              <a:t> </a:t>
            </a:r>
            <a:r>
              <a:rPr lang="en-US" dirty="0" smtClean="0"/>
              <a:t>(rebuilding</a:t>
            </a:r>
            <a:r>
              <a:rPr lang="en-US" dirty="0" smtClean="0"/>
              <a:t>).</a:t>
            </a:r>
          </a:p>
          <a:p>
            <a:r>
              <a:rPr lang="en-US" dirty="0" smtClean="0"/>
              <a:t> </a:t>
            </a:r>
            <a:r>
              <a:rPr lang="en-US" dirty="0" smtClean="0"/>
              <a:t>In the ATP-PC </a:t>
            </a:r>
            <a:r>
              <a:rPr lang="en-US" dirty="0" smtClean="0"/>
              <a:t>system the </a:t>
            </a:r>
            <a:r>
              <a:rPr lang="en-US" dirty="0" smtClean="0"/>
              <a:t>energy required to </a:t>
            </a:r>
            <a:r>
              <a:rPr lang="en-US" dirty="0" err="1" smtClean="0"/>
              <a:t>resynthesise</a:t>
            </a:r>
            <a:r>
              <a:rPr lang="en-US" dirty="0" smtClean="0"/>
              <a:t> ATP </a:t>
            </a:r>
            <a:r>
              <a:rPr lang="en-US" dirty="0" err="1" smtClean="0"/>
              <a:t>isprovided</a:t>
            </a:r>
            <a:r>
              <a:rPr lang="en-US" dirty="0" smtClean="0"/>
              <a:t> </a:t>
            </a:r>
            <a:r>
              <a:rPr lang="en-US" dirty="0" smtClean="0"/>
              <a:t>by </a:t>
            </a:r>
            <a:r>
              <a:rPr lang="en-US" dirty="0" err="1" smtClean="0"/>
              <a:t>phosphocreatine</a:t>
            </a:r>
            <a:r>
              <a:rPr lang="en-US" dirty="0" smtClean="0"/>
              <a:t> (PC</a:t>
            </a:r>
            <a:r>
              <a:rPr lang="en-US" dirty="0" smtClean="0"/>
              <a:t>).</a:t>
            </a:r>
          </a:p>
          <a:p>
            <a:r>
              <a:rPr lang="en-US" dirty="0" smtClean="0"/>
              <a:t>PC </a:t>
            </a:r>
            <a:r>
              <a:rPr lang="en-US" dirty="0" smtClean="0"/>
              <a:t>is </a:t>
            </a:r>
            <a:r>
              <a:rPr lang="en-US" dirty="0" smtClean="0"/>
              <a:t>made </a:t>
            </a:r>
            <a:r>
              <a:rPr lang="en-US" dirty="0" smtClean="0"/>
              <a:t>up of a molecule of phosphate and </a:t>
            </a:r>
            <a:r>
              <a:rPr lang="en-US" dirty="0" smtClean="0"/>
              <a:t>molecule </a:t>
            </a:r>
            <a:r>
              <a:rPr lang="en-US" dirty="0" smtClean="0"/>
              <a:t>of </a:t>
            </a:r>
            <a:r>
              <a:rPr lang="en-US" dirty="0" err="1" smtClean="0"/>
              <a:t>creatine</a:t>
            </a:r>
            <a:r>
              <a:rPr lang="en-US" dirty="0" smtClean="0"/>
              <a:t>. There is enough PC in </a:t>
            </a:r>
            <a:r>
              <a:rPr lang="en-US" dirty="0" smtClean="0"/>
              <a:t>the muscle </a:t>
            </a:r>
            <a:r>
              <a:rPr lang="en-US" dirty="0" smtClean="0"/>
              <a:t>cell to continue to </a:t>
            </a:r>
            <a:r>
              <a:rPr lang="en-US" dirty="0" err="1" smtClean="0"/>
              <a:t>resynthesise</a:t>
            </a:r>
            <a:r>
              <a:rPr lang="en-US" dirty="0" smtClean="0"/>
              <a:t> ATP </a:t>
            </a:r>
            <a:r>
              <a:rPr lang="en-US" dirty="0" smtClean="0"/>
              <a:t>for approximately </a:t>
            </a:r>
            <a:r>
              <a:rPr lang="en-US" dirty="0" smtClean="0"/>
              <a:t>8–10 seconds of physical work.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828800"/>
            <a:ext cx="566737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/ 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advantages of this system are that </a:t>
            </a:r>
            <a:r>
              <a:rPr lang="en-US" dirty="0" smtClean="0"/>
              <a:t>energy is </a:t>
            </a:r>
            <a:r>
              <a:rPr lang="en-US" dirty="0" smtClean="0"/>
              <a:t>released quickly and no waste products </a:t>
            </a:r>
            <a:r>
              <a:rPr lang="en-US" dirty="0" smtClean="0"/>
              <a:t>are formed</a:t>
            </a:r>
            <a:r>
              <a:rPr lang="en-US" dirty="0" smtClean="0"/>
              <a:t>. The disadvantages are the </a:t>
            </a:r>
            <a:r>
              <a:rPr lang="en-US" dirty="0" smtClean="0"/>
              <a:t>limited stores </a:t>
            </a:r>
            <a:r>
              <a:rPr lang="en-US" dirty="0" smtClean="0"/>
              <a:t>of PC and the 2–3 minutes required </a:t>
            </a:r>
            <a:r>
              <a:rPr lang="en-US" dirty="0" smtClean="0"/>
              <a:t>to fully </a:t>
            </a:r>
            <a:r>
              <a:rPr lang="en-US" dirty="0" smtClean="0"/>
              <a:t>recover these stores. This means there </a:t>
            </a:r>
            <a:r>
              <a:rPr lang="en-US" dirty="0" smtClean="0"/>
              <a:t>is insufficient </a:t>
            </a:r>
            <a:r>
              <a:rPr lang="en-US" dirty="0" smtClean="0"/>
              <a:t>recovery time during play in </a:t>
            </a:r>
            <a:r>
              <a:rPr lang="en-US" dirty="0" smtClean="0"/>
              <a:t>many sporting </a:t>
            </a:r>
            <a:r>
              <a:rPr lang="en-US" dirty="0" smtClean="0"/>
              <a:t>situations to recover the PC </a:t>
            </a:r>
            <a:r>
              <a:rPr lang="en-US" dirty="0" smtClean="0"/>
              <a:t>stores once </a:t>
            </a:r>
            <a:r>
              <a:rPr lang="en-US" dirty="0" smtClean="0"/>
              <a:t>they have been used.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Recovery </a:t>
            </a:r>
            <a:r>
              <a:rPr lang="en-US" dirty="0" smtClean="0"/>
              <a:t>time:-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Once the supply of PC has been broken down </a:t>
            </a:r>
            <a:r>
              <a:rPr lang="en-US" dirty="0" smtClean="0"/>
              <a:t>to </a:t>
            </a:r>
            <a:r>
              <a:rPr lang="en-US" dirty="0" err="1" smtClean="0"/>
              <a:t>resynthesise</a:t>
            </a:r>
            <a:r>
              <a:rPr lang="en-US" dirty="0" smtClean="0"/>
              <a:t> </a:t>
            </a:r>
            <a:r>
              <a:rPr lang="en-US" dirty="0" smtClean="0"/>
              <a:t>ATP, energy is needed from </a:t>
            </a:r>
            <a:r>
              <a:rPr lang="en-US" dirty="0" smtClean="0"/>
              <a:t>another energy </a:t>
            </a:r>
            <a:r>
              <a:rPr lang="en-US" dirty="0" smtClean="0"/>
              <a:t>system to </a:t>
            </a:r>
            <a:r>
              <a:rPr lang="en-US" dirty="0" err="1" smtClean="0"/>
              <a:t>resynthesise</a:t>
            </a:r>
            <a:r>
              <a:rPr lang="en-US" dirty="0" smtClean="0"/>
              <a:t> </a:t>
            </a:r>
            <a:r>
              <a:rPr lang="en-US" dirty="0" smtClean="0"/>
              <a:t>the PC stores</a:t>
            </a:r>
            <a:r>
              <a:rPr lang="en-US" dirty="0" smtClean="0"/>
              <a:t>. This </a:t>
            </a:r>
            <a:r>
              <a:rPr lang="en-US" dirty="0" smtClean="0"/>
              <a:t>energy is provided from the aerobic </a:t>
            </a:r>
            <a:r>
              <a:rPr lang="en-US" dirty="0" smtClean="0"/>
              <a:t>system.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ATP-PC system adaptations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ATP-PC system </a:t>
            </a:r>
            <a:r>
              <a:rPr lang="en-US" dirty="0" smtClean="0"/>
              <a:t>re </a:t>
            </a:r>
            <a:r>
              <a:rPr lang="en-US" dirty="0" err="1" smtClean="0"/>
              <a:t>synthesises</a:t>
            </a:r>
            <a:r>
              <a:rPr lang="en-US" dirty="0" smtClean="0"/>
              <a:t>  </a:t>
            </a:r>
            <a:r>
              <a:rPr lang="en-US" dirty="0" smtClean="0"/>
              <a:t>ATP through </a:t>
            </a:r>
            <a:r>
              <a:rPr lang="en-US" dirty="0" smtClean="0"/>
              <a:t>the breakdown </a:t>
            </a:r>
            <a:r>
              <a:rPr lang="en-US" dirty="0" smtClean="0"/>
              <a:t>of </a:t>
            </a:r>
            <a:r>
              <a:rPr lang="en-US" dirty="0" err="1" smtClean="0"/>
              <a:t>phosphocreatine</a:t>
            </a:r>
            <a:r>
              <a:rPr lang="en-US" dirty="0" smtClean="0"/>
              <a:t> (PC). Although </a:t>
            </a:r>
            <a:r>
              <a:rPr lang="en-US" dirty="0" smtClean="0"/>
              <a:t>a very </a:t>
            </a:r>
            <a:r>
              <a:rPr lang="en-US" dirty="0" smtClean="0"/>
              <a:t>fast energy production system, it is limited </a:t>
            </a:r>
            <a:r>
              <a:rPr lang="en-US" dirty="0" smtClean="0"/>
              <a:t>by the </a:t>
            </a:r>
            <a:r>
              <a:rPr lang="en-US" dirty="0" smtClean="0"/>
              <a:t>stores of PC.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 smtClean="0"/>
              <a:t>the body is able to store </a:t>
            </a:r>
            <a:r>
              <a:rPr lang="en-US" dirty="0" smtClean="0"/>
              <a:t>more </a:t>
            </a:r>
            <a:r>
              <a:rPr lang="en-US" dirty="0" err="1" smtClean="0"/>
              <a:t>creatine</a:t>
            </a:r>
            <a:r>
              <a:rPr lang="en-US" dirty="0" smtClean="0"/>
              <a:t> </a:t>
            </a:r>
            <a:r>
              <a:rPr lang="en-US" dirty="0" smtClean="0"/>
              <a:t>this will allow the ATP-PC system to be </a:t>
            </a:r>
            <a:r>
              <a:rPr lang="en-US" dirty="0" smtClean="0"/>
              <a:t>used for </a:t>
            </a:r>
            <a:r>
              <a:rPr lang="en-US" dirty="0" smtClean="0"/>
              <a:t>longer. A sprinter will be able to delay </a:t>
            </a:r>
            <a:r>
              <a:rPr lang="en-US" dirty="0" smtClean="0"/>
              <a:t>deceleration in </a:t>
            </a:r>
            <a:r>
              <a:rPr lang="en-US" dirty="0" smtClean="0"/>
              <a:t>a race, improving their sprint time. 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Lactate System:-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 lactate system of energy production </a:t>
            </a:r>
            <a:r>
              <a:rPr lang="en-US" dirty="0" smtClean="0"/>
              <a:t>is anaerobic</a:t>
            </a:r>
            <a:r>
              <a:rPr lang="en-US" dirty="0" smtClean="0"/>
              <a:t>. This means that oxygen is not </a:t>
            </a:r>
            <a:r>
              <a:rPr lang="en-US" dirty="0" smtClean="0"/>
              <a:t>used in </a:t>
            </a:r>
            <a:r>
              <a:rPr lang="en-US" dirty="0" smtClean="0"/>
              <a:t>the process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smtClean="0"/>
              <a:t>This system produces </a:t>
            </a:r>
            <a:r>
              <a:rPr lang="en-US" dirty="0" smtClean="0"/>
              <a:t>energy relatively </a:t>
            </a:r>
            <a:r>
              <a:rPr lang="en-US" dirty="0" smtClean="0"/>
              <a:t>quickly, so it is good for short-duration</a:t>
            </a:r>
            <a:r>
              <a:rPr lang="en-US" dirty="0" smtClean="0"/>
              <a:t>, high-intensity </a:t>
            </a:r>
            <a:r>
              <a:rPr lang="en-US" dirty="0" smtClean="0"/>
              <a:t>activities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food fuel source carbohydrate is </a:t>
            </a:r>
            <a:r>
              <a:rPr lang="en-US" dirty="0" smtClean="0"/>
              <a:t>broken down </a:t>
            </a:r>
            <a:r>
              <a:rPr lang="en-US" dirty="0" smtClean="0"/>
              <a:t>by the body to form glucose. Some of </a:t>
            </a:r>
            <a:r>
              <a:rPr lang="en-US" dirty="0" smtClean="0"/>
              <a:t>this glucose </a:t>
            </a:r>
            <a:r>
              <a:rPr lang="en-US" dirty="0" smtClean="0"/>
              <a:t>goes into the blood stream, some </a:t>
            </a:r>
            <a:r>
              <a:rPr lang="en-US" dirty="0" smtClean="0"/>
              <a:t>is converted </a:t>
            </a:r>
            <a:r>
              <a:rPr lang="en-US" dirty="0" smtClean="0"/>
              <a:t>to glycogen and stored in the </a:t>
            </a:r>
            <a:r>
              <a:rPr lang="en-US" dirty="0" smtClean="0"/>
              <a:t>muscle cells </a:t>
            </a:r>
            <a:r>
              <a:rPr lang="en-US" dirty="0" smtClean="0"/>
              <a:t>and liver.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lactate system is used in </a:t>
            </a:r>
            <a:r>
              <a:rPr lang="en-US" dirty="0" smtClean="0"/>
              <a:t>anaerobic activities </a:t>
            </a:r>
            <a:r>
              <a:rPr lang="en-US" dirty="0" smtClean="0"/>
              <a:t>that last under 3 minutes but </a:t>
            </a:r>
            <a:r>
              <a:rPr lang="en-US" dirty="0" smtClean="0"/>
              <a:t>are performed </a:t>
            </a:r>
            <a:r>
              <a:rPr lang="en-US" dirty="0" smtClean="0"/>
              <a:t>at high intensity, for example a400 m run or an uphill climb in a cycling race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Anaerobic </a:t>
            </a:r>
            <a:r>
              <a:rPr lang="en-US" dirty="0" err="1" smtClean="0"/>
              <a:t>glycolysis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Anaerobic </a:t>
            </a:r>
            <a:r>
              <a:rPr lang="en-US" dirty="0" err="1" smtClean="0"/>
              <a:t>glycolysis</a:t>
            </a:r>
            <a:r>
              <a:rPr lang="en-US" dirty="0" smtClean="0"/>
              <a:t> Glucose </a:t>
            </a:r>
            <a:r>
              <a:rPr lang="en-US" dirty="0" smtClean="0"/>
              <a:t>and glycogen are partially broken </a:t>
            </a:r>
            <a:r>
              <a:rPr lang="en-US" dirty="0" smtClean="0"/>
              <a:t>down by </a:t>
            </a:r>
            <a:r>
              <a:rPr lang="en-US" dirty="0" smtClean="0"/>
              <a:t>the lactate system to produce ATP</a:t>
            </a:r>
            <a:r>
              <a:rPr lang="en-US" dirty="0" smtClean="0"/>
              <a:t>.</a:t>
            </a:r>
          </a:p>
          <a:p>
            <a:r>
              <a:rPr lang="en-US" dirty="0" smtClean="0"/>
              <a:t>ATP </a:t>
            </a:r>
            <a:r>
              <a:rPr lang="en-US" dirty="0" smtClean="0"/>
              <a:t>is used in this breakdown, but more ATP </a:t>
            </a:r>
            <a:r>
              <a:rPr lang="en-US" dirty="0" smtClean="0"/>
              <a:t>is produced </a:t>
            </a:r>
            <a:r>
              <a:rPr lang="en-US" dirty="0" smtClean="0"/>
              <a:t>than used, each molecule of </a:t>
            </a:r>
            <a:r>
              <a:rPr lang="en-US" dirty="0" smtClean="0"/>
              <a:t>glucose produces </a:t>
            </a:r>
            <a:r>
              <a:rPr lang="en-US" dirty="0" smtClean="0"/>
              <a:t>two net (additional) molecules of ATP</a:t>
            </a:r>
            <a:r>
              <a:rPr lang="en-US" dirty="0" smtClean="0"/>
              <a:t>.</a:t>
            </a:r>
          </a:p>
          <a:p>
            <a:r>
              <a:rPr lang="en-US" dirty="0" smtClean="0"/>
              <a:t> Energy </a:t>
            </a:r>
            <a:r>
              <a:rPr lang="en-US" dirty="0" smtClean="0"/>
              <a:t>can be supplied by the lactate system </a:t>
            </a:r>
            <a:r>
              <a:rPr lang="en-US" dirty="0" smtClean="0"/>
              <a:t>for approximately </a:t>
            </a:r>
            <a:r>
              <a:rPr lang="en-US" dirty="0" smtClean="0"/>
              <a:t>1–2 minutes of intense activity.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Anaerobic </a:t>
            </a:r>
            <a:r>
              <a:rPr lang="en-US" dirty="0" err="1" smtClean="0"/>
              <a:t>glycolysis</a:t>
            </a:r>
            <a:r>
              <a:rPr lang="en-US" dirty="0" smtClean="0"/>
              <a:t>:-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858962"/>
            <a:ext cx="82296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526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lactate </a:t>
            </a:r>
            <a:r>
              <a:rPr lang="en-US" dirty="0" smtClean="0"/>
              <a:t>accumulates it </a:t>
            </a:r>
            <a:r>
              <a:rPr lang="en-US" dirty="0" smtClean="0"/>
              <a:t>changes the acidity of the blood, </a:t>
            </a:r>
            <a:r>
              <a:rPr lang="en-US" dirty="0" smtClean="0"/>
              <a:t>reducing the </a:t>
            </a:r>
            <a:r>
              <a:rPr lang="en-US" dirty="0" smtClean="0"/>
              <a:t>efficiency of muscle contraction, </a:t>
            </a:r>
            <a:r>
              <a:rPr lang="en-US" dirty="0" smtClean="0"/>
              <a:t>causing muscle </a:t>
            </a:r>
            <a:r>
              <a:rPr lang="en-US" dirty="0" smtClean="0"/>
              <a:t>fatigue. </a:t>
            </a:r>
            <a:endParaRPr lang="en-US" dirty="0" smtClean="0"/>
          </a:p>
          <a:p>
            <a:r>
              <a:rPr lang="en-US" dirty="0" smtClean="0"/>
              <a:t>Therefore</a:t>
            </a:r>
            <a:r>
              <a:rPr lang="en-US" dirty="0" smtClean="0"/>
              <a:t>, this system </a:t>
            </a:r>
            <a:r>
              <a:rPr lang="en-US" dirty="0" smtClean="0"/>
              <a:t>can only </a:t>
            </a:r>
            <a:r>
              <a:rPr lang="en-US" dirty="0" smtClean="0"/>
              <a:t>be used maximally for 1–2 minutes </a:t>
            </a:r>
            <a:r>
              <a:rPr lang="en-US" dirty="0" smtClean="0"/>
              <a:t>before requiring </a:t>
            </a:r>
            <a:r>
              <a:rPr lang="en-US" dirty="0" smtClean="0"/>
              <a:t>recovery.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 smtClean="0"/>
              <a:t>recovery time </a:t>
            </a:r>
            <a:r>
              <a:rPr lang="en-US" dirty="0" smtClean="0"/>
              <a:t>of approximately </a:t>
            </a:r>
            <a:r>
              <a:rPr lang="en-US" dirty="0" smtClean="0"/>
              <a:t>8 minutes will aid the removal </a:t>
            </a:r>
            <a:r>
              <a:rPr lang="en-US" dirty="0" smtClean="0"/>
              <a:t>of lactate </a:t>
            </a:r>
            <a:r>
              <a:rPr lang="en-US" dirty="0" smtClean="0"/>
              <a:t>from the muscles and also give time </a:t>
            </a:r>
            <a:r>
              <a:rPr lang="en-US" dirty="0" smtClean="0"/>
              <a:t>tore place </a:t>
            </a:r>
            <a:r>
              <a:rPr lang="en-US" dirty="0" smtClean="0"/>
              <a:t>the glycogen stores in the muscles.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System: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1037" y="1830387"/>
            <a:ext cx="778192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Lactate system </a:t>
            </a:r>
            <a:r>
              <a:rPr lang="en-US" dirty="0" smtClean="0"/>
              <a:t>adaptations: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lactate system is anaerobic, so </a:t>
            </a:r>
            <a:r>
              <a:rPr lang="en-US" dirty="0" smtClean="0"/>
              <a:t>produces lactate </a:t>
            </a:r>
            <a:r>
              <a:rPr lang="en-US" dirty="0" smtClean="0"/>
              <a:t>as a by-product of energy production</a:t>
            </a:r>
            <a:r>
              <a:rPr lang="en-US" dirty="0" smtClean="0"/>
              <a:t>. Lactate</a:t>
            </a:r>
            <a:r>
              <a:rPr lang="en-US" dirty="0" smtClean="0"/>
              <a:t>, if left to accumulate, can cause </a:t>
            </a:r>
            <a:r>
              <a:rPr lang="en-US" dirty="0" smtClean="0"/>
              <a:t>muscle fatigue</a:t>
            </a:r>
            <a:r>
              <a:rPr lang="en-US" dirty="0" smtClean="0"/>
              <a:t>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 smtClean="0"/>
              <a:t>system adapts by building up </a:t>
            </a:r>
            <a:r>
              <a:rPr lang="en-US" dirty="0" smtClean="0"/>
              <a:t>a tolerance </a:t>
            </a:r>
            <a:r>
              <a:rPr lang="en-US" dirty="0" smtClean="0"/>
              <a:t>to lactic acid, therefore the </a:t>
            </a:r>
            <a:r>
              <a:rPr lang="en-US" dirty="0" smtClean="0"/>
              <a:t>muscles do </a:t>
            </a:r>
            <a:r>
              <a:rPr lang="en-US" dirty="0" smtClean="0"/>
              <a:t>not become fatigued as quickly, </a:t>
            </a:r>
            <a:r>
              <a:rPr lang="en-US" dirty="0" smtClean="0"/>
              <a:t>extending the </a:t>
            </a:r>
            <a:r>
              <a:rPr lang="en-US" dirty="0" smtClean="0"/>
              <a:t>length of time this energy system can </a:t>
            </a:r>
            <a:r>
              <a:rPr lang="en-US" dirty="0" smtClean="0"/>
              <a:t>be used </a:t>
            </a:r>
            <a:r>
              <a:rPr lang="en-US" dirty="0" smtClean="0"/>
              <a:t>for before needing recovery.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 for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Different </a:t>
            </a:r>
            <a:r>
              <a:rPr lang="en-US" dirty="0" smtClean="0"/>
              <a:t>sports will have different effects </a:t>
            </a:r>
            <a:r>
              <a:rPr lang="en-US" dirty="0" smtClean="0"/>
              <a:t>on blood </a:t>
            </a:r>
            <a:r>
              <a:rPr lang="en-US" dirty="0" smtClean="0"/>
              <a:t>sugar levels. For example, aerobic </a:t>
            </a:r>
            <a:r>
              <a:rPr lang="en-US" dirty="0" smtClean="0"/>
              <a:t>activity can </a:t>
            </a:r>
            <a:r>
              <a:rPr lang="en-US" dirty="0" smtClean="0"/>
              <a:t>lower blood glucose, but anaerobic </a:t>
            </a:r>
            <a:r>
              <a:rPr lang="en-US" dirty="0" smtClean="0"/>
              <a:t>activities can </a:t>
            </a:r>
            <a:r>
              <a:rPr lang="en-US" dirty="0" smtClean="0"/>
              <a:t>increase it. Having too high or too low </a:t>
            </a:r>
            <a:r>
              <a:rPr lang="en-US" dirty="0" smtClean="0"/>
              <a:t>blood glucose </a:t>
            </a:r>
            <a:r>
              <a:rPr lang="en-US" dirty="0" smtClean="0"/>
              <a:t>will negatively affect energy levels </a:t>
            </a:r>
            <a:r>
              <a:rPr lang="en-US" dirty="0" smtClean="0"/>
              <a:t>and therefore </a:t>
            </a:r>
            <a:r>
              <a:rPr lang="en-US" dirty="0" smtClean="0"/>
              <a:t>performance. 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Hypoglycaemic</a:t>
            </a:r>
            <a:r>
              <a:rPr lang="en-US" dirty="0" smtClean="0"/>
              <a:t> attack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when blood sugar falls too low. </a:t>
            </a:r>
            <a:r>
              <a:rPr lang="en-US" dirty="0" smtClean="0"/>
              <a:t>Although encouraged</a:t>
            </a:r>
            <a:r>
              <a:rPr lang="en-US" dirty="0" smtClean="0"/>
              <a:t>, participation in sport can </a:t>
            </a:r>
            <a:r>
              <a:rPr lang="en-US" dirty="0" smtClean="0"/>
              <a:t>increase the </a:t>
            </a:r>
            <a:r>
              <a:rPr lang="en-US" dirty="0" smtClean="0"/>
              <a:t>risk of having an attack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smtClean="0"/>
              <a:t>This is why </a:t>
            </a:r>
            <a:r>
              <a:rPr lang="en-US" dirty="0" smtClean="0"/>
              <a:t>people with </a:t>
            </a:r>
            <a:r>
              <a:rPr lang="en-US" dirty="0" smtClean="0"/>
              <a:t>diabetes must monitor glucose levels </a:t>
            </a:r>
            <a:r>
              <a:rPr lang="en-US" dirty="0" smtClean="0"/>
              <a:t>before and </a:t>
            </a:r>
            <a:r>
              <a:rPr lang="en-US" dirty="0" smtClean="0"/>
              <a:t>after activity. Those on insulin may need </a:t>
            </a:r>
            <a:r>
              <a:rPr lang="en-US" dirty="0" smtClean="0"/>
              <a:t>to eat </a:t>
            </a:r>
            <a:r>
              <a:rPr lang="en-US" dirty="0" smtClean="0"/>
              <a:t>carbohydrates before exercise, during </a:t>
            </a:r>
            <a:r>
              <a:rPr lang="en-US" dirty="0" smtClean="0"/>
              <a:t>or after </a:t>
            </a:r>
            <a:r>
              <a:rPr lang="en-US" dirty="0" smtClean="0"/>
              <a:t>to help balance their blood glucose.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System Addition Factors: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11270"/>
            <a:ext cx="8915400" cy="4865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Energy System and Different sports: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1828801"/>
            <a:ext cx="79248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Energy System and Different sports:</a:t>
            </a:r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828801"/>
            <a:ext cx="7239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System in Diff Sports</a:t>
            </a:r>
            <a:endParaRPr lang="en-US" dirty="0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3887" y="1911350"/>
            <a:ext cx="78962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Calories Per Minute:-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1"/>
            <a:ext cx="7848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Rate and Capacity:-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90662" y="2320925"/>
            <a:ext cx="616267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System Dependence 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1242" y="1774825"/>
            <a:ext cx="7481515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APT:-</a:t>
            </a: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78840" y="2057400"/>
            <a:ext cx="640532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ATP Cycle: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52537" y="1920875"/>
            <a:ext cx="663892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ATP: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518745"/>
            <a:ext cx="8229600" cy="3138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ATP-PC Energy System: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ATP-PC </a:t>
            </a:r>
            <a:r>
              <a:rPr lang="en-US" dirty="0" smtClean="0"/>
              <a:t>system Aerobic </a:t>
            </a:r>
            <a:r>
              <a:rPr lang="en-US" dirty="0" smtClean="0"/>
              <a:t>and anaerobic </a:t>
            </a:r>
            <a:r>
              <a:rPr lang="en-US" dirty="0" smtClean="0"/>
              <a:t>activity Sport </a:t>
            </a:r>
            <a:r>
              <a:rPr lang="en-US" dirty="0" smtClean="0"/>
              <a:t>and exercise activities are </a:t>
            </a:r>
            <a:r>
              <a:rPr lang="en-US" dirty="0" smtClean="0"/>
              <a:t>often described </a:t>
            </a:r>
            <a:r>
              <a:rPr lang="en-US" dirty="0" smtClean="0"/>
              <a:t>as aerobic, anaerobic or a </a:t>
            </a:r>
            <a:r>
              <a:rPr lang="en-US" dirty="0" smtClean="0"/>
              <a:t>mixture of </a:t>
            </a:r>
            <a:r>
              <a:rPr lang="en-US" dirty="0" smtClean="0"/>
              <a:t>both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smtClean="0"/>
              <a:t>This relates to how much the </a:t>
            </a:r>
            <a:r>
              <a:rPr lang="en-US" dirty="0" smtClean="0"/>
              <a:t>sport or </a:t>
            </a:r>
            <a:r>
              <a:rPr lang="en-US" dirty="0" smtClean="0"/>
              <a:t>exercise activity relies on the presence </a:t>
            </a:r>
            <a:r>
              <a:rPr lang="en-US" dirty="0" smtClean="0"/>
              <a:t>of oxygen </a:t>
            </a:r>
            <a:r>
              <a:rPr lang="en-US" dirty="0" smtClean="0"/>
              <a:t>for energy production. </a:t>
            </a:r>
            <a:endParaRPr lang="en-US" dirty="0" smtClean="0"/>
          </a:p>
          <a:p>
            <a:r>
              <a:rPr lang="en-US" dirty="0" smtClean="0"/>
              <a:t>Those activities requiring </a:t>
            </a:r>
            <a:r>
              <a:rPr lang="en-US" dirty="0" smtClean="0"/>
              <a:t>oxygen are said to be aerobic, </a:t>
            </a:r>
            <a:r>
              <a:rPr lang="en-US" dirty="0" smtClean="0"/>
              <a:t>those that </a:t>
            </a:r>
            <a:r>
              <a:rPr lang="en-US" dirty="0" smtClean="0"/>
              <a:t>depend on energy production without </a:t>
            </a:r>
            <a:r>
              <a:rPr lang="en-US" dirty="0" smtClean="0"/>
              <a:t>the presence </a:t>
            </a:r>
            <a:r>
              <a:rPr lang="en-US" dirty="0" smtClean="0"/>
              <a:t>of oxygen are said to be anaerobic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smtClean="0"/>
              <a:t>Anaerobic </a:t>
            </a:r>
            <a:r>
              <a:rPr lang="en-US" dirty="0" smtClean="0"/>
              <a:t>activities These </a:t>
            </a:r>
            <a:r>
              <a:rPr lang="en-US" dirty="0" smtClean="0"/>
              <a:t>types of </a:t>
            </a:r>
            <a:r>
              <a:rPr lang="en-US" dirty="0" smtClean="0"/>
              <a:t>activities: are </a:t>
            </a:r>
            <a:r>
              <a:rPr lang="en-US" dirty="0" smtClean="0"/>
              <a:t>short in </a:t>
            </a:r>
            <a:r>
              <a:rPr lang="en-US" dirty="0" smtClean="0"/>
              <a:t>duration require </a:t>
            </a:r>
            <a:r>
              <a:rPr lang="en-US" dirty="0" smtClean="0"/>
              <a:t>the use of fast twitch muscle </a:t>
            </a:r>
            <a:r>
              <a:rPr lang="en-US" dirty="0" err="1" smtClean="0"/>
              <a:t>fibresrely</a:t>
            </a:r>
            <a:r>
              <a:rPr lang="en-US" dirty="0" smtClean="0"/>
              <a:t> on strength, speed or power. Activities where the performer needs </a:t>
            </a:r>
            <a:r>
              <a:rPr lang="en-US" dirty="0" smtClean="0"/>
              <a:t>to jump </a:t>
            </a:r>
            <a:r>
              <a:rPr lang="en-US" dirty="0" smtClean="0"/>
              <a:t>or sprint are anaerobic activities.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62</TotalTime>
  <Words>864</Words>
  <Application>Microsoft Office PowerPoint</Application>
  <PresentationFormat>On-screen Show (4:3)</PresentationFormat>
  <Paragraphs>51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Module</vt:lpstr>
      <vt:lpstr>Human Energy systems:</vt:lpstr>
      <vt:lpstr>Energy System:</vt:lpstr>
      <vt:lpstr>Calories Per Minute:-</vt:lpstr>
      <vt:lpstr>Rate and Capacity:-</vt:lpstr>
      <vt:lpstr>Energy System Dependence </vt:lpstr>
      <vt:lpstr>What is APT:-</vt:lpstr>
      <vt:lpstr>ATP Cycle:</vt:lpstr>
      <vt:lpstr>ATP:</vt:lpstr>
      <vt:lpstr>The ATP-PC Energy System:</vt:lpstr>
      <vt:lpstr>The ATP-PC Energy System:</vt:lpstr>
      <vt:lpstr>Slide 11</vt:lpstr>
      <vt:lpstr>Advantages / disadvantages</vt:lpstr>
      <vt:lpstr>Recovery time:-</vt:lpstr>
      <vt:lpstr>ATP-PC system adaptations</vt:lpstr>
      <vt:lpstr>The Lactate System:-</vt:lpstr>
      <vt:lpstr>Anaerobic glycolysis</vt:lpstr>
      <vt:lpstr>Anaerobic glycolysis:-</vt:lpstr>
      <vt:lpstr>Slide 18</vt:lpstr>
      <vt:lpstr>Recovery</vt:lpstr>
      <vt:lpstr>Lactate system adaptations:</vt:lpstr>
      <vt:lpstr>Implications for performance</vt:lpstr>
      <vt:lpstr>Hypoglycaemic attack</vt:lpstr>
      <vt:lpstr>Energy System Addition Factors:</vt:lpstr>
      <vt:lpstr>Energy System and Different sports:</vt:lpstr>
      <vt:lpstr>Energy System and Different sports:</vt:lpstr>
      <vt:lpstr>Energy System in Diff Sports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Office</dc:creator>
  <cp:lastModifiedBy>Office</cp:lastModifiedBy>
  <cp:revision>39</cp:revision>
  <dcterms:created xsi:type="dcterms:W3CDTF">2019-12-27T17:00:59Z</dcterms:created>
  <dcterms:modified xsi:type="dcterms:W3CDTF">2019-12-27T18:03:22Z</dcterms:modified>
</cp:coreProperties>
</file>