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9" r:id="rId7"/>
    <p:sldId id="268" r:id="rId8"/>
    <p:sldId id="267" r:id="rId9"/>
    <p:sldId id="266" r:id="rId10"/>
    <p:sldId id="265" r:id="rId11"/>
    <p:sldId id="264" r:id="rId12"/>
    <p:sldId id="263"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1D8BD707-D9CF-40AE-B4C6-C98DA3205C09}" type="datetimeFigureOut">
              <a:rPr lang="en-US" smtClean="0"/>
              <a:pPr/>
              <a:t>3/28/2020</a:t>
            </a:fld>
            <a:endParaRPr lang="en-US"/>
          </a:p>
        </p:txBody>
      </p:sp>
      <p:sp>
        <p:nvSpPr>
          <p:cNvPr id="16" name="Slide Number Placeholder 15"/>
          <p:cNvSpPr>
            <a:spLocks noGrp="1"/>
          </p:cNvSpPr>
          <p:nvPr>
            <p:ph type="sldNum" sz="quarter" idx="11"/>
          </p:nvPr>
        </p:nvSpPr>
        <p:spPr/>
        <p:txBody>
          <a:bodyPr/>
          <a:lstStyle/>
          <a:p>
            <a:fld id="{B6F15528-21DE-4FAA-801E-634DDDAF4B2B}"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1D8BD707-D9CF-40AE-B4C6-C98DA3205C09}" type="datetimeFigureOut">
              <a:rPr lang="en-US" smtClean="0"/>
              <a:pPr/>
              <a:t>3/28/2020</a:t>
            </a:fld>
            <a:endParaRPr lang="en-US"/>
          </a:p>
        </p:txBody>
      </p:sp>
      <p:sp>
        <p:nvSpPr>
          <p:cNvPr id="15" name="Slide Number Placeholder 14"/>
          <p:cNvSpPr>
            <a:spLocks noGrp="1"/>
          </p:cNvSpPr>
          <p:nvPr>
            <p:ph type="sldNum" sz="quarter" idx="15"/>
          </p:nvPr>
        </p:nvSpPr>
        <p:spPr/>
        <p:txBody>
          <a:bodyPr/>
          <a:lstStyle>
            <a:lvl1pPr algn="ctr">
              <a:defRPr/>
            </a:lvl1pPr>
          </a:lstStyle>
          <a:p>
            <a:fld id="{B6F15528-21DE-4FAA-801E-634DDDAF4B2B}"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D8BD707-D9CF-40AE-B4C6-C98DA3205C09}"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D8BD707-D9CF-40AE-B4C6-C98DA3205C09}"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3/28/2020</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3/28/2020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1D8BD707-D9CF-40AE-B4C6-C98DA3205C09}" type="datetimeFigureOut">
              <a:rPr lang="en-US" smtClean="0"/>
              <a:pPr/>
              <a:t>3/28/2020</a:t>
            </a:fld>
            <a:endParaRPr lang="en-US"/>
          </a:p>
        </p:txBody>
      </p:sp>
      <p:sp>
        <p:nvSpPr>
          <p:cNvPr id="9" name="Slide Number Placeholder 8"/>
          <p:cNvSpPr>
            <a:spLocks noGrp="1"/>
          </p:cNvSpPr>
          <p:nvPr>
            <p:ph type="sldNum" sz="quarter" idx="15"/>
          </p:nvPr>
        </p:nvSpPr>
        <p:spPr/>
        <p:txBody>
          <a:bodyPr/>
          <a:lstStyle/>
          <a:p>
            <a:fld id="{B6F15528-21DE-4FAA-801E-634DDDAF4B2B}"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1D8BD707-D9CF-40AE-B4C6-C98DA3205C09}" type="datetimeFigureOut">
              <a:rPr lang="en-US" smtClean="0"/>
              <a:pPr/>
              <a:t>3/28/2020</a:t>
            </a:fld>
            <a:endParaRPr lang="en-US"/>
          </a:p>
        </p:txBody>
      </p:sp>
      <p:sp>
        <p:nvSpPr>
          <p:cNvPr id="9" name="Slide Number Placeholder 8"/>
          <p:cNvSpPr>
            <a:spLocks noGrp="1"/>
          </p:cNvSpPr>
          <p:nvPr>
            <p:ph type="sldNum" sz="quarter" idx="11"/>
          </p:nvPr>
        </p:nvSpPr>
        <p:spPr/>
        <p:txBody>
          <a:bodyPr/>
          <a:lstStyle/>
          <a:p>
            <a:fld id="{B6F15528-21DE-4FAA-801E-634DDDAF4B2B}"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1D8BD707-D9CF-40AE-B4C6-C98DA3205C09}" type="datetimeFigureOut">
              <a:rPr lang="en-US" smtClean="0"/>
              <a:pPr/>
              <a:t>3/28/2020</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6F15528-21DE-4FAA-801E-634DDDAF4B2B}"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emedicinehealth.com/stress_health/article_em.htm" TargetMode="External"/><Relationship Id="rId2" Type="http://schemas.openxmlformats.org/officeDocument/2006/relationships/hyperlink" Target="https://www.emedicinehealth.com/human_body_quiz_iq/quiz.ht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emedicinehealth.com/drug-glucagon/article_em.ht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emedicinehealth.com/vaginal_bleeding/article_em.htm" TargetMode="External"/><Relationship Id="rId2" Type="http://schemas.openxmlformats.org/officeDocument/2006/relationships/hyperlink" Target="https://www.emedicinehealth.com/breast/article_em.htm" TargetMode="External"/><Relationship Id="rId1" Type="http://schemas.openxmlformats.org/officeDocument/2006/relationships/slideLayout" Target="../slideLayouts/slideLayout2.xml"/><Relationship Id="rId4" Type="http://schemas.openxmlformats.org/officeDocument/2006/relationships/hyperlink" Target="https://www.emedicinehealth.com/pregnancy_week_by_week/article_em.ht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emedicinehealth.com/sleep_understanding_the_basics/article_em.htm" TargetMode="External"/><Relationship Id="rId2" Type="http://schemas.openxmlformats.org/officeDocument/2006/relationships/hyperlink" Target="https://www.emedicinehealth.com/drug-melatonin/article_em.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emedicinehealth.com/hypothyroidism/article_em.htm" TargetMode="External"/><Relationship Id="rId2" Type="http://schemas.openxmlformats.org/officeDocument/2006/relationships/hyperlink" Target="https://www.emedicinehealth.com/growth_hormone_deficiency/article_em.ht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emedicinehealth.com/drug-progesterone/article_em.htm" TargetMode="External"/><Relationship Id="rId2" Type="http://schemas.openxmlformats.org/officeDocument/2006/relationships/hyperlink" Target="https://www.emedicinehealth.com/steroids/article_em.ht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emedicinehealth.com/image-gallery/blood_pressure_picture/images.htm" TargetMode="External"/><Relationship Id="rId2" Type="http://schemas.openxmlformats.org/officeDocument/2006/relationships/hyperlink" Target="https://www.emedicinehealth.com/anatomy_of_the_central_nervous_system/article_em.ht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0"/>
            <a:ext cx="8458200" cy="1066801"/>
          </a:xfrm>
        </p:spPr>
        <p:txBody>
          <a:bodyPr/>
          <a:lstStyle/>
          <a:p>
            <a:r>
              <a:rPr lang="en-US" sz="2800" b="1" dirty="0" smtClean="0">
                <a:latin typeface="Arial" pitchFamily="34" charset="0"/>
                <a:cs typeface="Arial" pitchFamily="34" charset="0"/>
              </a:rPr>
              <a:t>Anatomy &amp; Physiology of the Endocrine </a:t>
            </a:r>
            <a:r>
              <a:rPr lang="en-US" sz="2800" b="1" dirty="0" smtClean="0">
                <a:latin typeface="Arial" pitchFamily="34" charset="0"/>
                <a:cs typeface="Arial" pitchFamily="34" charset="0"/>
              </a:rPr>
              <a:t>System</a:t>
            </a:r>
            <a:r>
              <a:rPr lang="en-US" b="1" dirty="0" smtClean="0"/>
              <a:t>                                       </a:t>
            </a:r>
            <a:endParaRPr lang="en-US" dirty="0"/>
          </a:p>
        </p:txBody>
      </p:sp>
      <p:pic>
        <p:nvPicPr>
          <p:cNvPr id="4" name="Picture 3" descr="Illustration of the Endocrine System."/>
          <p:cNvPicPr/>
          <p:nvPr/>
        </p:nvPicPr>
        <p:blipFill>
          <a:blip r:embed="rId2"/>
          <a:srcRect/>
          <a:stretch>
            <a:fillRect/>
          </a:stretch>
        </p:blipFill>
        <p:spPr bwMode="auto">
          <a:xfrm>
            <a:off x="1447800" y="962660"/>
            <a:ext cx="7086600" cy="566674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135563"/>
          </a:xfrm>
        </p:spPr>
        <p:txBody>
          <a:bodyPr>
            <a:normAutofit lnSpcReduction="10000"/>
          </a:bodyPr>
          <a:lstStyle/>
          <a:p>
            <a:r>
              <a:rPr lang="en-US" b="1" dirty="0" smtClean="0"/>
              <a:t>Adrenal Glands</a:t>
            </a:r>
            <a:endParaRPr lang="en-US" dirty="0" smtClean="0"/>
          </a:p>
          <a:p>
            <a:r>
              <a:rPr lang="en-US" dirty="0" smtClean="0"/>
              <a:t>The two adrenal glands are triangular-shaped glands located on top of each kidney. The adrenal glands are made up of two parts. The outer part is called the adrenal </a:t>
            </a:r>
            <a:r>
              <a:rPr lang="en-US" dirty="0" smtClean="0">
                <a:hlinkClick r:id="rId2" tooltip="Learning Quiz"/>
              </a:rPr>
              <a:t>cortex</a:t>
            </a:r>
            <a:r>
              <a:rPr lang="en-US" dirty="0" smtClean="0"/>
              <a:t>, and the inner part is called the adrenal medulla. The outer part produces hormones called corticosteroids, which regulate the body's metabolism, the balance of salt and water in the body, the immune system, and sexual function. The inner part, or adrenal medulla, produces hormones called </a:t>
            </a:r>
            <a:r>
              <a:rPr lang="en-US" dirty="0" err="1" smtClean="0"/>
              <a:t>catecholamines</a:t>
            </a:r>
            <a:r>
              <a:rPr lang="en-US" dirty="0" smtClean="0"/>
              <a:t> (for example, adrenaline). These hormones help the body cope with physical and emotional </a:t>
            </a:r>
            <a:r>
              <a:rPr lang="en-US" dirty="0" smtClean="0">
                <a:hlinkClick r:id="rId3"/>
              </a:rPr>
              <a:t>stress</a:t>
            </a:r>
            <a:r>
              <a:rPr lang="en-US" dirty="0" smtClean="0"/>
              <a:t> by increasing the heart rate and blood pressure.</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762000"/>
            <a:ext cx="8229600" cy="4525963"/>
          </a:xfrm>
        </p:spPr>
        <p:txBody>
          <a:bodyPr>
            <a:normAutofit/>
          </a:bodyPr>
          <a:lstStyle/>
          <a:p>
            <a:r>
              <a:rPr lang="en-US" b="1" dirty="0" smtClean="0"/>
              <a:t>Pancreas</a:t>
            </a:r>
            <a:endParaRPr lang="en-US" dirty="0" smtClean="0"/>
          </a:p>
          <a:p>
            <a:r>
              <a:rPr lang="en-US" dirty="0" smtClean="0"/>
              <a:t>The pancreas is an elongated organ located toward the back of the abdomen behind the stomach. The pancreas has digestive and hormonal functions. One part of the pancreas, the exocrine pancreas, secretes digestive enzymes. The other part of the pancreas, the endocrine pancreas, secretes hormones called insulin and </a:t>
            </a:r>
            <a:r>
              <a:rPr lang="en-US" dirty="0" smtClean="0">
                <a:hlinkClick r:id="rId2"/>
              </a:rPr>
              <a:t>glucagon</a:t>
            </a:r>
            <a:r>
              <a:rPr lang="en-US" dirty="0" smtClean="0"/>
              <a:t>. These hormones regulate the level of glucose (sugar) in the blood.</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fontScale="92500"/>
          </a:bodyPr>
          <a:lstStyle/>
          <a:p>
            <a:r>
              <a:rPr lang="en-US" b="1" dirty="0" smtClean="0"/>
              <a:t>Reproductive Glands</a:t>
            </a:r>
            <a:endParaRPr lang="en-US" dirty="0" smtClean="0"/>
          </a:p>
          <a:p>
            <a:r>
              <a:rPr lang="en-US" dirty="0" smtClean="0"/>
              <a:t>The reproductive glands are the main source of sex hormones. In males, the testes, located in the scrotum, secrete hormones called androgens; the most important of which is testosterone. These hormones affect many male characteristics (for example, sexual development, growth of facial hair and pubic hair) as well as sperm production. In females, the ovaries, located on both sides of the uterus, produce estrogen and progesterone as well as eggs. These hormones control the development of female characteristics (for example, </a:t>
            </a:r>
            <a:r>
              <a:rPr lang="en-US" dirty="0" smtClean="0">
                <a:hlinkClick r:id="rId2"/>
              </a:rPr>
              <a:t>breast</a:t>
            </a:r>
            <a:r>
              <a:rPr lang="en-US" dirty="0" smtClean="0"/>
              <a:t> growth), and they are also involved in reproductive functions (for example, </a:t>
            </a:r>
            <a:r>
              <a:rPr lang="en-US" dirty="0" smtClean="0">
                <a:hlinkClick r:id="rId3"/>
              </a:rPr>
              <a:t>menstruation</a:t>
            </a:r>
            <a:r>
              <a:rPr lang="en-US" dirty="0" smtClean="0"/>
              <a:t>, </a:t>
            </a:r>
            <a:r>
              <a:rPr lang="en-US" dirty="0" smtClean="0">
                <a:hlinkClick r:id="rId4"/>
              </a:rPr>
              <a:t>pregnancy</a:t>
            </a:r>
            <a:r>
              <a:rPr lang="en-US" dirty="0" smtClean="0"/>
              <a:t>).</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 KASHIF\Desktop\endocrine\endocrine-glands-2-638.jpg"/>
          <p:cNvPicPr>
            <a:picLocks noGrp="1" noChangeAspect="1" noChangeArrowheads="1"/>
          </p:cNvPicPr>
          <p:nvPr>
            <p:ph idx="1"/>
          </p:nvPr>
        </p:nvPicPr>
        <p:blipFill>
          <a:blip r:embed="rId2"/>
          <a:srcRect/>
          <a:stretch>
            <a:fillRect/>
          </a:stretch>
        </p:blipFill>
        <p:spPr bwMode="auto">
          <a:xfrm>
            <a:off x="609600" y="290774"/>
            <a:ext cx="8239692" cy="6186226"/>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r>
              <a:rPr lang="en-US" dirty="0" smtClean="0"/>
              <a:t>The endocrine system is made up of glands that produce and secrete hormones, chemical substances produced in the body that regulate the activity of cells or organs. These hormones regulate the body's growth, metabolism (the physical and chemical processes of the body), and sexual development and function. The hormones are released into the bloodstream and may affect one or several organs throughout the body</a:t>
            </a:r>
            <a:r>
              <a:rPr lang="en-US" dirty="0" smtClean="0"/>
              <a:t>.</a:t>
            </a:r>
            <a:r>
              <a:rPr lang="en-US" dirty="0" smtClean="0"/>
              <a:t> Hormones are chemical messengers created by the body. They transfer information from one set of cells to another to coordinate the functions of different parts of the body.</a:t>
            </a:r>
          </a:p>
          <a:p>
            <a:endParaRPr lang="en-US"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 KASHIF\Desktop\endocrine\endocrine-glands-3-638.jpg"/>
          <p:cNvPicPr>
            <a:picLocks noGrp="1" noChangeAspect="1" noChangeArrowheads="1"/>
          </p:cNvPicPr>
          <p:nvPr>
            <p:ph idx="1"/>
          </p:nvPr>
        </p:nvPicPr>
        <p:blipFill>
          <a:blip r:embed="rId2"/>
          <a:srcRect/>
          <a:stretch>
            <a:fillRect/>
          </a:stretch>
        </p:blipFill>
        <p:spPr bwMode="auto">
          <a:xfrm>
            <a:off x="381000" y="228600"/>
            <a:ext cx="8600780" cy="6285697"/>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4525963"/>
          </a:xfrm>
        </p:spPr>
        <p:txBody>
          <a:bodyPr/>
          <a:lstStyle/>
          <a:p>
            <a:r>
              <a:rPr lang="en-US" b="1" dirty="0" smtClean="0"/>
              <a:t>Pineal Body</a:t>
            </a:r>
            <a:endParaRPr lang="en-US" dirty="0" smtClean="0"/>
          </a:p>
          <a:p>
            <a:r>
              <a:rPr lang="en-US" dirty="0" smtClean="0"/>
              <a:t>The pineal body, or pineal gland, is located in the middle of the brain. It secretes a hormone called </a:t>
            </a:r>
            <a:r>
              <a:rPr lang="en-US" dirty="0" smtClean="0">
                <a:hlinkClick r:id="rId2"/>
              </a:rPr>
              <a:t>melatonin</a:t>
            </a:r>
            <a:r>
              <a:rPr lang="en-US" dirty="0" smtClean="0"/>
              <a:t>, which may help regulate the wake-</a:t>
            </a:r>
            <a:r>
              <a:rPr lang="en-US" dirty="0" smtClean="0">
                <a:hlinkClick r:id="rId3"/>
              </a:rPr>
              <a:t>sleep</a:t>
            </a:r>
            <a:r>
              <a:rPr lang="en-US" dirty="0" smtClean="0"/>
              <a:t> cycle of the body.</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382000" cy="6477000"/>
          </a:xfrm>
        </p:spPr>
        <p:txBody>
          <a:bodyPr>
            <a:noAutofit/>
          </a:bodyPr>
          <a:lstStyle/>
          <a:p>
            <a:pPr algn="just"/>
            <a:r>
              <a:rPr lang="en-US" sz="2000" b="1" dirty="0" smtClean="0"/>
              <a:t>Pituitary Gland</a:t>
            </a:r>
            <a:endParaRPr lang="en-US" sz="2000" dirty="0" smtClean="0"/>
          </a:p>
          <a:p>
            <a:pPr algn="just"/>
            <a:r>
              <a:rPr lang="en-US" sz="2000" dirty="0" smtClean="0"/>
              <a:t>The pituitary gland is located at the base of the brain beneath the hypothalamus and is no larger than a pea. It is often considered the most important part of the endocrine system because it produces hormones that control many functions of other endocrine glands. When the pituitary gland does not produce one or more of its hormones or not enough of them, it is called </a:t>
            </a:r>
            <a:r>
              <a:rPr lang="en-US" sz="2000" dirty="0" err="1" smtClean="0"/>
              <a:t>hypopituitarism</a:t>
            </a:r>
            <a:r>
              <a:rPr lang="en-US" sz="2000" dirty="0" smtClean="0"/>
              <a:t>.</a:t>
            </a:r>
          </a:p>
          <a:p>
            <a:pPr algn="just"/>
            <a:r>
              <a:rPr lang="en-US" sz="2000" dirty="0" smtClean="0"/>
              <a:t>The pituitary gland is divided into two parts: the anterior lobe and the posterior lobe. The anterior lobe produces the following hormones, which are regulated by the hypothalamus:</a:t>
            </a:r>
          </a:p>
          <a:p>
            <a:pPr lvl="0" algn="just"/>
            <a:r>
              <a:rPr lang="en-US" sz="2000" b="1" dirty="0" smtClean="0"/>
              <a:t>Growth hormone:</a:t>
            </a:r>
            <a:r>
              <a:rPr lang="en-US" sz="2000" dirty="0" smtClean="0"/>
              <a:t> Stimulates growth of bone and tissue (</a:t>
            </a:r>
            <a:r>
              <a:rPr lang="en-US" sz="2000" dirty="0" smtClean="0">
                <a:hlinkClick r:id="rId2"/>
              </a:rPr>
              <a:t>Growth hormone deficiency</a:t>
            </a:r>
            <a:r>
              <a:rPr lang="en-US" sz="2000" dirty="0" smtClean="0"/>
              <a:t> results in growth failure. Growth hormone deficiency in adults results in problems in maintaining proper amounts of body fat and muscle and bone mass. It is also involved in emotional well-being.)</a:t>
            </a:r>
          </a:p>
          <a:p>
            <a:pPr lvl="0" algn="just"/>
            <a:r>
              <a:rPr lang="en-US" sz="2000" b="1" dirty="0" smtClean="0"/>
              <a:t>Thyroid-stimulating hormone (TSH):</a:t>
            </a:r>
            <a:r>
              <a:rPr lang="en-US" sz="2000" dirty="0" smtClean="0"/>
              <a:t> Stimulates the thyroid gland to produce thyroid hormones (A lack of thyroid hormones either because of a defect in the pituitary or the thyroid itself is called </a:t>
            </a:r>
            <a:r>
              <a:rPr lang="en-US" sz="2000" dirty="0" smtClean="0">
                <a:hlinkClick r:id="rId3"/>
              </a:rPr>
              <a:t>hypothyroidism</a:t>
            </a:r>
            <a:r>
              <a:rPr lang="en-US" sz="2000" dirty="0" smtClean="0"/>
              <a:t>.)</a:t>
            </a:r>
          </a:p>
          <a:p>
            <a:pPr lvl="0" algn="just"/>
            <a:r>
              <a:rPr lang="en-US" sz="2000" b="1" dirty="0" err="1" smtClean="0"/>
              <a:t>Adrenocorticotropin</a:t>
            </a:r>
            <a:r>
              <a:rPr lang="en-US" sz="2000" b="1" dirty="0" smtClean="0"/>
              <a:t> hormone (ACTH):</a:t>
            </a:r>
            <a:r>
              <a:rPr lang="en-US" sz="2000" dirty="0" smtClean="0"/>
              <a:t> Stimulates the adrenal gland to produce several related steroid </a:t>
            </a:r>
            <a:r>
              <a:rPr lang="en-US" sz="2000" dirty="0" smtClean="0"/>
              <a:t>hormones</a:t>
            </a:r>
            <a:endParaRPr lang="en-US" sz="20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fontScale="92500" lnSpcReduction="20000"/>
          </a:bodyPr>
          <a:lstStyle/>
          <a:p>
            <a:pPr lvl="0" algn="just"/>
            <a:r>
              <a:rPr lang="en-US" b="1" dirty="0" smtClean="0"/>
              <a:t>Luteinizing hormone (LH) and follicle-stimulating hormone (FSH):</a:t>
            </a:r>
            <a:r>
              <a:rPr lang="en-US" dirty="0" smtClean="0"/>
              <a:t> Hormones that control sexual function and production of the sex </a:t>
            </a:r>
            <a:r>
              <a:rPr lang="en-US" dirty="0" smtClean="0">
                <a:hlinkClick r:id="rId2"/>
              </a:rPr>
              <a:t>steroids</a:t>
            </a:r>
            <a:r>
              <a:rPr lang="en-US" dirty="0" smtClean="0"/>
              <a:t>, estrogen and </a:t>
            </a:r>
            <a:r>
              <a:rPr lang="en-US" dirty="0" smtClean="0">
                <a:hlinkClick r:id="rId3"/>
              </a:rPr>
              <a:t>progesterone</a:t>
            </a:r>
            <a:r>
              <a:rPr lang="en-US" dirty="0" smtClean="0"/>
              <a:t> in females or testosterone in males</a:t>
            </a:r>
          </a:p>
          <a:p>
            <a:pPr lvl="0" algn="just"/>
            <a:r>
              <a:rPr lang="en-US" b="1" dirty="0" err="1" smtClean="0"/>
              <a:t>Prolactin</a:t>
            </a:r>
            <a:r>
              <a:rPr lang="en-US" b="1" dirty="0" smtClean="0"/>
              <a:t>:</a:t>
            </a:r>
            <a:r>
              <a:rPr lang="en-US" dirty="0" smtClean="0"/>
              <a:t> Hormone that stimulates milk production in females</a:t>
            </a:r>
          </a:p>
          <a:p>
            <a:pPr algn="just"/>
            <a:r>
              <a:rPr lang="en-US" dirty="0" smtClean="0"/>
              <a:t>The posterior lobe produces the following hormones, which are not regulated by the hypothalamus:</a:t>
            </a:r>
          </a:p>
          <a:p>
            <a:pPr lvl="0" algn="just"/>
            <a:r>
              <a:rPr lang="en-US" b="1" dirty="0" err="1" smtClean="0"/>
              <a:t>Antidiuretic</a:t>
            </a:r>
            <a:r>
              <a:rPr lang="en-US" b="1" dirty="0" smtClean="0"/>
              <a:t> hormone (vasopressin):</a:t>
            </a:r>
            <a:r>
              <a:rPr lang="en-US" dirty="0" smtClean="0"/>
              <a:t> Controls water loss by the kidneys</a:t>
            </a:r>
          </a:p>
          <a:p>
            <a:pPr lvl="0" algn="just"/>
            <a:r>
              <a:rPr lang="en-US" b="1" dirty="0" err="1" smtClean="0"/>
              <a:t>Oxytocin</a:t>
            </a:r>
            <a:r>
              <a:rPr lang="en-US" dirty="0" smtClean="0"/>
              <a:t>: Contracts the uterus during childbirth and stimulates milk production</a:t>
            </a:r>
          </a:p>
          <a:p>
            <a:pPr algn="just"/>
            <a:r>
              <a:rPr lang="en-US" dirty="0" smtClean="0"/>
              <a:t>The hormones secreted by the posterior pituitary are actually produced in the brain and carried to the pituitary gland through nerves. They are stored in the pituitary gland.</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135563"/>
          </a:xfrm>
        </p:spPr>
        <p:txBody>
          <a:bodyPr>
            <a:normAutofit/>
          </a:bodyPr>
          <a:lstStyle/>
          <a:p>
            <a:r>
              <a:rPr lang="en-US" b="1" dirty="0" smtClean="0"/>
              <a:t>Thyroid Gland</a:t>
            </a:r>
            <a:endParaRPr lang="en-US" dirty="0" smtClean="0"/>
          </a:p>
          <a:p>
            <a:r>
              <a:rPr lang="en-US" dirty="0" smtClean="0"/>
              <a:t>The thyroid gland is located in the lower front part of the neck. It produces thyroid hormones that regulate the body's metabolism. It also plays a role in bone growth and development of the brain and </a:t>
            </a:r>
            <a:r>
              <a:rPr lang="en-US" dirty="0" smtClean="0">
                <a:hlinkClick r:id="rId2"/>
              </a:rPr>
              <a:t>nervous system</a:t>
            </a:r>
            <a:r>
              <a:rPr lang="en-US" dirty="0" smtClean="0"/>
              <a:t> in children. The pituitary gland controls the release of thyroid hormones. Thyroid hormones also help maintain normal </a:t>
            </a:r>
            <a:r>
              <a:rPr lang="en-US" dirty="0" smtClean="0">
                <a:hlinkClick r:id="rId3" tooltip="Medical Image"/>
              </a:rPr>
              <a:t>blood pressure</a:t>
            </a:r>
            <a:r>
              <a:rPr lang="en-US" dirty="0" smtClean="0"/>
              <a:t>, heart rate, digestion, muscle tone, and reproductive functions.</a:t>
            </a:r>
          </a:p>
          <a:p>
            <a:r>
              <a:rPr lang="en-US" b="1" dirty="0" smtClean="0"/>
              <a:t> </a:t>
            </a:r>
            <a:endParaRPr lang="en-US" dirty="0" smtClean="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smtClean="0"/>
              <a:t>Parathyroid Glands</a:t>
            </a:r>
            <a:endParaRPr lang="en-US" dirty="0" smtClean="0"/>
          </a:p>
          <a:p>
            <a:r>
              <a:rPr lang="en-US" dirty="0" smtClean="0"/>
              <a:t>The parathyroid glands are two pairs of small glands embedded in the surface of the thyroid gland, one pair on each side. They release parathyroid hormone, which plays a role in regulating calcium levels in the blood and bone metabolism.</a:t>
            </a: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28</TotalTime>
  <Words>883</Words>
  <Application>Microsoft Office PowerPoint</Application>
  <PresentationFormat>On-screen Show (4:3)</PresentationFormat>
  <Paragraphs>27</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Paper</vt:lpstr>
      <vt:lpstr>Anatomy &amp; Physiology of the Endocrine System                                       </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Anatomy &amp; Physiology of the Endocrine System                                       </dc:title>
  <dc:creator>M KASHIF</dc:creator>
  <cp:lastModifiedBy>M KASHIF</cp:lastModifiedBy>
  <cp:revision>7</cp:revision>
  <dcterms:created xsi:type="dcterms:W3CDTF">2006-08-16T00:00:00Z</dcterms:created>
  <dcterms:modified xsi:type="dcterms:W3CDTF">2020-03-28T06:01:28Z</dcterms:modified>
</cp:coreProperties>
</file>