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7" r:id="rId7"/>
    <p:sldId id="261" r:id="rId8"/>
    <p:sldId id="262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1C06C-A5BA-4B7C-AF9B-16A5615E2468}" type="datetimeFigureOut">
              <a:rPr lang="en-US" smtClean="0"/>
              <a:t>12/15/2019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B566B-60B0-4630-B1C9-CC5898C9AF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1C06C-A5BA-4B7C-AF9B-16A5615E2468}" type="datetimeFigureOut">
              <a:rPr lang="en-US" smtClean="0"/>
              <a:t>12/15/2019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B566B-60B0-4630-B1C9-CC5898C9AF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1C06C-A5BA-4B7C-AF9B-16A5615E2468}" type="datetimeFigureOut">
              <a:rPr lang="en-US" smtClean="0"/>
              <a:t>12/15/2019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B566B-60B0-4630-B1C9-CC5898C9AF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1C06C-A5BA-4B7C-AF9B-16A5615E2468}" type="datetimeFigureOut">
              <a:rPr lang="en-US" smtClean="0"/>
              <a:t>12/15/2019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B566B-60B0-4630-B1C9-CC5898C9AF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1C06C-A5BA-4B7C-AF9B-16A5615E2468}" type="datetimeFigureOut">
              <a:rPr lang="en-US" smtClean="0"/>
              <a:t>12/15/2019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B566B-60B0-4630-B1C9-CC5898C9AF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1C06C-A5BA-4B7C-AF9B-16A5615E2468}" type="datetimeFigureOut">
              <a:rPr lang="en-US" smtClean="0"/>
              <a:t>12/15/2019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B566B-60B0-4630-B1C9-CC5898C9AF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1C06C-A5BA-4B7C-AF9B-16A5615E2468}" type="datetimeFigureOut">
              <a:rPr lang="en-US" smtClean="0"/>
              <a:t>12/15/2019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B566B-60B0-4630-B1C9-CC5898C9AF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1C06C-A5BA-4B7C-AF9B-16A5615E2468}" type="datetimeFigureOut">
              <a:rPr lang="en-US" smtClean="0"/>
              <a:t>12/15/2019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B566B-60B0-4630-B1C9-CC5898C9AF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1C06C-A5BA-4B7C-AF9B-16A5615E2468}" type="datetimeFigureOut">
              <a:rPr lang="en-US" smtClean="0"/>
              <a:t>12/15/2019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B566B-60B0-4630-B1C9-CC5898C9AF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1C06C-A5BA-4B7C-AF9B-16A5615E2468}" type="datetimeFigureOut">
              <a:rPr lang="en-US" smtClean="0"/>
              <a:t>12/15/2019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B566B-60B0-4630-B1C9-CC5898C9AF8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1C06C-A5BA-4B7C-AF9B-16A5615E2468}" type="datetimeFigureOut">
              <a:rPr lang="en-US" smtClean="0"/>
              <a:t>12/15/2019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51B566B-60B0-4630-B1C9-CC5898C9AF8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D51B566B-60B0-4630-B1C9-CC5898C9AF88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7551C06C-A5BA-4B7C-AF9B-16A5615E2468}" type="datetimeFigureOut">
              <a:rPr lang="en-US" smtClean="0"/>
              <a:t>12/15/2019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Topic:- Metabolism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3032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5897562"/>
          </a:xfrm>
        </p:spPr>
        <p:txBody>
          <a:bodyPr/>
          <a:lstStyle/>
          <a:p>
            <a:r>
              <a:rPr lang="en-US" dirty="0"/>
              <a:t> </a:t>
            </a:r>
            <a:r>
              <a:rPr lang="en-US" dirty="0" smtClean="0"/>
              <a:t>                Thanks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7927196">
            <a:off x="1725617" y="75655"/>
            <a:ext cx="4625963" cy="6706689"/>
          </a:xfrm>
        </p:spPr>
        <p:txBody>
          <a:bodyPr>
            <a:normAutofit/>
          </a:bodyPr>
          <a:lstStyle/>
          <a:p>
            <a:endParaRPr lang="en-US" sz="2400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en-US" sz="2400" dirty="0">
              <a:solidFill>
                <a:schemeClr val="tx2">
                  <a:lumMod val="50000"/>
                </a:schemeClr>
              </a:solidFill>
            </a:endParaRPr>
          </a:p>
          <a:p>
            <a:endParaRPr lang="en-US" sz="2400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sz="24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                    </a:t>
            </a:r>
            <a:endParaRPr lang="en-US" sz="24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06150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Presentation Members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M. Bilal</a:t>
            </a:r>
          </a:p>
          <a:p>
            <a:r>
              <a:rPr lang="en-US" dirty="0" smtClean="0"/>
              <a:t>M. Ahmed</a:t>
            </a:r>
          </a:p>
          <a:p>
            <a:r>
              <a:rPr lang="en-US" dirty="0" smtClean="0"/>
              <a:t>M. Kashif</a:t>
            </a:r>
          </a:p>
          <a:p>
            <a:r>
              <a:rPr lang="en-US" dirty="0" smtClean="0"/>
              <a:t>M. </a:t>
            </a:r>
            <a:r>
              <a:rPr lang="en-US" smtClean="0"/>
              <a:t>Asif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02402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Metabolism:-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Metabolism:</a:t>
            </a:r>
            <a:r>
              <a:rPr lang="en-US" dirty="0" smtClean="0"/>
              <a:t> </a:t>
            </a:r>
          </a:p>
          <a:p>
            <a:pPr marL="114300" indent="0">
              <a:buNone/>
            </a:pPr>
            <a:r>
              <a:rPr lang="en-US" dirty="0" smtClean="0"/>
              <a:t>                           Refers to the entire network of chemical processes involved in maintaining  life.</a:t>
            </a:r>
          </a:p>
          <a:p>
            <a:r>
              <a:rPr lang="en-US" b="1" dirty="0" smtClean="0"/>
              <a:t>Energy metabolism:</a:t>
            </a:r>
          </a:p>
          <a:p>
            <a:r>
              <a:rPr lang="en-US" dirty="0"/>
              <a:t> </a:t>
            </a:r>
            <a:r>
              <a:rPr lang="en-US" dirty="0" smtClean="0"/>
              <a:t>                                    The ways that the body obtains and spends energy from food.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21238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Metabolism: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Anabolism:</a:t>
            </a:r>
            <a:endParaRPr lang="en-US" dirty="0"/>
          </a:p>
          <a:p>
            <a:pPr marL="114300" indent="0">
              <a:buNone/>
            </a:pPr>
            <a:r>
              <a:rPr lang="en-US" b="1" dirty="0" smtClean="0"/>
              <a:t>                     </a:t>
            </a:r>
            <a:r>
              <a:rPr lang="en-US" dirty="0" smtClean="0"/>
              <a:t>The building of compounds from small molecules into larger ones. Energy is used for this process to take place.</a:t>
            </a:r>
          </a:p>
          <a:p>
            <a:pPr marL="114300" indent="0">
              <a:buNone/>
            </a:pPr>
            <a:endParaRPr lang="en-US" dirty="0" smtClean="0"/>
          </a:p>
          <a:p>
            <a:r>
              <a:rPr lang="en-US" b="1" dirty="0" smtClean="0"/>
              <a:t>Catabolism: </a:t>
            </a:r>
          </a:p>
          <a:p>
            <a:pPr marL="114300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    The breakdown of molecules into smaller units. Energy is released in this process.</a:t>
            </a:r>
          </a:p>
          <a:p>
            <a:pPr marL="114300" indent="0">
              <a:buNone/>
            </a:pPr>
            <a:r>
              <a:rPr lang="en-US" b="1" dirty="0" smtClean="0"/>
              <a:t>-Ex: </a:t>
            </a:r>
            <a:r>
              <a:rPr lang="en-US" dirty="0" smtClean="0"/>
              <a:t>Glucose catabolism results in the release of CO</a:t>
            </a:r>
            <a:r>
              <a:rPr lang="en-US" sz="1100" dirty="0" smtClean="0"/>
              <a:t>2 </a:t>
            </a:r>
            <a:r>
              <a:rPr lang="en-US" dirty="0" smtClean="0"/>
              <a:t>and H</a:t>
            </a:r>
            <a:r>
              <a:rPr lang="en-US" sz="1100" dirty="0" smtClean="0"/>
              <a:t>2</a:t>
            </a:r>
            <a:r>
              <a:rPr lang="en-US" dirty="0" smtClean="0"/>
              <a:t>O</a:t>
            </a:r>
            <a:r>
              <a:rPr lang="en-US" b="1" dirty="0" smtClean="0"/>
              <a:t>                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9400849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Metabolism: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en-US" b="1" dirty="0" smtClean="0"/>
              <a:t>Metabolic Efficiency:</a:t>
            </a:r>
          </a:p>
          <a:p>
            <a:r>
              <a:rPr lang="en-US" b="1" dirty="0"/>
              <a:t> </a:t>
            </a:r>
            <a:r>
              <a:rPr lang="en-US" b="1" dirty="0" smtClean="0"/>
              <a:t>                                      </a:t>
            </a:r>
            <a:r>
              <a:rPr lang="en-US" dirty="0" smtClean="0"/>
              <a:t>Food energy is converted to ATP with approximately 50% efficiency.</a:t>
            </a:r>
          </a:p>
          <a:p>
            <a:r>
              <a:rPr lang="en-US" dirty="0" smtClean="0"/>
              <a:t>The other 50% is released as heat.</a:t>
            </a:r>
          </a:p>
          <a:p>
            <a:pPr marL="11430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814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ATP(Adenosine Triphosphate):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main energy source of cells.</a:t>
            </a:r>
          </a:p>
          <a:p>
            <a:r>
              <a:rPr lang="en-US" dirty="0" smtClean="0"/>
              <a:t>Used for muscular contractions, enzyme activity, etc.</a:t>
            </a:r>
          </a:p>
          <a:p>
            <a:r>
              <a:rPr lang="en-US" dirty="0" smtClean="0"/>
              <a:t>Catabolism results in the production of many ATP molecules: energy.</a:t>
            </a:r>
          </a:p>
          <a:p>
            <a:r>
              <a:rPr lang="en-US" dirty="0" smtClean="0"/>
              <a:t>Used by the body when energy is needed.</a:t>
            </a:r>
          </a:p>
          <a:p>
            <a:r>
              <a:rPr lang="en-US" dirty="0" smtClean="0"/>
              <a:t>Hydrolysis breaks the bonds in ATP, thus releasing energy.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30476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is Energy Produced?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Three Stages:</a:t>
            </a:r>
          </a:p>
          <a:p>
            <a:pPr marL="571500" indent="-457200">
              <a:buFont typeface="+mj-lt"/>
              <a:buAutoNum type="arabicPeriod"/>
            </a:pPr>
            <a:r>
              <a:rPr lang="en-US" dirty="0" smtClean="0"/>
              <a:t>Proteins, Carbohydrates and fats are broken down during digestion and absorption into smaller units: monosaccharide and fatty acids.</a:t>
            </a:r>
          </a:p>
          <a:p>
            <a:pPr marL="571500" indent="-457200">
              <a:buFont typeface="+mj-lt"/>
              <a:buAutoNum type="arabicPeriod"/>
            </a:pPr>
            <a:r>
              <a:rPr lang="en-US" dirty="0" smtClean="0"/>
              <a:t>These smaller compounds are further broken down into 2-carbon compounds.</a:t>
            </a:r>
          </a:p>
          <a:p>
            <a:pPr marL="571500" indent="-457200">
              <a:buFont typeface="+mj-lt"/>
              <a:buAutoNum type="arabicPeriod"/>
            </a:pPr>
            <a:r>
              <a:rPr lang="en-US" dirty="0" smtClean="0"/>
              <a:t>Compounds are degraded into CO</a:t>
            </a:r>
            <a:r>
              <a:rPr lang="en-US" sz="1200" dirty="0" smtClean="0"/>
              <a:t>2</a:t>
            </a:r>
            <a:r>
              <a:rPr lang="en-US" dirty="0" smtClean="0"/>
              <a:t> and H</a:t>
            </a:r>
            <a:r>
              <a:rPr lang="en-US" sz="1200" dirty="0" smtClean="0"/>
              <a:t>2</a:t>
            </a:r>
            <a:r>
              <a:rPr lang="en-US" dirty="0" smtClean="0"/>
              <a:t>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39238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Helpers in Reactions: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Enzymes:</a:t>
            </a:r>
          </a:p>
          <a:p>
            <a:pPr marL="114300" indent="0">
              <a:buNone/>
            </a:pPr>
            <a:r>
              <a:rPr lang="en-US" b="1" dirty="0"/>
              <a:t> </a:t>
            </a:r>
            <a:r>
              <a:rPr lang="en-US" b="1" dirty="0" smtClean="0"/>
              <a:t>                 </a:t>
            </a:r>
            <a:r>
              <a:rPr lang="en-US" dirty="0" smtClean="0"/>
              <a:t>proteins</a:t>
            </a:r>
            <a:r>
              <a:rPr lang="en-US" b="1" dirty="0" smtClean="0"/>
              <a:t> </a:t>
            </a:r>
            <a:r>
              <a:rPr lang="en-US" dirty="0" smtClean="0"/>
              <a:t>that facilitate chemical reactions without being changed in the process; protein catalysis.</a:t>
            </a:r>
          </a:p>
          <a:p>
            <a:endParaRPr lang="en-US" dirty="0"/>
          </a:p>
          <a:p>
            <a:r>
              <a:rPr lang="en-US" b="1" dirty="0" smtClean="0"/>
              <a:t>Coenzymes:</a:t>
            </a:r>
          </a:p>
          <a:p>
            <a:pPr marL="114300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  Assist enzymes in their activities.    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10662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Breakdown of nutrients for energy: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1500" indent="-457200">
              <a:buFont typeface="+mj-lt"/>
              <a:buAutoNum type="arabicPeriod"/>
            </a:pPr>
            <a:r>
              <a:rPr lang="en-US" dirty="0" smtClean="0"/>
              <a:t>Glucose breakdown.</a:t>
            </a:r>
          </a:p>
          <a:p>
            <a:pPr marL="571500" indent="-457200">
              <a:buFont typeface="+mj-lt"/>
              <a:buAutoNum type="arabicPeriod"/>
            </a:pPr>
            <a:r>
              <a:rPr lang="en-US" dirty="0" smtClean="0"/>
              <a:t>Glycerol and fatty acid breakdown</a:t>
            </a:r>
          </a:p>
          <a:p>
            <a:pPr marL="571500" indent="-457200">
              <a:buFont typeface="+mj-lt"/>
              <a:buAutoNum type="arabicPeriod"/>
            </a:pPr>
            <a:r>
              <a:rPr lang="en-US" dirty="0" smtClean="0"/>
              <a:t>Amino acid breakdown </a:t>
            </a:r>
          </a:p>
          <a:p>
            <a:pPr marL="114300" indent="0">
              <a:buNone/>
            </a:pPr>
            <a:endParaRPr lang="en-US" dirty="0" smtClean="0"/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r>
              <a:rPr lang="en-US" dirty="0" smtClean="0"/>
              <a:t>        ↘ Fat</a:t>
            </a:r>
          </a:p>
          <a:p>
            <a:pPr marL="114300" indent="0">
              <a:buNone/>
            </a:pPr>
            <a:r>
              <a:rPr lang="en-US" dirty="0"/>
              <a:t> </a:t>
            </a:r>
            <a:r>
              <a:rPr lang="en-US" dirty="0" smtClean="0"/>
              <a:t>    →Carbohydrates </a:t>
            </a:r>
          </a:p>
          <a:p>
            <a:pPr marL="114300" indent="0">
              <a:buNone/>
            </a:pPr>
            <a:r>
              <a:rPr lang="en-US" dirty="0"/>
              <a:t> </a:t>
            </a:r>
            <a:r>
              <a:rPr lang="en-US" dirty="0" smtClean="0"/>
              <a:t>      ↗Protein             </a:t>
            </a:r>
          </a:p>
          <a:p>
            <a:pPr marL="114300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           </a:t>
            </a:r>
            <a:endParaRPr lang="en-US" dirty="0"/>
          </a:p>
        </p:txBody>
      </p:sp>
      <p:sp>
        <p:nvSpPr>
          <p:cNvPr id="9" name="Right Arrow 8"/>
          <p:cNvSpPr/>
          <p:nvPr/>
        </p:nvSpPr>
        <p:spPr>
          <a:xfrm>
            <a:off x="2895600" y="3733800"/>
            <a:ext cx="1459492" cy="914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Common pathway</a:t>
            </a:r>
            <a:endParaRPr lang="en-US" dirty="0"/>
          </a:p>
        </p:txBody>
      </p:sp>
      <p:sp>
        <p:nvSpPr>
          <p:cNvPr id="16" name="Explosion 2 15"/>
          <p:cNvSpPr/>
          <p:nvPr/>
        </p:nvSpPr>
        <p:spPr>
          <a:xfrm>
            <a:off x="4191000" y="3048000"/>
            <a:ext cx="2209800" cy="160020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Energy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156443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411</TotalTime>
  <Words>299</Words>
  <Application>Microsoft Office PowerPoint</Application>
  <PresentationFormat>On-screen Show (4:3)</PresentationFormat>
  <Paragraphs>56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Cambria</vt:lpstr>
      <vt:lpstr>Adjacency</vt:lpstr>
      <vt:lpstr>Topic:- Metabolism</vt:lpstr>
      <vt:lpstr>Presentation Members</vt:lpstr>
      <vt:lpstr>Metabolism:-</vt:lpstr>
      <vt:lpstr>Metabolism:</vt:lpstr>
      <vt:lpstr>Metabolism:</vt:lpstr>
      <vt:lpstr>ATP(Adenosine Triphosphate):</vt:lpstr>
      <vt:lpstr>How is Energy Produced?</vt:lpstr>
      <vt:lpstr>Helpers in Reactions:</vt:lpstr>
      <vt:lpstr>Breakdown of nutrients for energy:</vt:lpstr>
      <vt:lpstr>                 Thanks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Topic:- Metabolism</dc:title>
  <dc:creator>M- Ahmad</dc:creator>
  <cp:lastModifiedBy>sunny</cp:lastModifiedBy>
  <cp:revision>22</cp:revision>
  <dcterms:created xsi:type="dcterms:W3CDTF">2019-12-13T07:47:08Z</dcterms:created>
  <dcterms:modified xsi:type="dcterms:W3CDTF">2019-12-15T10:10:50Z</dcterms:modified>
</cp:coreProperties>
</file>