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17C7-B787-4E50-994D-5E804113A1E9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951C0-B478-4858-ABC7-96406A1C0480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641A-9D94-4BD6-862F-F651067079BC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74F0C02-0EF4-4745-9D82-E8D3F59464E3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87367800-479D-41B0-B3F2-2DCE95BA1381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87367800-479D-41B0-B3F2-2DCE95BA1381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7A28-FA93-4136-BDC1-BCCB2687E678}" type="datetimeFigureOut">
              <a:rPr lang="en-US" smtClean="0"/>
              <a:pPr/>
              <a:t>28-Mar-20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2FBC0-13B8-4B1E-B170-BBEED4A7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7A28-FA93-4136-BDC1-BCCB2687E678}" type="datetimeFigureOut">
              <a:rPr lang="en-US" smtClean="0"/>
              <a:pPr/>
              <a:t>28-Mar-20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2FBC0-13B8-4B1E-B170-BBEED4A7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5D68B-21AC-438B-BECE-4F17DA129F19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0FCF-2EA5-4FF5-AF14-1CA9C8854AAB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781C6-1634-4A56-B2BE-62150BE83935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72AC2-3C75-4F5F-A929-48958086FE36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7800-479D-41B0-B3F2-2DCE95BA1381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7800-479D-41B0-B3F2-2DCE95BA1381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7800-479D-41B0-B3F2-2DCE95BA1381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9CF4-4C1A-45DC-BADA-6EFF91CB9ABB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x-none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7367800-479D-41B0-B3F2-2DCE95BA1381}" type="datetime4">
              <a:rPr lang="en-US" smtClean="0"/>
              <a:pPr/>
              <a:t>March 28,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2" r:id="rId1"/>
    <p:sldLayoutId id="2147484223" r:id="rId2"/>
    <p:sldLayoutId id="2147484224" r:id="rId3"/>
    <p:sldLayoutId id="2147484225" r:id="rId4"/>
    <p:sldLayoutId id="2147484226" r:id="rId5"/>
    <p:sldLayoutId id="2147484227" r:id="rId6"/>
    <p:sldLayoutId id="2147484228" r:id="rId7"/>
    <p:sldLayoutId id="2147484229" r:id="rId8"/>
    <p:sldLayoutId id="2147484230" r:id="rId9"/>
    <p:sldLayoutId id="2147484231" r:id="rId10"/>
    <p:sldLayoutId id="2147484232" r:id="rId11"/>
    <p:sldLayoutId id="2147484233" r:id="rId12"/>
    <p:sldLayoutId id="2147484234" r:id="rId13"/>
    <p:sldLayoutId id="2147484235" r:id="rId14"/>
    <p:sldLayoutId id="2147484236" r:id="rId15"/>
    <p:sldLayoutId id="2147484237" r:id="rId16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7924" y="3474819"/>
            <a:ext cx="3024554" cy="1003398"/>
          </a:xfrm>
        </p:spPr>
        <p:txBody>
          <a:bodyPr/>
          <a:lstStyle/>
          <a:p>
            <a:r>
              <a:rPr lang="en-US" dirty="0">
                <a:latin typeface="Arial Black" panose="020B0A04020102020204" pitchFamily="34" charset="0"/>
              </a:rPr>
              <a:t>TOPIC :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335237" y="4585861"/>
            <a:ext cx="4831959" cy="745795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 Black" panose="020B0A04020102020204" pitchFamily="34" charset="0"/>
              </a:rPr>
              <a:t>IGNATIA AMARA</a:t>
            </a:r>
          </a:p>
        </p:txBody>
      </p:sp>
    </p:spTree>
    <p:extLst>
      <p:ext uri="{BB962C8B-B14F-4D97-AF65-F5344CB8AC3E}">
        <p14:creationId xmlns:p14="http://schemas.microsoft.com/office/powerpoint/2010/main" val="1789313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B039964-4676-4A83-9A28-18D57E082E0C}"/>
              </a:ext>
            </a:extLst>
          </p:cNvPr>
          <p:cNvSpPr/>
          <p:nvPr/>
        </p:nvSpPr>
        <p:spPr>
          <a:xfrm>
            <a:off x="460010" y="360457"/>
            <a:ext cx="238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rial Black" panose="020B0A04020102020204" pitchFamily="34" charset="0"/>
              </a:rPr>
              <a:t>Particular:-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83D2883-D098-46A2-86CA-95645A41DEFD}"/>
              </a:ext>
            </a:extLst>
          </p:cNvPr>
          <p:cNvSpPr/>
          <p:nvPr/>
        </p:nvSpPr>
        <p:spPr>
          <a:xfrm>
            <a:off x="460010" y="1048444"/>
            <a:ext cx="8487042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Headache Ailment From :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baseline="30000" dirty="0"/>
              <a:t>Tobacc0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baseline="30000" dirty="0"/>
              <a:t>Smoking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b-NO" sz="3600" b="1" baseline="30000" dirty="0"/>
              <a:t>Anger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3600" b="1" baseline="30000" dirty="0" smtClean="0"/>
              <a:t>Grief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baseline="30000" dirty="0" smtClean="0"/>
              <a:t> </a:t>
            </a:r>
            <a:r>
              <a:rPr lang="en-US" sz="3600" b="1" baseline="30000" dirty="0"/>
              <a:t>Sorrow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baseline="30000" dirty="0"/>
              <a:t>Bad news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baseline="30000" dirty="0"/>
              <a:t>Suppressed mental sufferings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32206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0EDFE0D-BCDE-4545-9EAC-5812AB3E9517}"/>
              </a:ext>
            </a:extLst>
          </p:cNvPr>
          <p:cNvSpPr/>
          <p:nvPr/>
        </p:nvSpPr>
        <p:spPr>
          <a:xfrm>
            <a:off x="239150" y="951692"/>
            <a:ext cx="8665699" cy="2917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baseline="30000" dirty="0"/>
              <a:t> </a:t>
            </a:r>
            <a:r>
              <a:rPr lang="en-US" sz="44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Headache Character of pain: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There is congestive and throbbing headache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Heavy headache as if a nail as driven through the side which is relieved by lying on it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Throbbing pain at occiput with every beat of heart</a:t>
            </a:r>
          </a:p>
        </p:txBody>
      </p:sp>
    </p:spTree>
    <p:extLst>
      <p:ext uri="{BB962C8B-B14F-4D97-AF65-F5344CB8AC3E}">
        <p14:creationId xmlns:p14="http://schemas.microsoft.com/office/powerpoint/2010/main" val="849821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277AD4D-F809-4DD6-A5D6-5A178CA8E3DC}"/>
              </a:ext>
            </a:extLst>
          </p:cNvPr>
          <p:cNvSpPr/>
          <p:nvPr/>
        </p:nvSpPr>
        <p:spPr>
          <a:xfrm>
            <a:off x="557929" y="515202"/>
            <a:ext cx="4543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rial Black" panose="020B0A04020102020204" pitchFamily="34" charset="0"/>
              </a:rPr>
              <a:t>Headache Modalities:-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7424BAAF-222F-40AC-A652-3AD13EDF9DB7}"/>
              </a:ext>
            </a:extLst>
          </p:cNvPr>
          <p:cNvSpPr/>
          <p:nvPr/>
        </p:nvSpPr>
        <p:spPr>
          <a:xfrm>
            <a:off x="668215" y="1273071"/>
            <a:ext cx="4572000" cy="146706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Aggravation: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sz="3600" baseline="30000" dirty="0"/>
              <a:t>On stooping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sz="3600" baseline="30000" dirty="0" err="1" smtClean="0"/>
              <a:t>Jark</a:t>
            </a:r>
            <a:r>
              <a:rPr lang="en-US" sz="3600" baseline="30000" dirty="0" smtClean="0"/>
              <a:t> </a:t>
            </a:r>
            <a:r>
              <a:rPr lang="en-US" sz="3600" baseline="30000" dirty="0"/>
              <a:t>and motion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0AC3150-749B-4341-A970-22259FE4C90D}"/>
              </a:ext>
            </a:extLst>
          </p:cNvPr>
          <p:cNvSpPr/>
          <p:nvPr/>
        </p:nvSpPr>
        <p:spPr>
          <a:xfrm>
            <a:off x="668215" y="2740977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sz="3600" baseline="30000" dirty="0"/>
              <a:t>Smoking tobacco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sz="3600" baseline="30000" dirty="0"/>
              <a:t>When pressing for stool</a:t>
            </a:r>
            <a:endParaRPr lang="en-US" sz="3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E8EB1C9-6EF5-4C52-985D-1A9E801C49F3}"/>
              </a:ext>
            </a:extLst>
          </p:cNvPr>
          <p:cNvSpPr/>
          <p:nvPr/>
        </p:nvSpPr>
        <p:spPr>
          <a:xfrm>
            <a:off x="668215" y="3945933"/>
            <a:ext cx="4572000" cy="146706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Amelioration: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sz="3600" baseline="30000" dirty="0"/>
              <a:t>Lying on painful side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sz="3600" baseline="30000" dirty="0"/>
              <a:t> By profuse urination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00596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3874" y="89886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mr-IN" sz="2400" b="1" baseline="30000" dirty="0"/>
              <a:t> </a:t>
            </a: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70871AAD-F8CA-4552-986B-2AC5843C1F8D}"/>
              </a:ext>
            </a:extLst>
          </p:cNvPr>
          <p:cNvSpPr/>
          <p:nvPr/>
        </p:nvSpPr>
        <p:spPr>
          <a:xfrm>
            <a:off x="590843" y="799297"/>
            <a:ext cx="866569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Character and sensation in constipation:</a:t>
            </a:r>
          </a:p>
          <a:p>
            <a:pPr>
              <a:lnSpc>
                <a:spcPct val="150000"/>
              </a:lnSpc>
            </a:pPr>
            <a:r>
              <a:rPr lang="en-US" sz="3600" baseline="30000" dirty="0"/>
              <a:t> Excessive urge and desire for stool </a:t>
            </a:r>
            <a:r>
              <a:rPr lang="en-US" sz="3600" b="1" i="1" baseline="30000" dirty="0"/>
              <a:t>felt more in upper abdomen </a:t>
            </a:r>
            <a:r>
              <a:rPr lang="en-US" sz="3600" baseline="30000" dirty="0"/>
              <a:t>but there is great pain in rectum which compels the patient to refrain from going to closet</a:t>
            </a:r>
          </a:p>
          <a:p>
            <a:pPr>
              <a:lnSpc>
                <a:spcPct val="150000"/>
              </a:lnSpc>
            </a:pPr>
            <a:r>
              <a:rPr lang="fr-FR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Concomitant </a:t>
            </a:r>
            <a:r>
              <a:rPr lang="fr-FR" sz="4000" b="1" baseline="30000" dirty="0" err="1">
                <a:solidFill>
                  <a:schemeClr val="bg1"/>
                </a:solidFill>
                <a:latin typeface="Arial Black" panose="020B0A04020102020204" pitchFamily="34" charset="0"/>
              </a:rPr>
              <a:t>symptoms</a:t>
            </a:r>
            <a:r>
              <a:rPr lang="fr-FR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3600" baseline="30000" dirty="0"/>
              <a:t> There may be prolapse of anus from moderate straining, lifting or stooping .</a:t>
            </a:r>
          </a:p>
          <a:p>
            <a:pPr>
              <a:lnSpc>
                <a:spcPct val="150000"/>
              </a:lnSpc>
            </a:pPr>
            <a:r>
              <a:rPr lang="en-US" sz="3600" baseline="30000" dirty="0"/>
              <a:t> </a:t>
            </a:r>
            <a:r>
              <a:rPr lang="en-US" sz="3600" baseline="30000" dirty="0" smtClean="0"/>
              <a:t>Prolapse </a:t>
            </a:r>
            <a:r>
              <a:rPr lang="en-US" sz="3600" baseline="30000" dirty="0"/>
              <a:t>of anus is more when the stool is loose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68687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06F6783-642E-4DCB-91F0-6D0951E42D6A}"/>
              </a:ext>
            </a:extLst>
          </p:cNvPr>
          <p:cNvSpPr/>
          <p:nvPr/>
        </p:nvSpPr>
        <p:spPr>
          <a:xfrm>
            <a:off x="232116" y="426275"/>
            <a:ext cx="8679767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 Menstrual disorders Character :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    Time – too early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 Quantity – too profuse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Character of blood – black clotted with putrid offensive </a:t>
            </a:r>
            <a:r>
              <a:rPr lang="en-US" sz="3600" b="1" baseline="30000" dirty="0" smtClean="0"/>
              <a:t>odors</a:t>
            </a:r>
            <a:endParaRPr lang="en-US" sz="3600" b="1" baseline="30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7021115A-05C0-4DC3-8D2D-DCB2BFC36FFD}"/>
              </a:ext>
            </a:extLst>
          </p:cNvPr>
          <p:cNvSpPr/>
          <p:nvPr/>
        </p:nvSpPr>
        <p:spPr>
          <a:xfrm>
            <a:off x="232115" y="3282313"/>
            <a:ext cx="8679767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3600" b="1" baseline="30000" dirty="0"/>
              <a:t> </a:t>
            </a:r>
            <a:r>
              <a:rPr lang="it-IT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Menstrual disorders Concomitant :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Violent </a:t>
            </a:r>
            <a:r>
              <a:rPr lang="en-US" sz="3600" b="1" baseline="30000" dirty="0" smtClean="0"/>
              <a:t>labor </a:t>
            </a:r>
            <a:r>
              <a:rPr lang="en-US" sz="3600" b="1" baseline="30000" dirty="0"/>
              <a:t>like pain followed by purulent corrosive leucorrhoea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Menses may sometimes be suppressed by grief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85191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231EFF9-CAE0-4313-9B17-EF7A3B368272}"/>
              </a:ext>
            </a:extLst>
          </p:cNvPr>
          <p:cNvSpPr/>
          <p:nvPr/>
        </p:nvSpPr>
        <p:spPr>
          <a:xfrm>
            <a:off x="211015" y="428356"/>
            <a:ext cx="8764172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baseline="30000" dirty="0"/>
              <a:t> </a:t>
            </a:r>
            <a:r>
              <a:rPr lang="en-US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Convulsion Ailments from: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aseline="30000" dirty="0" smtClean="0"/>
              <a:t> </a:t>
            </a:r>
            <a:r>
              <a:rPr lang="en-US" sz="3600" baseline="30000" dirty="0"/>
              <a:t>Grief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aseline="30000" dirty="0"/>
              <a:t> Anger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aseline="30000" dirty="0"/>
              <a:t> Bad news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aseline="30000" dirty="0"/>
              <a:t> Suppressed mental feeling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0DC725E6-0EB0-481A-B0F5-78DBC393422C}"/>
              </a:ext>
            </a:extLst>
          </p:cNvPr>
          <p:cNvSpPr/>
          <p:nvPr/>
        </p:nvSpPr>
        <p:spPr>
          <a:xfrm>
            <a:off x="211015" y="3429000"/>
            <a:ext cx="8764172" cy="2302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baseline="30000" dirty="0"/>
              <a:t> </a:t>
            </a:r>
            <a:r>
              <a:rPr lang="en-US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Convulsion Character: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="1" baseline="30000" dirty="0"/>
              <a:t>There is trembling and jerking when falling asleep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="1" baseline="30000" dirty="0"/>
              <a:t>Spasm of single muscle, limb or whole body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="1" baseline="30000" dirty="0"/>
              <a:t>Stiffness of neck muscles with tingling in the limbs</a:t>
            </a:r>
          </a:p>
        </p:txBody>
      </p:sp>
    </p:spTree>
    <p:extLst>
      <p:ext uri="{BB962C8B-B14F-4D97-AF65-F5344CB8AC3E}">
        <p14:creationId xmlns:p14="http://schemas.microsoft.com/office/powerpoint/2010/main" val="2138334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27871" y="83122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baseline="30000" dirty="0"/>
              <a:t> 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7F8D410-059E-45B2-9B34-A456E75CA1E8}"/>
              </a:ext>
            </a:extLst>
          </p:cNvPr>
          <p:cNvSpPr/>
          <p:nvPr/>
        </p:nvSpPr>
        <p:spPr>
          <a:xfrm>
            <a:off x="168812" y="658283"/>
            <a:ext cx="8792308" cy="308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baseline="30000" dirty="0"/>
              <a:t> </a:t>
            </a:r>
            <a:r>
              <a:rPr lang="en-US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Respiratory disorders 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aseline="30000" dirty="0"/>
              <a:t>Hysterical cough and vomiting are cured by Ignatia </a:t>
            </a:r>
            <a:endParaRPr lang="en-US" sz="3600" b="1" baseline="30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Sore throat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Tonsils are inflamed and swollen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Liquid is more painful than solid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Sensation of lump in throat, not relieved by swallowing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Stitching pain in throat, extending to ears worse during deglutination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8545909-CA24-4089-81DA-92BB45D4F48F}"/>
              </a:ext>
            </a:extLst>
          </p:cNvPr>
          <p:cNvSpPr/>
          <p:nvPr/>
        </p:nvSpPr>
        <p:spPr>
          <a:xfrm>
            <a:off x="168812" y="3798090"/>
            <a:ext cx="8792307" cy="2534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baseline="30000" dirty="0"/>
              <a:t> </a:t>
            </a:r>
            <a:r>
              <a:rPr lang="en-US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Respiratory disorders modalities 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 smtClean="0"/>
              <a:t>Coughing </a:t>
            </a:r>
            <a:r>
              <a:rPr lang="en-US" sz="3600" b="1" baseline="30000" dirty="0"/>
              <a:t>increases the desire to cough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Cough is more at rest And less or nil during walking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Dry, hollow, and spasmodic cough worse in evening with little expectoration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There is desire to take deep breath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28450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0ED61C89-D433-4CDA-885C-C5A558167771}"/>
              </a:ext>
            </a:extLst>
          </p:cNvPr>
          <p:cNvSpPr/>
          <p:nvPr/>
        </p:nvSpPr>
        <p:spPr>
          <a:xfrm>
            <a:off x="393896" y="619302"/>
            <a:ext cx="8750104" cy="4574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4400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Fever :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3600" b="1" baseline="30000" dirty="0"/>
              <a:t>Fever paroxysm comes with marked periodicity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3600" b="1" baseline="30000" dirty="0"/>
              <a:t>Fever comes exactly at the same hour every day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3600" b="1" baseline="30000" dirty="0"/>
              <a:t>During chill - face is red with great thirst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3600" b="1" baseline="30000" dirty="0"/>
              <a:t>During heat – face is pale with no thirst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3600" b="1" baseline="30000" dirty="0"/>
              <a:t>Great yawning and stretching before attack of fever</a:t>
            </a:r>
          </a:p>
        </p:txBody>
      </p:sp>
    </p:spTree>
    <p:extLst>
      <p:ext uri="{BB962C8B-B14F-4D97-AF65-F5344CB8AC3E}">
        <p14:creationId xmlns:p14="http://schemas.microsoft.com/office/powerpoint/2010/main" val="2668155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85574" y="7969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mr-IN" b="1" baseline="30000" dirty="0"/>
              <a:t> 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46C5B1C-CDA0-4EC6-9B90-5C0CB07CDC72}"/>
              </a:ext>
            </a:extLst>
          </p:cNvPr>
          <p:cNvSpPr/>
          <p:nvPr/>
        </p:nvSpPr>
        <p:spPr>
          <a:xfrm>
            <a:off x="436099" y="380551"/>
            <a:ext cx="870790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baseline="30000" dirty="0">
                <a:latin typeface="Arial Black" panose="020B0A04020102020204" pitchFamily="34" charset="0"/>
              </a:rPr>
              <a:t>GIT disorders:-</a:t>
            </a:r>
          </a:p>
          <a:p>
            <a:pPr>
              <a:lnSpc>
                <a:spcPct val="150000"/>
              </a:lnSpc>
            </a:pPr>
            <a:r>
              <a:rPr lang="en-US" sz="36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Ailment from: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="1" baseline="30000" dirty="0" smtClean="0"/>
              <a:t>In </a:t>
            </a:r>
            <a:r>
              <a:rPr lang="en-US" sz="3600" b="1" baseline="30000" dirty="0"/>
              <a:t>women who are habitual coffee drinkers.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Carriage riding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Of a paralytic origin</a:t>
            </a:r>
            <a:endParaRPr lang="en-US" sz="3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0518E0F-76FF-4F0C-8FF2-8ECB6D1512C7}"/>
              </a:ext>
            </a:extLst>
          </p:cNvPr>
          <p:cNvSpPr/>
          <p:nvPr/>
        </p:nvSpPr>
        <p:spPr>
          <a:xfrm>
            <a:off x="351692" y="3439552"/>
            <a:ext cx="8440616" cy="2794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 GIT disorders Mouth: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aseline="30000" dirty="0"/>
              <a:t>While talking or chewing bites inside of cheek.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aseline="30000" dirty="0"/>
              <a:t>Stitching pain in the palate, extending to ear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baseline="30000" dirty="0"/>
              <a:t>Toothache from drinking coffee or from tobacco smoking, sour test in mouth</a:t>
            </a:r>
          </a:p>
        </p:txBody>
      </p:sp>
    </p:spTree>
    <p:extLst>
      <p:ext uri="{BB962C8B-B14F-4D97-AF65-F5344CB8AC3E}">
        <p14:creationId xmlns:p14="http://schemas.microsoft.com/office/powerpoint/2010/main" val="39697916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77609" y="6313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mr-IN" b="1" baseline="30000" dirty="0"/>
              <a:t> 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3CEA6E4B-754B-42AE-8F4F-B283AC754A04}"/>
              </a:ext>
            </a:extLst>
          </p:cNvPr>
          <p:cNvSpPr/>
          <p:nvPr/>
        </p:nvSpPr>
        <p:spPr>
          <a:xfrm>
            <a:off x="281354" y="325956"/>
            <a:ext cx="8862646" cy="6546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 GIT disorders</a:t>
            </a:r>
          </a:p>
          <a:p>
            <a:r>
              <a:rPr lang="en-US" sz="36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Stomach </a:t>
            </a:r>
            <a:r>
              <a:rPr lang="en-US" sz="3600" b="1" baseline="30000" dirty="0" err="1">
                <a:solidFill>
                  <a:schemeClr val="bg1"/>
                </a:solidFill>
                <a:latin typeface="Arial Black" panose="020B0A04020102020204" pitchFamily="34" charset="0"/>
              </a:rPr>
              <a:t>characraristic</a:t>
            </a:r>
            <a:r>
              <a:rPr lang="en-US" sz="36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 symptoms: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aseline="30000" dirty="0"/>
              <a:t>Empty feeling in the pit of </a:t>
            </a:r>
            <a:r>
              <a:rPr lang="en-US" sz="3600" baseline="30000" dirty="0" err="1"/>
              <a:t>of</a:t>
            </a:r>
            <a:r>
              <a:rPr lang="en-US" sz="3600" baseline="30000" dirty="0"/>
              <a:t> stomach, not relieved by eating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aseline="30000" dirty="0"/>
              <a:t>Sinking in abdomen relived by taking deep breath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aseline="30000" dirty="0"/>
              <a:t>Sweat on face or on the tip of the nose on a small</a:t>
            </a:r>
          </a:p>
          <a:p>
            <a:pPr>
              <a:lnSpc>
                <a:spcPct val="150000"/>
              </a:lnSpc>
            </a:pPr>
            <a:r>
              <a:rPr lang="en-US" sz="3600" baseline="30000" dirty="0"/>
              <a:t>spot only while eating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aseline="30000" dirty="0"/>
              <a:t>Cramps in stomach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aseline="30000" dirty="0"/>
              <a:t>All gone sensation in stomach, with much flatulent and </a:t>
            </a:r>
            <a:r>
              <a:rPr lang="en-US" sz="3600" baseline="30000" dirty="0" err="1"/>
              <a:t>hicchough</a:t>
            </a:r>
            <a:r>
              <a:rPr lang="en-US" sz="3600" baseline="30000" dirty="0"/>
              <a:t> worse from touch, contact, jar and motion,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aseline="30000" dirty="0"/>
              <a:t>Flatulent colic with desire for stool felt in the epigastrium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3600" baseline="30000" dirty="0"/>
              <a:t>Sour eructation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77559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4664" y="1316324"/>
            <a:ext cx="8037902" cy="3026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aseline="30000" dirty="0">
                <a:latin typeface="Arial Black" panose="020B0A04020102020204" pitchFamily="34" charset="0"/>
              </a:rPr>
              <a:t> </a:t>
            </a:r>
            <a:r>
              <a:rPr lang="en-US" sz="4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Common name – </a:t>
            </a:r>
            <a:r>
              <a:rPr lang="en-US" sz="44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St.ignatus</a:t>
            </a:r>
            <a:r>
              <a:rPr lang="en-US" sz="4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 bean</a:t>
            </a:r>
          </a:p>
          <a:p>
            <a:r>
              <a:rPr lang="en-US" sz="4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 Family – </a:t>
            </a:r>
            <a:r>
              <a:rPr lang="en-US" sz="44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Loganiaceae</a:t>
            </a:r>
            <a:endParaRPr lang="en-US" sz="4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4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 </a:t>
            </a:r>
            <a:r>
              <a:rPr lang="de-DE" sz="44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Prover</a:t>
            </a:r>
            <a:r>
              <a:rPr lang="de-DE" sz="4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 – Hahnemann</a:t>
            </a:r>
          </a:p>
          <a:p>
            <a:r>
              <a:rPr lang="fr-FR" sz="4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 </a:t>
            </a:r>
            <a:r>
              <a:rPr lang="fr-FR" sz="44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Temperament</a:t>
            </a:r>
            <a:r>
              <a:rPr lang="fr-FR" sz="4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44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Nervous</a:t>
            </a:r>
            <a:r>
              <a:rPr lang="fr-FR" sz="4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4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temperament</a:t>
            </a:r>
            <a:endParaRPr lang="fr-FR" sz="4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 Relation with heat and cold – Not specific  </a:t>
            </a:r>
            <a:r>
              <a:rPr lang="en-US" sz="44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Miasm</a:t>
            </a:r>
            <a:r>
              <a:rPr lang="en-US" sz="4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44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Psora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003" y="3957135"/>
            <a:ext cx="2209563" cy="22874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62523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49902" y="57007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baseline="30000" dirty="0"/>
              <a:t> </a:t>
            </a:r>
            <a:r>
              <a:rPr lang="mr-IN" b="1" baseline="30000" dirty="0"/>
              <a:t> 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14BA2FF-BCFF-4C05-9561-6EFA5091FA5A}"/>
              </a:ext>
            </a:extLst>
          </p:cNvPr>
          <p:cNvSpPr/>
          <p:nvPr/>
        </p:nvSpPr>
        <p:spPr>
          <a:xfrm>
            <a:off x="379828" y="939411"/>
            <a:ext cx="8764172" cy="4492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GIT disorders </a:t>
            </a:r>
            <a:r>
              <a:rPr lang="en-US" sz="4000" b="1" baseline="30000" dirty="0" err="1">
                <a:solidFill>
                  <a:schemeClr val="bg1"/>
                </a:solidFill>
                <a:latin typeface="Arial Black" panose="020B0A04020102020204" pitchFamily="34" charset="0"/>
              </a:rPr>
              <a:t>Haemorrhoids</a:t>
            </a:r>
            <a:r>
              <a:rPr lang="en-US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en-US" sz="3600" baseline="30000" dirty="0"/>
              <a:t> Piles protrude with every soft stool, not with hard stool</a:t>
            </a:r>
          </a:p>
          <a:p>
            <a:pPr>
              <a:lnSpc>
                <a:spcPct val="200000"/>
              </a:lnSpc>
            </a:pPr>
            <a:r>
              <a:rPr lang="en-US" sz="3600" baseline="30000" dirty="0"/>
              <a:t> Sharp stitching pain in the anus which shoots up to rectum</a:t>
            </a:r>
          </a:p>
          <a:p>
            <a:pPr>
              <a:lnSpc>
                <a:spcPct val="200000"/>
              </a:lnSpc>
            </a:pPr>
            <a:r>
              <a:rPr lang="en-US" sz="3600" baseline="30000" dirty="0"/>
              <a:t> Pain remains for hours after stool</a:t>
            </a:r>
          </a:p>
          <a:p>
            <a:pPr>
              <a:lnSpc>
                <a:spcPct val="200000"/>
              </a:lnSpc>
            </a:pPr>
            <a:r>
              <a:rPr lang="en-US" sz="3600" baseline="30000" dirty="0"/>
              <a:t> pain in small circumscribed spot</a:t>
            </a:r>
          </a:p>
          <a:p>
            <a:pPr>
              <a:lnSpc>
                <a:spcPct val="200000"/>
              </a:lnSpc>
            </a:pPr>
            <a:r>
              <a:rPr lang="en-US" sz="3600" baseline="30000" dirty="0"/>
              <a:t> Have to be replaced, ameliorated by walking</a:t>
            </a:r>
          </a:p>
        </p:txBody>
      </p:sp>
    </p:spTree>
    <p:extLst>
      <p:ext uri="{BB962C8B-B14F-4D97-AF65-F5344CB8AC3E}">
        <p14:creationId xmlns:p14="http://schemas.microsoft.com/office/powerpoint/2010/main" val="28336969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32437" y="276655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mr-IN" baseline="30000" dirty="0"/>
              <a:t> 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D971AD7-3120-45EE-9B52-01F696EBADC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043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17685" y="1446680"/>
            <a:ext cx="830863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aseline="30000" dirty="0"/>
              <a:t> </a:t>
            </a:r>
            <a:r>
              <a:rPr lang="en-US" sz="4800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Physical Makeup :</a:t>
            </a:r>
          </a:p>
          <a:p>
            <a:r>
              <a:rPr lang="en-US" sz="4800" baseline="30000" dirty="0"/>
              <a:t> </a:t>
            </a:r>
            <a:r>
              <a:rPr lang="en-US" sz="4800" b="1" baseline="30000" dirty="0"/>
              <a:t>Women of a sensitive, easily excited nature</a:t>
            </a:r>
          </a:p>
          <a:p>
            <a:r>
              <a:rPr lang="en-US" sz="4800" baseline="30000" dirty="0"/>
              <a:t> </a:t>
            </a:r>
            <a:r>
              <a:rPr lang="en-US" sz="4800" b="1" baseline="30000" dirty="0"/>
              <a:t>Dark hair and skin but mild disposition </a:t>
            </a:r>
            <a:r>
              <a:rPr lang="en-US" sz="4800" baseline="30000" dirty="0"/>
              <a:t> </a:t>
            </a:r>
            <a:r>
              <a:rPr lang="en-US" sz="4800" b="1" baseline="30000" dirty="0"/>
              <a:t>Quick to </a:t>
            </a:r>
            <a:r>
              <a:rPr lang="en-US" sz="4800" b="1" baseline="30000" dirty="0" err="1"/>
              <a:t>percieve</a:t>
            </a:r>
            <a:endParaRPr lang="en-US" sz="4800" b="1" baseline="30000" dirty="0"/>
          </a:p>
          <a:p>
            <a:r>
              <a:rPr lang="en-US" sz="4800" baseline="30000" dirty="0"/>
              <a:t> </a:t>
            </a:r>
            <a:r>
              <a:rPr lang="en-US" sz="4800" b="1" baseline="30000" dirty="0"/>
              <a:t>Rapid in execution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374776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3557" y="727002"/>
            <a:ext cx="8581292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baseline="30000" dirty="0">
                <a:latin typeface="Arial Black" panose="020B0A04020102020204" pitchFamily="34" charset="0"/>
              </a:rPr>
              <a:t>Mental General:-</a:t>
            </a:r>
          </a:p>
          <a:p>
            <a:r>
              <a:rPr lang="en-US" sz="40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The Remedy Of Great Contradiction 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The roaring in ears ameliorated by music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The piles ameliorated when walking;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Sore throat feels </a:t>
            </a:r>
            <a:r>
              <a:rPr lang="en-US" sz="3600" b="1" baseline="30000" dirty="0" smtClean="0"/>
              <a:t>ameliorated when </a:t>
            </a:r>
            <a:r>
              <a:rPr lang="en-US" sz="3600" b="1" baseline="30000" dirty="0"/>
              <a:t>swallowing;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empty feeling in stomach not ameliorated by eating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323557" y="3384140"/>
            <a:ext cx="870790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Cough aggravates the more he coughs; cough on standing still during a walk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Spasmodic laughter from grief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Sexual desire with </a:t>
            </a:r>
            <a:r>
              <a:rPr lang="en-US" sz="3600" b="1" baseline="30000" dirty="0" smtClean="0"/>
              <a:t>impotency</a:t>
            </a:r>
            <a:endParaRPr lang="nl-NL" sz="3600" b="1" baseline="30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i="1" baseline="30000" dirty="0"/>
              <a:t>Thirst during a chill</a:t>
            </a:r>
            <a:r>
              <a:rPr lang="en-US" sz="3600" b="1" baseline="30000" dirty="0"/>
              <a:t>, no thirst during the fever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The color changes in the face when at rest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45797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6948" y="881531"/>
            <a:ext cx="877824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Mental conditions changes rapidly, in an almost incredibly short time, change from joy to sorrow, from laughing to weeping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Moody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i="1" baseline="30000" dirty="0"/>
              <a:t>Persons mentally and physically exhausted</a:t>
            </a:r>
          </a:p>
          <a:p>
            <a:r>
              <a:rPr lang="en-US" sz="3600" i="1" baseline="30000" dirty="0"/>
              <a:t>by </a:t>
            </a:r>
            <a:r>
              <a:rPr lang="en-US" sz="3600" b="1" baseline="30000" dirty="0"/>
              <a:t>long-concentrated grief</a:t>
            </a:r>
            <a:r>
              <a:rPr lang="en-US" sz="3600" baseline="30000" dirty="0"/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i="1" baseline="30000" dirty="0"/>
              <a:t>  Involuntary sighing </a:t>
            </a:r>
            <a:r>
              <a:rPr lang="en-US" sz="3600" b="1" baseline="30000" dirty="0"/>
              <a:t>(</a:t>
            </a:r>
            <a:r>
              <a:rPr lang="en-US" sz="3600" b="1" baseline="30000" dirty="0" err="1"/>
              <a:t>Lach</a:t>
            </a:r>
            <a:r>
              <a:rPr lang="en-US" sz="3600" b="1" baseline="30000" dirty="0"/>
              <a:t>.)</a:t>
            </a:r>
            <a:endParaRPr lang="en-US" sz="3600" b="1" i="1" baseline="30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With a weak, empty feeling at pit of stomach,</a:t>
            </a:r>
          </a:p>
          <a:p>
            <a:r>
              <a:rPr lang="en-US" sz="3600" b="1" baseline="30000" dirty="0"/>
              <a:t>not &gt; by eating (</a:t>
            </a:r>
            <a:r>
              <a:rPr lang="en-US" sz="3600" b="1" baseline="30000" dirty="0" err="1"/>
              <a:t>Hydr</a:t>
            </a:r>
            <a:r>
              <a:rPr lang="en-US" sz="3600" b="1" baseline="30000" dirty="0"/>
              <a:t>., Sep.).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C0C0492-7467-44C6-873D-8AFA98FE3D31}"/>
              </a:ext>
            </a:extLst>
          </p:cNvPr>
          <p:cNvSpPr/>
          <p:nvPr/>
        </p:nvSpPr>
        <p:spPr>
          <a:xfrm>
            <a:off x="196948" y="4517351"/>
            <a:ext cx="8778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Bad effects of anger, grief, or disappointed love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Broods in solitude over imaginary trouble.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Desire to be alone.</a:t>
            </a:r>
          </a:p>
        </p:txBody>
      </p:sp>
    </p:spTree>
    <p:extLst>
      <p:ext uri="{BB962C8B-B14F-4D97-AF65-F5344CB8AC3E}">
        <p14:creationId xmlns:p14="http://schemas.microsoft.com/office/powerpoint/2010/main" val="3690531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8EC7D2A-F0DC-4D9A-9328-F4FD25FC3318}"/>
              </a:ext>
            </a:extLst>
          </p:cNvPr>
          <p:cNvSpPr/>
          <p:nvPr/>
        </p:nvSpPr>
        <p:spPr>
          <a:xfrm>
            <a:off x="309489" y="1179968"/>
            <a:ext cx="866569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aseline="30000" dirty="0"/>
              <a:t> </a:t>
            </a:r>
            <a:r>
              <a:rPr lang="en-US" sz="3600" b="1" baseline="30000" dirty="0"/>
              <a:t>Amiable in disposition if feeling well, but easily disturbed by very slight emotion; </a:t>
            </a:r>
            <a:r>
              <a:rPr lang="en-US" sz="3600" b="1" i="1" baseline="30000" dirty="0"/>
              <a:t>easily offended</a:t>
            </a:r>
            <a:r>
              <a:rPr lang="en-US" sz="3600" b="1" baseline="30000" dirty="0"/>
              <a:t>.</a:t>
            </a:r>
          </a:p>
          <a:p>
            <a:r>
              <a:rPr lang="en-US" sz="3600" b="1" baseline="30000" dirty="0"/>
              <a:t> </a:t>
            </a:r>
            <a:r>
              <a:rPr lang="en-US" sz="3600" baseline="30000" dirty="0"/>
              <a:t>  </a:t>
            </a:r>
            <a:r>
              <a:rPr lang="en-US" sz="3600" b="1" baseline="30000" dirty="0"/>
              <a:t>The slightest fault finding or contradiction excites anger, and this makes hem angry with herself.</a:t>
            </a:r>
          </a:p>
          <a:p>
            <a:r>
              <a:rPr lang="en-US" sz="3600" b="1" baseline="30000" dirty="0"/>
              <a:t> </a:t>
            </a:r>
            <a:r>
              <a:rPr lang="en-US" sz="3600" baseline="30000" dirty="0"/>
              <a:t> </a:t>
            </a:r>
            <a:r>
              <a:rPr lang="en-US" sz="3600" b="1" baseline="30000" dirty="0"/>
              <a:t>Children, when reprimanded, scolded, or sent at bed, get sick or have convulsions in sleep.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5C30541-9E1D-4D22-A30C-3CE82B54CAEB}"/>
              </a:ext>
            </a:extLst>
          </p:cNvPr>
          <p:cNvSpPr/>
          <p:nvPr/>
        </p:nvSpPr>
        <p:spPr>
          <a:xfrm>
            <a:off x="309488" y="3672958"/>
            <a:ext cx="8665699" cy="2205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Ailments From :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Ill effects, from bad news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From vexation with reserved displeasure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3600" b="1" baseline="30000" dirty="0"/>
              <a:t>From suppressed reserved mental sufferings; of</a:t>
            </a:r>
          </a:p>
          <a:p>
            <a:r>
              <a:rPr lang="en-US" sz="3600" b="1" baseline="30000" dirty="0"/>
              <a:t>shame and mortification (Staph.).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71089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A442285-CBA2-4C42-BFE5-1BDD59B7A374}"/>
              </a:ext>
            </a:extLst>
          </p:cNvPr>
          <p:cNvSpPr/>
          <p:nvPr/>
        </p:nvSpPr>
        <p:spPr>
          <a:xfrm>
            <a:off x="365760" y="779699"/>
            <a:ext cx="85953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Generalities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Cannot bear tobacco</a:t>
            </a:r>
            <a:r>
              <a:rPr lang="en-US" sz="3600" baseline="30000" dirty="0"/>
              <a:t>; smoking, or being in tobacco smoke, produces or aggravates headache.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Over sensitiveness to pain (</a:t>
            </a:r>
            <a:r>
              <a:rPr lang="en-US" sz="3600" b="1" baseline="30000" dirty="0" err="1"/>
              <a:t>Coff</a:t>
            </a:r>
            <a:r>
              <a:rPr lang="en-US" sz="3600" b="1" baseline="30000" dirty="0"/>
              <a:t>., Cham.). </a:t>
            </a:r>
            <a:r>
              <a:rPr lang="en-US" sz="3600" baseline="30000" dirty="0"/>
              <a:t> </a:t>
            </a:r>
            <a:r>
              <a:rPr lang="en-US" sz="3600" b="1" baseline="30000" dirty="0"/>
              <a:t>Pain in small, circumscribed spots.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In talking or chewing, bites inside of cheek.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Sweat on the face on a small spot only while eating.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Headache, as if a nail was driven out through the side, relieved by lying on it.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 err="1"/>
              <a:t>Prolapsus</a:t>
            </a:r>
            <a:r>
              <a:rPr lang="en-US" sz="3600" b="1" baseline="30000" dirty="0"/>
              <a:t> ani from moderate straining at stool, stooping or lifting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Aggravates when the stool is loose.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2030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073BB737-03ED-4E84-8C15-7595C3747352}"/>
              </a:ext>
            </a:extLst>
          </p:cNvPr>
          <p:cNvSpPr/>
          <p:nvPr/>
        </p:nvSpPr>
        <p:spPr>
          <a:xfrm>
            <a:off x="379828" y="919208"/>
            <a:ext cx="8764172" cy="4145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baseline="30000" dirty="0"/>
              <a:t>Hemorrhoids: prolapse with every stool, have to be replaced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i="1" baseline="30000" dirty="0"/>
              <a:t>Sharp stitches shoot up the rectum </a:t>
            </a:r>
            <a:r>
              <a:rPr lang="en-US" sz="3600" b="1" baseline="30000" dirty="0"/>
              <a:t>(Nit. a.)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baseline="30000" dirty="0"/>
              <a:t>Aggravates for hours after stool (Rat., </a:t>
            </a:r>
            <a:r>
              <a:rPr lang="en-US" sz="3600" b="1" baseline="30000" dirty="0" err="1"/>
              <a:t>Sulph</a:t>
            </a:r>
            <a:r>
              <a:rPr lang="en-US" sz="3600" b="1" baseline="30000" dirty="0"/>
              <a:t>.).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baseline="30000" dirty="0"/>
              <a:t>Twitching, jerking's, even spasms of single limbs or whole body, when falling asleep.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baseline="30000" dirty="0"/>
              <a:t>Complaints return at precisely the same hour</a:t>
            </a:r>
            <a:r>
              <a:rPr lang="en-US" sz="3600" baseline="30000" dirty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74921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01C06737-7717-4D05-B7A5-9688EF724AD8}"/>
              </a:ext>
            </a:extLst>
          </p:cNvPr>
          <p:cNvSpPr/>
          <p:nvPr/>
        </p:nvSpPr>
        <p:spPr>
          <a:xfrm>
            <a:off x="569741" y="89006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Aggravation: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From Coffee tobacco</a:t>
            </a: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pl-PL" sz="3600" b="1" baseline="30000" dirty="0"/>
              <a:t>Brandy</a:t>
            </a: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Contact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0063655D-834D-49F9-9EC4-A25020295F4E}"/>
              </a:ext>
            </a:extLst>
          </p:cNvPr>
          <p:cNvSpPr/>
          <p:nvPr/>
        </p:nvSpPr>
        <p:spPr>
          <a:xfrm>
            <a:off x="569741" y="2781479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>
              <a:buFont typeface="Arial" panose="020B0604020202020204" pitchFamily="34" charset="0"/>
              <a:buChar char="•"/>
            </a:pPr>
            <a:r>
              <a:rPr lang="fr-FR" sz="3600" b="1" baseline="30000" dirty="0"/>
              <a:t>Motion</a:t>
            </a: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hr-HR" sz="3600" b="1" baseline="30000" dirty="0"/>
              <a:t>Strong odors</a:t>
            </a: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Mental emotions</a:t>
            </a: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nb-NO" sz="3600" b="1" baseline="30000" dirty="0"/>
              <a:t>Grief</a:t>
            </a:r>
            <a:endParaRPr lang="en-US" sz="3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8BFCBCF-D1B9-45D9-BD79-4ACD42517B7B}"/>
              </a:ext>
            </a:extLst>
          </p:cNvPr>
          <p:cNvSpPr/>
          <p:nvPr/>
        </p:nvSpPr>
        <p:spPr>
          <a:xfrm>
            <a:off x="569741" y="4515601"/>
            <a:ext cx="4572000" cy="22057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b="1" baseline="30000" dirty="0">
                <a:solidFill>
                  <a:schemeClr val="bg1"/>
                </a:solidFill>
                <a:latin typeface="Arial Black" panose="020B0A04020102020204" pitchFamily="34" charset="0"/>
              </a:rPr>
              <a:t>Amelioration: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Walking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Warmth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Hard pressure (Cinch.)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baseline="30000" dirty="0"/>
              <a:t>Swallowing</a:t>
            </a:r>
            <a:endParaRPr lang="en-US" sz="3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75152A1-5A12-494F-8322-1211F742C358}"/>
              </a:ext>
            </a:extLst>
          </p:cNvPr>
          <p:cNvSpPr/>
          <p:nvPr/>
        </p:nvSpPr>
        <p:spPr>
          <a:xfrm>
            <a:off x="569741" y="272785"/>
            <a:ext cx="52452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Arial Black" panose="020B0A04020102020204" pitchFamily="34" charset="0"/>
              </a:rPr>
              <a:t>General Modalities:-</a:t>
            </a:r>
          </a:p>
        </p:txBody>
      </p:sp>
    </p:spTree>
    <p:extLst>
      <p:ext uri="{BB962C8B-B14F-4D97-AF65-F5344CB8AC3E}">
        <p14:creationId xmlns:p14="http://schemas.microsoft.com/office/powerpoint/2010/main" val="3500007253"/>
      </p:ext>
    </p:extLst>
  </p:cSld>
  <p:clrMapOvr>
    <a:masterClrMapping/>
  </p:clrMapOvr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261</TotalTime>
  <Words>1049</Words>
  <Application>Microsoft Office PowerPoint</Application>
  <PresentationFormat>On-screen Show (4:3)</PresentationFormat>
  <Paragraphs>159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Arial Black</vt:lpstr>
      <vt:lpstr>Courier New</vt:lpstr>
      <vt:lpstr>Trebuchet MS</vt:lpstr>
      <vt:lpstr>Wingdings</vt:lpstr>
      <vt:lpstr>Wingdings 2</vt:lpstr>
      <vt:lpstr>Revolution</vt:lpstr>
      <vt:lpstr>TOPIC 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Batool</dc:creator>
  <cp:lastModifiedBy>MALIK YOUNAS IMRAN</cp:lastModifiedBy>
  <cp:revision>21</cp:revision>
  <dcterms:created xsi:type="dcterms:W3CDTF">2020-03-28T06:48:42Z</dcterms:created>
  <dcterms:modified xsi:type="dcterms:W3CDTF">2020-03-28T17:59:15Z</dcterms:modified>
</cp:coreProperties>
</file>