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58" r:id="rId3"/>
    <p:sldId id="259" r:id="rId4"/>
    <p:sldId id="267" r:id="rId5"/>
    <p:sldId id="260" r:id="rId6"/>
    <p:sldId id="262" r:id="rId7"/>
    <p:sldId id="263" r:id="rId8"/>
    <p:sldId id="264" r:id="rId9"/>
    <p:sldId id="265" r:id="rId10"/>
    <p:sldId id="266" r:id="rId11"/>
    <p:sldId id="268" r:id="rId12"/>
    <p:sldId id="269" r:id="rId13"/>
    <p:sldId id="270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28-Mar-20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28-Mar-20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28-Mar-20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28-Mar-20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28-Mar-20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28-Mar-20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28-Mar-20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28-Mar-20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28-Mar-20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28-Mar-20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28-Mar-20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28-Mar-20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28-Mar-20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28-Mar-20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28-Mar-20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28-Mar-20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28-Mar-20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28-Mar-20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dhealthfacts.org/wiki/Sciatica" TargetMode="External"/><Relationship Id="rId2" Type="http://schemas.openxmlformats.org/officeDocument/2006/relationships/hyperlink" Target="http://www.ndhealthfacts.org/wiki/Dysmenorrhea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dhealthfacts.org/wiki/Pulsatilla" TargetMode="External"/><Relationship Id="rId2" Type="http://schemas.openxmlformats.org/officeDocument/2006/relationships/hyperlink" Target="http://www.ndhealthfacts.org/wiki/Aconit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ndhealthfacts.org/wiki/Ignatia" TargetMode="External"/><Relationship Id="rId5" Type="http://schemas.openxmlformats.org/officeDocument/2006/relationships/hyperlink" Target="http://www.ndhealthfacts.org/wiki/Staphysagria" TargetMode="External"/><Relationship Id="rId4" Type="http://schemas.openxmlformats.org/officeDocument/2006/relationships/hyperlink" Target="http://www.ndhealthfacts.org/wiki/Belladonna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dhealthfacts.org/wiki/Pulsatilla" TargetMode="External"/><Relationship Id="rId2" Type="http://schemas.openxmlformats.org/officeDocument/2006/relationships/hyperlink" Target="http://www.ndhealthfacts.org/wiki/Nux_vomica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ndhealthfacts.org/wiki/Belladonna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dhealthfacts.org/wiki/Homeopathic_Chamomilla#cite_ref-2" TargetMode="External"/><Relationship Id="rId7" Type="http://schemas.openxmlformats.org/officeDocument/2006/relationships/hyperlink" Target="http://www.ndhealthfacts.org/wiki/Homeopathic_Chamomilla#cite_ref-4" TargetMode="External"/><Relationship Id="rId2" Type="http://schemas.openxmlformats.org/officeDocument/2006/relationships/hyperlink" Target="http://www.ndhealthfacts.org/wiki/Homeopathic_Chamomilla#cite_ref-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ndhealthfacts.org/wiki/Homeopathic_Self-Care,_the_quick_and_easy_guide_for_the_whole_family." TargetMode="External"/><Relationship Id="rId5" Type="http://schemas.openxmlformats.org/officeDocument/2006/relationships/hyperlink" Target="http://www.ndhealthfacts.org/wiki/Homeopathic_Chamomilla#cite_ref-3" TargetMode="External"/><Relationship Id="rId4" Type="http://schemas.openxmlformats.org/officeDocument/2006/relationships/hyperlink" Target="http://www.ndhealthfacts.org/wiki/Homeopathic_Remedies,_A_Quick_and_Easy_Guide_to_Common_Disorders_and_their_Homeopathic_Treatments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dhealthfacts.org/wiki/Matricaria_recutita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dhealthfacts.org/wiki/Diarrhea" TargetMode="External"/><Relationship Id="rId2" Type="http://schemas.openxmlformats.org/officeDocument/2006/relationships/hyperlink" Target="http://www.ndhealthfacts.org/wiki/Colic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ndhealthfacts.org/wiki/Pain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dhealthfacts.org/wiki/Colic" TargetMode="External"/><Relationship Id="rId2" Type="http://schemas.openxmlformats.org/officeDocument/2006/relationships/hyperlink" Target="http://www.ndhealthfacts.org/wiki/Teethin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ndhealthfacts.org/wiki/Diarrhea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dhealthfacts.org/wiki/Pain" TargetMode="External"/><Relationship Id="rId2" Type="http://schemas.openxmlformats.org/officeDocument/2006/relationships/hyperlink" Target="http://www.ndhealthfacts.org/wiki/Ear_Infections_(Otitis_media)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ndhealthfacts.org/wiki/Teething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dhealthfacts.org/wiki/Fever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dhealthfacts.org/wiki/Teething" TargetMode="External"/><Relationship Id="rId2" Type="http://schemas.openxmlformats.org/officeDocument/2006/relationships/hyperlink" Target="http://www.ndhealthfacts.org/wiki/Insomni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ndhealthfacts.org/wiki/Sleep" TargetMode="External"/><Relationship Id="rId5" Type="http://schemas.openxmlformats.org/officeDocument/2006/relationships/hyperlink" Target="http://www.ndhealthfacts.org/wiki/Colic" TargetMode="External"/><Relationship Id="rId4" Type="http://schemas.openxmlformats.org/officeDocument/2006/relationships/hyperlink" Target="http://www.ndhealthfacts.org/wiki/Anger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Chamomilla</a:t>
            </a:r>
            <a:r>
              <a:rPr lang="en-US" dirty="0"/>
              <a:t> is the homeopathic remedy name for the herb corn feverfew and is part of the </a:t>
            </a:r>
            <a:r>
              <a:rPr lang="en-US" dirty="0" err="1"/>
              <a:t>Compositae</a:t>
            </a:r>
            <a:r>
              <a:rPr lang="en-US" dirty="0"/>
              <a:t> family. It is also known as </a:t>
            </a:r>
            <a:r>
              <a:rPr lang="en-US" dirty="0" err="1"/>
              <a:t>matricaria</a:t>
            </a:r>
            <a:r>
              <a:rPr lang="en-US" dirty="0"/>
              <a:t> </a:t>
            </a:r>
            <a:r>
              <a:rPr lang="en-US" dirty="0" err="1"/>
              <a:t>chamomilla</a:t>
            </a:r>
            <a:r>
              <a:rPr lang="en-US" dirty="0"/>
              <a:t> and German </a:t>
            </a:r>
            <a:r>
              <a:rPr lang="en-US" dirty="0" err="1"/>
              <a:t>chamomille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/>
              <a:t>It is used primarily for child-birth and </a:t>
            </a:r>
            <a:r>
              <a:rPr lang="en-US" dirty="0" smtClean="0"/>
              <a:t>teething but is useful for so much more. </a:t>
            </a:r>
            <a:r>
              <a:rPr lang="en-US" dirty="0"/>
              <a:t>It is another must have in your homeopathic first aid kit.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600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common conditions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Anger</a:t>
            </a:r>
            <a:endParaRPr lang="en-US" dirty="0"/>
          </a:p>
          <a:p>
            <a:r>
              <a:rPr lang="en-US" dirty="0" smtClean="0"/>
              <a:t> </a:t>
            </a:r>
            <a:r>
              <a:rPr lang="en-US" dirty="0"/>
              <a:t>Breast </a:t>
            </a:r>
            <a:r>
              <a:rPr lang="en-US" dirty="0" smtClean="0"/>
              <a:t>Inflammation</a:t>
            </a:r>
          </a:p>
          <a:p>
            <a:r>
              <a:rPr lang="en-US" dirty="0" smtClean="0"/>
              <a:t>Cramps</a:t>
            </a:r>
            <a:endParaRPr lang="en-US" dirty="0"/>
          </a:p>
          <a:p>
            <a:r>
              <a:rPr lang="en-US" dirty="0" smtClean="0"/>
              <a:t> </a:t>
            </a:r>
            <a:r>
              <a:rPr lang="en-US" dirty="0"/>
              <a:t>Drug </a:t>
            </a:r>
            <a:r>
              <a:rPr lang="en-US" dirty="0" smtClean="0"/>
              <a:t>detox</a:t>
            </a:r>
          </a:p>
          <a:p>
            <a:r>
              <a:rPr lang="en-US" dirty="0" smtClean="0"/>
              <a:t> </a:t>
            </a:r>
            <a:r>
              <a:rPr lang="en-US" dirty="0"/>
              <a:t>Neck pain (arm </a:t>
            </a:r>
            <a:r>
              <a:rPr lang="en-US" dirty="0" smtClean="0"/>
              <a:t>neuralgia)</a:t>
            </a:r>
          </a:p>
          <a:p>
            <a:r>
              <a:rPr lang="en-US" u="sng" dirty="0" smtClean="0">
                <a:hlinkClick r:id="rId2" tooltip="Dysmenorrhea"/>
              </a:rPr>
              <a:t>Dysmenorrhea</a:t>
            </a:r>
            <a:endParaRPr lang="en-US" dirty="0"/>
          </a:p>
          <a:p>
            <a:r>
              <a:rPr lang="en-US" dirty="0"/>
              <a:t> </a:t>
            </a:r>
            <a:r>
              <a:rPr lang="en-US" u="sng" dirty="0">
                <a:hlinkClick r:id="rId3" tooltip="Sciatica"/>
              </a:rPr>
              <a:t>Sciatica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5336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Compare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Cypripedium </a:t>
            </a:r>
            <a:r>
              <a:rPr lang="en-US" dirty="0" err="1"/>
              <a:t>pubescens</a:t>
            </a:r>
            <a:r>
              <a:rPr lang="en-US" dirty="0"/>
              <a:t>, </a:t>
            </a:r>
            <a:r>
              <a:rPr lang="en-US" dirty="0" err="1"/>
              <a:t>Anthemis</a:t>
            </a:r>
            <a:r>
              <a:rPr lang="en-US" dirty="0"/>
              <a:t>, </a:t>
            </a:r>
            <a:r>
              <a:rPr lang="en-US" u="sng" dirty="0">
                <a:hlinkClick r:id="rId2" tooltip="Aconite"/>
              </a:rPr>
              <a:t>Aconite</a:t>
            </a:r>
            <a:r>
              <a:rPr lang="en-US" dirty="0"/>
              <a:t>, </a:t>
            </a:r>
            <a:r>
              <a:rPr lang="en-US" u="sng" dirty="0" err="1">
                <a:hlinkClick r:id="rId3" tooltip="Pulsatilla"/>
              </a:rPr>
              <a:t>Pulsatilla</a:t>
            </a:r>
            <a:r>
              <a:rPr lang="en-US" dirty="0"/>
              <a:t>, </a:t>
            </a:r>
            <a:r>
              <a:rPr lang="en-US" dirty="0" err="1"/>
              <a:t>Coffea</a:t>
            </a:r>
            <a:r>
              <a:rPr lang="en-US" dirty="0" smtClean="0"/>
              <a:t>,</a:t>
            </a:r>
          </a:p>
          <a:p>
            <a:pPr marL="0" indent="0">
              <a:buNone/>
            </a:pPr>
            <a:r>
              <a:rPr lang="en-US" dirty="0"/>
              <a:t> </a:t>
            </a:r>
            <a:r>
              <a:rPr lang="en-US" u="sng" dirty="0">
                <a:hlinkClick r:id="rId4" tooltip="Belladonna"/>
              </a:rPr>
              <a:t>Belladonna</a:t>
            </a:r>
            <a:r>
              <a:rPr lang="en-US" dirty="0"/>
              <a:t> (follows belladonna in diseases of children and abuse of opium</a:t>
            </a:r>
            <a:r>
              <a:rPr lang="en-US" dirty="0" smtClean="0"/>
              <a:t>),</a:t>
            </a:r>
          </a:p>
          <a:p>
            <a:pPr marL="0" indent="0">
              <a:buNone/>
            </a:pPr>
            <a:r>
              <a:rPr lang="en-US" dirty="0"/>
              <a:t> </a:t>
            </a:r>
            <a:r>
              <a:rPr lang="en-US" u="sng" dirty="0" err="1">
                <a:hlinkClick r:id="rId5" tooltip="Staphysagria"/>
              </a:rPr>
              <a:t>Staphysagria</a:t>
            </a:r>
            <a:r>
              <a:rPr lang="en-US" dirty="0"/>
              <a:t>, </a:t>
            </a:r>
            <a:r>
              <a:rPr lang="en-US" u="sng" dirty="0" err="1">
                <a:hlinkClick r:id="rId6" tooltip="Ignatia"/>
              </a:rPr>
              <a:t>Ignatia</a:t>
            </a:r>
            <a:r>
              <a:rPr lang="en-US" dirty="0"/>
              <a:t>, </a:t>
            </a:r>
            <a:r>
              <a:rPr lang="en-US" dirty="0" err="1"/>
              <a:t>Rubus</a:t>
            </a:r>
            <a:r>
              <a:rPr lang="en-US" dirty="0"/>
              <a:t> </a:t>
            </a:r>
            <a:r>
              <a:rPr lang="en-US" dirty="0" err="1"/>
              <a:t>villosus</a:t>
            </a:r>
            <a:r>
              <a:rPr lang="en-US" dirty="0"/>
              <a:t> (diarrhea of infancy; stools watery and clay </a:t>
            </a:r>
            <a:r>
              <a:rPr lang="en-US" dirty="0" err="1"/>
              <a:t>coloured</a:t>
            </a:r>
            <a:r>
              <a:rPr lang="en-US" dirty="0"/>
              <a:t>)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5971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Antidote &amp; </a:t>
            </a:r>
            <a:r>
              <a:rPr lang="en-US" dirty="0" err="1" smtClean="0"/>
              <a:t>Complementry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b="1" dirty="0"/>
              <a:t>Antidotes</a:t>
            </a:r>
            <a:r>
              <a:rPr lang="en-US" dirty="0"/>
              <a:t>: Camphor, </a:t>
            </a:r>
            <a:r>
              <a:rPr lang="en-US" u="sng" dirty="0" err="1">
                <a:hlinkClick r:id="rId2" tooltip="Nux vomica"/>
              </a:rPr>
              <a:t>Nux</a:t>
            </a:r>
            <a:r>
              <a:rPr lang="en-US" u="sng" dirty="0">
                <a:hlinkClick r:id="rId2" tooltip="Nux vomica"/>
              </a:rPr>
              <a:t> vomica</a:t>
            </a:r>
            <a:r>
              <a:rPr lang="en-US" dirty="0"/>
              <a:t>, </a:t>
            </a:r>
            <a:r>
              <a:rPr lang="en-US" u="sng" dirty="0" err="1">
                <a:hlinkClick r:id="rId3" tooltip="Pulsatilla"/>
              </a:rPr>
              <a:t>Pulsatilla</a:t>
            </a:r>
            <a:endParaRPr lang="en-US" dirty="0"/>
          </a:p>
          <a:p>
            <a:r>
              <a:rPr lang="en-US" b="1" dirty="0"/>
              <a:t>Complementary</a:t>
            </a:r>
            <a:r>
              <a:rPr lang="en-US" dirty="0"/>
              <a:t>: </a:t>
            </a:r>
            <a:r>
              <a:rPr lang="en-US" u="sng" dirty="0">
                <a:hlinkClick r:id="rId4" tooltip="Belladonna"/>
              </a:rPr>
              <a:t>Belladonna</a:t>
            </a:r>
            <a:r>
              <a:rPr lang="en-US" dirty="0"/>
              <a:t>, Magnesium </a:t>
            </a:r>
            <a:r>
              <a:rPr lang="en-US" dirty="0" err="1"/>
              <a:t>carbonicum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9293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References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dirty="0">
                <a:hlinkClick r:id="rId2"/>
              </a:rPr>
              <a:t>Jump up</a:t>
            </a:r>
            <a:r>
              <a:rPr lang="en-US" u="sng" dirty="0">
                <a:hlinkClick r:id="rId2"/>
              </a:rPr>
              <a:t>↑</a:t>
            </a:r>
            <a:r>
              <a:rPr lang="en-US" dirty="0"/>
              <a:t> Morrison Roger (1993) </a:t>
            </a:r>
            <a:r>
              <a:rPr lang="en-US" i="1" dirty="0"/>
              <a:t>Desktop Guide, to Keynote and Confirmatory Symptoms</a:t>
            </a:r>
            <a:r>
              <a:rPr lang="en-US" dirty="0"/>
              <a:t> </a:t>
            </a:r>
            <a:r>
              <a:rPr lang="en-US" dirty="0" err="1"/>
              <a:t>Hahnmann</a:t>
            </a:r>
            <a:r>
              <a:rPr lang="en-US" dirty="0"/>
              <a:t> Clinic Publishing.</a:t>
            </a:r>
          </a:p>
          <a:p>
            <a:pPr lvl="0"/>
            <a:r>
              <a:rPr lang="en-US" dirty="0">
                <a:hlinkClick r:id="rId3"/>
              </a:rPr>
              <a:t>Jump up</a:t>
            </a:r>
            <a:r>
              <a:rPr lang="en-US" u="sng" dirty="0">
                <a:hlinkClick r:id="rId3"/>
              </a:rPr>
              <a:t>↑</a:t>
            </a:r>
            <a:r>
              <a:rPr lang="en-US" dirty="0"/>
              <a:t> </a:t>
            </a:r>
            <a:r>
              <a:rPr lang="en-US" dirty="0" err="1"/>
              <a:t>Hershoff</a:t>
            </a:r>
            <a:r>
              <a:rPr lang="en-US" dirty="0"/>
              <a:t> Asa (2000) </a:t>
            </a:r>
            <a:r>
              <a:rPr lang="en-US" u="sng" dirty="0">
                <a:hlinkClick r:id="rId4" tooltip="Homeopathic Remedies, A Quick and Easy Guide to Common Disorders and their Homeopathic Treatments"/>
              </a:rPr>
              <a:t>Homeopathic Remedies, A Quick and Easy Guide to Common Disorders and their Homeopathic Treatments</a:t>
            </a:r>
            <a:r>
              <a:rPr lang="en-US" dirty="0"/>
              <a:t>, Avery Publishing Group, New York.</a:t>
            </a:r>
          </a:p>
          <a:p>
            <a:pPr lvl="0"/>
            <a:r>
              <a:rPr lang="en-US" dirty="0">
                <a:hlinkClick r:id="rId5"/>
              </a:rPr>
              <a:t>Jump up</a:t>
            </a:r>
            <a:r>
              <a:rPr lang="en-US" u="sng" dirty="0">
                <a:hlinkClick r:id="rId5"/>
              </a:rPr>
              <a:t>↑</a:t>
            </a:r>
            <a:r>
              <a:rPr lang="en-US" dirty="0"/>
              <a:t> Ullman Robert, </a:t>
            </a:r>
            <a:r>
              <a:rPr lang="en-US" dirty="0" err="1"/>
              <a:t>Reichenberg</a:t>
            </a:r>
            <a:r>
              <a:rPr lang="en-US" dirty="0"/>
              <a:t>-Ullman </a:t>
            </a:r>
            <a:r>
              <a:rPr lang="en-US" dirty="0" err="1"/>
              <a:t>Judyth</a:t>
            </a:r>
            <a:r>
              <a:rPr lang="en-US" dirty="0"/>
              <a:t> (1997) </a:t>
            </a:r>
            <a:r>
              <a:rPr lang="en-US" u="sng" dirty="0">
                <a:hlinkClick r:id="rId6" tooltip="Homeopathic Self-Care, the quick and easy guide for the whole family."/>
              </a:rPr>
              <a:t>Homeopathic Self-Care, the quick and easy guide for the whole family.</a:t>
            </a:r>
            <a:r>
              <a:rPr lang="en-US" dirty="0"/>
              <a:t> Prima Publishing.</a:t>
            </a:r>
          </a:p>
          <a:p>
            <a:pPr lvl="0"/>
            <a:r>
              <a:rPr lang="en-US" dirty="0">
                <a:hlinkClick r:id="rId7"/>
              </a:rPr>
              <a:t>Jump up</a:t>
            </a:r>
            <a:r>
              <a:rPr lang="en-US" u="sng" dirty="0">
                <a:hlinkClick r:id="rId7"/>
              </a:rPr>
              <a:t>↑</a:t>
            </a:r>
            <a:r>
              <a:rPr lang="en-US" dirty="0"/>
              <a:t> </a:t>
            </a:r>
            <a:r>
              <a:rPr lang="en-US" dirty="0" err="1"/>
              <a:t>Boericke</a:t>
            </a:r>
            <a:r>
              <a:rPr lang="en-US" dirty="0"/>
              <a:t> W (1996) </a:t>
            </a:r>
            <a:r>
              <a:rPr lang="en-US" i="1" dirty="0"/>
              <a:t>Pocket Manual of Homoeopathic Materia </a:t>
            </a:r>
            <a:r>
              <a:rPr lang="en-US" i="1" dirty="0" err="1"/>
              <a:t>Medica</a:t>
            </a:r>
            <a:r>
              <a:rPr lang="en-US" i="1" dirty="0"/>
              <a:t> and Repertory, a Chapter on Rare and Uncommon Remedies</a:t>
            </a:r>
            <a:r>
              <a:rPr lang="en-US" dirty="0"/>
              <a:t>, B. Jain Publishers, India.</a:t>
            </a:r>
          </a:p>
          <a:p>
            <a:r>
              <a:rPr lang="en-US" dirty="0"/>
              <a:t> 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216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Therapeutic Indications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err="1"/>
              <a:t>Chamomilla</a:t>
            </a:r>
            <a:r>
              <a:rPr lang="en-US" dirty="0"/>
              <a:t> is an excellent remedy for:</a:t>
            </a:r>
          </a:p>
          <a:p>
            <a:r>
              <a:rPr lang="en-US" dirty="0"/>
              <a:t>Teething baby, a woman in </a:t>
            </a:r>
            <a:r>
              <a:rPr lang="en-US" dirty="0" err="1"/>
              <a:t>labour</a:t>
            </a:r>
            <a:r>
              <a:rPr lang="en-US" dirty="0"/>
              <a:t> or insomnia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/>
              <a:t>Anger is a main focal point with this remedy and any symptoms resulting from anger should be compared to the list below.</a:t>
            </a:r>
          </a:p>
          <a:p>
            <a:r>
              <a:rPr lang="en-US" dirty="0"/>
              <a:t>It is very useful in cases where the child is irritable or an adult has unbearable pain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/>
              <a:t>A baby that insists on being carried around but who will cry loudly if held still is a good candidate for this remedy.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5909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Source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b="1" dirty="0"/>
              <a:t>Plant:</a:t>
            </a:r>
            <a:r>
              <a:rPr lang="en-US" dirty="0"/>
              <a:t> </a:t>
            </a:r>
            <a:r>
              <a:rPr lang="en-US" i="1" u="sng" dirty="0" err="1">
                <a:hlinkClick r:id="rId2" tooltip="Matricaria recutita"/>
              </a:rPr>
              <a:t>Matricaria</a:t>
            </a:r>
            <a:r>
              <a:rPr lang="en-US" i="1" u="sng" dirty="0">
                <a:hlinkClick r:id="rId2" tooltip="Matricaria recutita"/>
              </a:rPr>
              <a:t> </a:t>
            </a:r>
            <a:r>
              <a:rPr lang="en-US" i="1" u="sng" dirty="0" err="1">
                <a:hlinkClick r:id="rId2" tooltip="Matricaria recutita"/>
              </a:rPr>
              <a:t>chamomilla</a:t>
            </a:r>
            <a:r>
              <a:rPr lang="en-US" dirty="0"/>
              <a:t>, also known as German Chamomile</a:t>
            </a:r>
          </a:p>
          <a:p>
            <a:pPr lvl="0"/>
            <a:r>
              <a:rPr lang="en-US" b="1" dirty="0"/>
              <a:t>Short Form:</a:t>
            </a:r>
            <a:r>
              <a:rPr lang="en-US" dirty="0"/>
              <a:t> Cham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74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Characteristics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n-US" b="1" dirty="0"/>
              <a:t>Triggers:</a:t>
            </a:r>
            <a:r>
              <a:rPr lang="en-US" dirty="0"/>
              <a:t> painful situations</a:t>
            </a:r>
          </a:p>
          <a:p>
            <a:pPr lvl="0"/>
            <a:r>
              <a:rPr lang="en-US" b="1" dirty="0"/>
              <a:t>General:</a:t>
            </a:r>
            <a:r>
              <a:rPr lang="en-US" dirty="0"/>
              <a:t> </a:t>
            </a:r>
            <a:r>
              <a:rPr lang="en-US" u="sng" dirty="0"/>
              <a:t>demands to be carried or rocked</a:t>
            </a:r>
            <a:r>
              <a:rPr lang="en-US" dirty="0"/>
              <a:t>, great pain </a:t>
            </a:r>
            <a:r>
              <a:rPr lang="en-US" u="sng" dirty="0"/>
              <a:t>with irritability</a:t>
            </a:r>
            <a:r>
              <a:rPr lang="en-US" dirty="0"/>
              <a:t>, impatience, and restlessness, </a:t>
            </a:r>
            <a:r>
              <a:rPr lang="en-US" u="sng" dirty="0"/>
              <a:t>inconsolable child</a:t>
            </a:r>
            <a:r>
              <a:rPr lang="en-US" dirty="0"/>
              <a:t>, </a:t>
            </a:r>
            <a:r>
              <a:rPr lang="en-US" u="sng" dirty="0"/>
              <a:t>refuses what is asked for</a:t>
            </a:r>
            <a:r>
              <a:rPr lang="en-US" dirty="0"/>
              <a:t>, cannot bear to be touched or examined</a:t>
            </a:r>
          </a:p>
          <a:p>
            <a:pPr lvl="0"/>
            <a:r>
              <a:rPr lang="en-US" b="1" dirty="0"/>
              <a:t>Worse:</a:t>
            </a:r>
            <a:r>
              <a:rPr lang="en-US" dirty="0"/>
              <a:t> </a:t>
            </a:r>
            <a:r>
              <a:rPr lang="en-US" u="sng" dirty="0"/>
              <a:t>anger</a:t>
            </a:r>
            <a:r>
              <a:rPr lang="en-US" dirty="0"/>
              <a:t>, teething, cold wind, night, 9:00P.M.</a:t>
            </a:r>
          </a:p>
          <a:p>
            <a:pPr lvl="0"/>
            <a:r>
              <a:rPr lang="en-US" b="1" dirty="0"/>
              <a:t>Better:</a:t>
            </a:r>
            <a:r>
              <a:rPr lang="en-US" dirty="0"/>
              <a:t> </a:t>
            </a:r>
            <a:r>
              <a:rPr lang="en-US" u="sng" dirty="0"/>
              <a:t>being carried</a:t>
            </a:r>
            <a:endParaRPr lang="en-US" dirty="0"/>
          </a:p>
          <a:p>
            <a:pPr lvl="0"/>
            <a:r>
              <a:rPr lang="en-US" b="1" dirty="0"/>
              <a:t>Psychological:</a:t>
            </a:r>
            <a:r>
              <a:rPr lang="en-US" dirty="0"/>
              <a:t> </a:t>
            </a:r>
            <a:r>
              <a:rPr lang="en-US" u="sng" dirty="0"/>
              <a:t>screaming, crying, extremely fussy</a:t>
            </a:r>
            <a:r>
              <a:rPr lang="en-US" dirty="0"/>
              <a:t>. Mental calmness is a contraindication for </a:t>
            </a:r>
            <a:r>
              <a:rPr lang="en-US" dirty="0" err="1"/>
              <a:t>Chamomillia</a:t>
            </a:r>
            <a:r>
              <a:rPr lang="en-US" dirty="0"/>
              <a:t>.</a:t>
            </a:r>
          </a:p>
          <a:p>
            <a:pPr lvl="0"/>
            <a:r>
              <a:rPr lang="en-US" b="1" dirty="0"/>
              <a:t>Other symptoms:</a:t>
            </a:r>
            <a:r>
              <a:rPr lang="en-US" dirty="0"/>
              <a:t> cannot stand to listen to music</a:t>
            </a:r>
          </a:p>
          <a:p>
            <a:pPr lvl="0"/>
            <a:r>
              <a:rPr lang="en-US" b="1" dirty="0"/>
              <a:t>Food and drink:</a:t>
            </a:r>
            <a:r>
              <a:rPr lang="en-US" dirty="0"/>
              <a:t> desire for cold drinks, aversion to warm drinks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9604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Indications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>
                <a:hlinkClick r:id="rId2" tooltip="Colic"/>
              </a:rPr>
              <a:t>Colic</a:t>
            </a:r>
            <a:r>
              <a:rPr lang="en-US" dirty="0"/>
              <a:t> with cutting pains with flatus</a:t>
            </a:r>
            <a:r>
              <a:rPr lang="en-US" dirty="0" smtClean="0"/>
              <a:t>,</a:t>
            </a:r>
          </a:p>
          <a:p>
            <a:r>
              <a:rPr lang="en-US" dirty="0"/>
              <a:t> </a:t>
            </a:r>
            <a:r>
              <a:rPr lang="en-US" u="sng" dirty="0"/>
              <a:t>D</a:t>
            </a:r>
            <a:r>
              <a:rPr lang="en-US" u="sng" dirty="0" smtClean="0">
                <a:hlinkClick r:id="rId3" tooltip="Diarrhea"/>
              </a:rPr>
              <a:t>iarrhea</a:t>
            </a:r>
            <a:r>
              <a:rPr lang="en-US" dirty="0"/>
              <a:t>; undigested grassy or yellow-green stool, smells like bad eggs. Hot and thirsty, hot sweats, one cheek red. </a:t>
            </a:r>
            <a:endParaRPr lang="en-US" dirty="0" smtClean="0"/>
          </a:p>
          <a:p>
            <a:r>
              <a:rPr lang="en-US" dirty="0" smtClean="0"/>
              <a:t>Terrible </a:t>
            </a:r>
            <a:r>
              <a:rPr lang="en-US" dirty="0"/>
              <a:t>temper, demanding, fretful, moaning, screams and arches back. </a:t>
            </a:r>
            <a:r>
              <a:rPr lang="en-US" u="sng" dirty="0"/>
              <a:t>Refuses what is asked for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/>
              <a:t>Sleepless with </a:t>
            </a:r>
            <a:r>
              <a:rPr lang="en-US" u="sng" dirty="0">
                <a:hlinkClick r:id="rId4" tooltip="Pain"/>
              </a:rPr>
              <a:t>pain</a:t>
            </a:r>
            <a:r>
              <a:rPr lang="en-US" dirty="0"/>
              <a:t>. </a:t>
            </a:r>
            <a:r>
              <a:rPr lang="en-US" u="sng" dirty="0"/>
              <a:t>Wants to be carried</a:t>
            </a:r>
            <a:r>
              <a:rPr lang="en-US" dirty="0"/>
              <a:t>. Worse touch or being spoken to, worse </a:t>
            </a:r>
            <a:r>
              <a:rPr lang="en-US" u="sng" dirty="0"/>
              <a:t>if breastfeeding mother drinks coffee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990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Teething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>
                <a:hlinkClick r:id="rId2" tooltip="Teething"/>
              </a:rPr>
              <a:t>Teething</a:t>
            </a:r>
            <a:r>
              <a:rPr lang="en-US" dirty="0"/>
              <a:t> with intense pain. Swollen, inflamed, tender gums. Face flushed on one side, hot head. Hot, sticky sweats. </a:t>
            </a:r>
            <a:r>
              <a:rPr lang="en-US" u="sng" dirty="0"/>
              <a:t>Painful </a:t>
            </a:r>
            <a:r>
              <a:rPr lang="en-US" u="sng" dirty="0">
                <a:hlinkClick r:id="rId3" tooltip="Colic"/>
              </a:rPr>
              <a:t>colic</a:t>
            </a:r>
            <a:r>
              <a:rPr lang="en-US" dirty="0"/>
              <a:t>, grass green </a:t>
            </a:r>
            <a:r>
              <a:rPr lang="en-US" u="sng" dirty="0">
                <a:hlinkClick r:id="rId4" tooltip="Diarrhea"/>
              </a:rPr>
              <a:t>diarrhea</a:t>
            </a:r>
            <a:r>
              <a:rPr lang="en-US" dirty="0"/>
              <a:t>. Irritable, whining, angry tantrums; wants things then refuses them. Very sensitive to pain. least touch, or wrong word. Wants to be carried.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951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>
                <a:hlinkClick r:id="rId2" tooltip="Ear Infections (Otitis media)"/>
              </a:rPr>
              <a:t>Ear Infections (Otitis </a:t>
            </a:r>
            <a:r>
              <a:rPr lang="en-US" u="sng" dirty="0" smtClean="0">
                <a:hlinkClick r:id="rId2" tooltip="Ear Infections (Otitis media)"/>
              </a:rPr>
              <a:t>media</a:t>
            </a:r>
            <a:r>
              <a:rPr lang="en-US" u="sng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 that is very acute with stitching </a:t>
            </a:r>
            <a:r>
              <a:rPr lang="en-US" u="sng" dirty="0">
                <a:hlinkClick r:id="rId3" tooltip="Pain"/>
              </a:rPr>
              <a:t>pain</a:t>
            </a:r>
            <a:r>
              <a:rPr lang="en-US" dirty="0"/>
              <a:t>. Hot red ears or one cheek red, the other pale. Earache with </a:t>
            </a:r>
            <a:r>
              <a:rPr lang="en-US" u="sng" dirty="0">
                <a:hlinkClick r:id="rId4" tooltip="Teething"/>
              </a:rPr>
              <a:t>teething</a:t>
            </a:r>
            <a:r>
              <a:rPr lang="en-US" dirty="0"/>
              <a:t>. </a:t>
            </a:r>
            <a:r>
              <a:rPr lang="en-US" u="sng" dirty="0"/>
              <a:t>Very irritable</a:t>
            </a:r>
            <a:r>
              <a:rPr lang="en-US" dirty="0"/>
              <a:t>, cranky, tantrums.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75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Fever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>
                <a:hlinkClick r:id="rId2" tooltip="Fever"/>
              </a:rPr>
              <a:t>Fever</a:t>
            </a:r>
            <a:r>
              <a:rPr lang="en-US" dirty="0"/>
              <a:t> which is intense with long-lasting heat, followed by sweats. One cheek red, one pale. Sweats on covered parts. Hot, sweaty face, head. One part hot, the other cold. </a:t>
            </a:r>
            <a:r>
              <a:rPr lang="en-US" u="sng" dirty="0"/>
              <a:t>Thirsty</a:t>
            </a:r>
            <a:r>
              <a:rPr lang="en-US" dirty="0"/>
              <a:t>. Alternate chills and heat. Irritable, demanding, capricious.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0353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Insomnia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>
                <a:hlinkClick r:id="rId2" tooltip="Insomnia"/>
              </a:rPr>
              <a:t>Insomnia</a:t>
            </a:r>
            <a:r>
              <a:rPr lang="en-US" dirty="0"/>
              <a:t> from </a:t>
            </a:r>
            <a:r>
              <a:rPr lang="en-US" u="sng" dirty="0"/>
              <a:t>pain</a:t>
            </a:r>
            <a:r>
              <a:rPr lang="en-US" dirty="0"/>
              <a:t>, drugs, </a:t>
            </a:r>
            <a:r>
              <a:rPr lang="en-US" u="sng" dirty="0">
                <a:hlinkClick r:id="rId3" tooltip="Teething"/>
              </a:rPr>
              <a:t>teething</a:t>
            </a:r>
            <a:r>
              <a:rPr lang="en-US" dirty="0"/>
              <a:t>, </a:t>
            </a:r>
            <a:r>
              <a:rPr lang="en-US" u="sng" dirty="0">
                <a:hlinkClick r:id="rId4" tooltip="Anger"/>
              </a:rPr>
              <a:t>anger</a:t>
            </a:r>
            <a:r>
              <a:rPr lang="en-US" dirty="0"/>
              <a:t>, </a:t>
            </a:r>
            <a:r>
              <a:rPr lang="en-US" u="sng" dirty="0">
                <a:hlinkClick r:id="rId5" tooltip="Colic"/>
              </a:rPr>
              <a:t>colic</a:t>
            </a:r>
            <a:r>
              <a:rPr lang="en-US" dirty="0"/>
              <a:t>, menstrual cramps. Moaning, weeping, wailing in </a:t>
            </a:r>
            <a:r>
              <a:rPr lang="en-US" u="sng" dirty="0">
                <a:hlinkClick r:id="rId6" tooltip="Sleep"/>
              </a:rPr>
              <a:t>sleep</a:t>
            </a:r>
            <a:r>
              <a:rPr lang="en-US" dirty="0"/>
              <a:t>. Talking in </a:t>
            </a:r>
            <a:r>
              <a:rPr lang="en-US" u="sng" dirty="0">
                <a:hlinkClick r:id="rId6" tooltip="Sleep"/>
              </a:rPr>
              <a:t>sleep</a:t>
            </a:r>
            <a:r>
              <a:rPr lang="en-US" dirty="0"/>
              <a:t>. Sleepless until 2 a.m. Drowsy by day, sleepless at night.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7066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23</TotalTime>
  <Words>119</Words>
  <Application>Microsoft Office PowerPoint</Application>
  <PresentationFormat>Widescreen</PresentationFormat>
  <Paragraphs>54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Garamond</vt:lpstr>
      <vt:lpstr>Organic</vt:lpstr>
      <vt:lpstr>Introduction</vt:lpstr>
      <vt:lpstr>Therapeutic Indications </vt:lpstr>
      <vt:lpstr>Source </vt:lpstr>
      <vt:lpstr>Characteristics </vt:lpstr>
      <vt:lpstr>Indications </vt:lpstr>
      <vt:lpstr>Teething</vt:lpstr>
      <vt:lpstr>Ear Infections (Otitis media)</vt:lpstr>
      <vt:lpstr>Fever</vt:lpstr>
      <vt:lpstr>Insomnia</vt:lpstr>
      <vt:lpstr>Other common conditions</vt:lpstr>
      <vt:lpstr>Compare</vt:lpstr>
      <vt:lpstr>Antidote &amp; Complementry</vt:lpstr>
      <vt:lpstr>References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Chamomilla</dc:title>
  <dc:creator>MALIK YOUNAS IMRAN</dc:creator>
  <cp:lastModifiedBy>MALIK YOUNAS IMRAN</cp:lastModifiedBy>
  <cp:revision>8</cp:revision>
  <dcterms:created xsi:type="dcterms:W3CDTF">2020-03-28T18:37:22Z</dcterms:created>
  <dcterms:modified xsi:type="dcterms:W3CDTF">2020-03-28T19:01:18Z</dcterms:modified>
</cp:coreProperties>
</file>