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8" r:id="rId8"/>
    <p:sldId id="261" r:id="rId9"/>
    <p:sldId id="266" r:id="rId10"/>
    <p:sldId id="264" r:id="rId11"/>
    <p:sldId id="267" r:id="rId12"/>
    <p:sldId id="265" r:id="rId13"/>
    <p:sldId id="269" r:id="rId14"/>
  </p:sldIdLst>
  <p:sldSz cx="11887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816" y="72"/>
      </p:cViewPr>
      <p:guideLst>
        <p:guide orient="horz" pos="2160"/>
        <p:guide pos="374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862328" y="359898"/>
            <a:ext cx="962863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862328" y="1850064"/>
            <a:ext cx="962863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97863" y="1413802"/>
            <a:ext cx="27340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504329" y="1345016"/>
            <a:ext cx="83210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15400" y="274640"/>
            <a:ext cx="237744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900" y="274641"/>
            <a:ext cx="723138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967757" y="-54"/>
            <a:ext cx="89154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1910" y="2600325"/>
            <a:ext cx="83210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51910" y="1066800"/>
            <a:ext cx="83210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971800" y="0"/>
            <a:ext cx="9906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824017" y="2814656"/>
            <a:ext cx="27340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3130483" y="2745870"/>
            <a:ext cx="83210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290" y="274320"/>
            <a:ext cx="9747504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66290" y="1524000"/>
            <a:ext cx="47548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914" y="1524000"/>
            <a:ext cx="47548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5160336"/>
            <a:ext cx="106984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28278"/>
            <a:ext cx="523036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062472" y="328278"/>
            <a:ext cx="523036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94360" y="969336"/>
            <a:ext cx="523036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62472" y="969336"/>
            <a:ext cx="523036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290" y="274320"/>
            <a:ext cx="9747504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19479" y="0"/>
            <a:ext cx="10567721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319479" y="-54"/>
            <a:ext cx="9509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216778"/>
            <a:ext cx="4953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94360" y="1406964"/>
            <a:ext cx="4953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94360" y="2133601"/>
            <a:ext cx="1059942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2965" y="1066800"/>
            <a:ext cx="35661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90600" y="1066800"/>
            <a:ext cx="5943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9660" y="1143004"/>
            <a:ext cx="57454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15743" y="954341"/>
            <a:ext cx="89154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504767" y="936786"/>
            <a:ext cx="843991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660" y="4800600"/>
            <a:ext cx="57454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60704" y="-815922"/>
            <a:ext cx="213055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9462" y="21103"/>
            <a:ext cx="221284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237746" y="1055077"/>
            <a:ext cx="1463432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316736" y="-54"/>
            <a:ext cx="10570465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866290" y="274638"/>
            <a:ext cx="974750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866290" y="1447800"/>
            <a:ext cx="974750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655820" y="6305550"/>
            <a:ext cx="27736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0E0CA25-ED1D-4B9C-8BE8-FEE4858665A6}" type="datetimeFigureOut">
              <a:rPr lang="en-US" smtClean="0"/>
              <a:t>3/28/2020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429500" y="6305550"/>
            <a:ext cx="37642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197742" y="6305550"/>
            <a:ext cx="5943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834BB6-0708-46A8-8401-C8958F136F3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319479" y="-54"/>
            <a:ext cx="9509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066800"/>
            <a:ext cx="10104120" cy="1470025"/>
          </a:xfrm>
        </p:spPr>
        <p:txBody>
          <a:bodyPr/>
          <a:lstStyle/>
          <a:p>
            <a:pPr algn="ctr"/>
            <a:r>
              <a:rPr lang="en-US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GAS CHROMATOGRAPHY</a:t>
            </a:r>
            <a:endParaRPr lang="en-US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CHROMATOGRAPHIC ANALYSIS</a:t>
            </a:r>
            <a:endParaRPr 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number  of components in a sample is determined by the number of peaks.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amount of a given component in a sample is determined  by the area under the peaks.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identity of components can be determined by the given retention times. </a:t>
            </a:r>
          </a:p>
          <a:p>
            <a:pPr>
              <a:buNone/>
            </a:pPr>
            <a:endParaRPr lang="en-US" sz="2400" dirty="0" smtClean="0"/>
          </a:p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810000"/>
            <a:ext cx="5046663" cy="2803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3962400"/>
            <a:ext cx="5026626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Chromatogram of Gasoline</a:t>
            </a:r>
          </a:p>
        </p:txBody>
      </p:sp>
      <p:pic>
        <p:nvPicPr>
          <p:cNvPr id="40966" name="Picture 6" descr="http://info.sial.com/Graphics/Supelco/objects/2300/2291.gif"/>
          <p:cNvPicPr>
            <a:picLocks noChangeAspect="1" noChangeArrowheads="1"/>
          </p:cNvPicPr>
          <p:nvPr/>
        </p:nvPicPr>
        <p:blipFill>
          <a:blip r:embed="rId2">
            <a:lum bright="-52000" contrast="88000"/>
          </a:blip>
          <a:srcRect b="49806"/>
          <a:stretch>
            <a:fillRect/>
          </a:stretch>
        </p:blipFill>
        <p:spPr bwMode="auto">
          <a:xfrm>
            <a:off x="2895600" y="2743200"/>
            <a:ext cx="8591694" cy="3006726"/>
          </a:xfrm>
          <a:prstGeom prst="rect">
            <a:avLst/>
          </a:prstGeom>
          <a:noFill/>
        </p:spPr>
      </p:pic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1447800" y="1447800"/>
            <a:ext cx="2104872" cy="4552015"/>
          </a:xfrm>
          <a:prstGeom prst="rect">
            <a:avLst/>
          </a:prstGeom>
          <a:noFill/>
          <a:ln w="12700">
            <a:noFill/>
            <a:miter lim="800000"/>
            <a:headEnd type="none" w="lg" len="med"/>
            <a:tailEnd type="none" w="lg" len="med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  <a:buNone/>
            </a:pPr>
            <a:r>
              <a:rPr lang="en-US" sz="1400" dirty="0">
                <a:cs typeface="Arial" charset="0"/>
              </a:rPr>
              <a:t>1. </a:t>
            </a:r>
            <a:r>
              <a:rPr lang="en-US" sz="1400" dirty="0" err="1">
                <a:cs typeface="Arial" charset="0"/>
              </a:rPr>
              <a:t>Isobutane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2. n-Butane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3. </a:t>
            </a:r>
            <a:r>
              <a:rPr lang="en-US" sz="1400" dirty="0" err="1">
                <a:cs typeface="Arial" charset="0"/>
              </a:rPr>
              <a:t>Isopentane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4. n-Pentane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5. 2,3-Dimethylbutane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6. 2-Methylpentane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7. 3-Methylpentane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8. n-Hexane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9. 2,4-Dimethylpentane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10. Benzene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11. 2-Methylhexane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12. 3-Methylhexane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13. 2,2,4-Trimethylpentane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14. n-</a:t>
            </a:r>
            <a:r>
              <a:rPr lang="en-US" sz="1400" dirty="0" err="1">
                <a:cs typeface="Arial" charset="0"/>
              </a:rPr>
              <a:t>Heptane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15. 2,5-Dimethylhexane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16. 2,4-Dimethylhexane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17. 2,3,4-Trimethylpentane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18. Toluene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19. 2,3-Dimethylhexane</a:t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20. </a:t>
            </a:r>
            <a:r>
              <a:rPr lang="en-US" sz="1400" dirty="0" err="1">
                <a:cs typeface="Arial" charset="0"/>
              </a:rPr>
              <a:t>Ethylbenzene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21. m-</a:t>
            </a:r>
            <a:r>
              <a:rPr lang="en-US" sz="1400" dirty="0" err="1">
                <a:cs typeface="Arial" charset="0"/>
              </a:rPr>
              <a:t>Xylene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22. p-</a:t>
            </a:r>
            <a:r>
              <a:rPr lang="en-US" sz="1400" dirty="0" err="1">
                <a:cs typeface="Arial" charset="0"/>
              </a:rPr>
              <a:t>Xylene</a:t>
            </a:r>
            <a:r>
              <a:rPr lang="en-US" sz="1400" dirty="0">
                <a:cs typeface="Arial" charset="0"/>
              </a:rPr>
              <a:t/>
            </a:r>
            <a:br>
              <a:rPr lang="en-US" sz="1400" dirty="0">
                <a:cs typeface="Arial" charset="0"/>
              </a:rPr>
            </a:br>
            <a:r>
              <a:rPr lang="en-US" sz="1400" dirty="0">
                <a:cs typeface="Arial" charset="0"/>
              </a:rPr>
              <a:t>23. o-</a:t>
            </a:r>
            <a:r>
              <a:rPr lang="en-US" sz="1400" dirty="0" err="1">
                <a:cs typeface="Arial" charset="0"/>
              </a:rPr>
              <a:t>Xylene</a:t>
            </a:r>
            <a:endParaRPr lang="en-US" sz="1400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9747504" cy="1143000"/>
          </a:xfrm>
        </p:spPr>
        <p:txBody>
          <a:bodyPr>
            <a:noAutofit/>
          </a:bodyPr>
          <a:lstStyle/>
          <a:p>
            <a:r>
              <a:rPr lang="en-US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LIMITATION OF GC</a:t>
            </a:r>
            <a:br>
              <a:rPr lang="en-US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Sample must be volatile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Dirty sample require clean up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Must use another instrument(eg.MS) for confirmation  of identity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 training /experience necessary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Hazards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Needles are sharp.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Detector coil is hot.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Carrier gas is flammable.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ian Asim\Desktop\Green-Leaves-Abstract-PPT-Design-pptx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8871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04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600"/>
            <a:ext cx="9747504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i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219200"/>
            <a:ext cx="10058400" cy="5105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Gas chromatography 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It is a process of separating component(s)from the given sample by using a gaseous mobile phase.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involves a sample being vaporized and injected onto the head of the chromatographic column.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sample is transported through the column by the flow of inert, gaseous mobile phase. 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column itself contains a liquid stationary phase which is adsorbed onto the surface of an inert solid.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i="1" dirty="0" smtClean="0">
                <a:effectLst/>
                <a:latin typeface="Times New Roman" pitchFamily="18" charset="0"/>
                <a:cs typeface="Times New Roman" pitchFamily="18" charset="0"/>
              </a:rPr>
              <a:t>Types of Gas Chromatography</a:t>
            </a:r>
            <a:endParaRPr lang="en-US" sz="3600" b="1" i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Two major types</a:t>
            </a:r>
          </a:p>
          <a:p>
            <a:pPr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Gas-solid chromatography</a:t>
            </a:r>
          </a:p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(Stationary phase: solid)</a:t>
            </a:r>
          </a:p>
          <a:p>
            <a:pPr algn="ctr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Gas-liquid chromatography</a:t>
            </a:r>
          </a:p>
          <a:p>
            <a:pPr algn="ctr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(Stationary phase: immobilized liquid)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9747504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smtClean="0">
                <a:effectLst/>
                <a:latin typeface="Times New Roman" pitchFamily="18" charset="0"/>
                <a:cs typeface="Times New Roman" pitchFamily="18" charset="0"/>
              </a:rPr>
              <a:t>Advantages</a:t>
            </a:r>
            <a:r>
              <a:rPr lang="en-US" b="1" i="1" dirty="0" smtClean="0">
                <a:effectLst/>
                <a:latin typeface="Times New Roman" pitchFamily="18" charset="0"/>
                <a:cs typeface="Times New Roman" pitchFamily="18" charset="0"/>
              </a:rPr>
              <a:t> of Gas Chromatography</a:t>
            </a:r>
            <a:br>
              <a:rPr lang="en-US" b="1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en-US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447800"/>
            <a:ext cx="9747504" cy="4800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technique has strong separation power and even complex mixture can be resolved into constituents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sensitivity of the method is quite high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gives good precision and accuracy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analysis is completed in a short time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cost of instrument is relatively low and its life is generally long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9747504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smtClean="0">
                <a:effectLst/>
                <a:latin typeface="Times New Roman" pitchFamily="18" charset="0"/>
                <a:cs typeface="Times New Roman" pitchFamily="18" charset="0"/>
              </a:rPr>
              <a:t>Components of Gas chromatography</a:t>
            </a:r>
            <a:r>
              <a:rPr lang="en-US" b="1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371600"/>
            <a:ext cx="9747504" cy="48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3300" b="1" dirty="0" smtClean="0">
                <a:latin typeface="Times New Roman" pitchFamily="18" charset="0"/>
                <a:cs typeface="Times New Roman" pitchFamily="18" charset="0"/>
              </a:rPr>
              <a:t>Carrier gas</a:t>
            </a:r>
          </a:p>
          <a:p>
            <a:pPr>
              <a:buNone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He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(common), N2, H2, Argon</a:t>
            </a:r>
          </a:p>
          <a:p>
            <a:pPr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Sample injection port</a:t>
            </a: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Micro syringe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Columns</a:t>
            </a: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2-50 m coiled stainless steel/glass/Teflon</a:t>
            </a:r>
          </a:p>
          <a:p>
            <a:pPr>
              <a:buNone/>
            </a:pP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Detectors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Flame ionization (FID)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Thermal conductivity (TCD)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Nitrogen-phosphorus</a:t>
            </a: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Photo-ionization (PID)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9" descr="GC-Syrin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1600" y="838200"/>
            <a:ext cx="2130425" cy="2663825"/>
          </a:xfrm>
          <a:prstGeom prst="rect">
            <a:avLst/>
          </a:prstGeom>
          <a:noFill/>
        </p:spPr>
      </p:pic>
      <p:pic>
        <p:nvPicPr>
          <p:cNvPr id="5" name="Picture 5" descr="figure12-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3281558"/>
            <a:ext cx="3200400" cy="3576442"/>
          </a:xfrm>
          <a:prstGeom prst="rect">
            <a:avLst/>
          </a:prstGeom>
          <a:noFill/>
        </p:spPr>
      </p:pic>
      <p:pic>
        <p:nvPicPr>
          <p:cNvPr id="6" name="Picture 7" descr="Figure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4038600"/>
            <a:ext cx="2935793" cy="262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i="1" dirty="0" smtClean="0">
                <a:solidFill>
                  <a:schemeClr val="tx1"/>
                </a:solidFill>
              </a:rPr>
              <a:t>How a Gas Chromatography Machine Works</a:t>
            </a:r>
            <a:r>
              <a:rPr lang="en-US" sz="4400" b="1" i="1" dirty="0" smtClean="0">
                <a:solidFill>
                  <a:schemeClr val="tx1"/>
                </a:solidFill>
              </a:rPr>
              <a:t/>
            </a:r>
            <a:br>
              <a:rPr lang="en-US" sz="4400" b="1" i="1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10089794" cy="48006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First: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 vaporized sample is injected onto the chromatographic column.</a:t>
            </a: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Second: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sample moves through the column through the flow of inert gas.</a:t>
            </a: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Third: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components are  recorded as a sequence of peaks as they leave the column</a:t>
            </a:r>
          </a:p>
        </p:txBody>
      </p:sp>
      <p:pic>
        <p:nvPicPr>
          <p:cNvPr id="4" name="Picture 2" descr="Block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799" y="3124200"/>
            <a:ext cx="5811521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9747504" cy="1143000"/>
          </a:xfrm>
          <a:noFill/>
          <a:ln/>
          <a:effectLst/>
        </p:spPr>
        <p:txBody>
          <a:bodyPr lIns="90488" tIns="44450" rIns="90488" bIns="44450" anchor="b">
            <a:normAutofit/>
          </a:bodyPr>
          <a:lstStyle/>
          <a:p>
            <a:pPr algn="ctr"/>
            <a:r>
              <a:rPr lang="en-US" sz="3600" b="1" i="1" dirty="0">
                <a:latin typeface="Times New Roman" pitchFamily="18" charset="0"/>
                <a:cs typeface="Times New Roman" pitchFamily="18" charset="0"/>
              </a:rPr>
              <a:t>Process Flow Schematic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565015" y="3351213"/>
            <a:ext cx="3434080" cy="2963862"/>
            <a:chOff x="2212" y="1863"/>
            <a:chExt cx="1664" cy="1867"/>
          </a:xfrm>
        </p:grpSpPr>
        <p:sp>
          <p:nvSpPr>
            <p:cNvPr id="12291" name="Oval 3"/>
            <p:cNvSpPr>
              <a:spLocks noChangeArrowheads="1"/>
            </p:cNvSpPr>
            <p:nvPr/>
          </p:nvSpPr>
          <p:spPr bwMode="auto">
            <a:xfrm>
              <a:off x="2304" y="2326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2" name="Oval 4"/>
            <p:cNvSpPr>
              <a:spLocks noChangeArrowheads="1"/>
            </p:cNvSpPr>
            <p:nvPr/>
          </p:nvSpPr>
          <p:spPr bwMode="auto">
            <a:xfrm>
              <a:off x="2334" y="2355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3" name="Oval 5"/>
            <p:cNvSpPr>
              <a:spLocks noChangeArrowheads="1"/>
            </p:cNvSpPr>
            <p:nvPr/>
          </p:nvSpPr>
          <p:spPr bwMode="auto">
            <a:xfrm>
              <a:off x="2364" y="2384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4" name="Oval 6"/>
            <p:cNvSpPr>
              <a:spLocks noChangeArrowheads="1"/>
            </p:cNvSpPr>
            <p:nvPr/>
          </p:nvSpPr>
          <p:spPr bwMode="auto">
            <a:xfrm>
              <a:off x="2394" y="2413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5" name="Oval 7"/>
            <p:cNvSpPr>
              <a:spLocks noChangeArrowheads="1"/>
            </p:cNvSpPr>
            <p:nvPr/>
          </p:nvSpPr>
          <p:spPr bwMode="auto">
            <a:xfrm>
              <a:off x="2424" y="2442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6" name="Oval 8"/>
            <p:cNvSpPr>
              <a:spLocks noChangeArrowheads="1"/>
            </p:cNvSpPr>
            <p:nvPr/>
          </p:nvSpPr>
          <p:spPr bwMode="auto">
            <a:xfrm>
              <a:off x="2454" y="2471"/>
              <a:ext cx="1334" cy="1259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7" name="Line 9"/>
            <p:cNvSpPr>
              <a:spLocks noChangeShapeType="1"/>
            </p:cNvSpPr>
            <p:nvPr/>
          </p:nvSpPr>
          <p:spPr bwMode="auto">
            <a:xfrm>
              <a:off x="2300" y="2126"/>
              <a:ext cx="0" cy="90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 flipH="1">
              <a:off x="3792" y="2101"/>
              <a:ext cx="12" cy="10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9" name="Rectangle 11"/>
            <p:cNvSpPr>
              <a:spLocks noChangeArrowheads="1"/>
            </p:cNvSpPr>
            <p:nvPr/>
          </p:nvSpPr>
          <p:spPr bwMode="auto">
            <a:xfrm>
              <a:off x="2212" y="1876"/>
              <a:ext cx="159" cy="234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0" name="Rectangle 12"/>
            <p:cNvSpPr>
              <a:spLocks noChangeArrowheads="1"/>
            </p:cNvSpPr>
            <p:nvPr/>
          </p:nvSpPr>
          <p:spPr bwMode="auto">
            <a:xfrm>
              <a:off x="3717" y="1863"/>
              <a:ext cx="159" cy="234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4498975" y="3105151"/>
            <a:ext cx="425133" cy="92075"/>
            <a:chOff x="2180" y="1708"/>
            <a:chExt cx="206" cy="58"/>
          </a:xfrm>
        </p:grpSpPr>
        <p:sp>
          <p:nvSpPr>
            <p:cNvPr id="12302" name="Line 14"/>
            <p:cNvSpPr>
              <a:spLocks noChangeShapeType="1"/>
            </p:cNvSpPr>
            <p:nvPr/>
          </p:nvSpPr>
          <p:spPr bwMode="auto">
            <a:xfrm>
              <a:off x="2222" y="1737"/>
              <a:ext cx="12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3" name="Rectangle 15"/>
            <p:cNvSpPr>
              <a:spLocks noChangeArrowheads="1"/>
            </p:cNvSpPr>
            <p:nvPr/>
          </p:nvSpPr>
          <p:spPr bwMode="auto">
            <a:xfrm>
              <a:off x="2180" y="1708"/>
              <a:ext cx="32" cy="58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4" name="Rectangle 16"/>
            <p:cNvSpPr>
              <a:spLocks noChangeArrowheads="1"/>
            </p:cNvSpPr>
            <p:nvPr/>
          </p:nvSpPr>
          <p:spPr bwMode="auto">
            <a:xfrm>
              <a:off x="2354" y="1708"/>
              <a:ext cx="32" cy="58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4651693" y="2303463"/>
            <a:ext cx="189865" cy="912812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4730115" y="2171700"/>
            <a:ext cx="35084" cy="84613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4606290" y="2130425"/>
            <a:ext cx="280670" cy="3810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4626928" y="2282825"/>
            <a:ext cx="239395" cy="10795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4655820" y="3006726"/>
            <a:ext cx="181610" cy="6667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Freeform 23"/>
          <p:cNvSpPr>
            <a:spLocks/>
          </p:cNvSpPr>
          <p:nvPr/>
        </p:nvSpPr>
        <p:spPr bwMode="auto">
          <a:xfrm>
            <a:off x="4732179" y="3222626"/>
            <a:ext cx="30956" cy="652463"/>
          </a:xfrm>
          <a:custGeom>
            <a:avLst/>
            <a:gdLst/>
            <a:ahLst/>
            <a:cxnLst>
              <a:cxn ang="0">
                <a:pos x="14" y="352"/>
              </a:cxn>
              <a:cxn ang="0">
                <a:pos x="14" y="0"/>
              </a:cxn>
              <a:cxn ang="0">
                <a:pos x="0" y="0"/>
              </a:cxn>
              <a:cxn ang="0">
                <a:pos x="0" y="388"/>
              </a:cxn>
              <a:cxn ang="0">
                <a:pos x="8" y="410"/>
              </a:cxn>
              <a:cxn ang="0">
                <a:pos x="14" y="388"/>
              </a:cxn>
              <a:cxn ang="0">
                <a:pos x="14" y="366"/>
              </a:cxn>
            </a:cxnLst>
            <a:rect l="0" t="0" r="r" b="b"/>
            <a:pathLst>
              <a:path w="15" h="411">
                <a:moveTo>
                  <a:pt x="14" y="352"/>
                </a:moveTo>
                <a:lnTo>
                  <a:pt x="14" y="0"/>
                </a:lnTo>
                <a:lnTo>
                  <a:pt x="0" y="0"/>
                </a:lnTo>
                <a:lnTo>
                  <a:pt x="0" y="388"/>
                </a:lnTo>
                <a:lnTo>
                  <a:pt x="8" y="410"/>
                </a:lnTo>
                <a:lnTo>
                  <a:pt x="14" y="388"/>
                </a:lnTo>
                <a:lnTo>
                  <a:pt x="14" y="366"/>
                </a:lnTo>
              </a:path>
            </a:pathLst>
          </a:custGeom>
          <a:solidFill>
            <a:schemeClr val="bg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4804410" y="2419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4804410" y="24511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4804410" y="24828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>
            <a:off x="4804410" y="25146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>
            <a:off x="4804410" y="2546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>
            <a:off x="4804410" y="25781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>
            <a:off x="4804410" y="26098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>
            <a:off x="4804410" y="26416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4804410" y="2673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>
            <a:off x="4804410" y="27051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4804410" y="27368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3" name="Line 35"/>
          <p:cNvSpPr>
            <a:spLocks noChangeShapeType="1"/>
          </p:cNvSpPr>
          <p:nvPr/>
        </p:nvSpPr>
        <p:spPr bwMode="auto">
          <a:xfrm>
            <a:off x="4804410" y="27686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4" name="Line 36"/>
          <p:cNvSpPr>
            <a:spLocks noChangeShapeType="1"/>
          </p:cNvSpPr>
          <p:nvPr/>
        </p:nvSpPr>
        <p:spPr bwMode="auto">
          <a:xfrm>
            <a:off x="4804410" y="2800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5" name="Line 37"/>
          <p:cNvSpPr>
            <a:spLocks noChangeShapeType="1"/>
          </p:cNvSpPr>
          <p:nvPr/>
        </p:nvSpPr>
        <p:spPr bwMode="auto">
          <a:xfrm>
            <a:off x="4804410" y="28321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6" name="Line 38"/>
          <p:cNvSpPr>
            <a:spLocks noChangeShapeType="1"/>
          </p:cNvSpPr>
          <p:nvPr/>
        </p:nvSpPr>
        <p:spPr bwMode="auto">
          <a:xfrm>
            <a:off x="4804410" y="28638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7" name="Line 39"/>
          <p:cNvSpPr>
            <a:spLocks noChangeShapeType="1"/>
          </p:cNvSpPr>
          <p:nvPr/>
        </p:nvSpPr>
        <p:spPr bwMode="auto">
          <a:xfrm>
            <a:off x="4804410" y="28956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8" name="Line 40"/>
          <p:cNvSpPr>
            <a:spLocks noChangeShapeType="1"/>
          </p:cNvSpPr>
          <p:nvPr/>
        </p:nvSpPr>
        <p:spPr bwMode="auto">
          <a:xfrm>
            <a:off x="4804410" y="2927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29" name="Line 41"/>
          <p:cNvSpPr>
            <a:spLocks noChangeShapeType="1"/>
          </p:cNvSpPr>
          <p:nvPr/>
        </p:nvSpPr>
        <p:spPr bwMode="auto">
          <a:xfrm>
            <a:off x="4804410" y="29591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0" name="Line 42"/>
          <p:cNvSpPr>
            <a:spLocks noChangeShapeType="1"/>
          </p:cNvSpPr>
          <p:nvPr/>
        </p:nvSpPr>
        <p:spPr bwMode="auto">
          <a:xfrm>
            <a:off x="4804410" y="29908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1" name="Line 43"/>
          <p:cNvSpPr>
            <a:spLocks noChangeShapeType="1"/>
          </p:cNvSpPr>
          <p:nvPr/>
        </p:nvSpPr>
        <p:spPr bwMode="auto">
          <a:xfrm>
            <a:off x="4804410" y="302260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2" name="Line 44"/>
          <p:cNvSpPr>
            <a:spLocks noChangeShapeType="1"/>
          </p:cNvSpPr>
          <p:nvPr/>
        </p:nvSpPr>
        <p:spPr bwMode="auto">
          <a:xfrm>
            <a:off x="4804410" y="3054350"/>
            <a:ext cx="2889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auto">
          <a:xfrm>
            <a:off x="4651693" y="3108325"/>
            <a:ext cx="189865" cy="10795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5" name="Line 47"/>
          <p:cNvSpPr>
            <a:spLocks noChangeShapeType="1"/>
          </p:cNvSpPr>
          <p:nvPr/>
        </p:nvSpPr>
        <p:spPr bwMode="auto">
          <a:xfrm>
            <a:off x="3689985" y="3517900"/>
            <a:ext cx="104013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6" name="Rectangle 48"/>
          <p:cNvSpPr>
            <a:spLocks noChangeArrowheads="1"/>
          </p:cNvSpPr>
          <p:nvPr/>
        </p:nvSpPr>
        <p:spPr bwMode="auto">
          <a:xfrm>
            <a:off x="1199040" y="3052763"/>
            <a:ext cx="3215323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2400" dirty="0">
                <a:latin typeface="Book Antiqua" pitchFamily="18" charset="0"/>
              </a:rPr>
              <a:t>Carrier gas (nitrogen or helium)</a:t>
            </a:r>
          </a:p>
        </p:txBody>
      </p:sp>
      <p:sp>
        <p:nvSpPr>
          <p:cNvPr id="12337" name="Rectangle 49"/>
          <p:cNvSpPr>
            <a:spLocks noChangeArrowheads="1"/>
          </p:cNvSpPr>
          <p:nvPr/>
        </p:nvSpPr>
        <p:spPr bwMode="auto">
          <a:xfrm>
            <a:off x="1326992" y="2417764"/>
            <a:ext cx="2433359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400" dirty="0">
                <a:latin typeface="Book Antiqua" pitchFamily="18" charset="0"/>
              </a:rPr>
              <a:t>Sample injection</a:t>
            </a:r>
          </a:p>
        </p:txBody>
      </p: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1447800" y="5181600"/>
            <a:ext cx="3020059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400" dirty="0">
                <a:latin typeface="Book Antiqua" pitchFamily="18" charset="0"/>
              </a:rPr>
              <a:t>Long Column (30 m)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5574190" y="2011364"/>
            <a:ext cx="313277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r>
              <a:rPr lang="en-US" sz="2400">
                <a:latin typeface="Book Antiqua" pitchFamily="18" charset="0"/>
              </a:rPr>
              <a:t>Detector (flame ionization detector or FID)</a:t>
            </a:r>
          </a:p>
        </p:txBody>
      </p:sp>
      <p:sp>
        <p:nvSpPr>
          <p:cNvPr id="12340" name="Line 52"/>
          <p:cNvSpPr>
            <a:spLocks noChangeShapeType="1"/>
          </p:cNvSpPr>
          <p:nvPr/>
        </p:nvSpPr>
        <p:spPr bwMode="auto">
          <a:xfrm>
            <a:off x="6909435" y="3117850"/>
            <a:ext cx="74295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1" name="Line 53"/>
          <p:cNvSpPr>
            <a:spLocks noChangeShapeType="1"/>
          </p:cNvSpPr>
          <p:nvPr/>
        </p:nvSpPr>
        <p:spPr bwMode="auto">
          <a:xfrm>
            <a:off x="7848600" y="3810000"/>
            <a:ext cx="104013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2" name="Line 54"/>
          <p:cNvSpPr>
            <a:spLocks noChangeShapeType="1"/>
          </p:cNvSpPr>
          <p:nvPr/>
        </p:nvSpPr>
        <p:spPr bwMode="auto">
          <a:xfrm>
            <a:off x="8015605" y="3632200"/>
            <a:ext cx="104013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9103202" y="3636963"/>
            <a:ext cx="1586974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400">
                <a:latin typeface="Book Antiqua" pitchFamily="18" charset="0"/>
              </a:rPr>
              <a:t>Hydrogen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9185752" y="3255964"/>
            <a:ext cx="710132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n-US" sz="2400" dirty="0" smtClean="0">
                <a:latin typeface="Book Antiqua" pitchFamily="18" charset="0"/>
              </a:rPr>
              <a:t>Air </a:t>
            </a:r>
            <a:endParaRPr lang="en-US" sz="2400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0" y="609600"/>
            <a:ext cx="5486400" cy="5029200"/>
            <a:chOff x="3020" y="-76"/>
            <a:chExt cx="4115" cy="3781"/>
          </a:xfrm>
          <a:effectLst>
            <a:outerShdw blurRad="50800" dist="50800" dir="5400000" sx="4000" sy="4000" algn="ctr" rotWithShape="0">
              <a:schemeClr val="bg1"/>
            </a:outerShdw>
          </a:effectLst>
        </p:grpSpPr>
        <p:sp>
          <p:nvSpPr>
            <p:cNvPr id="7" name="AutoShape 5"/>
            <p:cNvSpPr>
              <a:spLocks noChangeAspect="1" noChangeArrowheads="1"/>
            </p:cNvSpPr>
            <p:nvPr/>
          </p:nvSpPr>
          <p:spPr bwMode="auto">
            <a:xfrm>
              <a:off x="3020" y="-76"/>
              <a:ext cx="4115" cy="3781"/>
            </a:xfrm>
            <a:prstGeom prst="rect">
              <a:avLst/>
            </a:prstGeom>
            <a:solidFill>
              <a:srgbClr val="CCFFCC"/>
            </a:solidFill>
            <a:ln w="9525"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3221" y="176"/>
              <a:ext cx="3792" cy="3328"/>
              <a:chOff x="3221" y="176"/>
              <a:chExt cx="3792" cy="3328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5183" y="1578"/>
                <a:ext cx="1272" cy="1804"/>
              </a:xfrm>
              <a:prstGeom prst="rect">
                <a:avLst/>
              </a:prstGeom>
              <a:solidFill>
                <a:srgbClr val="CCFFCC"/>
              </a:solidFill>
              <a:ln w="762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3622" y="1933"/>
                <a:ext cx="234" cy="960"/>
                <a:chOff x="3622" y="1475"/>
                <a:chExt cx="223" cy="1416"/>
              </a:xfrm>
            </p:grpSpPr>
            <p:sp>
              <p:nvSpPr>
                <p:cNvPr id="63" name="Oval 9"/>
                <p:cNvSpPr>
                  <a:spLocks noChangeArrowheads="1"/>
                </p:cNvSpPr>
                <p:nvPr/>
              </p:nvSpPr>
              <p:spPr bwMode="auto">
                <a:xfrm>
                  <a:off x="3622" y="1475"/>
                  <a:ext cx="223" cy="345"/>
                </a:xfrm>
                <a:prstGeom prst="ellipse">
                  <a:avLst/>
                </a:prstGeom>
                <a:solidFill>
                  <a:srgbClr val="CC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4" name="Rectangle 10"/>
                <p:cNvSpPr>
                  <a:spLocks noChangeArrowheads="1"/>
                </p:cNvSpPr>
                <p:nvPr/>
              </p:nvSpPr>
              <p:spPr bwMode="auto">
                <a:xfrm>
                  <a:off x="3622" y="1664"/>
                  <a:ext cx="223" cy="1227"/>
                </a:xfrm>
                <a:prstGeom prst="rect">
                  <a:avLst/>
                </a:prstGeom>
                <a:solidFill>
                  <a:srgbClr val="CC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" name="Line 11"/>
              <p:cNvSpPr>
                <a:spLocks noChangeShapeType="1"/>
              </p:cNvSpPr>
              <p:nvPr/>
            </p:nvSpPr>
            <p:spPr bwMode="auto">
              <a:xfrm flipV="1">
                <a:off x="3745" y="1620"/>
                <a:ext cx="0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3695" y="1513"/>
                <a:ext cx="105" cy="107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>
                <a:off x="3745" y="1753"/>
                <a:ext cx="30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4189" y="1753"/>
                <a:ext cx="490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" name="Group 15"/>
              <p:cNvGrpSpPr>
                <a:grpSpLocks/>
              </p:cNvGrpSpPr>
              <p:nvPr/>
            </p:nvGrpSpPr>
            <p:grpSpPr bwMode="auto">
              <a:xfrm>
                <a:off x="3919" y="1513"/>
                <a:ext cx="356" cy="286"/>
                <a:chOff x="3880" y="1263"/>
                <a:chExt cx="578" cy="536"/>
              </a:xfrm>
            </p:grpSpPr>
            <p:sp>
              <p:nvSpPr>
                <p:cNvPr id="58" name="Oval 16"/>
                <p:cNvSpPr>
                  <a:spLocks noChangeArrowheads="1"/>
                </p:cNvSpPr>
                <p:nvPr/>
              </p:nvSpPr>
              <p:spPr bwMode="auto">
                <a:xfrm>
                  <a:off x="4046" y="1698"/>
                  <a:ext cx="246" cy="101"/>
                </a:xfrm>
                <a:prstGeom prst="ellipse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224" y="1385"/>
                  <a:ext cx="156" cy="313"/>
                </a:xfrm>
                <a:prstGeom prst="line">
                  <a:avLst/>
                </a:prstGeom>
                <a:noFill/>
                <a:ln w="9525">
                  <a:solidFill>
                    <a:srgbClr val="33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Line 18"/>
                <p:cNvSpPr>
                  <a:spLocks noChangeShapeType="1"/>
                </p:cNvSpPr>
                <p:nvPr/>
              </p:nvSpPr>
              <p:spPr bwMode="auto">
                <a:xfrm flipH="1" flipV="1">
                  <a:off x="3979" y="1385"/>
                  <a:ext cx="167" cy="313"/>
                </a:xfrm>
                <a:prstGeom prst="line">
                  <a:avLst/>
                </a:prstGeom>
                <a:noFill/>
                <a:ln w="9525">
                  <a:solidFill>
                    <a:srgbClr val="33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" name="Oval 19"/>
                <p:cNvSpPr>
                  <a:spLocks noChangeArrowheads="1"/>
                </p:cNvSpPr>
                <p:nvPr/>
              </p:nvSpPr>
              <p:spPr bwMode="auto">
                <a:xfrm>
                  <a:off x="4292" y="1263"/>
                  <a:ext cx="166" cy="178"/>
                </a:xfrm>
                <a:prstGeom prst="ellipse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Oval 20"/>
                <p:cNvSpPr>
                  <a:spLocks noChangeArrowheads="1"/>
                </p:cNvSpPr>
                <p:nvPr/>
              </p:nvSpPr>
              <p:spPr bwMode="auto">
                <a:xfrm>
                  <a:off x="3880" y="1263"/>
                  <a:ext cx="166" cy="179"/>
                </a:xfrm>
                <a:prstGeom prst="ellipse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" name="Group 21"/>
              <p:cNvGrpSpPr>
                <a:grpSpLocks/>
              </p:cNvGrpSpPr>
              <p:nvPr/>
            </p:nvGrpSpPr>
            <p:grpSpPr bwMode="auto">
              <a:xfrm rot="5400000">
                <a:off x="4753" y="1616"/>
                <a:ext cx="113" cy="258"/>
                <a:chOff x="5462" y="1907"/>
                <a:chExt cx="268" cy="516"/>
              </a:xfrm>
            </p:grpSpPr>
            <p:sp>
              <p:nvSpPr>
                <p:cNvPr id="56" name="AutoShape 22"/>
                <p:cNvSpPr>
                  <a:spLocks noChangeArrowheads="1"/>
                </p:cNvSpPr>
                <p:nvPr/>
              </p:nvSpPr>
              <p:spPr bwMode="auto">
                <a:xfrm>
                  <a:off x="5462" y="2165"/>
                  <a:ext cx="268" cy="25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" name="AutoShape 23"/>
                <p:cNvSpPr>
                  <a:spLocks noChangeArrowheads="1"/>
                </p:cNvSpPr>
                <p:nvPr/>
              </p:nvSpPr>
              <p:spPr bwMode="auto">
                <a:xfrm rot="10562763">
                  <a:off x="5462" y="1907"/>
                  <a:ext cx="268" cy="258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7" name="Line 24"/>
              <p:cNvSpPr>
                <a:spLocks noChangeShapeType="1"/>
              </p:cNvSpPr>
              <p:nvPr/>
            </p:nvSpPr>
            <p:spPr bwMode="auto">
              <a:xfrm flipV="1">
                <a:off x="4808" y="1578"/>
                <a:ext cx="0" cy="167"/>
              </a:xfrm>
              <a:prstGeom prst="line">
                <a:avLst/>
              </a:prstGeom>
              <a:noFill/>
              <a:ln w="9525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Oval 25"/>
              <p:cNvSpPr>
                <a:spLocks noChangeArrowheads="1"/>
              </p:cNvSpPr>
              <p:nvPr/>
            </p:nvSpPr>
            <p:spPr bwMode="auto">
              <a:xfrm>
                <a:off x="4737" y="1441"/>
                <a:ext cx="124" cy="137"/>
              </a:xfrm>
              <a:prstGeom prst="ellipse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Line 26"/>
              <p:cNvSpPr>
                <a:spLocks noChangeShapeType="1"/>
              </p:cNvSpPr>
              <p:nvPr/>
            </p:nvSpPr>
            <p:spPr bwMode="auto">
              <a:xfrm>
                <a:off x="4938" y="1745"/>
                <a:ext cx="5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27"/>
              <p:cNvSpPr>
                <a:spLocks noChangeShapeType="1"/>
              </p:cNvSpPr>
              <p:nvPr/>
            </p:nvSpPr>
            <p:spPr bwMode="auto">
              <a:xfrm>
                <a:off x="6053" y="1307"/>
                <a:ext cx="1" cy="8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AutoShape 28"/>
              <p:cNvSpPr>
                <a:spLocks/>
              </p:cNvSpPr>
              <p:nvPr/>
            </p:nvSpPr>
            <p:spPr bwMode="auto">
              <a:xfrm rot="5400000">
                <a:off x="5481" y="2101"/>
                <a:ext cx="614" cy="531"/>
              </a:xfrm>
              <a:prstGeom prst="rightBracket">
                <a:avLst>
                  <a:gd name="adj" fmla="val 8333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" name="Group 29"/>
              <p:cNvGrpSpPr>
                <a:grpSpLocks/>
              </p:cNvGrpSpPr>
              <p:nvPr/>
            </p:nvGrpSpPr>
            <p:grpSpPr bwMode="auto">
              <a:xfrm>
                <a:off x="5574" y="2223"/>
                <a:ext cx="402" cy="666"/>
                <a:chOff x="4679" y="3504"/>
                <a:chExt cx="515" cy="257"/>
              </a:xfrm>
            </p:grpSpPr>
            <p:sp>
              <p:nvSpPr>
                <p:cNvPr id="50" name="Oval 30"/>
                <p:cNvSpPr>
                  <a:spLocks noChangeArrowheads="1"/>
                </p:cNvSpPr>
                <p:nvPr/>
              </p:nvSpPr>
              <p:spPr bwMode="auto">
                <a:xfrm>
                  <a:off x="4679" y="3504"/>
                  <a:ext cx="182" cy="257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" name="Oval 31"/>
                <p:cNvSpPr>
                  <a:spLocks noChangeArrowheads="1"/>
                </p:cNvSpPr>
                <p:nvPr/>
              </p:nvSpPr>
              <p:spPr bwMode="auto">
                <a:xfrm>
                  <a:off x="4757" y="3504"/>
                  <a:ext cx="181" cy="257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" name="Oval 32"/>
                <p:cNvSpPr>
                  <a:spLocks noChangeArrowheads="1"/>
                </p:cNvSpPr>
                <p:nvPr/>
              </p:nvSpPr>
              <p:spPr bwMode="auto">
                <a:xfrm>
                  <a:off x="4858" y="3504"/>
                  <a:ext cx="181" cy="256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3" name="Oval 33"/>
                <p:cNvSpPr>
                  <a:spLocks noChangeArrowheads="1"/>
                </p:cNvSpPr>
                <p:nvPr/>
              </p:nvSpPr>
              <p:spPr bwMode="auto">
                <a:xfrm>
                  <a:off x="4936" y="3504"/>
                  <a:ext cx="181" cy="257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4" name="Oval 34"/>
                <p:cNvSpPr>
                  <a:spLocks noChangeArrowheads="1"/>
                </p:cNvSpPr>
                <p:nvPr/>
              </p:nvSpPr>
              <p:spPr bwMode="auto">
                <a:xfrm>
                  <a:off x="5014" y="3504"/>
                  <a:ext cx="180" cy="257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5" name="Oval 35"/>
                <p:cNvSpPr>
                  <a:spLocks noChangeArrowheads="1"/>
                </p:cNvSpPr>
                <p:nvPr/>
              </p:nvSpPr>
              <p:spPr bwMode="auto">
                <a:xfrm>
                  <a:off x="5114" y="3504"/>
                  <a:ext cx="80" cy="257"/>
                </a:xfrm>
                <a:prstGeom prst="ellipse">
                  <a:avLst/>
                </a:prstGeom>
                <a:solidFill>
                  <a:srgbClr val="FFCC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" name="Rectangle 36"/>
              <p:cNvSpPr>
                <a:spLocks noChangeArrowheads="1"/>
              </p:cNvSpPr>
              <p:nvPr/>
            </p:nvSpPr>
            <p:spPr bwMode="auto">
              <a:xfrm>
                <a:off x="5786" y="1140"/>
                <a:ext cx="490" cy="167"/>
              </a:xfrm>
              <a:prstGeom prst="rect">
                <a:avLst/>
              </a:prstGeom>
              <a:solidFill>
                <a:srgbClr val="9933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Text Box 37"/>
              <p:cNvSpPr txBox="1">
                <a:spLocks noChangeArrowheads="1"/>
              </p:cNvSpPr>
              <p:nvPr/>
            </p:nvSpPr>
            <p:spPr bwMode="auto">
              <a:xfrm>
                <a:off x="4603" y="794"/>
                <a:ext cx="725" cy="268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Syringe</a:t>
                </a:r>
                <a:endParaRPr lang="en-US" sz="1600" b="1"/>
              </a:p>
            </p:txBody>
          </p:sp>
          <p:sp>
            <p:nvSpPr>
              <p:cNvPr id="25" name="Text Box 38"/>
              <p:cNvSpPr txBox="1">
                <a:spLocks noChangeArrowheads="1"/>
              </p:cNvSpPr>
              <p:nvPr/>
            </p:nvSpPr>
            <p:spPr bwMode="auto">
              <a:xfrm>
                <a:off x="4514" y="1062"/>
                <a:ext cx="814" cy="301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Injector</a:t>
                </a:r>
                <a:endParaRPr lang="en-US" sz="1600" b="1"/>
              </a:p>
            </p:txBody>
          </p:sp>
          <p:sp>
            <p:nvSpPr>
              <p:cNvPr id="26" name="Text Box 39"/>
              <p:cNvSpPr txBox="1">
                <a:spLocks noChangeArrowheads="1"/>
              </p:cNvSpPr>
              <p:nvPr/>
            </p:nvSpPr>
            <p:spPr bwMode="auto">
              <a:xfrm>
                <a:off x="6210" y="794"/>
                <a:ext cx="803" cy="268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Detector</a:t>
                </a:r>
                <a:endParaRPr lang="en-US" sz="1600" b="1"/>
              </a:p>
            </p:txBody>
          </p:sp>
          <p:sp>
            <p:nvSpPr>
              <p:cNvPr id="27" name="Line 40"/>
              <p:cNvSpPr>
                <a:spLocks noChangeShapeType="1"/>
              </p:cNvSpPr>
              <p:nvPr/>
            </p:nvSpPr>
            <p:spPr bwMode="auto">
              <a:xfrm flipH="1">
                <a:off x="5261" y="942"/>
                <a:ext cx="215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Line 41"/>
              <p:cNvSpPr>
                <a:spLocks noChangeShapeType="1"/>
              </p:cNvSpPr>
              <p:nvPr/>
            </p:nvSpPr>
            <p:spPr bwMode="auto">
              <a:xfrm>
                <a:off x="5094" y="1307"/>
                <a:ext cx="368" cy="20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Text Box 42"/>
              <p:cNvSpPr txBox="1">
                <a:spLocks noChangeArrowheads="1"/>
              </p:cNvSpPr>
              <p:nvPr/>
            </p:nvSpPr>
            <p:spPr bwMode="auto">
              <a:xfrm>
                <a:off x="3332" y="2958"/>
                <a:ext cx="1026" cy="546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Carrier Gas Cylinder</a:t>
                </a:r>
                <a:endParaRPr lang="en-US" sz="1600" b="1"/>
              </a:p>
            </p:txBody>
          </p:sp>
          <p:sp>
            <p:nvSpPr>
              <p:cNvPr id="30" name="Text Box 43"/>
              <p:cNvSpPr txBox="1">
                <a:spLocks noChangeArrowheads="1"/>
              </p:cNvSpPr>
              <p:nvPr/>
            </p:nvSpPr>
            <p:spPr bwMode="auto">
              <a:xfrm>
                <a:off x="5476" y="2958"/>
                <a:ext cx="756" cy="323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Column</a:t>
                </a:r>
                <a:endParaRPr lang="en-US" sz="1600" b="1"/>
              </a:p>
            </p:txBody>
          </p:sp>
          <p:sp>
            <p:nvSpPr>
              <p:cNvPr id="31" name="Text Box 44"/>
              <p:cNvSpPr txBox="1">
                <a:spLocks noChangeArrowheads="1"/>
              </p:cNvSpPr>
              <p:nvPr/>
            </p:nvSpPr>
            <p:spPr bwMode="auto">
              <a:xfrm>
                <a:off x="5583" y="176"/>
                <a:ext cx="1151" cy="546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To Waste or Flow Meter</a:t>
                </a:r>
                <a:endParaRPr lang="en-US" sz="1600" b="1"/>
              </a:p>
            </p:txBody>
          </p:sp>
          <p:sp>
            <p:nvSpPr>
              <p:cNvPr id="32" name="Line 45"/>
              <p:cNvSpPr>
                <a:spLocks noChangeShapeType="1"/>
              </p:cNvSpPr>
              <p:nvPr/>
            </p:nvSpPr>
            <p:spPr bwMode="auto">
              <a:xfrm flipV="1">
                <a:off x="6053" y="593"/>
                <a:ext cx="1" cy="54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5462" y="393"/>
                <a:ext cx="121" cy="1667"/>
                <a:chOff x="5462" y="393"/>
                <a:chExt cx="121" cy="1667"/>
              </a:xfrm>
            </p:grpSpPr>
            <p:grpSp>
              <p:nvGrpSpPr>
                <p:cNvPr id="42" name="Group 47"/>
                <p:cNvGrpSpPr>
                  <a:grpSpLocks/>
                </p:cNvGrpSpPr>
                <p:nvPr/>
              </p:nvGrpSpPr>
              <p:grpSpPr bwMode="auto">
                <a:xfrm>
                  <a:off x="5462" y="1449"/>
                  <a:ext cx="107" cy="611"/>
                  <a:chOff x="5462" y="1449"/>
                  <a:chExt cx="107" cy="611"/>
                </a:xfrm>
              </p:grpSpPr>
              <p:sp>
                <p:nvSpPr>
                  <p:cNvPr id="48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5462" y="1449"/>
                    <a:ext cx="107" cy="64"/>
                  </a:xfrm>
                  <a:prstGeom prst="rect">
                    <a:avLst/>
                  </a:prstGeom>
                  <a:solidFill>
                    <a:srgbClr val="8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5462" y="1513"/>
                    <a:ext cx="107" cy="547"/>
                  </a:xfrm>
                  <a:prstGeom prst="rect">
                    <a:avLst/>
                  </a:prstGeom>
                  <a:solidFill>
                    <a:srgbClr val="FFCC99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" name="Rectangle 50"/>
                <p:cNvSpPr>
                  <a:spLocks noChangeArrowheads="1"/>
                </p:cNvSpPr>
                <p:nvPr/>
              </p:nvSpPr>
              <p:spPr bwMode="auto">
                <a:xfrm>
                  <a:off x="5476" y="654"/>
                  <a:ext cx="107" cy="547"/>
                </a:xfrm>
                <a:prstGeom prst="rect">
                  <a:avLst/>
                </a:prstGeom>
                <a:solidFill>
                  <a:srgbClr val="99CC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Rectangle 51"/>
                <p:cNvSpPr>
                  <a:spLocks noChangeArrowheads="1"/>
                </p:cNvSpPr>
                <p:nvPr/>
              </p:nvSpPr>
              <p:spPr bwMode="auto">
                <a:xfrm>
                  <a:off x="5476" y="942"/>
                  <a:ext cx="107" cy="64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Line 52"/>
                <p:cNvSpPr>
                  <a:spLocks noChangeShapeType="1"/>
                </p:cNvSpPr>
                <p:nvPr/>
              </p:nvSpPr>
              <p:spPr bwMode="auto">
                <a:xfrm>
                  <a:off x="5522" y="1006"/>
                  <a:ext cx="0" cy="9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6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522" y="393"/>
                  <a:ext cx="0" cy="54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7" name="Oval 54"/>
                <p:cNvSpPr>
                  <a:spLocks noChangeArrowheads="1"/>
                </p:cNvSpPr>
                <p:nvPr/>
              </p:nvSpPr>
              <p:spPr bwMode="auto">
                <a:xfrm flipV="1">
                  <a:off x="5476" y="393"/>
                  <a:ext cx="107" cy="67"/>
                </a:xfrm>
                <a:prstGeom prst="ellipse">
                  <a:avLst/>
                </a:prstGeom>
                <a:solidFill>
                  <a:srgbClr val="80008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4" name="Line 55"/>
              <p:cNvSpPr>
                <a:spLocks noChangeShapeType="1"/>
              </p:cNvSpPr>
              <p:nvPr/>
            </p:nvSpPr>
            <p:spPr bwMode="auto">
              <a:xfrm flipV="1">
                <a:off x="4603" y="1876"/>
                <a:ext cx="134" cy="3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Text Box 56"/>
              <p:cNvSpPr txBox="1">
                <a:spLocks noChangeArrowheads="1"/>
              </p:cNvSpPr>
              <p:nvPr/>
            </p:nvSpPr>
            <p:spPr bwMode="auto">
              <a:xfrm>
                <a:off x="4046" y="2273"/>
                <a:ext cx="1048" cy="47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Flow Controller</a:t>
                </a:r>
                <a:endParaRPr lang="en-US" sz="1600" b="1"/>
              </a:p>
            </p:txBody>
          </p:sp>
          <p:sp>
            <p:nvSpPr>
              <p:cNvPr id="36" name="Text Box 57"/>
              <p:cNvSpPr txBox="1">
                <a:spLocks noChangeArrowheads="1"/>
              </p:cNvSpPr>
              <p:nvPr/>
            </p:nvSpPr>
            <p:spPr bwMode="auto">
              <a:xfrm>
                <a:off x="3221" y="591"/>
                <a:ext cx="968" cy="549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en-US" sz="1600" b="1">
                    <a:latin typeface="Times New Roman" pitchFamily="18" charset="0"/>
                  </a:rPr>
                  <a:t>Two-Stage Regulator</a:t>
                </a:r>
                <a:endParaRPr lang="en-US" sz="1600" b="1"/>
              </a:p>
            </p:txBody>
          </p:sp>
          <p:sp>
            <p:nvSpPr>
              <p:cNvPr id="37" name="Line 58"/>
              <p:cNvSpPr>
                <a:spLocks noChangeShapeType="1"/>
              </p:cNvSpPr>
              <p:nvPr/>
            </p:nvSpPr>
            <p:spPr bwMode="auto">
              <a:xfrm>
                <a:off x="3800" y="1005"/>
                <a:ext cx="347" cy="68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8" name="Group 59"/>
              <p:cNvGrpSpPr>
                <a:grpSpLocks/>
              </p:cNvGrpSpPr>
              <p:nvPr/>
            </p:nvGrpSpPr>
            <p:grpSpPr bwMode="auto">
              <a:xfrm>
                <a:off x="4602" y="1576"/>
                <a:ext cx="461" cy="546"/>
                <a:chOff x="5261" y="1620"/>
                <a:chExt cx="461" cy="546"/>
              </a:xfrm>
            </p:grpSpPr>
            <p:sp>
              <p:nvSpPr>
                <p:cNvPr id="39" name="Line 60"/>
                <p:cNvSpPr>
                  <a:spLocks noChangeShapeType="1"/>
                </p:cNvSpPr>
                <p:nvPr/>
              </p:nvSpPr>
              <p:spPr bwMode="auto">
                <a:xfrm>
                  <a:off x="5644" y="1620"/>
                  <a:ext cx="1" cy="546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0" name="Line 61"/>
                <p:cNvSpPr>
                  <a:spLocks noChangeShapeType="1"/>
                </p:cNvSpPr>
                <p:nvPr/>
              </p:nvSpPr>
              <p:spPr bwMode="auto">
                <a:xfrm>
                  <a:off x="5328" y="1621"/>
                  <a:ext cx="1" cy="54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 smtClean="0"/>
                    <a:t> </a:t>
                  </a:r>
                  <a:endParaRPr lang="en-US" dirty="0"/>
                </a:p>
              </p:txBody>
            </p:sp>
            <p:sp>
              <p:nvSpPr>
                <p:cNvPr id="41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5261" y="2164"/>
                  <a:ext cx="461" cy="1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8462" y="609600"/>
            <a:ext cx="6408738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GCcompartments_top-004c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0"/>
            <a:ext cx="5075635" cy="419100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0"/>
            <a:ext cx="9747504" cy="1143000"/>
          </a:xfrm>
        </p:spPr>
        <p:txBody>
          <a:bodyPr/>
          <a:lstStyle/>
          <a:p>
            <a:r>
              <a:rPr lang="en-US" b="1" i="1" dirty="0" smtClean="0"/>
              <a:t>Gas Chromatography Machine</a:t>
            </a:r>
            <a:endParaRPr lang="en-US" b="1" i="1" dirty="0"/>
          </a:p>
        </p:txBody>
      </p:sp>
      <p:pic>
        <p:nvPicPr>
          <p:cNvPr id="6" name="Picture 2" descr="qp2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524000"/>
            <a:ext cx="5685962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150</TotalTime>
  <Words>389</Words>
  <Application>Microsoft Office PowerPoint</Application>
  <PresentationFormat>Custom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Book Antiqua</vt:lpstr>
      <vt:lpstr>Gill Sans MT</vt:lpstr>
      <vt:lpstr>Monotype Sorts</vt:lpstr>
      <vt:lpstr>Times New Roman</vt:lpstr>
      <vt:lpstr>Verdana</vt:lpstr>
      <vt:lpstr>Wingdings</vt:lpstr>
      <vt:lpstr>Wingdings 2</vt:lpstr>
      <vt:lpstr>Solstice</vt:lpstr>
      <vt:lpstr>GAS CHROMATOGRAPHY</vt:lpstr>
      <vt:lpstr>Introduction </vt:lpstr>
      <vt:lpstr>Types of Gas Chromatography</vt:lpstr>
      <vt:lpstr>Advantages of Gas Chromatography </vt:lpstr>
      <vt:lpstr>Components of Gas chromatography  </vt:lpstr>
      <vt:lpstr>How a Gas Chromatography Machine Works </vt:lpstr>
      <vt:lpstr>Process Flow Schematic</vt:lpstr>
      <vt:lpstr>PowerPoint Presentation</vt:lpstr>
      <vt:lpstr>Gas Chromatography Machine</vt:lpstr>
      <vt:lpstr>CHROMATOGRAPHIC ANALYSIS</vt:lpstr>
      <vt:lpstr>Chromatogram of Gasoline</vt:lpstr>
      <vt:lpstr>LIMITATION OF GC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 CHROMATOGRAPHY</dc:title>
  <dc:creator>murtaza shah</dc:creator>
  <cp:lastModifiedBy>Windows User</cp:lastModifiedBy>
  <cp:revision>22</cp:revision>
  <dcterms:created xsi:type="dcterms:W3CDTF">2018-01-20T17:32:46Z</dcterms:created>
  <dcterms:modified xsi:type="dcterms:W3CDTF">2020-03-28T07:05:22Z</dcterms:modified>
</cp:coreProperties>
</file>