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7" r:id="rId4"/>
    <p:sldId id="259" r:id="rId5"/>
    <p:sldId id="261" r:id="rId6"/>
    <p:sldId id="260" r:id="rId7"/>
    <p:sldId id="263" r:id="rId8"/>
    <p:sldId id="270" r:id="rId9"/>
    <p:sldId id="271" r:id="rId10"/>
    <p:sldId id="264" r:id="rId11"/>
    <p:sldId id="265" r:id="rId12"/>
    <p:sldId id="262" r:id="rId13"/>
    <p:sldId id="266" r:id="rId14"/>
    <p:sldId id="269" r:id="rId15"/>
    <p:sldId id="272" r:id="rId16"/>
  </p:sldIdLst>
  <p:sldSz cx="9144000" cy="6858000" type="screen4x3"/>
  <p:notesSz cx="6858000" cy="97139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9797" autoAdjust="0"/>
  </p:normalViewPr>
  <p:slideViewPr>
    <p:cSldViewPr>
      <p:cViewPr varScale="1">
        <p:scale>
          <a:sx n="44" d="100"/>
          <a:sy n="44" d="100"/>
        </p:scale>
        <p:origin x="213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25" y="728663"/>
            <a:ext cx="4857750" cy="3643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4863"/>
            <a:ext cx="5486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9B8354-8600-4F4F-8F25-5DBF062EF95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86F8C9-1788-41D3-BC0A-0863E6EC18B3}" type="slidenum">
              <a:rPr lang="en-GB"/>
              <a:pPr/>
              <a:t>1</a:t>
            </a:fld>
            <a:endParaRPr lang="en-GB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B3F957-C4BA-4D27-8446-A7E4A182F31A}" type="slidenum">
              <a:rPr lang="en-GB"/>
              <a:pPr/>
              <a:t>10</a:t>
            </a:fld>
            <a:endParaRPr lang="en-GB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Makes the sample visible when it is put into the agarose wells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8EAE25-D942-4A05-8690-4B95C1A0153A}" type="slidenum">
              <a:rPr lang="en-GB"/>
              <a:pPr/>
              <a:t>11</a:t>
            </a:fld>
            <a:endParaRPr lang="en-GB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This ensures that the electric current goes through the whole tank and that maintains that ions can move in the solution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CA6EB0-AF72-46D9-ABFF-DD0BF862E71E}" type="slidenum">
              <a:rPr lang="en-GB"/>
              <a:pPr/>
              <a:t>12</a:t>
            </a:fld>
            <a:endParaRPr lang="en-GB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Glycerol also in the loading dye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A08BE-EDAF-48C2-805E-1416FD111995}" type="slidenum">
              <a:rPr lang="en-GB"/>
              <a:pPr/>
              <a:t>13</a:t>
            </a:fld>
            <a:endParaRPr lang="en-GB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Safety cover is put over the top and the current is switched on</a:t>
            </a:r>
          </a:p>
          <a:p>
            <a:r>
              <a:rPr lang="en-GB"/>
              <a:t>The dye will migrate through the gel toward the positive electrode, as will the DNA</a:t>
            </a:r>
          </a:p>
          <a:p>
            <a:r>
              <a:rPr lang="en-GB"/>
              <a:t>Depending on how much voltage is applied and how warm the gel is and size and shape of molecules will depend on how fast the mols move through the gel</a:t>
            </a:r>
          </a:p>
          <a:p>
            <a:r>
              <a:rPr lang="en-GB"/>
              <a:t>Smaller fragments will move easier so they will be closer to the positive electrode</a:t>
            </a:r>
          </a:p>
          <a:p>
            <a:endParaRPr lang="en-GB"/>
          </a:p>
          <a:p>
            <a:r>
              <a:rPr lang="en-GB"/>
              <a:t>Once the dye has moved through the gel to the buffer, the electrical current is switched off and gel is removed from the tray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B6C996-2297-407D-8E6E-7C0A42CDB8DF}" type="slidenum">
              <a:rPr lang="en-GB"/>
              <a:pPr/>
              <a:t>14</a:t>
            </a:fld>
            <a:endParaRPr lang="en-GB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Gel is stained using ethidium bromide which binds to DNA it shows up as bands in UV light</a:t>
            </a:r>
          </a:p>
          <a:p>
            <a:r>
              <a:rPr lang="en-GB"/>
              <a:t>Draw attention to the fact that small mols are at the bottom of the gel and large ones stay nearest to the wells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2C7AD-0092-4AE0-BA80-1F830EDC780E}" type="slidenum">
              <a:rPr lang="en-GB"/>
              <a:pPr/>
              <a:t>15</a:t>
            </a:fld>
            <a:endParaRPr lang="en-GB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1713" y="728663"/>
            <a:ext cx="4857750" cy="3643312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14863"/>
            <a:ext cx="5029200" cy="43703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941DB8-93B7-4DC8-B7DA-E148EA987D71}" type="slidenum">
              <a:rPr lang="en-GB"/>
              <a:pPr/>
              <a:t>2</a:t>
            </a:fld>
            <a:endParaRPr lang="en-GB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430B01-92D6-423A-86E6-07FA9D4AE6C4}" type="slidenum">
              <a:rPr lang="en-GB"/>
              <a:pPr/>
              <a:t>3</a:t>
            </a:fld>
            <a:endParaRPr lang="en-GB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Organic molecules such as DNA are charged. DNA is negatively charged because the phosphates (red circles) that form the sugar-phosphate backbone of a DNA molecule have a negative charge</a:t>
            </a:r>
            <a:r>
              <a:rPr lang="en-GB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5ED1E7-AEE9-40CC-BB86-D60A29EA9712}" type="slidenum">
              <a:rPr lang="en-GB"/>
              <a:pPr/>
              <a:t>4</a:t>
            </a:fld>
            <a:endParaRPr lang="en-GB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Demonstrate on the board using diagrams</a:t>
            </a:r>
          </a:p>
          <a:p>
            <a:r>
              <a:rPr lang="en-GB"/>
              <a:t>Students to complete exercise of cutting up a plasmid using restriction enzymes</a:t>
            </a:r>
          </a:p>
          <a:p>
            <a:r>
              <a:rPr lang="en-GB"/>
              <a:t>Give them W/S and instruct to cut the plasmid using different enzymes and then look at the restriction fragments</a:t>
            </a:r>
          </a:p>
          <a:p>
            <a:r>
              <a:rPr lang="en-GB"/>
              <a:t>Ask – Why do they cut in different places?</a:t>
            </a:r>
          </a:p>
          <a:p>
            <a:r>
              <a:rPr lang="en-GB"/>
              <a:t>Reinforce that this can be applied to any DNA – example human DNA</a:t>
            </a:r>
          </a:p>
          <a:p>
            <a:r>
              <a:rPr lang="en-GB"/>
              <a:t>Called restriction digestion</a:t>
            </a:r>
          </a:p>
          <a:p>
            <a:r>
              <a:rPr lang="en-GB"/>
              <a:t>Different DNA will produce different fragment sizes </a:t>
            </a:r>
          </a:p>
          <a:p>
            <a:r>
              <a:rPr lang="en-GB"/>
              <a:t>Can be PCR’d DNA or DNA produced by clones or ‘natural state’ DNA</a:t>
            </a:r>
          </a:p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7E4ECF-F813-490A-AF50-4C98D450871D}" type="slidenum">
              <a:rPr lang="en-GB"/>
              <a:pPr/>
              <a:t>5</a:t>
            </a:fld>
            <a:endParaRPr lang="en-GB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bit like electronic chromatography</a:t>
            </a:r>
          </a:p>
          <a:p>
            <a:r>
              <a:rPr lang="en-GB"/>
              <a:t>The fragments are seperated according to size in process called gel electrophoresis</a:t>
            </a:r>
          </a:p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788CA5-1D82-4E01-952A-6E49119E2FE2}" type="slidenum">
              <a:rPr lang="en-GB"/>
              <a:pPr/>
              <a:t>6</a:t>
            </a:fld>
            <a:endParaRPr lang="en-GB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Square tray </a:t>
            </a:r>
          </a:p>
          <a:p>
            <a:r>
              <a:rPr lang="en-GB"/>
              <a:t>2-3 cm of agarose gel which is left to set, can also be made of starch or polyacrylamide, special comb put in so that there are small wells left in the gel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17C009-BD89-4FCC-97B3-390E97E12466}" type="slidenum">
              <a:rPr lang="en-GB"/>
              <a:pPr/>
              <a:t>7</a:t>
            </a:fld>
            <a:endParaRPr lang="en-GB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BBC70E-62AE-49ED-93A2-C8F4409E625C}" type="slidenum">
              <a:rPr lang="en-GB"/>
              <a:pPr/>
              <a:t>8</a:t>
            </a:fld>
            <a:endParaRPr lang="en-GB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comb is put in the gel to create holes which we call wells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5419B7-34C5-4333-9C1C-991D7C9F967C}" type="slidenum">
              <a:rPr lang="en-GB"/>
              <a:pPr/>
              <a:t>9</a:t>
            </a:fld>
            <a:endParaRPr lang="en-GB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35CDA-A356-40E8-995A-4CF93BC016E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41A0C8-39BC-4D7A-9CCD-F98A733A5C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4812C-A7E1-4879-BD1D-8E6CAD2F888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4BFD2-06AE-4292-BFEA-90598815291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8B7C3-BD34-4E93-8F6E-D5B725B02AF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E4BA5-DF60-4D8C-819C-4360D08A982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AE598-77F4-4FF6-A06F-8D2B281D908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A963E-38DE-4504-998A-84B84A39116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A9899-AF62-4651-9ABE-66E70FB809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5A99F-D82F-412E-B653-440FF9A46C8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1F1720-6001-4936-B279-5864E445BA3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29A75E-A520-4925-9A7F-606C25E1BD84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rldofteaching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Gel electrophoresis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Dye added to the DNA</a:t>
            </a:r>
          </a:p>
        </p:txBody>
      </p:sp>
      <p:graphicFrame>
        <p:nvGraphicFramePr>
          <p:cNvPr id="1536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476375" y="1700213"/>
          <a:ext cx="619125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Image" r:id="rId4" imgW="2172962" imgH="1982351" progId="Photoshop.Image.5">
                  <p:embed/>
                </p:oleObj>
              </mc:Choice>
              <mc:Fallback>
                <p:oleObj name="Image" r:id="rId4" imgW="2172962" imgH="1982351" progId="Photoshop.Image.5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700213"/>
                        <a:ext cx="6191250" cy="472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Buffer solution added to the tank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628775"/>
            <a:ext cx="8137525" cy="489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DNA samples loaded into wells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7" name="Picture 5" descr="gel_plate_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1314450"/>
            <a:ext cx="4162425" cy="5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Electrical current applied to the chamber</a:t>
            </a:r>
          </a:p>
        </p:txBody>
      </p:sp>
      <p:graphicFrame>
        <p:nvGraphicFramePr>
          <p:cNvPr id="21508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187450" y="1700213"/>
          <a:ext cx="6840538" cy="475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Image" r:id="rId4" imgW="2579598" imgH="1982351" progId="Photoshop.Image.5">
                  <p:embed/>
                </p:oleObj>
              </mc:Choice>
              <mc:Fallback>
                <p:oleObj name="Image" r:id="rId4" imgW="2579598" imgH="1982351" progId="Photoshop.Image.5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1700213"/>
                        <a:ext cx="6840538" cy="475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DNA is stained using ethidium bromide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2" name="Picture 4" descr="Lab_5_gel_19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1412875"/>
            <a:ext cx="5329238" cy="5267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684213" y="1052513"/>
            <a:ext cx="79200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>
                <a:cs typeface="Arial" charset="0"/>
              </a:rPr>
              <a:t>This powerpoint was kindly donated to </a:t>
            </a:r>
            <a:r>
              <a:rPr lang="en-GB" sz="2400">
                <a:cs typeface="Arial" charset="0"/>
                <a:hlinkClick r:id="rId3"/>
              </a:rPr>
              <a:t>www.worldofteaching.com</a:t>
            </a:r>
            <a:endParaRPr lang="en-GB" sz="2400">
              <a:cs typeface="Arial" charset="0"/>
            </a:endParaRPr>
          </a:p>
          <a:p>
            <a:endParaRPr lang="en-GB" sz="2400">
              <a:cs typeface="Arial" charset="0"/>
            </a:endParaRPr>
          </a:p>
          <a:p>
            <a:endParaRPr lang="en-GB" sz="2400">
              <a:cs typeface="Arial" charset="0"/>
            </a:endParaRPr>
          </a:p>
          <a:p>
            <a:endParaRPr lang="en-GB" sz="2400">
              <a:cs typeface="Arial" charset="0"/>
            </a:endParaRPr>
          </a:p>
          <a:p>
            <a:endParaRPr lang="en-GB" sz="2400">
              <a:cs typeface="Arial" charset="0"/>
            </a:endParaRPr>
          </a:p>
          <a:p>
            <a:r>
              <a:rPr lang="en-GB" sz="2400">
                <a:cs typeface="Arial" charset="0"/>
                <a:hlinkClick r:id="rId3"/>
              </a:rPr>
              <a:t>http://www.worldofteaching.com</a:t>
            </a:r>
            <a:r>
              <a:rPr lang="en-GB" sz="2400">
                <a:cs typeface="Arial" charset="0"/>
              </a:rPr>
              <a:t> is home to over a thousand powerpoints submitted by teachers. This is a completely free site and requires no registration. Please visit and I hope it will help in your teaching.</a:t>
            </a:r>
            <a:endParaRPr lang="en-US" sz="240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Definition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5400"/>
            <a:ext cx="8229600" cy="3560763"/>
          </a:xfrm>
        </p:spPr>
        <p:txBody>
          <a:bodyPr/>
          <a:lstStyle/>
          <a:p>
            <a:r>
              <a:rPr lang="en-GB"/>
              <a:t>Separation of DNA fragments according to size, based on movement through a gel medium when an electric field is applied.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DNA negatively charged</a:t>
            </a:r>
          </a:p>
        </p:txBody>
      </p:sp>
      <p:pic>
        <p:nvPicPr>
          <p:cNvPr id="24581" name="Picture 5" descr="sld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484313"/>
            <a:ext cx="6913563" cy="475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DNA cut up using restriction endonucleases</a:t>
            </a:r>
          </a:p>
        </p:txBody>
      </p:sp>
      <p:pic>
        <p:nvPicPr>
          <p:cNvPr id="5126" name="Picture 6" descr="restri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989138"/>
            <a:ext cx="6600825" cy="391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9" name="Picture 5" descr="f_s02gelel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0"/>
            <a:ext cx="5616575" cy="6453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/>
              <a:t>Make up the gel which the DNA will be put into</a:t>
            </a:r>
          </a:p>
        </p:txBody>
      </p:sp>
      <p:pic>
        <p:nvPicPr>
          <p:cNvPr id="9221" name="Picture 5" descr="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484313"/>
            <a:ext cx="7775575" cy="4967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45" name="Picture 9" descr="sld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836613"/>
            <a:ext cx="6897688" cy="5173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7" name="Picture 5" descr="sld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8266112" cy="6199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5" name="Picture 5" descr="sld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33375"/>
            <a:ext cx="7920037" cy="6192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494</Words>
  <Application>Microsoft Office PowerPoint</Application>
  <PresentationFormat>On-screen Show (4:3)</PresentationFormat>
  <Paragraphs>57</Paragraphs>
  <Slides>15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Comic Sans MS</vt:lpstr>
      <vt:lpstr>Default Design</vt:lpstr>
      <vt:lpstr>Image</vt:lpstr>
      <vt:lpstr>Gel electrophoresis</vt:lpstr>
      <vt:lpstr>Definition</vt:lpstr>
      <vt:lpstr>DNA negatively charged</vt:lpstr>
      <vt:lpstr>DNA cut up using restriction endonucleases</vt:lpstr>
      <vt:lpstr>PowerPoint Presentation</vt:lpstr>
      <vt:lpstr>Make up the gel which the DNA will be put into</vt:lpstr>
      <vt:lpstr>PowerPoint Presentation</vt:lpstr>
      <vt:lpstr>PowerPoint Presentation</vt:lpstr>
      <vt:lpstr>PowerPoint Presentation</vt:lpstr>
      <vt:lpstr>Dye added to the DNA</vt:lpstr>
      <vt:lpstr>Buffer solution added to the tank</vt:lpstr>
      <vt:lpstr>DNA samples loaded into wells </vt:lpstr>
      <vt:lpstr>Electrical current applied to the chamber</vt:lpstr>
      <vt:lpstr>DNA is stained using ethidium bromide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Gel electrophoresis and DNA sequencing</dc:title>
  <dc:creator>Matis</dc:creator>
  <cp:lastModifiedBy>Windows User</cp:lastModifiedBy>
  <cp:revision>9</cp:revision>
  <dcterms:created xsi:type="dcterms:W3CDTF">2005-04-10T21:12:08Z</dcterms:created>
  <dcterms:modified xsi:type="dcterms:W3CDTF">2020-03-28T07:06:26Z</dcterms:modified>
</cp:coreProperties>
</file>