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2"/>
  </p:notesMasterIdLst>
  <p:sldIdLst>
    <p:sldId id="302" r:id="rId2"/>
    <p:sldId id="256" r:id="rId3"/>
    <p:sldId id="299" r:id="rId4"/>
    <p:sldId id="289" r:id="rId5"/>
    <p:sldId id="290" r:id="rId6"/>
    <p:sldId id="257" r:id="rId7"/>
    <p:sldId id="303" r:id="rId8"/>
    <p:sldId id="260" r:id="rId9"/>
    <p:sldId id="261" r:id="rId10"/>
    <p:sldId id="262" r:id="rId11"/>
    <p:sldId id="264" r:id="rId12"/>
    <p:sldId id="263" r:id="rId13"/>
    <p:sldId id="265" r:id="rId14"/>
    <p:sldId id="271" r:id="rId15"/>
    <p:sldId id="274" r:id="rId16"/>
    <p:sldId id="273" r:id="rId17"/>
    <p:sldId id="266" r:id="rId18"/>
    <p:sldId id="267" r:id="rId19"/>
    <p:sldId id="268" r:id="rId20"/>
    <p:sldId id="275" r:id="rId21"/>
    <p:sldId id="276" r:id="rId22"/>
    <p:sldId id="277" r:id="rId23"/>
    <p:sldId id="269" r:id="rId24"/>
    <p:sldId id="301" r:id="rId25"/>
    <p:sldId id="270" r:id="rId26"/>
    <p:sldId id="286" r:id="rId27"/>
    <p:sldId id="278" r:id="rId28"/>
    <p:sldId id="284" r:id="rId29"/>
    <p:sldId id="281" r:id="rId30"/>
    <p:sldId id="293" r:id="rId3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48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48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48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48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48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48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48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48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4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27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6372" autoAdjust="0"/>
    <p:restoredTop sz="90929"/>
  </p:normalViewPr>
  <p:slideViewPr>
    <p:cSldViewPr>
      <p:cViewPr varScale="1">
        <p:scale>
          <a:sx n="75" d="100"/>
          <a:sy n="75" d="100"/>
        </p:scale>
        <p:origin x="-8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2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6842E20-0627-4E9D-B857-D4A6877E26A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48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48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48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48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pitchFamily="4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3D01BA-5163-4E0D-A8BB-B408B6ACBB10}" type="slidenum">
              <a:rPr lang="en-US"/>
              <a:pPr/>
              <a:t>1</a:t>
            </a:fld>
            <a:endParaRPr lang="en-US"/>
          </a:p>
        </p:txBody>
      </p:sp>
      <p:sp>
        <p:nvSpPr>
          <p:cNvPr id="808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C0BF6C-DA42-43EE-B89F-21E360205D0D}" type="slidenum">
              <a:rPr lang="en-US"/>
              <a:pPr/>
              <a:t>10</a:t>
            </a:fld>
            <a:endParaRPr lang="en-US"/>
          </a:p>
        </p:txBody>
      </p:sp>
      <p:sp>
        <p:nvSpPr>
          <p:cNvPr id="358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2AEEBB-AB87-4008-B9C0-65FE5433A834}" type="slidenum">
              <a:rPr lang="en-US"/>
              <a:pPr/>
              <a:t>11</a:t>
            </a:fld>
            <a:endParaRPr lang="en-US"/>
          </a:p>
        </p:txBody>
      </p:sp>
      <p:sp>
        <p:nvSpPr>
          <p:cNvPr id="368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DA33B9-61CB-4A12-9A44-833E80E649F9}" type="slidenum">
              <a:rPr lang="en-US"/>
              <a:pPr/>
              <a:t>12</a:t>
            </a:fld>
            <a:endParaRPr lang="en-US"/>
          </a:p>
        </p:txBody>
      </p:sp>
      <p:sp>
        <p:nvSpPr>
          <p:cNvPr id="378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AF814B-B13F-4EAD-87C7-030F44C9972C}" type="slidenum">
              <a:rPr lang="en-US"/>
              <a:pPr/>
              <a:t>13</a:t>
            </a:fld>
            <a:endParaRPr lang="en-US"/>
          </a:p>
        </p:txBody>
      </p:sp>
      <p:sp>
        <p:nvSpPr>
          <p:cNvPr id="389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368D49-A7FD-4BDF-A600-B4BE8A9EF8C7}" type="slidenum">
              <a:rPr lang="en-US"/>
              <a:pPr/>
              <a:t>14</a:t>
            </a:fld>
            <a:endParaRPr lang="en-US"/>
          </a:p>
        </p:txBody>
      </p:sp>
      <p:sp>
        <p:nvSpPr>
          <p:cNvPr id="399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F6645F-DA32-4F19-BC04-887421756E51}" type="slidenum">
              <a:rPr lang="en-US"/>
              <a:pPr/>
              <a:t>15</a:t>
            </a:fld>
            <a:endParaRPr lang="en-US"/>
          </a:p>
        </p:txBody>
      </p:sp>
      <p:sp>
        <p:nvSpPr>
          <p:cNvPr id="409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B6F333-9B62-44F2-A5B4-71C4080EAE6E}" type="slidenum">
              <a:rPr lang="en-US"/>
              <a:pPr/>
              <a:t>16</a:t>
            </a:fld>
            <a:endParaRPr lang="en-US"/>
          </a:p>
        </p:txBody>
      </p:sp>
      <p:sp>
        <p:nvSpPr>
          <p:cNvPr id="419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730589-18E2-482C-A7E3-D91B104DDD63}" type="slidenum">
              <a:rPr lang="en-US"/>
              <a:pPr/>
              <a:t>17</a:t>
            </a:fld>
            <a:endParaRPr lang="en-US"/>
          </a:p>
        </p:txBody>
      </p:sp>
      <p:sp>
        <p:nvSpPr>
          <p:cNvPr id="430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69A632-1530-457F-BA8C-D402B6337C63}" type="slidenum">
              <a:rPr lang="en-US"/>
              <a:pPr/>
              <a:t>18</a:t>
            </a:fld>
            <a:endParaRPr lang="en-US"/>
          </a:p>
        </p:txBody>
      </p:sp>
      <p:sp>
        <p:nvSpPr>
          <p:cNvPr id="440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C73A7B-582C-4A88-8E45-CFAB3AB8218C}" type="slidenum">
              <a:rPr lang="en-US"/>
              <a:pPr/>
              <a:t>19</a:t>
            </a:fld>
            <a:endParaRPr lang="en-US"/>
          </a:p>
        </p:txBody>
      </p:sp>
      <p:sp>
        <p:nvSpPr>
          <p:cNvPr id="450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4BEC6C-CB47-450A-8952-C5511854C9AF}" type="slidenum">
              <a:rPr lang="en-US"/>
              <a:pPr/>
              <a:t>2</a:t>
            </a:fld>
            <a:endParaRPr lang="en-US"/>
          </a:p>
        </p:txBody>
      </p:sp>
      <p:sp>
        <p:nvSpPr>
          <p:cNvPr id="317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9228FD-CC7D-4204-B4D1-1620809048DC}" type="slidenum">
              <a:rPr lang="en-US"/>
              <a:pPr/>
              <a:t>20</a:t>
            </a:fld>
            <a:endParaRPr lang="en-US"/>
          </a:p>
        </p:txBody>
      </p:sp>
      <p:sp>
        <p:nvSpPr>
          <p:cNvPr id="460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87E058-95C3-475F-9225-06E778CECBF2}" type="slidenum">
              <a:rPr lang="en-US"/>
              <a:pPr/>
              <a:t>21</a:t>
            </a:fld>
            <a:endParaRPr lang="en-US"/>
          </a:p>
        </p:txBody>
      </p:sp>
      <p:sp>
        <p:nvSpPr>
          <p:cNvPr id="471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AC8334-E41E-4ACB-AB28-6E6047F84577}" type="slidenum">
              <a:rPr lang="en-US"/>
              <a:pPr/>
              <a:t>22</a:t>
            </a:fld>
            <a:endParaRPr lang="en-US"/>
          </a:p>
        </p:txBody>
      </p:sp>
      <p:sp>
        <p:nvSpPr>
          <p:cNvPr id="481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D19B0B-03C4-4805-A7B8-F4CA81FDA0B1}" type="slidenum">
              <a:rPr lang="en-US"/>
              <a:pPr/>
              <a:t>23</a:t>
            </a:fld>
            <a:endParaRPr lang="en-US"/>
          </a:p>
        </p:txBody>
      </p:sp>
      <p:sp>
        <p:nvSpPr>
          <p:cNvPr id="491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C6A64B-A305-4124-B780-C3980DEF8DA6}" type="slidenum">
              <a:rPr lang="en-US"/>
              <a:pPr/>
              <a:t>24</a:t>
            </a:fld>
            <a:endParaRPr lang="en-US"/>
          </a:p>
        </p:txBody>
      </p:sp>
      <p:sp>
        <p:nvSpPr>
          <p:cNvPr id="890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80E509-B31B-4AB1-BBE4-89C2AA206CB4}" type="slidenum">
              <a:rPr lang="en-US"/>
              <a:pPr/>
              <a:t>25</a:t>
            </a:fld>
            <a:endParaRPr lang="en-US"/>
          </a:p>
        </p:txBody>
      </p:sp>
      <p:sp>
        <p:nvSpPr>
          <p:cNvPr id="501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456EAA-D543-4E8D-BEB1-2357079E8E3A}" type="slidenum">
              <a:rPr lang="en-US"/>
              <a:pPr/>
              <a:t>26</a:t>
            </a:fld>
            <a:endParaRPr lang="en-US"/>
          </a:p>
        </p:txBody>
      </p:sp>
      <p:sp>
        <p:nvSpPr>
          <p:cNvPr id="901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F4E313-9806-4D7B-B70D-ED84E91A7EF2}" type="slidenum">
              <a:rPr lang="en-US"/>
              <a:pPr/>
              <a:t>27</a:t>
            </a:fld>
            <a:endParaRPr lang="en-US"/>
          </a:p>
        </p:txBody>
      </p:sp>
      <p:sp>
        <p:nvSpPr>
          <p:cNvPr id="512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D7A17D-17B4-4BBA-A3AB-5EDD2DDEA4B6}" type="slidenum">
              <a:rPr lang="en-US"/>
              <a:pPr/>
              <a:t>28</a:t>
            </a:fld>
            <a:endParaRPr lang="en-US"/>
          </a:p>
        </p:txBody>
      </p:sp>
      <p:sp>
        <p:nvSpPr>
          <p:cNvPr id="911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58D53C-9955-4A63-8794-CF59BF0198B7}" type="slidenum">
              <a:rPr lang="en-US"/>
              <a:pPr/>
              <a:t>29</a:t>
            </a:fld>
            <a:endParaRPr lang="en-US"/>
          </a:p>
        </p:txBody>
      </p:sp>
      <p:sp>
        <p:nvSpPr>
          <p:cNvPr id="542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A70895-6AEE-4E4F-B6B3-4D3F043D09CF}" type="slidenum">
              <a:rPr lang="en-US"/>
              <a:pPr/>
              <a:t>3</a:t>
            </a:fld>
            <a:endParaRPr lang="en-US"/>
          </a:p>
        </p:txBody>
      </p:sp>
      <p:sp>
        <p:nvSpPr>
          <p:cNvPr id="849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96DC6C-B956-4220-95F1-2ACAAC07A595}" type="slidenum">
              <a:rPr lang="en-US"/>
              <a:pPr/>
              <a:t>30</a:t>
            </a:fld>
            <a:endParaRPr lang="en-US"/>
          </a:p>
        </p:txBody>
      </p:sp>
      <p:sp>
        <p:nvSpPr>
          <p:cNvPr id="921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3AA1EE-6E6B-4ABE-86FC-FD2EA2B1EABB}" type="slidenum">
              <a:rPr lang="en-US"/>
              <a:pPr/>
              <a:t>4</a:t>
            </a:fld>
            <a:endParaRPr lang="en-US"/>
          </a:p>
        </p:txBody>
      </p:sp>
      <p:sp>
        <p:nvSpPr>
          <p:cNvPr id="860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00BB26-4DEF-4531-8CD5-2CF12A744989}" type="slidenum">
              <a:rPr lang="en-US"/>
              <a:pPr/>
              <a:t>5</a:t>
            </a:fld>
            <a:endParaRPr lang="en-US"/>
          </a:p>
        </p:txBody>
      </p:sp>
      <p:sp>
        <p:nvSpPr>
          <p:cNvPr id="870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9D84A3-A7AD-49CB-B2B0-CCE1C2546906}" type="slidenum">
              <a:rPr lang="en-US"/>
              <a:pPr/>
              <a:t>6</a:t>
            </a:fld>
            <a:endParaRPr lang="en-US"/>
          </a:p>
        </p:txBody>
      </p:sp>
      <p:sp>
        <p:nvSpPr>
          <p:cNvPr id="327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5CA664-9EAB-41FB-9E07-D098075101F5}" type="slidenum">
              <a:rPr lang="en-US"/>
              <a:pPr/>
              <a:t>7</a:t>
            </a:fld>
            <a:endParaRPr lang="en-US"/>
          </a:p>
        </p:txBody>
      </p:sp>
      <p:sp>
        <p:nvSpPr>
          <p:cNvPr id="880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0E2D93-98F7-458D-8E2A-6223FB8B6722}" type="slidenum">
              <a:rPr lang="en-US"/>
              <a:pPr/>
              <a:t>8</a:t>
            </a:fld>
            <a:endParaRPr lang="en-US"/>
          </a:p>
        </p:txBody>
      </p:sp>
      <p:sp>
        <p:nvSpPr>
          <p:cNvPr id="337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3E5245-A1A5-45A0-87DE-02C7A030BEC5}" type="slidenum">
              <a:rPr lang="en-US"/>
              <a:pPr/>
              <a:t>9</a:t>
            </a:fld>
            <a:endParaRPr lang="en-US"/>
          </a:p>
        </p:txBody>
      </p:sp>
      <p:sp>
        <p:nvSpPr>
          <p:cNvPr id="348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DEC062-0676-40E3-B6D9-86BA15F3C3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4AD254-E20B-456E-9504-FD1936EC20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8ABE65-A1C6-4D1F-B36E-AF41311A1A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F8FA3C-5BE3-4968-B8C1-93C98C93C5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EF6D38-DDCB-400C-8F14-92CE71FDA3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BE0297-E7DA-42E5-ACE9-B5C5644510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983A77-BBD6-45CC-AE01-35B14316CF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65431A-CE2A-4AE3-88DE-6CFCA91797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922D5-EA70-4693-8CB8-DA2180FC52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8BC30E-FAAF-48A4-B9FD-17321BD47E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285232-176A-434A-9F6B-1549ED4C28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3F23DCD-093D-47B3-A8AA-8DC081E71EB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48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48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48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48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48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48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48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48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2"/>
          <p:cNvSpPr txBox="1">
            <a:spLocks noChangeArrowheads="1"/>
          </p:cNvSpPr>
          <p:nvPr/>
        </p:nvSpPr>
        <p:spPr bwMode="auto">
          <a:xfrm>
            <a:off x="809625" y="2057400"/>
            <a:ext cx="74199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400">
                <a:solidFill>
                  <a:schemeClr val="bg1"/>
                </a:solidFill>
              </a:rPr>
              <a:t>Discover the Microbes Within</a:t>
            </a:r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1981200" y="4572000"/>
            <a:ext cx="5165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How many species have Wolbachia?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asting tray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914400"/>
            <a:ext cx="670083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743200" y="914400"/>
            <a:ext cx="357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Gel casting tray &amp; combs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asting tray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6988"/>
            <a:ext cx="8153400" cy="5688012"/>
          </a:xfrm>
          <a:prstGeom prst="rect">
            <a:avLst/>
          </a:prstGeom>
          <a:noFill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04800" y="5791200"/>
            <a:ext cx="8610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Seal the edges of the casting tray and put in the combs. Place the casting tray on a level surface.  None of the gel combs should be touching the surface of the casting tray.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347913" y="-11113"/>
            <a:ext cx="4433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Preparing the Casting Tray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flask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0"/>
            <a:ext cx="2522538" cy="4570413"/>
          </a:xfrm>
          <a:prstGeom prst="rect">
            <a:avLst/>
          </a:prstGeom>
          <a:noFill/>
        </p:spPr>
      </p:pic>
      <p:pic>
        <p:nvPicPr>
          <p:cNvPr id="9220" name="Picture 4" descr="flask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0"/>
            <a:ext cx="3638550" cy="456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057400" y="4572000"/>
            <a:ext cx="1319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Agarose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638800" y="4572000"/>
            <a:ext cx="2182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Buffer Solution</a:t>
            </a:r>
            <a:endParaRPr lang="en-US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28600" y="5715000"/>
            <a:ext cx="876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200">
                <a:solidFill>
                  <a:schemeClr val="bg1"/>
                </a:solidFill>
              </a:rPr>
              <a:t>Combine the agarose powder and buffer solution.  Use a flask that is several times larger than the volume of buffer.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melted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560388"/>
            <a:ext cx="4419600" cy="332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unmelted1"/>
          <p:cNvPicPr>
            <a:picLocks noChangeAspect="1" noChangeArrowheads="1"/>
          </p:cNvPicPr>
          <p:nvPr/>
        </p:nvPicPr>
        <p:blipFill>
          <a:blip r:embed="rId4" cstate="print">
            <a:lum bright="6000" contrast="10000"/>
          </a:blip>
          <a:srcRect/>
          <a:stretch>
            <a:fillRect/>
          </a:stretch>
        </p:blipFill>
        <p:spPr bwMode="auto">
          <a:xfrm>
            <a:off x="0" y="565150"/>
            <a:ext cx="4724400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219200" y="4267200"/>
            <a:ext cx="6629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Agarose is insoluble at room temperature (left).</a:t>
            </a:r>
          </a:p>
          <a:p>
            <a:r>
              <a:rPr lang="en-US">
                <a:solidFill>
                  <a:schemeClr val="bg1"/>
                </a:solidFill>
              </a:rPr>
              <a:t>The agarose solution is boiled until clear (right).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228600" y="5410200"/>
            <a:ext cx="8763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Gently swirl the solution periodically when heating to allow all the grains of agarose to dissolve.  </a:t>
            </a:r>
          </a:p>
          <a:p>
            <a:r>
              <a:rPr lang="en-US" sz="1800">
                <a:solidFill>
                  <a:schemeClr val="bg1"/>
                </a:solidFill>
              </a:rPr>
              <a:t>***Be careful when boiling - the agarose solution may become superheated  and may boil violently if it has been heated too long in a microwave oven.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2749550" y="-50800"/>
            <a:ext cx="3346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Melting the Agarose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our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0"/>
            <a:ext cx="8001000" cy="6091238"/>
          </a:xfrm>
          <a:prstGeom prst="rect">
            <a:avLst/>
          </a:prstGeom>
          <a:noFill/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52400" y="5486400"/>
            <a:ext cx="87630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200">
                <a:solidFill>
                  <a:schemeClr val="bg1"/>
                </a:solidFill>
              </a:rPr>
              <a:t>Allow the agarose solution to cool slightly (~60ºC) and then carefully pour the melted agarose solution into the casting tray.  Avoid air bubbles.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290888" y="-11113"/>
            <a:ext cx="25765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Pouring the gel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unmelted gel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5188" y="0"/>
            <a:ext cx="7364412" cy="5549900"/>
          </a:xfrm>
          <a:prstGeom prst="rect">
            <a:avLst/>
          </a:prstGeom>
          <a:noFill/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52400" y="5851525"/>
            <a:ext cx="8839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Each of the gel combs should be submerged in the melted agarose solution.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solid gel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0"/>
            <a:ext cx="7391400" cy="5541963"/>
          </a:xfrm>
          <a:prstGeom prst="rect">
            <a:avLst/>
          </a:prstGeom>
          <a:noFill/>
        </p:spPr>
      </p:pic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381000" y="5715000"/>
            <a:ext cx="8382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When cooled, the agarose polymerizes, forming a flexible gel.  It should appear lighter in color when completely cooled (30-45 minutes).  Carefully remove the combs and tape.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el in box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46075"/>
            <a:ext cx="8001000" cy="4502150"/>
          </a:xfrm>
          <a:prstGeom prst="rect">
            <a:avLst/>
          </a:prstGeom>
          <a:noFill/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828800" y="5562600"/>
            <a:ext cx="57753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>
                <a:solidFill>
                  <a:schemeClr val="bg1"/>
                </a:solidFill>
              </a:rPr>
              <a:t>Place the gel in the electrophoresis chamber.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el in trey w buff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60375"/>
            <a:ext cx="7834313" cy="4568825"/>
          </a:xfrm>
          <a:prstGeom prst="rect">
            <a:avLst/>
          </a:prstGeom>
          <a:noFill/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09600" y="2743200"/>
            <a:ext cx="1457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buffer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chemeClr val="bg1"/>
                </a:solidFill>
                <a:sym typeface="Wingdings" pitchFamily="2" charset="2"/>
              </a:rPr>
              <a:t>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41325" y="5297488"/>
            <a:ext cx="83216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200">
                <a:solidFill>
                  <a:schemeClr val="bg1"/>
                </a:solidFill>
              </a:rPr>
              <a:t>Add enough electrophoresis buffer to cover the gel to a depth of at least 1 mm.  Make sure each well is filled with buffer.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600200" y="4114800"/>
            <a:ext cx="16398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  <a:sym typeface="Wingdings" pitchFamily="2" charset="2"/>
              </a:rPr>
              <a:t></a:t>
            </a:r>
            <a:r>
              <a:rPr lang="en-US" b="1">
                <a:solidFill>
                  <a:schemeClr val="bg1"/>
                </a:solidFill>
              </a:rPr>
              <a:t>Cathode</a:t>
            </a:r>
          </a:p>
          <a:p>
            <a:r>
              <a:rPr lang="en-US">
                <a:solidFill>
                  <a:schemeClr val="bg1"/>
                </a:solidFill>
              </a:rPr>
              <a:t>(negative)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6613525" y="3810000"/>
            <a:ext cx="14208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Anode</a:t>
            </a:r>
            <a:r>
              <a:rPr lang="en-US" b="1">
                <a:solidFill>
                  <a:schemeClr val="bg1"/>
                </a:solidFill>
                <a:sym typeface="Wingdings" pitchFamily="2" charset="2"/>
              </a:rPr>
              <a:t></a:t>
            </a:r>
            <a:endParaRPr lang="en-US" b="1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(positive)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2514600" y="2835275"/>
            <a:ext cx="9302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sym typeface="Wingdings" pitchFamily="2" charset="2"/>
              </a:rPr>
              <a:t></a:t>
            </a:r>
          </a:p>
          <a:p>
            <a:pPr algn="ctr"/>
            <a:r>
              <a:rPr lang="en-US" b="1">
                <a:solidFill>
                  <a:schemeClr val="bg1"/>
                </a:solidFill>
                <a:sym typeface="Wingdings" pitchFamily="2" charset="2"/>
              </a:rPr>
              <a:t>wells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810000" y="2819400"/>
            <a:ext cx="455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  <a:sym typeface="Wingdings" pitchFamily="2" charset="2"/>
              </a:rPr>
              <a:t>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4878388" y="2819400"/>
            <a:ext cx="455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  <a:sym typeface="Wingdings" pitchFamily="2" charset="2"/>
              </a:rPr>
              <a:t></a:t>
            </a: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5868988" y="2819400"/>
            <a:ext cx="455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  <a:sym typeface="Wingdings" pitchFamily="2" charset="2"/>
              </a:rPr>
              <a:t>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4191000" y="1676400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DNA</a:t>
            </a:r>
            <a:r>
              <a:rPr lang="en-US">
                <a:sym typeface="Wingdings" pitchFamily="2" charset="2"/>
              </a:rPr>
              <a:t>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6X loading dy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3124200"/>
            <a:ext cx="5029200" cy="3490913"/>
          </a:xfrm>
          <a:prstGeom prst="rect">
            <a:avLst/>
          </a:prstGeom>
          <a:noFill/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0" y="5334000"/>
            <a:ext cx="39004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6X Loading Buffer:  </a:t>
            </a:r>
            <a:r>
              <a:rPr lang="en-US" sz="2000">
                <a:solidFill>
                  <a:schemeClr val="bg1"/>
                </a:solidFill>
                <a:sym typeface="Wingdings" pitchFamily="2" charset="2"/>
              </a:rPr>
              <a:t></a:t>
            </a:r>
            <a:endParaRPr lang="en-US" sz="2000">
              <a:solidFill>
                <a:schemeClr val="bg1"/>
              </a:solidFill>
              <a:sym typeface="Symbol" pitchFamily="18" charset="2"/>
            </a:endParaRPr>
          </a:p>
          <a:p>
            <a:r>
              <a:rPr lang="en-US" sz="2000">
                <a:solidFill>
                  <a:schemeClr val="bg1"/>
                </a:solidFill>
                <a:sym typeface="Symbol" pitchFamily="18" charset="2"/>
              </a:rPr>
              <a:t>     </a:t>
            </a:r>
            <a:r>
              <a:rPr lang="en-US" sz="2000">
                <a:solidFill>
                  <a:schemeClr val="bg1"/>
                </a:solidFill>
              </a:rPr>
              <a:t>Bromophenol Blue (for color)</a:t>
            </a:r>
          </a:p>
          <a:p>
            <a:r>
              <a:rPr lang="en-US" sz="2000">
                <a:solidFill>
                  <a:schemeClr val="bg1"/>
                </a:solidFill>
                <a:sym typeface="Symbol" pitchFamily="18" charset="2"/>
              </a:rPr>
              <a:t>     </a:t>
            </a:r>
            <a:r>
              <a:rPr lang="en-US" sz="2000">
                <a:solidFill>
                  <a:schemeClr val="bg1"/>
                </a:solidFill>
              </a:rPr>
              <a:t>Glycerol (for weight)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895600" y="90488"/>
            <a:ext cx="3327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Sample Preparation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457200" y="990600"/>
            <a:ext cx="8382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Mix the samples of DNA with the 6X sample loading buffer (w/ tracking dye).  This allows the samples to be seen when loading onto the gel, and increases the density of the samples, causing them to sink into the gel wells.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76200"/>
            <a:ext cx="7772400" cy="1143000"/>
          </a:xfrm>
        </p:spPr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Agarose Gel Electrophoresis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1524000"/>
            <a:ext cx="7772400" cy="3581400"/>
          </a:xfrm>
        </p:spPr>
        <p:txBody>
          <a:bodyPr/>
          <a:lstStyle/>
          <a:p>
            <a:pPr algn="l"/>
            <a:r>
              <a:rPr lang="en-US" sz="2400">
                <a:solidFill>
                  <a:schemeClr val="bg1"/>
                </a:solidFill>
              </a:rPr>
              <a:t>Gel electrophoresis is a widely used technique for the analysis of </a:t>
            </a:r>
            <a:r>
              <a:rPr lang="en-US" sz="2400" b="1">
                <a:solidFill>
                  <a:schemeClr val="bg1"/>
                </a:solidFill>
              </a:rPr>
              <a:t>nucleic acids</a:t>
            </a:r>
            <a:r>
              <a:rPr lang="en-US" sz="2400">
                <a:solidFill>
                  <a:schemeClr val="bg1"/>
                </a:solidFill>
              </a:rPr>
              <a:t> and </a:t>
            </a:r>
            <a:r>
              <a:rPr lang="en-US" sz="2400" b="1">
                <a:solidFill>
                  <a:schemeClr val="bg1"/>
                </a:solidFill>
              </a:rPr>
              <a:t>proteins</a:t>
            </a:r>
            <a:r>
              <a:rPr lang="en-US" sz="2400">
                <a:solidFill>
                  <a:schemeClr val="bg1"/>
                </a:solidFill>
              </a:rPr>
              <a:t>.  Agarose gel electrophoresis is routinely used for the preparation and analysis of DNA.</a:t>
            </a:r>
          </a:p>
          <a:p>
            <a:pPr algn="l"/>
            <a:endParaRPr lang="en-US" sz="2400">
              <a:solidFill>
                <a:schemeClr val="bg1"/>
              </a:solidFill>
            </a:endParaRPr>
          </a:p>
          <a:p>
            <a:pPr algn="l"/>
            <a:r>
              <a:rPr lang="en-US" sz="2400">
                <a:solidFill>
                  <a:schemeClr val="bg1"/>
                </a:solidFill>
                <a:latin typeface="Times-Roman" charset="0"/>
              </a:rPr>
              <a:t>Gel electrophoresis is a procedure that separates molecules on the basis of their rate of movement through a gel under the influence of an electrical field. </a:t>
            </a:r>
          </a:p>
          <a:p>
            <a:pPr algn="l"/>
            <a:endParaRPr lang="en-US" sz="2400">
              <a:solidFill>
                <a:schemeClr val="bg1"/>
              </a:solidFill>
            </a:endParaRPr>
          </a:p>
          <a:p>
            <a:pPr algn="l"/>
            <a:r>
              <a:rPr lang="en-US" sz="2400">
                <a:solidFill>
                  <a:schemeClr val="bg1"/>
                </a:solidFill>
              </a:rPr>
              <a:t>We will be using agarose gel electrophoresis to determine the presence and size of PCR products.  PCR products indicate the presence of Wolbachia.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gel loading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8" y="685800"/>
            <a:ext cx="8977312" cy="4568825"/>
          </a:xfrm>
          <a:prstGeom prst="rect">
            <a:avLst/>
          </a:prstGeom>
          <a:noFill/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276600" y="90488"/>
            <a:ext cx="2695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Loading the Gel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76200" y="5334000"/>
            <a:ext cx="8990013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200">
                <a:solidFill>
                  <a:schemeClr val="bg1"/>
                </a:solidFill>
              </a:rPr>
              <a:t>Carefully place the pipette tip over a well and gently expel the sample.  The sample should sink into the well.  Be careful not to puncture the gel with the pipette tip.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gel box cov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762000"/>
            <a:ext cx="2914650" cy="3886200"/>
          </a:xfrm>
          <a:prstGeom prst="rect">
            <a:avLst/>
          </a:prstGeom>
          <a:noFill/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28600" y="5029200"/>
            <a:ext cx="86106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Place the cover on the electrophoresis chamber, connecting the electrical leads.  Connect the electrical leads to the power supply.  Be sure the leads are attached correctly - DNA migrates toward the anode (red).  When the power is turned on, bubbles should form on the electrodes in the electrophoresis chamber.</a:t>
            </a:r>
          </a:p>
        </p:txBody>
      </p:sp>
      <p:pic>
        <p:nvPicPr>
          <p:cNvPr id="22532" name="Picture 4" descr="power supply 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600" y="762000"/>
            <a:ext cx="4724400" cy="3273425"/>
          </a:xfrm>
          <a:prstGeom prst="rect">
            <a:avLst/>
          </a:prstGeom>
          <a:noFill/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200400" y="90488"/>
            <a:ext cx="27543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Running the Gel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early ru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82813" y="914400"/>
            <a:ext cx="3241675" cy="3733800"/>
          </a:xfrm>
          <a:prstGeom prst="rect">
            <a:avLst/>
          </a:prstGeom>
          <a:noFill/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535613" y="1981200"/>
            <a:ext cx="124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sym typeface="Wingdings" pitchFamily="2" charset="2"/>
              </a:rPr>
              <a:t> </a:t>
            </a:r>
            <a:r>
              <a:rPr lang="en-US">
                <a:solidFill>
                  <a:schemeClr val="bg1"/>
                </a:solidFill>
              </a:rPr>
              <a:t>wells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5535613" y="2286000"/>
            <a:ext cx="3074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sym typeface="Wingdings" pitchFamily="2" charset="2"/>
              </a:rPr>
              <a:t> </a:t>
            </a:r>
            <a:r>
              <a:rPr lang="en-US">
                <a:solidFill>
                  <a:schemeClr val="bg1"/>
                </a:solidFill>
              </a:rPr>
              <a:t>Bromophenol Blue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787400" y="533400"/>
            <a:ext cx="13366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Cathode</a:t>
            </a:r>
          </a:p>
          <a:p>
            <a:pPr algn="ctr"/>
            <a:r>
              <a:rPr lang="en-US">
                <a:solidFill>
                  <a:schemeClr val="bg1"/>
                </a:solidFill>
              </a:rPr>
              <a:t>(-)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915988" y="4191000"/>
            <a:ext cx="10652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Anode</a:t>
            </a:r>
          </a:p>
          <a:p>
            <a:pPr algn="ctr"/>
            <a:r>
              <a:rPr lang="en-US">
                <a:solidFill>
                  <a:schemeClr val="bg1"/>
                </a:solidFill>
              </a:rPr>
              <a:t>(+)</a:t>
            </a:r>
            <a:endParaRPr lang="en-US">
              <a:solidFill>
                <a:schemeClr val="bg1"/>
              </a:solidFill>
              <a:sym typeface="Wingdings" pitchFamily="2" charset="2"/>
            </a:endParaRP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3429000" y="3505200"/>
            <a:ext cx="658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Gel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441325" y="5526088"/>
            <a:ext cx="832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After the current is applied, make sure the Gel is running in the correct direction.  Bromophenol blue will run in the same direction as the DNA.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1046163" y="2333625"/>
            <a:ext cx="7350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</a:rPr>
              <a:t>DNA</a:t>
            </a:r>
            <a:endParaRPr lang="en-US" sz="2000">
              <a:solidFill>
                <a:schemeClr val="bg1"/>
              </a:solidFill>
            </a:endParaRPr>
          </a:p>
          <a:p>
            <a:pPr algn="ctr"/>
            <a:r>
              <a:rPr lang="en-US" sz="2000">
                <a:solidFill>
                  <a:schemeClr val="bg1"/>
                </a:solidFill>
              </a:rPr>
              <a:t>(-)</a:t>
            </a:r>
          </a:p>
          <a:p>
            <a:pPr algn="ctr"/>
            <a:r>
              <a:rPr lang="en-US" sz="2000">
                <a:solidFill>
                  <a:schemeClr val="bg1"/>
                </a:solidFill>
                <a:sym typeface="Wingdings" pitchFamily="2" charset="2"/>
              </a:rPr>
              <a:t>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80" name="Group 20"/>
          <p:cNvGrpSpPr>
            <a:grpSpLocks/>
          </p:cNvGrpSpPr>
          <p:nvPr/>
        </p:nvGrpSpPr>
        <p:grpSpPr bwMode="auto">
          <a:xfrm>
            <a:off x="5656263" y="1066800"/>
            <a:ext cx="2068512" cy="4724400"/>
            <a:chOff x="1603" y="1104"/>
            <a:chExt cx="1303" cy="2736"/>
          </a:xfrm>
        </p:grpSpPr>
        <p:pic>
          <p:nvPicPr>
            <p:cNvPr id="1536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03" y="1104"/>
              <a:ext cx="258" cy="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5" name="Text Box 5"/>
            <p:cNvSpPr txBox="1">
              <a:spLocks noChangeArrowheads="1"/>
            </p:cNvSpPr>
            <p:nvPr/>
          </p:nvSpPr>
          <p:spPr bwMode="auto">
            <a:xfrm>
              <a:off x="1958" y="3558"/>
              <a:ext cx="53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100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5366" name="Text Box 6"/>
            <p:cNvSpPr txBox="1">
              <a:spLocks noChangeArrowheads="1"/>
            </p:cNvSpPr>
            <p:nvPr/>
          </p:nvSpPr>
          <p:spPr bwMode="auto">
            <a:xfrm>
              <a:off x="1968" y="3376"/>
              <a:ext cx="53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200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5367" name="Text Box 7"/>
            <p:cNvSpPr txBox="1">
              <a:spLocks noChangeArrowheads="1"/>
            </p:cNvSpPr>
            <p:nvPr/>
          </p:nvSpPr>
          <p:spPr bwMode="auto">
            <a:xfrm>
              <a:off x="1968" y="3232"/>
              <a:ext cx="537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300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5369" name="Text Box 9"/>
            <p:cNvSpPr txBox="1">
              <a:spLocks noChangeArrowheads="1"/>
            </p:cNvSpPr>
            <p:nvPr/>
          </p:nvSpPr>
          <p:spPr bwMode="auto">
            <a:xfrm>
              <a:off x="1968" y="2112"/>
              <a:ext cx="6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1,650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5370" name="Text Box 10"/>
            <p:cNvSpPr txBox="1">
              <a:spLocks noChangeArrowheads="1"/>
            </p:cNvSpPr>
            <p:nvPr/>
          </p:nvSpPr>
          <p:spPr bwMode="auto">
            <a:xfrm>
              <a:off x="1968" y="2448"/>
              <a:ext cx="6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1,000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5371" name="Text Box 11"/>
            <p:cNvSpPr txBox="1">
              <a:spLocks noChangeArrowheads="1"/>
            </p:cNvSpPr>
            <p:nvPr/>
          </p:nvSpPr>
          <p:spPr bwMode="auto">
            <a:xfrm>
              <a:off x="1968" y="2928"/>
              <a:ext cx="53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500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5372" name="Text Box 12"/>
            <p:cNvSpPr txBox="1">
              <a:spLocks noChangeArrowheads="1"/>
            </p:cNvSpPr>
            <p:nvPr/>
          </p:nvSpPr>
          <p:spPr bwMode="auto">
            <a:xfrm>
              <a:off x="1968" y="2592"/>
              <a:ext cx="537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850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5373" name="Text Box 13"/>
            <p:cNvSpPr txBox="1">
              <a:spLocks noChangeArrowheads="1"/>
            </p:cNvSpPr>
            <p:nvPr/>
          </p:nvSpPr>
          <p:spPr bwMode="auto">
            <a:xfrm>
              <a:off x="1968" y="2784"/>
              <a:ext cx="53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650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5374" name="Text Box 14"/>
            <p:cNvSpPr txBox="1">
              <a:spLocks noChangeArrowheads="1"/>
            </p:cNvSpPr>
            <p:nvPr/>
          </p:nvSpPr>
          <p:spPr bwMode="auto">
            <a:xfrm>
              <a:off x="1959" y="3072"/>
              <a:ext cx="537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400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5377" name="Text Box 17"/>
            <p:cNvSpPr txBox="1">
              <a:spLocks noChangeArrowheads="1"/>
            </p:cNvSpPr>
            <p:nvPr/>
          </p:nvSpPr>
          <p:spPr bwMode="auto">
            <a:xfrm>
              <a:off x="1968" y="1152"/>
              <a:ext cx="93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12,000 bp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5378" name="Text Box 18"/>
            <p:cNvSpPr txBox="1">
              <a:spLocks noChangeArrowheads="1"/>
            </p:cNvSpPr>
            <p:nvPr/>
          </p:nvSpPr>
          <p:spPr bwMode="auto">
            <a:xfrm>
              <a:off x="1968" y="1440"/>
              <a:ext cx="6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5,000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5379" name="Text Box 19"/>
            <p:cNvSpPr txBox="1">
              <a:spLocks noChangeArrowheads="1"/>
            </p:cNvSpPr>
            <p:nvPr/>
          </p:nvSpPr>
          <p:spPr bwMode="auto">
            <a:xfrm>
              <a:off x="1968" y="1968"/>
              <a:ext cx="657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2,000</a:t>
              </a:r>
              <a:endParaRPr lang="en-US" sz="2000">
                <a:solidFill>
                  <a:schemeClr val="bg1"/>
                </a:solidFill>
              </a:endParaRPr>
            </a:p>
          </p:txBody>
        </p:sp>
      </p:grp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2819400" y="90488"/>
            <a:ext cx="3683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DNA Ladder Standard</a:t>
            </a:r>
          </a:p>
        </p:txBody>
      </p:sp>
      <p:sp>
        <p:nvSpPr>
          <p:cNvPr id="15382" name="Text Box 22"/>
          <p:cNvSpPr txBox="1">
            <a:spLocks noChangeArrowheads="1"/>
          </p:cNvSpPr>
          <p:nvPr/>
        </p:nvSpPr>
        <p:spPr bwMode="auto">
          <a:xfrm>
            <a:off x="457200" y="5730875"/>
            <a:ext cx="8458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Inclusion of a DNA ladder (DNAs of know sizes) on the gel makes it easy to determine the sizes of unknown DNAs.</a:t>
            </a:r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2695575" y="762000"/>
            <a:ext cx="28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-</a:t>
            </a: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auto">
          <a:xfrm>
            <a:off x="2619375" y="5334000"/>
            <a:ext cx="36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+</a:t>
            </a:r>
            <a:endParaRPr lang="en-US">
              <a:solidFill>
                <a:schemeClr val="bg1"/>
              </a:solidFill>
              <a:sym typeface="Wingdings" pitchFamily="2" charset="2"/>
            </a:endParaRPr>
          </a:p>
        </p:txBody>
      </p:sp>
      <p:grpSp>
        <p:nvGrpSpPr>
          <p:cNvPr id="15389" name="Group 29"/>
          <p:cNvGrpSpPr>
            <a:grpSpLocks/>
          </p:cNvGrpSpPr>
          <p:nvPr/>
        </p:nvGrpSpPr>
        <p:grpSpPr bwMode="auto">
          <a:xfrm>
            <a:off x="3762375" y="2286000"/>
            <a:ext cx="1228725" cy="1295400"/>
            <a:chOff x="960" y="1632"/>
            <a:chExt cx="774" cy="816"/>
          </a:xfrm>
        </p:grpSpPr>
        <p:sp>
          <p:nvSpPr>
            <p:cNvPr id="15386" name="Line 26"/>
            <p:cNvSpPr>
              <a:spLocks noChangeShapeType="1"/>
            </p:cNvSpPr>
            <p:nvPr/>
          </p:nvSpPr>
          <p:spPr bwMode="auto">
            <a:xfrm>
              <a:off x="1344" y="2064"/>
              <a:ext cx="0" cy="384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7" name="Text Box 27"/>
            <p:cNvSpPr txBox="1">
              <a:spLocks noChangeArrowheads="1"/>
            </p:cNvSpPr>
            <p:nvPr/>
          </p:nvSpPr>
          <p:spPr bwMode="auto">
            <a:xfrm>
              <a:off x="960" y="1632"/>
              <a:ext cx="77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</a:rPr>
                <a:t>DNA</a:t>
              </a:r>
            </a:p>
            <a:p>
              <a:pPr algn="ctr"/>
              <a:r>
                <a:rPr lang="en-US" sz="2000">
                  <a:solidFill>
                    <a:schemeClr val="bg1"/>
                  </a:solidFill>
                </a:rPr>
                <a:t>migration</a:t>
              </a:r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5388" name="Rectangle 28"/>
          <p:cNvSpPr>
            <a:spLocks noChangeArrowheads="1"/>
          </p:cNvSpPr>
          <p:nvPr/>
        </p:nvSpPr>
        <p:spPr bwMode="auto">
          <a:xfrm>
            <a:off x="3076575" y="762000"/>
            <a:ext cx="3200400" cy="48768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5396" name="Group 36"/>
          <p:cNvGrpSpPr>
            <a:grpSpLocks/>
          </p:cNvGrpSpPr>
          <p:nvPr/>
        </p:nvGrpSpPr>
        <p:grpSpPr bwMode="auto">
          <a:xfrm>
            <a:off x="3228975" y="914400"/>
            <a:ext cx="2819400" cy="152400"/>
            <a:chOff x="1152" y="528"/>
            <a:chExt cx="1776" cy="96"/>
          </a:xfrm>
        </p:grpSpPr>
        <p:sp>
          <p:nvSpPr>
            <p:cNvPr id="15391" name="Rectangle 31"/>
            <p:cNvSpPr>
              <a:spLocks noChangeArrowheads="1"/>
            </p:cNvSpPr>
            <p:nvPr/>
          </p:nvSpPr>
          <p:spPr bwMode="auto">
            <a:xfrm>
              <a:off x="1152" y="528"/>
              <a:ext cx="240" cy="96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92" name="Rectangle 32"/>
            <p:cNvSpPr>
              <a:spLocks noChangeArrowheads="1"/>
            </p:cNvSpPr>
            <p:nvPr/>
          </p:nvSpPr>
          <p:spPr bwMode="auto">
            <a:xfrm>
              <a:off x="2688" y="528"/>
              <a:ext cx="240" cy="96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93" name="Rectangle 33"/>
            <p:cNvSpPr>
              <a:spLocks noChangeArrowheads="1"/>
            </p:cNvSpPr>
            <p:nvPr/>
          </p:nvSpPr>
          <p:spPr bwMode="auto">
            <a:xfrm>
              <a:off x="2304" y="528"/>
              <a:ext cx="240" cy="96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94" name="Rectangle 34"/>
            <p:cNvSpPr>
              <a:spLocks noChangeArrowheads="1"/>
            </p:cNvSpPr>
            <p:nvPr/>
          </p:nvSpPr>
          <p:spPr bwMode="auto">
            <a:xfrm>
              <a:off x="1920" y="528"/>
              <a:ext cx="240" cy="96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95" name="Rectangle 35"/>
            <p:cNvSpPr>
              <a:spLocks noChangeArrowheads="1"/>
            </p:cNvSpPr>
            <p:nvPr/>
          </p:nvSpPr>
          <p:spPr bwMode="auto">
            <a:xfrm>
              <a:off x="1536" y="528"/>
              <a:ext cx="240" cy="96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5404" name="Group 44"/>
          <p:cNvGrpSpPr>
            <a:grpSpLocks/>
          </p:cNvGrpSpPr>
          <p:nvPr/>
        </p:nvGrpSpPr>
        <p:grpSpPr bwMode="auto">
          <a:xfrm>
            <a:off x="3228975" y="4800600"/>
            <a:ext cx="2819400" cy="152400"/>
            <a:chOff x="2208" y="720"/>
            <a:chExt cx="1776" cy="96"/>
          </a:xfrm>
        </p:grpSpPr>
        <p:sp>
          <p:nvSpPr>
            <p:cNvPr id="15397" name="Rectangle 37"/>
            <p:cNvSpPr>
              <a:spLocks noChangeArrowheads="1"/>
            </p:cNvSpPr>
            <p:nvPr/>
          </p:nvSpPr>
          <p:spPr bwMode="auto">
            <a:xfrm>
              <a:off x="2208" y="720"/>
              <a:ext cx="240" cy="96"/>
            </a:xfrm>
            <a:prstGeom prst="rect">
              <a:avLst/>
            </a:prstGeom>
            <a:solidFill>
              <a:srgbClr val="3366FF">
                <a:alpha val="75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400" name="Rectangle 40"/>
            <p:cNvSpPr>
              <a:spLocks noChangeArrowheads="1"/>
            </p:cNvSpPr>
            <p:nvPr/>
          </p:nvSpPr>
          <p:spPr bwMode="auto">
            <a:xfrm>
              <a:off x="2592" y="720"/>
              <a:ext cx="240" cy="96"/>
            </a:xfrm>
            <a:prstGeom prst="rect">
              <a:avLst/>
            </a:prstGeom>
            <a:solidFill>
              <a:srgbClr val="3366FF">
                <a:alpha val="75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401" name="Rectangle 41"/>
            <p:cNvSpPr>
              <a:spLocks noChangeArrowheads="1"/>
            </p:cNvSpPr>
            <p:nvPr/>
          </p:nvSpPr>
          <p:spPr bwMode="auto">
            <a:xfrm>
              <a:off x="2976" y="720"/>
              <a:ext cx="240" cy="96"/>
            </a:xfrm>
            <a:prstGeom prst="rect">
              <a:avLst/>
            </a:prstGeom>
            <a:solidFill>
              <a:srgbClr val="3366FF">
                <a:alpha val="75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402" name="Rectangle 42"/>
            <p:cNvSpPr>
              <a:spLocks noChangeArrowheads="1"/>
            </p:cNvSpPr>
            <p:nvPr/>
          </p:nvSpPr>
          <p:spPr bwMode="auto">
            <a:xfrm>
              <a:off x="3360" y="720"/>
              <a:ext cx="240" cy="96"/>
            </a:xfrm>
            <a:prstGeom prst="rect">
              <a:avLst/>
            </a:prstGeom>
            <a:solidFill>
              <a:srgbClr val="3366FF">
                <a:alpha val="75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403" name="Rectangle 43"/>
            <p:cNvSpPr>
              <a:spLocks noChangeArrowheads="1"/>
            </p:cNvSpPr>
            <p:nvPr/>
          </p:nvSpPr>
          <p:spPr bwMode="auto">
            <a:xfrm>
              <a:off x="3744" y="720"/>
              <a:ext cx="240" cy="96"/>
            </a:xfrm>
            <a:prstGeom prst="rect">
              <a:avLst/>
            </a:prstGeom>
            <a:solidFill>
              <a:srgbClr val="3366FF">
                <a:alpha val="75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405" name="Text Box 45"/>
          <p:cNvSpPr txBox="1">
            <a:spLocks noChangeArrowheads="1"/>
          </p:cNvSpPr>
          <p:nvPr/>
        </p:nvSpPr>
        <p:spPr bwMode="auto">
          <a:xfrm>
            <a:off x="914400" y="4724400"/>
            <a:ext cx="2238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bromophenol blue</a:t>
            </a:r>
            <a:r>
              <a:rPr lang="en-US" sz="1800">
                <a:solidFill>
                  <a:schemeClr val="bg1"/>
                </a:solidFill>
                <a:sym typeface="Wingdings" pitchFamily="2" charset="2"/>
              </a:rPr>
              <a:t></a:t>
            </a:r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15406" name="Text Box 46"/>
          <p:cNvSpPr txBox="1">
            <a:spLocks noChangeArrowheads="1"/>
          </p:cNvSpPr>
          <p:nvPr/>
        </p:nvSpPr>
        <p:spPr bwMode="auto">
          <a:xfrm>
            <a:off x="304800" y="3124200"/>
            <a:ext cx="245427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Note: bromophenol blue migrates at approximately the same rate as a 300 bp DNA molecule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625" y="1066800"/>
            <a:ext cx="3838575" cy="5334000"/>
          </a:xfrm>
          <a:prstGeom prst="rect">
            <a:avLst/>
          </a:prstGeom>
          <a:noFill/>
        </p:spPr>
      </p:pic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1408113"/>
            <a:ext cx="3408363" cy="4535487"/>
          </a:xfrm>
          <a:prstGeom prst="rect">
            <a:avLst/>
          </a:prstGeom>
          <a:noFill/>
        </p:spPr>
      </p:pic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136525" y="239713"/>
            <a:ext cx="86264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As an alternative to purchasing costly DNA ladders, one can be created using meal worm (</a:t>
            </a:r>
            <a:r>
              <a:rPr lang="en-US" sz="2000" i="1">
                <a:solidFill>
                  <a:schemeClr val="bg1"/>
                </a:solidFill>
              </a:rPr>
              <a:t>Tenebrio molitor</a:t>
            </a:r>
            <a:r>
              <a:rPr lang="en-US" sz="2000">
                <a:solidFill>
                  <a:schemeClr val="bg1"/>
                </a:solidFill>
              </a:rPr>
              <a:t>) DNA and a restriction enzyme.</a:t>
            </a: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228600" y="6548438"/>
            <a:ext cx="43259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http://people.uis.edu/rmosh1/DNAexerciseVIIa02.pdf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6388" y="1828800"/>
            <a:ext cx="3452812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3429000"/>
            <a:ext cx="294481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971800" y="0"/>
            <a:ext cx="271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Staining the Gel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990600" y="6003925"/>
            <a:ext cx="7467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***CAUTION!  Ethidium bromide is a powerful mutagen and is moderately toxic.  </a:t>
            </a:r>
            <a:r>
              <a:rPr lang="en-US" sz="2000" b="1">
                <a:solidFill>
                  <a:schemeClr val="bg1"/>
                </a:solidFill>
              </a:rPr>
              <a:t>Gloves should be worn at all times</a:t>
            </a:r>
            <a:r>
              <a:rPr lang="en-US" sz="20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762000" y="533400"/>
            <a:ext cx="8016875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• Ethidium bromide binds to DNA and fluoresces under UV light, allowing the visualization of DNA on a Gel. </a:t>
            </a:r>
          </a:p>
          <a:p>
            <a:endParaRPr lang="en-US" sz="800">
              <a:solidFill>
                <a:schemeClr val="bg1"/>
              </a:solidFill>
            </a:endParaRPr>
          </a:p>
          <a:p>
            <a:r>
              <a:rPr lang="en-US" sz="2000">
                <a:solidFill>
                  <a:schemeClr val="bg1"/>
                </a:solidFill>
              </a:rPr>
              <a:t>• Ethidium bromide can be added to the </a:t>
            </a:r>
            <a:r>
              <a:rPr lang="en-US" sz="2000" b="1">
                <a:solidFill>
                  <a:schemeClr val="bg1"/>
                </a:solidFill>
              </a:rPr>
              <a:t>gel</a:t>
            </a:r>
            <a:r>
              <a:rPr lang="en-US" sz="2000">
                <a:solidFill>
                  <a:schemeClr val="bg1"/>
                </a:solidFill>
              </a:rPr>
              <a:t> and/or </a:t>
            </a:r>
            <a:r>
              <a:rPr lang="en-US" sz="2000" b="1">
                <a:solidFill>
                  <a:schemeClr val="bg1"/>
                </a:solidFill>
              </a:rPr>
              <a:t>running buffer</a:t>
            </a:r>
            <a:r>
              <a:rPr lang="en-US" sz="2000">
                <a:solidFill>
                  <a:schemeClr val="bg1"/>
                </a:solidFill>
              </a:rPr>
              <a:t> before the gel is run or the gel can be stained after it has run. </a:t>
            </a:r>
          </a:p>
        </p:txBody>
      </p:sp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" y="2286000"/>
            <a:ext cx="205740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1371600" y="381000"/>
            <a:ext cx="675005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u="sng">
                <a:solidFill>
                  <a:schemeClr val="bg1"/>
                </a:solidFill>
              </a:rPr>
              <a:t>Safer alternatives to Ethidium Bromide</a:t>
            </a:r>
            <a:endParaRPr lang="en-US" sz="2800">
              <a:solidFill>
                <a:schemeClr val="bg1"/>
              </a:solidFill>
            </a:endParaRPr>
          </a:p>
          <a:p>
            <a:endParaRPr lang="en-US" sz="2800">
              <a:solidFill>
                <a:schemeClr val="bg1"/>
              </a:solidFill>
            </a:endParaRPr>
          </a:p>
          <a:p>
            <a:r>
              <a:rPr lang="en-US" sz="2800">
                <a:solidFill>
                  <a:schemeClr val="bg1"/>
                </a:solidFill>
                <a:sym typeface="Symbol" pitchFamily="18" charset="2"/>
              </a:rPr>
              <a:t> </a:t>
            </a:r>
            <a:r>
              <a:rPr lang="en-US" sz="2800">
                <a:solidFill>
                  <a:schemeClr val="bg1"/>
                </a:solidFill>
              </a:rPr>
              <a:t>Methylene Blue</a:t>
            </a:r>
          </a:p>
          <a:p>
            <a:endParaRPr lang="en-US" sz="1200">
              <a:solidFill>
                <a:schemeClr val="bg1"/>
              </a:solidFill>
            </a:endParaRPr>
          </a:p>
          <a:p>
            <a:r>
              <a:rPr lang="en-US" sz="2800">
                <a:solidFill>
                  <a:schemeClr val="bg1"/>
                </a:solidFill>
                <a:sym typeface="Symbol" pitchFamily="18" charset="2"/>
              </a:rPr>
              <a:t> </a:t>
            </a:r>
            <a:r>
              <a:rPr lang="en-US" sz="2800">
                <a:solidFill>
                  <a:schemeClr val="bg1"/>
                </a:solidFill>
              </a:rPr>
              <a:t>BioRAD - Bio-Safe DNA Stain</a:t>
            </a:r>
          </a:p>
          <a:p>
            <a:endParaRPr lang="en-US" sz="1200">
              <a:solidFill>
                <a:schemeClr val="bg1"/>
              </a:solidFill>
            </a:endParaRPr>
          </a:p>
          <a:p>
            <a:pPr>
              <a:buFont typeface="Symbol" pitchFamily="18" charset="2"/>
              <a:buChar char="·"/>
            </a:pPr>
            <a:r>
              <a:rPr lang="en-US" sz="2800">
                <a:solidFill>
                  <a:schemeClr val="bg1"/>
                </a:solidFill>
              </a:rPr>
              <a:t> Ward’s - QUIKView DNA Stain</a:t>
            </a:r>
          </a:p>
          <a:p>
            <a:pPr>
              <a:buFont typeface="Symbol" pitchFamily="18" charset="2"/>
              <a:buChar char="·"/>
            </a:pPr>
            <a:endParaRPr lang="en-US" sz="1200">
              <a:solidFill>
                <a:schemeClr val="bg1"/>
              </a:solidFill>
            </a:endParaRPr>
          </a:p>
          <a:p>
            <a:pPr>
              <a:buFont typeface="Symbol" pitchFamily="18" charset="2"/>
              <a:buChar char="·"/>
            </a:pPr>
            <a:r>
              <a:rPr lang="en-US">
                <a:solidFill>
                  <a:schemeClr val="bg1"/>
                </a:solidFill>
                <a:latin typeface="Times-Roman" charset="0"/>
              </a:rPr>
              <a:t> Carolina BLU Stain</a:t>
            </a:r>
            <a:endParaRPr lang="en-US" sz="2800">
              <a:solidFill>
                <a:schemeClr val="bg1"/>
              </a:solidFill>
            </a:endParaRPr>
          </a:p>
          <a:p>
            <a:pPr>
              <a:buFont typeface="Symbol" pitchFamily="18" charset="2"/>
              <a:buNone/>
            </a:pPr>
            <a:endParaRPr lang="en-US" sz="1200">
              <a:solidFill>
                <a:schemeClr val="bg1"/>
              </a:solidFill>
            </a:endParaRPr>
          </a:p>
          <a:p>
            <a:r>
              <a:rPr lang="en-US" sz="2800">
                <a:solidFill>
                  <a:schemeClr val="bg1"/>
                </a:solidFill>
              </a:rPr>
              <a:t>   …others</a:t>
            </a: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1660525" y="4735513"/>
            <a:ext cx="2835275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u="sng">
                <a:solidFill>
                  <a:schemeClr val="bg1"/>
                </a:solidFill>
              </a:rPr>
              <a:t>advantages</a:t>
            </a:r>
            <a:endParaRPr lang="en-US" sz="2000">
              <a:solidFill>
                <a:schemeClr val="bg1"/>
              </a:solidFill>
            </a:endParaRPr>
          </a:p>
          <a:p>
            <a:r>
              <a:rPr lang="en-US" sz="1600">
                <a:solidFill>
                  <a:schemeClr val="bg1"/>
                </a:solidFill>
              </a:rPr>
              <a:t>Inexpensive</a:t>
            </a:r>
          </a:p>
          <a:p>
            <a:r>
              <a:rPr lang="en-US" sz="1600">
                <a:solidFill>
                  <a:schemeClr val="bg1"/>
                </a:solidFill>
              </a:rPr>
              <a:t>Less toxic</a:t>
            </a:r>
          </a:p>
          <a:p>
            <a:r>
              <a:rPr lang="en-US" sz="1600">
                <a:solidFill>
                  <a:schemeClr val="bg1"/>
                </a:solidFill>
              </a:rPr>
              <a:t>No UV light required</a:t>
            </a:r>
          </a:p>
          <a:p>
            <a:r>
              <a:rPr lang="en-US" sz="1600">
                <a:solidFill>
                  <a:schemeClr val="bg1"/>
                </a:solidFill>
              </a:rPr>
              <a:t>No hazardous waste disposal</a:t>
            </a: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5334000" y="4752975"/>
            <a:ext cx="2994025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u="sng">
                <a:solidFill>
                  <a:schemeClr val="bg1"/>
                </a:solidFill>
              </a:rPr>
              <a:t>disadvantages</a:t>
            </a:r>
            <a:endParaRPr lang="en-US" sz="2000">
              <a:solidFill>
                <a:schemeClr val="bg1"/>
              </a:solidFill>
            </a:endParaRPr>
          </a:p>
          <a:p>
            <a:r>
              <a:rPr lang="en-US" sz="1600">
                <a:solidFill>
                  <a:schemeClr val="bg1"/>
                </a:solidFill>
              </a:rPr>
              <a:t>Less sensitive</a:t>
            </a:r>
          </a:p>
          <a:p>
            <a:r>
              <a:rPr lang="en-US" sz="1600">
                <a:solidFill>
                  <a:schemeClr val="bg1"/>
                </a:solidFill>
              </a:rPr>
              <a:t>More DNA needed on gel</a:t>
            </a:r>
          </a:p>
          <a:p>
            <a:r>
              <a:rPr lang="en-US" sz="1600">
                <a:solidFill>
                  <a:schemeClr val="bg1"/>
                </a:solidFill>
              </a:rPr>
              <a:t>Longer staining/destaining time</a:t>
            </a:r>
          </a:p>
          <a:p>
            <a:endParaRPr lang="en-US" sz="2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200400" y="152400"/>
            <a:ext cx="271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Staining the Gel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914400" y="5089525"/>
            <a:ext cx="7772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• Place the gel in the staining tray containing warm diluted stain.</a:t>
            </a:r>
          </a:p>
          <a:p>
            <a:r>
              <a:rPr lang="en-US" sz="2000">
                <a:solidFill>
                  <a:schemeClr val="bg1"/>
                </a:solidFill>
              </a:rPr>
              <a:t>• Allow the gel to stain for 25-30 minutes.</a:t>
            </a:r>
          </a:p>
          <a:p>
            <a:r>
              <a:rPr lang="en-US" sz="2000">
                <a:solidFill>
                  <a:schemeClr val="bg1"/>
                </a:solidFill>
              </a:rPr>
              <a:t>• To remove excess stain, allow the gel to destain in water.</a:t>
            </a:r>
          </a:p>
          <a:p>
            <a:r>
              <a:rPr lang="en-US" sz="2000">
                <a:solidFill>
                  <a:schemeClr val="bg1"/>
                </a:solidFill>
              </a:rPr>
              <a:t>• Replace water several times for efficient destain.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685800"/>
            <a:ext cx="5486400" cy="4092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5225" y="1066800"/>
            <a:ext cx="7091363" cy="515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152400" y="192088"/>
            <a:ext cx="8823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Ethidium Bromide requires an ultraviolet light source to visualize</a:t>
            </a:r>
          </a:p>
        </p:txBody>
      </p:sp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1066800"/>
            <a:ext cx="7124700" cy="327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7" name="Text Box 29"/>
          <p:cNvSpPr txBox="1">
            <a:spLocks noChangeArrowheads="1"/>
          </p:cNvSpPr>
          <p:nvPr/>
        </p:nvSpPr>
        <p:spPr bwMode="auto">
          <a:xfrm>
            <a:off x="1446213" y="76200"/>
            <a:ext cx="6389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Visualizing the DNA (ethidium bromide)</a:t>
            </a: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7681" name="Group 33"/>
          <p:cNvGrpSpPr>
            <a:grpSpLocks/>
          </p:cNvGrpSpPr>
          <p:nvPr/>
        </p:nvGrpSpPr>
        <p:grpSpPr bwMode="auto">
          <a:xfrm>
            <a:off x="457200" y="838200"/>
            <a:ext cx="7839075" cy="5256213"/>
            <a:chOff x="288" y="702"/>
            <a:chExt cx="4938" cy="3311"/>
          </a:xfrm>
        </p:grpSpPr>
        <p:pic>
          <p:nvPicPr>
            <p:cNvPr id="27650" name="Picture 2" descr="wsp gel"/>
            <p:cNvPicPr>
              <a:picLocks noChangeAspect="1" noChangeArrowheads="1"/>
            </p:cNvPicPr>
            <p:nvPr/>
          </p:nvPicPr>
          <p:blipFill>
            <a:blip r:embed="rId3" cstate="print">
              <a:lum bright="-12000" contrast="22000"/>
            </a:blip>
            <a:srcRect/>
            <a:stretch>
              <a:fillRect/>
            </a:stretch>
          </p:blipFill>
          <p:spPr bwMode="auto">
            <a:xfrm>
              <a:off x="1392" y="1086"/>
              <a:ext cx="3024" cy="2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2" name="Text Box 4"/>
            <p:cNvSpPr txBox="1">
              <a:spLocks noChangeArrowheads="1"/>
            </p:cNvSpPr>
            <p:nvPr/>
          </p:nvSpPr>
          <p:spPr bwMode="auto">
            <a:xfrm>
              <a:off x="4368" y="3303"/>
              <a:ext cx="53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100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7653" name="Text Box 5"/>
            <p:cNvSpPr txBox="1">
              <a:spLocks noChangeArrowheads="1"/>
            </p:cNvSpPr>
            <p:nvPr/>
          </p:nvSpPr>
          <p:spPr bwMode="auto">
            <a:xfrm>
              <a:off x="4368" y="3159"/>
              <a:ext cx="53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200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7654" name="Text Box 6"/>
            <p:cNvSpPr txBox="1">
              <a:spLocks noChangeArrowheads="1"/>
            </p:cNvSpPr>
            <p:nvPr/>
          </p:nvSpPr>
          <p:spPr bwMode="auto">
            <a:xfrm>
              <a:off x="4368" y="3015"/>
              <a:ext cx="53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300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7655" name="Text Box 7"/>
            <p:cNvSpPr txBox="1">
              <a:spLocks noChangeArrowheads="1"/>
            </p:cNvSpPr>
            <p:nvPr/>
          </p:nvSpPr>
          <p:spPr bwMode="auto">
            <a:xfrm>
              <a:off x="4368" y="1998"/>
              <a:ext cx="65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1,650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7656" name="Text Box 8"/>
            <p:cNvSpPr txBox="1">
              <a:spLocks noChangeArrowheads="1"/>
            </p:cNvSpPr>
            <p:nvPr/>
          </p:nvSpPr>
          <p:spPr bwMode="auto">
            <a:xfrm>
              <a:off x="4368" y="2142"/>
              <a:ext cx="65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1,000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7657" name="Text Box 9"/>
            <p:cNvSpPr txBox="1">
              <a:spLocks noChangeArrowheads="1"/>
            </p:cNvSpPr>
            <p:nvPr/>
          </p:nvSpPr>
          <p:spPr bwMode="auto">
            <a:xfrm>
              <a:off x="4368" y="2631"/>
              <a:ext cx="53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500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7658" name="Text Box 10"/>
            <p:cNvSpPr txBox="1">
              <a:spLocks noChangeArrowheads="1"/>
            </p:cNvSpPr>
            <p:nvPr/>
          </p:nvSpPr>
          <p:spPr bwMode="auto">
            <a:xfrm>
              <a:off x="4368" y="2382"/>
              <a:ext cx="53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850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7659" name="Text Box 11"/>
            <p:cNvSpPr txBox="1">
              <a:spLocks noChangeArrowheads="1"/>
            </p:cNvSpPr>
            <p:nvPr/>
          </p:nvSpPr>
          <p:spPr bwMode="auto">
            <a:xfrm>
              <a:off x="4368" y="2487"/>
              <a:ext cx="53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650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7660" name="Text Box 12"/>
            <p:cNvSpPr txBox="1">
              <a:spLocks noChangeArrowheads="1"/>
            </p:cNvSpPr>
            <p:nvPr/>
          </p:nvSpPr>
          <p:spPr bwMode="auto">
            <a:xfrm>
              <a:off x="4368" y="2871"/>
              <a:ext cx="53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400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7661" name="Text Box 13"/>
            <p:cNvSpPr txBox="1">
              <a:spLocks noChangeArrowheads="1"/>
            </p:cNvSpPr>
            <p:nvPr/>
          </p:nvSpPr>
          <p:spPr bwMode="auto">
            <a:xfrm>
              <a:off x="4368" y="1719"/>
              <a:ext cx="85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Char char="ß"/>
              </a:pPr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 5,000 bp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7662" name="Text Box 14"/>
            <p:cNvSpPr txBox="1">
              <a:spLocks noChangeArrowheads="1"/>
            </p:cNvSpPr>
            <p:nvPr/>
          </p:nvSpPr>
          <p:spPr bwMode="auto">
            <a:xfrm>
              <a:off x="4368" y="1854"/>
              <a:ext cx="65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 2,000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7663" name="Text Box 15"/>
            <p:cNvSpPr txBox="1">
              <a:spLocks noChangeArrowheads="1"/>
            </p:cNvSpPr>
            <p:nvPr/>
          </p:nvSpPr>
          <p:spPr bwMode="auto">
            <a:xfrm>
              <a:off x="3744" y="702"/>
              <a:ext cx="778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DNA ladder</a:t>
              </a:r>
            </a:p>
            <a:p>
              <a:pPr algn="ctr"/>
              <a:r>
                <a:rPr lang="en-US" sz="1600">
                  <a:solidFill>
                    <a:schemeClr val="bg1"/>
                  </a:solidFill>
                  <a:sym typeface="Wingdings" pitchFamily="2" charset="2"/>
                </a:rPr>
                <a:t></a:t>
              </a: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27664" name="Text Box 16"/>
            <p:cNvSpPr txBox="1">
              <a:spLocks noChangeArrowheads="1"/>
            </p:cNvSpPr>
            <p:nvPr/>
          </p:nvSpPr>
          <p:spPr bwMode="auto">
            <a:xfrm>
              <a:off x="1200" y="702"/>
              <a:ext cx="778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</a:rPr>
                <a:t>DNA ladder</a:t>
              </a:r>
            </a:p>
            <a:p>
              <a:pPr algn="ctr"/>
              <a:r>
                <a:rPr lang="en-US" sz="1600">
                  <a:solidFill>
                    <a:schemeClr val="bg1"/>
                  </a:solidFill>
                  <a:sym typeface="Wingdings" pitchFamily="2" charset="2"/>
                </a:rPr>
                <a:t></a:t>
              </a: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27673" name="Text Box 25"/>
            <p:cNvSpPr txBox="1">
              <a:spLocks noChangeArrowheads="1"/>
            </p:cNvSpPr>
            <p:nvPr/>
          </p:nvSpPr>
          <p:spPr bwMode="auto">
            <a:xfrm>
              <a:off x="288" y="2910"/>
              <a:ext cx="9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</a:rPr>
                <a:t>PCR Product</a:t>
              </a:r>
              <a:endParaRPr lang="en-US" sz="1800">
                <a:solidFill>
                  <a:schemeClr val="bg1"/>
                </a:solidFill>
                <a:sym typeface="Wingdings" pitchFamily="2" charset="2"/>
              </a:endParaRPr>
            </a:p>
          </p:txBody>
        </p:sp>
        <p:sp>
          <p:nvSpPr>
            <p:cNvPr id="27674" name="Line 26"/>
            <p:cNvSpPr>
              <a:spLocks noChangeShapeType="1"/>
            </p:cNvSpPr>
            <p:nvPr/>
          </p:nvSpPr>
          <p:spPr bwMode="auto">
            <a:xfrm flipV="1">
              <a:off x="1008" y="2766"/>
              <a:ext cx="672" cy="144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5" name="Text Box 27"/>
            <p:cNvSpPr txBox="1">
              <a:spLocks noChangeArrowheads="1"/>
            </p:cNvSpPr>
            <p:nvPr/>
          </p:nvSpPr>
          <p:spPr bwMode="auto">
            <a:xfrm>
              <a:off x="1718" y="846"/>
              <a:ext cx="2170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100">
                  <a:solidFill>
                    <a:schemeClr val="bg1"/>
                  </a:solidFill>
                </a:rPr>
                <a:t>1    2    3    4    5    6    7    8</a:t>
              </a:r>
            </a:p>
          </p:txBody>
        </p:sp>
        <p:sp>
          <p:nvSpPr>
            <p:cNvPr id="27676" name="Text Box 28"/>
            <p:cNvSpPr txBox="1">
              <a:spLocks noChangeArrowheads="1"/>
            </p:cNvSpPr>
            <p:nvPr/>
          </p:nvSpPr>
          <p:spPr bwMode="auto">
            <a:xfrm>
              <a:off x="864" y="1143"/>
              <a:ext cx="57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>
                  <a:solidFill>
                    <a:schemeClr val="bg1"/>
                  </a:solidFill>
                </a:rPr>
                <a:t>wells</a:t>
              </a:r>
              <a:r>
                <a:rPr lang="en-US" sz="1800">
                  <a:solidFill>
                    <a:schemeClr val="bg1"/>
                  </a:solidFill>
                  <a:sym typeface="Wingdings" pitchFamily="2" charset="2"/>
                </a:rPr>
                <a:t></a:t>
              </a:r>
              <a:endParaRPr lang="en-US" sz="1800">
                <a:solidFill>
                  <a:schemeClr val="bg1"/>
                </a:solidFill>
              </a:endParaRPr>
            </a:p>
          </p:txBody>
        </p:sp>
        <p:sp>
          <p:nvSpPr>
            <p:cNvPr id="27679" name="Text Box 31"/>
            <p:cNvSpPr txBox="1">
              <a:spLocks noChangeArrowheads="1"/>
            </p:cNvSpPr>
            <p:nvPr/>
          </p:nvSpPr>
          <p:spPr bwMode="auto">
            <a:xfrm>
              <a:off x="1790" y="3744"/>
              <a:ext cx="257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200">
                  <a:solidFill>
                    <a:schemeClr val="bg1"/>
                  </a:solidFill>
                </a:rPr>
                <a:t>+    -    -    +    -    +    +    -</a:t>
              </a:r>
            </a:p>
          </p:txBody>
        </p:sp>
      </p:grpSp>
      <p:sp>
        <p:nvSpPr>
          <p:cNvPr id="27682" name="Text Box 34"/>
          <p:cNvSpPr txBox="1">
            <a:spLocks noChangeArrowheads="1"/>
          </p:cNvSpPr>
          <p:nvPr/>
        </p:nvSpPr>
        <p:spPr bwMode="auto">
          <a:xfrm>
            <a:off x="1447800" y="6248400"/>
            <a:ext cx="6396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Samples # 1, 4, 6 &amp; 7 were positive for Wolbachia DNA</a:t>
            </a:r>
          </a:p>
        </p:txBody>
      </p:sp>
      <p:sp>
        <p:nvSpPr>
          <p:cNvPr id="27684" name="Text Box 36"/>
          <p:cNvSpPr txBox="1">
            <a:spLocks noChangeArrowheads="1"/>
          </p:cNvSpPr>
          <p:nvPr/>
        </p:nvSpPr>
        <p:spPr bwMode="auto">
          <a:xfrm>
            <a:off x="989013" y="5043488"/>
            <a:ext cx="18303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Primer dimers</a:t>
            </a:r>
            <a:r>
              <a:rPr lang="en-US" sz="1800">
                <a:solidFill>
                  <a:schemeClr val="bg1"/>
                </a:solidFill>
                <a:sym typeface="Wingdings" pitchFamily="2" charset="2"/>
              </a:rPr>
              <a:t></a:t>
            </a:r>
            <a:endParaRPr lang="en-US"/>
          </a:p>
        </p:txBody>
      </p:sp>
      <p:sp>
        <p:nvSpPr>
          <p:cNvPr id="27685" name="Text Box 37"/>
          <p:cNvSpPr txBox="1">
            <a:spLocks noChangeArrowheads="1"/>
          </p:cNvSpPr>
          <p:nvPr/>
        </p:nvSpPr>
        <p:spPr bwMode="auto">
          <a:xfrm>
            <a:off x="6080125" y="396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471613"/>
            <a:ext cx="6324600" cy="5005387"/>
          </a:xfrm>
          <a:prstGeom prst="rect">
            <a:avLst/>
          </a:prstGeom>
          <a:noFill/>
        </p:spPr>
      </p:pic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76200" y="6548438"/>
            <a:ext cx="3781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http://gslc.genetics.utah.edu/units/biotech/gel/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4038600" y="838200"/>
            <a:ext cx="3795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Virtual Gel Electrophoresis</a:t>
            </a: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0" y="76200"/>
            <a:ext cx="411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Additional Information on </a:t>
            </a:r>
          </a:p>
          <a:p>
            <a:r>
              <a:rPr lang="en-US" sz="1800">
                <a:solidFill>
                  <a:schemeClr val="bg1"/>
                </a:solidFill>
              </a:rPr>
              <a:t>Gel Electrophoresis: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447800"/>
            <a:ext cx="7315200" cy="4572000"/>
          </a:xfrm>
          <a:prstGeom prst="rect">
            <a:avLst/>
          </a:prstGeom>
          <a:noFill/>
        </p:spPr>
      </p:pic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1768475" y="471488"/>
            <a:ext cx="61515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Visualizing the DNA (QuikVIEW stain)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9643" name="Text Box 11"/>
          <p:cNvSpPr txBox="1">
            <a:spLocks noChangeArrowheads="1"/>
          </p:cNvSpPr>
          <p:nvPr/>
        </p:nvSpPr>
        <p:spPr bwMode="auto">
          <a:xfrm>
            <a:off x="5791200" y="4062413"/>
            <a:ext cx="777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bg1"/>
                </a:solidFill>
                <a:sym typeface="Wingdings" pitchFamily="2" charset="2"/>
              </a:rPr>
              <a:t> 250</a:t>
            </a: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69645" name="Text Box 13"/>
          <p:cNvSpPr txBox="1">
            <a:spLocks noChangeArrowheads="1"/>
          </p:cNvSpPr>
          <p:nvPr/>
        </p:nvSpPr>
        <p:spPr bwMode="auto">
          <a:xfrm>
            <a:off x="5791200" y="3244850"/>
            <a:ext cx="9477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bg1"/>
                </a:solidFill>
                <a:sym typeface="Wingdings" pitchFamily="2" charset="2"/>
              </a:rPr>
              <a:t> 1,500</a:t>
            </a: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69646" name="Text Box 14"/>
          <p:cNvSpPr txBox="1">
            <a:spLocks noChangeArrowheads="1"/>
          </p:cNvSpPr>
          <p:nvPr/>
        </p:nvSpPr>
        <p:spPr bwMode="auto">
          <a:xfrm>
            <a:off x="5791200" y="3467100"/>
            <a:ext cx="9477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bg1"/>
                </a:solidFill>
                <a:sym typeface="Wingdings" pitchFamily="2" charset="2"/>
              </a:rPr>
              <a:t> 1,000</a:t>
            </a: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69647" name="Text Box 15"/>
          <p:cNvSpPr txBox="1">
            <a:spLocks noChangeArrowheads="1"/>
          </p:cNvSpPr>
          <p:nvPr/>
        </p:nvSpPr>
        <p:spPr bwMode="auto">
          <a:xfrm>
            <a:off x="5791200" y="3833813"/>
            <a:ext cx="777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bg1"/>
                </a:solidFill>
                <a:sym typeface="Wingdings" pitchFamily="2" charset="2"/>
              </a:rPr>
              <a:t> 500</a:t>
            </a: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69649" name="Text Box 17"/>
          <p:cNvSpPr txBox="1">
            <a:spLocks noChangeArrowheads="1"/>
          </p:cNvSpPr>
          <p:nvPr/>
        </p:nvSpPr>
        <p:spPr bwMode="auto">
          <a:xfrm>
            <a:off x="5791200" y="3619500"/>
            <a:ext cx="777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bg1"/>
                </a:solidFill>
                <a:sym typeface="Wingdings" pitchFamily="2" charset="2"/>
              </a:rPr>
              <a:t> 750</a:t>
            </a: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69652" name="Text Box 20"/>
          <p:cNvSpPr txBox="1">
            <a:spLocks noChangeArrowheads="1"/>
          </p:cNvSpPr>
          <p:nvPr/>
        </p:nvSpPr>
        <p:spPr bwMode="auto">
          <a:xfrm>
            <a:off x="5791200" y="3071813"/>
            <a:ext cx="1228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bg1"/>
                </a:solidFill>
                <a:sym typeface="Wingdings" pitchFamily="2" charset="2"/>
              </a:rPr>
              <a:t> 2,000 bp</a:t>
            </a: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69654" name="Text Box 22"/>
          <p:cNvSpPr txBox="1">
            <a:spLocks noChangeArrowheads="1"/>
          </p:cNvSpPr>
          <p:nvPr/>
        </p:nvSpPr>
        <p:spPr bwMode="auto">
          <a:xfrm>
            <a:off x="5027613" y="1476375"/>
            <a:ext cx="12350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DNA ladder</a:t>
            </a:r>
          </a:p>
          <a:p>
            <a:pPr algn="ctr"/>
            <a:r>
              <a:rPr lang="en-US" sz="1600">
                <a:solidFill>
                  <a:schemeClr val="bg1"/>
                </a:solidFill>
                <a:sym typeface="Wingdings" pitchFamily="2" charset="2"/>
              </a:rPr>
              <a:t></a:t>
            </a: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69655" name="Text Box 23"/>
          <p:cNvSpPr txBox="1">
            <a:spLocks noChangeArrowheads="1"/>
          </p:cNvSpPr>
          <p:nvPr/>
        </p:nvSpPr>
        <p:spPr bwMode="auto">
          <a:xfrm>
            <a:off x="228600" y="3124200"/>
            <a:ext cx="971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800">
                <a:solidFill>
                  <a:schemeClr val="bg1"/>
                </a:solidFill>
              </a:rPr>
              <a:t>PCR</a:t>
            </a:r>
          </a:p>
          <a:p>
            <a:pPr algn="ctr"/>
            <a:r>
              <a:rPr lang="en-US" sz="1800">
                <a:solidFill>
                  <a:schemeClr val="bg1"/>
                </a:solidFill>
              </a:rPr>
              <a:t>Product</a:t>
            </a:r>
            <a:endParaRPr lang="en-US" sz="1800">
              <a:solidFill>
                <a:schemeClr val="bg1"/>
              </a:solidFill>
              <a:sym typeface="Wingdings" pitchFamily="2" charset="2"/>
            </a:endParaRPr>
          </a:p>
        </p:txBody>
      </p:sp>
      <p:sp>
        <p:nvSpPr>
          <p:cNvPr id="69656" name="Line 24"/>
          <p:cNvSpPr>
            <a:spLocks noChangeShapeType="1"/>
          </p:cNvSpPr>
          <p:nvPr/>
        </p:nvSpPr>
        <p:spPr bwMode="auto">
          <a:xfrm>
            <a:off x="1066800" y="3733800"/>
            <a:ext cx="381000" cy="152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9658" name="Text Box 26"/>
          <p:cNvSpPr txBox="1">
            <a:spLocks noChangeArrowheads="1"/>
          </p:cNvSpPr>
          <p:nvPr/>
        </p:nvSpPr>
        <p:spPr bwMode="auto">
          <a:xfrm>
            <a:off x="533400" y="1828800"/>
            <a:ext cx="915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wells</a:t>
            </a:r>
            <a:r>
              <a:rPr lang="en-US" sz="1800">
                <a:solidFill>
                  <a:schemeClr val="bg1"/>
                </a:solidFill>
                <a:sym typeface="Wingdings" pitchFamily="2" charset="2"/>
              </a:rPr>
              <a:t></a:t>
            </a:r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69659" name="Text Box 27"/>
          <p:cNvSpPr txBox="1">
            <a:spLocks noChangeArrowheads="1"/>
          </p:cNvSpPr>
          <p:nvPr/>
        </p:nvSpPr>
        <p:spPr bwMode="auto">
          <a:xfrm>
            <a:off x="1600200" y="4191000"/>
            <a:ext cx="40925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>
                <a:solidFill>
                  <a:schemeClr val="bg1"/>
                </a:solidFill>
              </a:rPr>
              <a:t>+  -  -  -  -  +  +  -  -  +  -  +</a:t>
            </a:r>
          </a:p>
        </p:txBody>
      </p:sp>
      <p:sp>
        <p:nvSpPr>
          <p:cNvPr id="69660" name="Text Box 28"/>
          <p:cNvSpPr txBox="1">
            <a:spLocks noChangeArrowheads="1"/>
          </p:cNvSpPr>
          <p:nvPr/>
        </p:nvSpPr>
        <p:spPr bwMode="auto">
          <a:xfrm>
            <a:off x="7989888" y="6583363"/>
            <a:ext cx="11541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Times"/>
              </a:rPr>
              <a:t>March 12, 2006</a:t>
            </a:r>
          </a:p>
        </p:txBody>
      </p:sp>
      <p:sp>
        <p:nvSpPr>
          <p:cNvPr id="69661" name="Text Box 29"/>
          <p:cNvSpPr txBox="1">
            <a:spLocks noChangeArrowheads="1"/>
          </p:cNvSpPr>
          <p:nvPr/>
        </p:nvSpPr>
        <p:spPr bwMode="auto">
          <a:xfrm>
            <a:off x="1350963" y="6096000"/>
            <a:ext cx="69611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Samples # 1, 6, 7, 10 &amp; 12 were positive for Wolbachia DNA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27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60" name="Text Box 24"/>
          <p:cNvSpPr txBox="1">
            <a:spLocks noChangeArrowheads="1"/>
          </p:cNvSpPr>
          <p:nvPr/>
        </p:nvSpPr>
        <p:spPr bwMode="auto">
          <a:xfrm>
            <a:off x="304800" y="228600"/>
            <a:ext cx="853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sz="2000">
                <a:solidFill>
                  <a:schemeClr val="bg1"/>
                </a:solidFill>
              </a:rPr>
              <a:t>• DNA is negatively charged.  </a:t>
            </a:r>
            <a:endParaRPr lang="en-US"/>
          </a:p>
        </p:txBody>
      </p:sp>
      <p:grpSp>
        <p:nvGrpSpPr>
          <p:cNvPr id="65577" name="Group 41"/>
          <p:cNvGrpSpPr>
            <a:grpSpLocks/>
          </p:cNvGrpSpPr>
          <p:nvPr/>
        </p:nvGrpSpPr>
        <p:grpSpPr bwMode="auto">
          <a:xfrm>
            <a:off x="381000" y="2667000"/>
            <a:ext cx="7315200" cy="3378200"/>
            <a:chOff x="240" y="1680"/>
            <a:chExt cx="4608" cy="2128"/>
          </a:xfrm>
        </p:grpSpPr>
        <p:grpSp>
          <p:nvGrpSpPr>
            <p:cNvPr id="65561" name="Group 25"/>
            <p:cNvGrpSpPr>
              <a:grpSpLocks/>
            </p:cNvGrpSpPr>
            <p:nvPr/>
          </p:nvGrpSpPr>
          <p:grpSpPr bwMode="auto">
            <a:xfrm>
              <a:off x="1296" y="1824"/>
              <a:ext cx="3216" cy="672"/>
              <a:chOff x="1392" y="1968"/>
              <a:chExt cx="3216" cy="672"/>
            </a:xfrm>
          </p:grpSpPr>
          <p:sp>
            <p:nvSpPr>
              <p:cNvPr id="65542" name="Rectangle 6"/>
              <p:cNvSpPr>
                <a:spLocks noChangeArrowheads="1"/>
              </p:cNvSpPr>
              <p:nvPr/>
            </p:nvSpPr>
            <p:spPr bwMode="auto">
              <a:xfrm>
                <a:off x="1392" y="2064"/>
                <a:ext cx="3216" cy="576"/>
              </a:xfrm>
              <a:prstGeom prst="rect">
                <a:avLst/>
              </a:prstGeom>
              <a:solidFill>
                <a:srgbClr val="CCFF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5539" name="Line 3"/>
              <p:cNvSpPr>
                <a:spLocks noChangeShapeType="1"/>
              </p:cNvSpPr>
              <p:nvPr/>
            </p:nvSpPr>
            <p:spPr bwMode="auto">
              <a:xfrm>
                <a:off x="1392" y="1968"/>
                <a:ext cx="0" cy="672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5540" name="Line 4"/>
              <p:cNvSpPr>
                <a:spLocks noChangeShapeType="1"/>
              </p:cNvSpPr>
              <p:nvPr/>
            </p:nvSpPr>
            <p:spPr bwMode="auto">
              <a:xfrm>
                <a:off x="4608" y="1968"/>
                <a:ext cx="0" cy="672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5541" name="Line 5"/>
              <p:cNvSpPr>
                <a:spLocks noChangeShapeType="1"/>
              </p:cNvSpPr>
              <p:nvPr/>
            </p:nvSpPr>
            <p:spPr bwMode="auto">
              <a:xfrm>
                <a:off x="1392" y="2631"/>
                <a:ext cx="3216" cy="0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5543" name="Line 7"/>
            <p:cNvSpPr>
              <a:spLocks noChangeShapeType="1"/>
            </p:cNvSpPr>
            <p:nvPr/>
          </p:nvSpPr>
          <p:spPr bwMode="auto">
            <a:xfrm>
              <a:off x="1440" y="1888"/>
              <a:ext cx="0" cy="464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545" name="Text Box 9"/>
            <p:cNvSpPr txBox="1">
              <a:spLocks noChangeArrowheads="1"/>
            </p:cNvSpPr>
            <p:nvPr/>
          </p:nvSpPr>
          <p:spPr bwMode="auto">
            <a:xfrm>
              <a:off x="4246" y="2400"/>
              <a:ext cx="26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bg1"/>
                  </a:solidFill>
                </a:rPr>
                <a:t>+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5546" name="Text Box 10"/>
            <p:cNvSpPr txBox="1">
              <a:spLocks noChangeArrowheads="1"/>
            </p:cNvSpPr>
            <p:nvPr/>
          </p:nvSpPr>
          <p:spPr bwMode="auto">
            <a:xfrm>
              <a:off x="1335" y="2400"/>
              <a:ext cx="20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chemeClr val="bg1"/>
                  </a:solidFill>
                </a:rPr>
                <a:t>-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5547" name="Freeform 11"/>
            <p:cNvSpPr>
              <a:spLocks/>
            </p:cNvSpPr>
            <p:nvPr/>
          </p:nvSpPr>
          <p:spPr bwMode="auto">
            <a:xfrm>
              <a:off x="368" y="1776"/>
              <a:ext cx="1072" cy="1712"/>
            </a:xfrm>
            <a:custGeom>
              <a:avLst/>
              <a:gdLst/>
              <a:ahLst/>
              <a:cxnLst>
                <a:cxn ang="0">
                  <a:pos x="1072" y="112"/>
                </a:cxn>
                <a:cxn ang="0">
                  <a:pos x="976" y="16"/>
                </a:cxn>
                <a:cxn ang="0">
                  <a:pos x="736" y="64"/>
                </a:cxn>
                <a:cxn ang="0">
                  <a:pos x="400" y="400"/>
                </a:cxn>
                <a:cxn ang="0">
                  <a:pos x="64" y="1504"/>
                </a:cxn>
                <a:cxn ang="0">
                  <a:pos x="16" y="1648"/>
                </a:cxn>
              </a:cxnLst>
              <a:rect l="0" t="0" r="r" b="b"/>
              <a:pathLst>
                <a:path w="1072" h="1712">
                  <a:moveTo>
                    <a:pt x="1072" y="112"/>
                  </a:moveTo>
                  <a:cubicBezTo>
                    <a:pt x="1052" y="68"/>
                    <a:pt x="1032" y="24"/>
                    <a:pt x="976" y="16"/>
                  </a:cubicBezTo>
                  <a:cubicBezTo>
                    <a:pt x="920" y="8"/>
                    <a:pt x="832" y="0"/>
                    <a:pt x="736" y="64"/>
                  </a:cubicBezTo>
                  <a:cubicBezTo>
                    <a:pt x="640" y="128"/>
                    <a:pt x="512" y="160"/>
                    <a:pt x="400" y="400"/>
                  </a:cubicBezTo>
                  <a:cubicBezTo>
                    <a:pt x="288" y="640"/>
                    <a:pt x="128" y="1296"/>
                    <a:pt x="64" y="1504"/>
                  </a:cubicBezTo>
                  <a:cubicBezTo>
                    <a:pt x="0" y="1712"/>
                    <a:pt x="8" y="1680"/>
                    <a:pt x="16" y="164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548" name="Freeform 12"/>
            <p:cNvSpPr>
              <a:spLocks/>
            </p:cNvSpPr>
            <p:nvPr/>
          </p:nvSpPr>
          <p:spPr bwMode="auto">
            <a:xfrm>
              <a:off x="720" y="1680"/>
              <a:ext cx="4128" cy="1744"/>
            </a:xfrm>
            <a:custGeom>
              <a:avLst/>
              <a:gdLst/>
              <a:ahLst/>
              <a:cxnLst>
                <a:cxn ang="0">
                  <a:pos x="3656" y="208"/>
                </a:cxn>
                <a:cxn ang="0">
                  <a:pos x="3704" y="64"/>
                </a:cxn>
                <a:cxn ang="0">
                  <a:pos x="3800" y="16"/>
                </a:cxn>
                <a:cxn ang="0">
                  <a:pos x="3944" y="112"/>
                </a:cxn>
                <a:cxn ang="0">
                  <a:pos x="4040" y="688"/>
                </a:cxn>
                <a:cxn ang="0">
                  <a:pos x="3992" y="1216"/>
                </a:cxn>
                <a:cxn ang="0">
                  <a:pos x="3224" y="1552"/>
                </a:cxn>
                <a:cxn ang="0">
                  <a:pos x="1256" y="1696"/>
                </a:cxn>
                <a:cxn ang="0">
                  <a:pos x="200" y="1696"/>
                </a:cxn>
                <a:cxn ang="0">
                  <a:pos x="56" y="1744"/>
                </a:cxn>
              </a:cxnLst>
              <a:rect l="0" t="0" r="r" b="b"/>
              <a:pathLst>
                <a:path w="4128" h="1744">
                  <a:moveTo>
                    <a:pt x="3656" y="208"/>
                  </a:moveTo>
                  <a:cubicBezTo>
                    <a:pt x="3668" y="152"/>
                    <a:pt x="3680" y="96"/>
                    <a:pt x="3704" y="64"/>
                  </a:cubicBezTo>
                  <a:cubicBezTo>
                    <a:pt x="3728" y="32"/>
                    <a:pt x="3760" y="8"/>
                    <a:pt x="3800" y="16"/>
                  </a:cubicBezTo>
                  <a:cubicBezTo>
                    <a:pt x="3840" y="24"/>
                    <a:pt x="3904" y="0"/>
                    <a:pt x="3944" y="112"/>
                  </a:cubicBezTo>
                  <a:cubicBezTo>
                    <a:pt x="3984" y="224"/>
                    <a:pt x="4032" y="504"/>
                    <a:pt x="4040" y="688"/>
                  </a:cubicBezTo>
                  <a:cubicBezTo>
                    <a:pt x="4048" y="872"/>
                    <a:pt x="4128" y="1072"/>
                    <a:pt x="3992" y="1216"/>
                  </a:cubicBezTo>
                  <a:cubicBezTo>
                    <a:pt x="3856" y="1360"/>
                    <a:pt x="3680" y="1472"/>
                    <a:pt x="3224" y="1552"/>
                  </a:cubicBezTo>
                  <a:cubicBezTo>
                    <a:pt x="2768" y="1632"/>
                    <a:pt x="1760" y="1672"/>
                    <a:pt x="1256" y="1696"/>
                  </a:cubicBezTo>
                  <a:cubicBezTo>
                    <a:pt x="752" y="1720"/>
                    <a:pt x="400" y="1688"/>
                    <a:pt x="200" y="1696"/>
                  </a:cubicBezTo>
                  <a:cubicBezTo>
                    <a:pt x="0" y="1704"/>
                    <a:pt x="80" y="1736"/>
                    <a:pt x="56" y="1744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549" name="Rectangle 13"/>
            <p:cNvSpPr>
              <a:spLocks noChangeArrowheads="1"/>
            </p:cNvSpPr>
            <p:nvPr/>
          </p:nvSpPr>
          <p:spPr bwMode="auto">
            <a:xfrm>
              <a:off x="240" y="3424"/>
              <a:ext cx="576" cy="38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200"/>
                <a:t>Power</a:t>
              </a:r>
              <a:endParaRPr lang="en-US"/>
            </a:p>
          </p:txBody>
        </p:sp>
        <p:sp>
          <p:nvSpPr>
            <p:cNvPr id="65574" name="Line 38"/>
            <p:cNvSpPr>
              <a:spLocks noChangeShapeType="1"/>
            </p:cNvSpPr>
            <p:nvPr/>
          </p:nvSpPr>
          <p:spPr bwMode="auto">
            <a:xfrm>
              <a:off x="4387" y="1872"/>
              <a:ext cx="0" cy="46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5583" name="Group 47"/>
          <p:cNvGrpSpPr>
            <a:grpSpLocks/>
          </p:cNvGrpSpPr>
          <p:nvPr/>
        </p:nvGrpSpPr>
        <p:grpSpPr bwMode="auto">
          <a:xfrm>
            <a:off x="304800" y="544513"/>
            <a:ext cx="8474075" cy="3113087"/>
            <a:chOff x="192" y="343"/>
            <a:chExt cx="5338" cy="1961"/>
          </a:xfrm>
        </p:grpSpPr>
        <p:grpSp>
          <p:nvGrpSpPr>
            <p:cNvPr id="65579" name="Group 43"/>
            <p:cNvGrpSpPr>
              <a:grpSpLocks/>
            </p:cNvGrpSpPr>
            <p:nvPr/>
          </p:nvGrpSpPr>
          <p:grpSpPr bwMode="auto">
            <a:xfrm>
              <a:off x="192" y="343"/>
              <a:ext cx="5338" cy="1961"/>
              <a:chOff x="192" y="343"/>
              <a:chExt cx="5338" cy="1961"/>
            </a:xfrm>
          </p:grpSpPr>
          <p:sp>
            <p:nvSpPr>
              <p:cNvPr id="65573" name="Text Box 37"/>
              <p:cNvSpPr txBox="1">
                <a:spLocks noChangeArrowheads="1"/>
              </p:cNvSpPr>
              <p:nvPr/>
            </p:nvSpPr>
            <p:spPr bwMode="auto">
              <a:xfrm>
                <a:off x="2592" y="2016"/>
                <a:ext cx="72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b="1"/>
                  <a:t>DNA</a:t>
                </a:r>
                <a:r>
                  <a:rPr lang="en-US" b="1">
                    <a:sym typeface="Wingdings" pitchFamily="2" charset="2"/>
                  </a:rPr>
                  <a:t></a:t>
                </a:r>
                <a:endParaRPr lang="en-US" b="1"/>
              </a:p>
            </p:txBody>
          </p:sp>
          <p:sp>
            <p:nvSpPr>
              <p:cNvPr id="65578" name="Text Box 42"/>
              <p:cNvSpPr txBox="1">
                <a:spLocks noChangeArrowheads="1"/>
              </p:cNvSpPr>
              <p:nvPr/>
            </p:nvSpPr>
            <p:spPr bwMode="auto">
              <a:xfrm>
                <a:off x="192" y="343"/>
                <a:ext cx="5338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sz="2000">
                    <a:solidFill>
                      <a:schemeClr val="bg1"/>
                    </a:solidFill>
                  </a:rPr>
                  <a:t>• When placed in an electrical field, DNA will migrate toward the positive  </a:t>
                </a:r>
              </a:p>
              <a:p>
                <a:r>
                  <a:rPr lang="en-US" sz="2000">
                    <a:solidFill>
                      <a:schemeClr val="bg1"/>
                    </a:solidFill>
                  </a:rPr>
                  <a:t>  pole (anode).</a:t>
                </a:r>
              </a:p>
            </p:txBody>
          </p:sp>
        </p:grpSp>
        <p:sp>
          <p:nvSpPr>
            <p:cNvPr id="65580" name="Text Box 44"/>
            <p:cNvSpPr txBox="1">
              <a:spLocks noChangeArrowheads="1"/>
            </p:cNvSpPr>
            <p:nvPr/>
          </p:nvSpPr>
          <p:spPr bwMode="auto">
            <a:xfrm>
              <a:off x="1329" y="1248"/>
              <a:ext cx="287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H</a:t>
              </a:r>
            </a:p>
            <a:p>
              <a:pPr algn="ctr"/>
              <a:r>
                <a:rPr lang="en-US">
                  <a:solidFill>
                    <a:schemeClr val="bg1"/>
                  </a:solidFill>
                  <a:sym typeface="Wingdings" pitchFamily="2" charset="2"/>
                </a:rPr>
                <a:t>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5582" name="Text Box 46"/>
            <p:cNvSpPr txBox="1">
              <a:spLocks noChangeArrowheads="1"/>
            </p:cNvSpPr>
            <p:nvPr/>
          </p:nvSpPr>
          <p:spPr bwMode="auto">
            <a:xfrm>
              <a:off x="4224" y="1248"/>
              <a:ext cx="336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O</a:t>
              </a:r>
              <a:r>
                <a:rPr lang="en-US" baseline="-25000">
                  <a:solidFill>
                    <a:schemeClr val="bg1"/>
                  </a:solidFill>
                </a:rPr>
                <a:t>2</a:t>
              </a:r>
            </a:p>
            <a:p>
              <a:pPr algn="ctr"/>
              <a:r>
                <a:rPr lang="en-US">
                  <a:solidFill>
                    <a:schemeClr val="bg1"/>
                  </a:solidFill>
                  <a:sym typeface="Wingdings" pitchFamily="2" charset="2"/>
                </a:rPr>
                <a:t></a:t>
              </a:r>
            </a:p>
          </p:txBody>
        </p:sp>
      </p:grpSp>
      <p:sp>
        <p:nvSpPr>
          <p:cNvPr id="65584" name="Text Box 48"/>
          <p:cNvSpPr txBox="1">
            <a:spLocks noChangeArrowheads="1"/>
          </p:cNvSpPr>
          <p:nvPr/>
        </p:nvSpPr>
        <p:spPr bwMode="auto">
          <a:xfrm>
            <a:off x="304800" y="1355725"/>
            <a:ext cx="8839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sz="2000">
                <a:solidFill>
                  <a:schemeClr val="bg1"/>
                </a:solidFill>
              </a:rPr>
              <a:t>• An agarose gel is used to slow the movement of DNA and separate by size.  </a:t>
            </a:r>
            <a:endParaRPr lang="en-US"/>
          </a:p>
        </p:txBody>
      </p:sp>
      <p:grpSp>
        <p:nvGrpSpPr>
          <p:cNvPr id="65595" name="Group 59"/>
          <p:cNvGrpSpPr>
            <a:grpSpLocks/>
          </p:cNvGrpSpPr>
          <p:nvPr/>
        </p:nvGrpSpPr>
        <p:grpSpPr bwMode="auto">
          <a:xfrm>
            <a:off x="3352800" y="3200400"/>
            <a:ext cx="2438400" cy="609600"/>
            <a:chOff x="2112" y="2016"/>
            <a:chExt cx="1536" cy="384"/>
          </a:xfrm>
        </p:grpSpPr>
        <p:sp>
          <p:nvSpPr>
            <p:cNvPr id="65589" name="AutoShape 53"/>
            <p:cNvSpPr>
              <a:spLocks noChangeArrowheads="1"/>
            </p:cNvSpPr>
            <p:nvPr/>
          </p:nvSpPr>
          <p:spPr bwMode="auto">
            <a:xfrm>
              <a:off x="2112" y="2016"/>
              <a:ext cx="1536" cy="384"/>
            </a:xfrm>
            <a:prstGeom prst="cube">
              <a:avLst>
                <a:gd name="adj" fmla="val 58931"/>
              </a:avLst>
            </a:prstGeom>
            <a:solidFill>
              <a:schemeClr val="bg2">
                <a:alpha val="61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590" name="AutoShape 54"/>
            <p:cNvSpPr>
              <a:spLocks noChangeArrowheads="1"/>
            </p:cNvSpPr>
            <p:nvPr/>
          </p:nvSpPr>
          <p:spPr bwMode="auto">
            <a:xfrm>
              <a:off x="2413" y="2043"/>
              <a:ext cx="100" cy="83"/>
            </a:xfrm>
            <a:prstGeom prst="cube">
              <a:avLst>
                <a:gd name="adj" fmla="val 47222"/>
              </a:avLst>
            </a:prstGeom>
            <a:solidFill>
              <a:srgbClr val="0000FF">
                <a:alpha val="61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591" name="AutoShape 55"/>
            <p:cNvSpPr>
              <a:spLocks noChangeArrowheads="1"/>
            </p:cNvSpPr>
            <p:nvPr/>
          </p:nvSpPr>
          <p:spPr bwMode="auto">
            <a:xfrm>
              <a:off x="2291" y="2142"/>
              <a:ext cx="101" cy="82"/>
            </a:xfrm>
            <a:prstGeom prst="cube">
              <a:avLst>
                <a:gd name="adj" fmla="val 47222"/>
              </a:avLst>
            </a:prstGeom>
            <a:solidFill>
              <a:srgbClr val="0000FF">
                <a:alpha val="61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5594" name="Group 58"/>
          <p:cNvGrpSpPr>
            <a:grpSpLocks/>
          </p:cNvGrpSpPr>
          <p:nvPr/>
        </p:nvGrpSpPr>
        <p:grpSpPr bwMode="auto">
          <a:xfrm>
            <a:off x="3505200" y="5105400"/>
            <a:ext cx="5562600" cy="1752600"/>
            <a:chOff x="2208" y="3216"/>
            <a:chExt cx="3504" cy="1104"/>
          </a:xfrm>
        </p:grpSpPr>
        <p:sp>
          <p:nvSpPr>
            <p:cNvPr id="65570" name="Rectangle 34"/>
            <p:cNvSpPr>
              <a:spLocks noChangeArrowheads="1"/>
            </p:cNvSpPr>
            <p:nvPr/>
          </p:nvSpPr>
          <p:spPr bwMode="auto">
            <a:xfrm>
              <a:off x="2976" y="3936"/>
              <a:ext cx="1680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</a:rPr>
                <a:t>Scanning Electron Micrograph of Agarose Gel (1×1 µm)</a:t>
              </a:r>
              <a:r>
                <a:rPr lang="en-US" sz="1800">
                  <a:solidFill>
                    <a:srgbClr val="000000"/>
                  </a:solidFill>
                </a:rPr>
                <a:t> </a:t>
              </a:r>
            </a:p>
          </p:txBody>
        </p:sp>
        <p:sp>
          <p:nvSpPr>
            <p:cNvPr id="65571" name="Text Box 35"/>
            <p:cNvSpPr txBox="1">
              <a:spLocks noChangeArrowheads="1"/>
            </p:cNvSpPr>
            <p:nvPr/>
          </p:nvSpPr>
          <p:spPr bwMode="auto">
            <a:xfrm>
              <a:off x="4352" y="4032"/>
              <a:ext cx="3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sym typeface="Wingdings" pitchFamily="2" charset="2"/>
                </a:rPr>
                <a:t>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5586" name="Text Box 50"/>
            <p:cNvSpPr txBox="1">
              <a:spLocks noChangeArrowheads="1"/>
            </p:cNvSpPr>
            <p:nvPr/>
          </p:nvSpPr>
          <p:spPr bwMode="auto">
            <a:xfrm>
              <a:off x="2208" y="3449"/>
              <a:ext cx="2544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20000"/>
                </a:spcBef>
              </a:pPr>
              <a:r>
                <a:rPr lang="en-US" sz="1800">
                  <a:solidFill>
                    <a:schemeClr val="bg1"/>
                  </a:solidFill>
                </a:rPr>
                <a:t>• Polymerized agarose is porous, </a:t>
              </a:r>
            </a:p>
            <a:p>
              <a:pPr eaLnBrk="1" hangingPunct="1">
                <a:spcBef>
                  <a:spcPct val="20000"/>
                </a:spcBef>
              </a:pPr>
              <a:r>
                <a:rPr lang="en-US" sz="1800">
                  <a:solidFill>
                    <a:schemeClr val="bg1"/>
                  </a:solidFill>
                </a:rPr>
                <a:t>  allowing for the movement of DNA</a:t>
              </a:r>
              <a:endParaRPr lang="en-US" sz="1600"/>
            </a:p>
          </p:txBody>
        </p:sp>
        <p:pic>
          <p:nvPicPr>
            <p:cNvPr id="65593" name="Picture 5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92" y="3216"/>
              <a:ext cx="1020" cy="106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8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27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640" name="Group 80"/>
          <p:cNvGrpSpPr>
            <a:grpSpLocks/>
          </p:cNvGrpSpPr>
          <p:nvPr/>
        </p:nvGrpSpPr>
        <p:grpSpPr bwMode="auto">
          <a:xfrm>
            <a:off x="2209800" y="3200400"/>
            <a:ext cx="5334000" cy="1676400"/>
            <a:chOff x="1392" y="1968"/>
            <a:chExt cx="3216" cy="672"/>
          </a:xfrm>
        </p:grpSpPr>
        <p:sp>
          <p:nvSpPr>
            <p:cNvPr id="66641" name="Rectangle 81"/>
            <p:cNvSpPr>
              <a:spLocks noChangeArrowheads="1"/>
            </p:cNvSpPr>
            <p:nvPr/>
          </p:nvSpPr>
          <p:spPr bwMode="auto">
            <a:xfrm>
              <a:off x="1392" y="2064"/>
              <a:ext cx="3216" cy="576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642" name="Line 82"/>
            <p:cNvSpPr>
              <a:spLocks noChangeShapeType="1"/>
            </p:cNvSpPr>
            <p:nvPr/>
          </p:nvSpPr>
          <p:spPr bwMode="auto">
            <a:xfrm>
              <a:off x="1392" y="1968"/>
              <a:ext cx="0" cy="67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643" name="Line 83"/>
            <p:cNvSpPr>
              <a:spLocks noChangeShapeType="1"/>
            </p:cNvSpPr>
            <p:nvPr/>
          </p:nvSpPr>
          <p:spPr bwMode="auto">
            <a:xfrm>
              <a:off x="4608" y="1968"/>
              <a:ext cx="0" cy="67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644" name="Line 84"/>
            <p:cNvSpPr>
              <a:spLocks noChangeShapeType="1"/>
            </p:cNvSpPr>
            <p:nvPr/>
          </p:nvSpPr>
          <p:spPr bwMode="auto">
            <a:xfrm>
              <a:off x="1392" y="2631"/>
              <a:ext cx="3216" cy="0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6658" name="Group 98"/>
          <p:cNvGrpSpPr>
            <a:grpSpLocks/>
          </p:cNvGrpSpPr>
          <p:nvPr/>
        </p:nvGrpSpPr>
        <p:grpSpPr bwMode="auto">
          <a:xfrm>
            <a:off x="3200400" y="3505200"/>
            <a:ext cx="3505200" cy="1066800"/>
            <a:chOff x="1728" y="2256"/>
            <a:chExt cx="2208" cy="672"/>
          </a:xfrm>
        </p:grpSpPr>
        <p:sp>
          <p:nvSpPr>
            <p:cNvPr id="66638" name="AutoShape 78"/>
            <p:cNvSpPr>
              <a:spLocks noChangeArrowheads="1"/>
            </p:cNvSpPr>
            <p:nvPr/>
          </p:nvSpPr>
          <p:spPr bwMode="auto">
            <a:xfrm>
              <a:off x="1728" y="2256"/>
              <a:ext cx="2208" cy="672"/>
            </a:xfrm>
            <a:prstGeom prst="cube">
              <a:avLst>
                <a:gd name="adj" fmla="val 58931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656" name="AutoShape 96"/>
            <p:cNvSpPr>
              <a:spLocks noChangeArrowheads="1"/>
            </p:cNvSpPr>
            <p:nvPr/>
          </p:nvSpPr>
          <p:spPr bwMode="auto">
            <a:xfrm>
              <a:off x="2160" y="2304"/>
              <a:ext cx="144" cy="144"/>
            </a:xfrm>
            <a:prstGeom prst="cube">
              <a:avLst>
                <a:gd name="adj" fmla="val 47222"/>
              </a:avLst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657" name="AutoShape 97"/>
            <p:cNvSpPr>
              <a:spLocks noChangeArrowheads="1"/>
            </p:cNvSpPr>
            <p:nvPr/>
          </p:nvSpPr>
          <p:spPr bwMode="auto">
            <a:xfrm>
              <a:off x="1986" y="2476"/>
              <a:ext cx="144" cy="144"/>
            </a:xfrm>
            <a:prstGeom prst="cube">
              <a:avLst>
                <a:gd name="adj" fmla="val 47222"/>
              </a:avLst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6659" name="Group 99"/>
          <p:cNvGrpSpPr>
            <a:grpSpLocks/>
          </p:cNvGrpSpPr>
          <p:nvPr/>
        </p:nvGrpSpPr>
        <p:grpSpPr bwMode="auto">
          <a:xfrm>
            <a:off x="685800" y="2895600"/>
            <a:ext cx="7315200" cy="3378200"/>
            <a:chOff x="192" y="1824"/>
            <a:chExt cx="4608" cy="2128"/>
          </a:xfrm>
        </p:grpSpPr>
        <p:sp>
          <p:nvSpPr>
            <p:cNvPr id="66645" name="Line 85"/>
            <p:cNvSpPr>
              <a:spLocks noChangeShapeType="1"/>
            </p:cNvSpPr>
            <p:nvPr/>
          </p:nvSpPr>
          <p:spPr bwMode="auto">
            <a:xfrm>
              <a:off x="1392" y="2032"/>
              <a:ext cx="0" cy="464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646" name="Text Box 86"/>
            <p:cNvSpPr txBox="1">
              <a:spLocks noChangeArrowheads="1"/>
            </p:cNvSpPr>
            <p:nvPr/>
          </p:nvSpPr>
          <p:spPr bwMode="auto">
            <a:xfrm>
              <a:off x="4198" y="2544"/>
              <a:ext cx="26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/>
                <a:t>+</a:t>
              </a:r>
              <a:endParaRPr lang="en-US"/>
            </a:p>
          </p:txBody>
        </p:sp>
        <p:sp>
          <p:nvSpPr>
            <p:cNvPr id="66647" name="Text Box 87"/>
            <p:cNvSpPr txBox="1">
              <a:spLocks noChangeArrowheads="1"/>
            </p:cNvSpPr>
            <p:nvPr/>
          </p:nvSpPr>
          <p:spPr bwMode="auto">
            <a:xfrm>
              <a:off x="1287" y="2544"/>
              <a:ext cx="20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3200"/>
                <a:t>-</a:t>
              </a:r>
              <a:endParaRPr lang="en-US"/>
            </a:p>
          </p:txBody>
        </p:sp>
        <p:sp>
          <p:nvSpPr>
            <p:cNvPr id="66648" name="Freeform 88"/>
            <p:cNvSpPr>
              <a:spLocks/>
            </p:cNvSpPr>
            <p:nvPr/>
          </p:nvSpPr>
          <p:spPr bwMode="auto">
            <a:xfrm>
              <a:off x="320" y="1920"/>
              <a:ext cx="1072" cy="1712"/>
            </a:xfrm>
            <a:custGeom>
              <a:avLst/>
              <a:gdLst/>
              <a:ahLst/>
              <a:cxnLst>
                <a:cxn ang="0">
                  <a:pos x="1072" y="112"/>
                </a:cxn>
                <a:cxn ang="0">
                  <a:pos x="976" y="16"/>
                </a:cxn>
                <a:cxn ang="0">
                  <a:pos x="736" y="64"/>
                </a:cxn>
                <a:cxn ang="0">
                  <a:pos x="400" y="400"/>
                </a:cxn>
                <a:cxn ang="0">
                  <a:pos x="64" y="1504"/>
                </a:cxn>
                <a:cxn ang="0">
                  <a:pos x="16" y="1648"/>
                </a:cxn>
              </a:cxnLst>
              <a:rect l="0" t="0" r="r" b="b"/>
              <a:pathLst>
                <a:path w="1072" h="1712">
                  <a:moveTo>
                    <a:pt x="1072" y="112"/>
                  </a:moveTo>
                  <a:cubicBezTo>
                    <a:pt x="1052" y="68"/>
                    <a:pt x="1032" y="24"/>
                    <a:pt x="976" y="16"/>
                  </a:cubicBezTo>
                  <a:cubicBezTo>
                    <a:pt x="920" y="8"/>
                    <a:pt x="832" y="0"/>
                    <a:pt x="736" y="64"/>
                  </a:cubicBezTo>
                  <a:cubicBezTo>
                    <a:pt x="640" y="128"/>
                    <a:pt x="512" y="160"/>
                    <a:pt x="400" y="400"/>
                  </a:cubicBezTo>
                  <a:cubicBezTo>
                    <a:pt x="288" y="640"/>
                    <a:pt x="128" y="1296"/>
                    <a:pt x="64" y="1504"/>
                  </a:cubicBezTo>
                  <a:cubicBezTo>
                    <a:pt x="0" y="1712"/>
                    <a:pt x="8" y="1680"/>
                    <a:pt x="16" y="164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649" name="Freeform 89"/>
            <p:cNvSpPr>
              <a:spLocks/>
            </p:cNvSpPr>
            <p:nvPr/>
          </p:nvSpPr>
          <p:spPr bwMode="auto">
            <a:xfrm>
              <a:off x="672" y="1824"/>
              <a:ext cx="4128" cy="1744"/>
            </a:xfrm>
            <a:custGeom>
              <a:avLst/>
              <a:gdLst/>
              <a:ahLst/>
              <a:cxnLst>
                <a:cxn ang="0">
                  <a:pos x="3656" y="208"/>
                </a:cxn>
                <a:cxn ang="0">
                  <a:pos x="3704" y="64"/>
                </a:cxn>
                <a:cxn ang="0">
                  <a:pos x="3800" y="16"/>
                </a:cxn>
                <a:cxn ang="0">
                  <a:pos x="3944" y="112"/>
                </a:cxn>
                <a:cxn ang="0">
                  <a:pos x="4040" y="688"/>
                </a:cxn>
                <a:cxn ang="0">
                  <a:pos x="3992" y="1216"/>
                </a:cxn>
                <a:cxn ang="0">
                  <a:pos x="3224" y="1552"/>
                </a:cxn>
                <a:cxn ang="0">
                  <a:pos x="1256" y="1696"/>
                </a:cxn>
                <a:cxn ang="0">
                  <a:pos x="200" y="1696"/>
                </a:cxn>
                <a:cxn ang="0">
                  <a:pos x="56" y="1744"/>
                </a:cxn>
              </a:cxnLst>
              <a:rect l="0" t="0" r="r" b="b"/>
              <a:pathLst>
                <a:path w="4128" h="1744">
                  <a:moveTo>
                    <a:pt x="3656" y="208"/>
                  </a:moveTo>
                  <a:cubicBezTo>
                    <a:pt x="3668" y="152"/>
                    <a:pt x="3680" y="96"/>
                    <a:pt x="3704" y="64"/>
                  </a:cubicBezTo>
                  <a:cubicBezTo>
                    <a:pt x="3728" y="32"/>
                    <a:pt x="3760" y="8"/>
                    <a:pt x="3800" y="16"/>
                  </a:cubicBezTo>
                  <a:cubicBezTo>
                    <a:pt x="3840" y="24"/>
                    <a:pt x="3904" y="0"/>
                    <a:pt x="3944" y="112"/>
                  </a:cubicBezTo>
                  <a:cubicBezTo>
                    <a:pt x="3984" y="224"/>
                    <a:pt x="4032" y="504"/>
                    <a:pt x="4040" y="688"/>
                  </a:cubicBezTo>
                  <a:cubicBezTo>
                    <a:pt x="4048" y="872"/>
                    <a:pt x="4128" y="1072"/>
                    <a:pt x="3992" y="1216"/>
                  </a:cubicBezTo>
                  <a:cubicBezTo>
                    <a:pt x="3856" y="1360"/>
                    <a:pt x="3680" y="1472"/>
                    <a:pt x="3224" y="1552"/>
                  </a:cubicBezTo>
                  <a:cubicBezTo>
                    <a:pt x="2768" y="1632"/>
                    <a:pt x="1760" y="1672"/>
                    <a:pt x="1256" y="1696"/>
                  </a:cubicBezTo>
                  <a:cubicBezTo>
                    <a:pt x="752" y="1720"/>
                    <a:pt x="400" y="1688"/>
                    <a:pt x="200" y="1696"/>
                  </a:cubicBezTo>
                  <a:cubicBezTo>
                    <a:pt x="0" y="1704"/>
                    <a:pt x="80" y="1736"/>
                    <a:pt x="56" y="1744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650" name="Rectangle 90"/>
            <p:cNvSpPr>
              <a:spLocks noChangeArrowheads="1"/>
            </p:cNvSpPr>
            <p:nvPr/>
          </p:nvSpPr>
          <p:spPr bwMode="auto">
            <a:xfrm>
              <a:off x="192" y="3568"/>
              <a:ext cx="576" cy="38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200"/>
                <a:t>Power</a:t>
              </a:r>
              <a:endParaRPr lang="en-US"/>
            </a:p>
          </p:txBody>
        </p:sp>
        <p:sp>
          <p:nvSpPr>
            <p:cNvPr id="66652" name="Line 92"/>
            <p:cNvSpPr>
              <a:spLocks noChangeShapeType="1"/>
            </p:cNvSpPr>
            <p:nvPr/>
          </p:nvSpPr>
          <p:spPr bwMode="auto">
            <a:xfrm>
              <a:off x="4339" y="2016"/>
              <a:ext cx="0" cy="46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6672" name="Group 112"/>
          <p:cNvGrpSpPr>
            <a:grpSpLocks/>
          </p:cNvGrpSpPr>
          <p:nvPr/>
        </p:nvGrpSpPr>
        <p:grpSpPr bwMode="auto">
          <a:xfrm>
            <a:off x="3200400" y="3505200"/>
            <a:ext cx="3505200" cy="1066800"/>
            <a:chOff x="2736" y="624"/>
            <a:chExt cx="2208" cy="672"/>
          </a:xfrm>
        </p:grpSpPr>
        <p:sp>
          <p:nvSpPr>
            <p:cNvPr id="66669" name="AutoShape 109"/>
            <p:cNvSpPr>
              <a:spLocks noChangeArrowheads="1"/>
            </p:cNvSpPr>
            <p:nvPr/>
          </p:nvSpPr>
          <p:spPr bwMode="auto">
            <a:xfrm>
              <a:off x="2736" y="624"/>
              <a:ext cx="2208" cy="672"/>
            </a:xfrm>
            <a:prstGeom prst="cube">
              <a:avLst>
                <a:gd name="adj" fmla="val 58931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670" name="AutoShape 110"/>
            <p:cNvSpPr>
              <a:spLocks noChangeArrowheads="1"/>
            </p:cNvSpPr>
            <p:nvPr/>
          </p:nvSpPr>
          <p:spPr bwMode="auto">
            <a:xfrm>
              <a:off x="3168" y="672"/>
              <a:ext cx="144" cy="144"/>
            </a:xfrm>
            <a:prstGeom prst="cube">
              <a:avLst>
                <a:gd name="adj" fmla="val 47222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671" name="AutoShape 111"/>
            <p:cNvSpPr>
              <a:spLocks noChangeArrowheads="1"/>
            </p:cNvSpPr>
            <p:nvPr/>
          </p:nvSpPr>
          <p:spPr bwMode="auto">
            <a:xfrm>
              <a:off x="2994" y="844"/>
              <a:ext cx="144" cy="144"/>
            </a:xfrm>
            <a:prstGeom prst="cube">
              <a:avLst>
                <a:gd name="adj" fmla="val 47222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6673" name="Group 113"/>
          <p:cNvGrpSpPr>
            <a:grpSpLocks/>
          </p:cNvGrpSpPr>
          <p:nvPr/>
        </p:nvGrpSpPr>
        <p:grpSpPr bwMode="auto">
          <a:xfrm>
            <a:off x="3573463" y="2514600"/>
            <a:ext cx="854075" cy="1295400"/>
            <a:chOff x="2256" y="1584"/>
            <a:chExt cx="538" cy="816"/>
          </a:xfrm>
        </p:grpSpPr>
        <p:sp>
          <p:nvSpPr>
            <p:cNvPr id="66651" name="Text Box 91"/>
            <p:cNvSpPr txBox="1">
              <a:spLocks noChangeArrowheads="1"/>
            </p:cNvSpPr>
            <p:nvPr/>
          </p:nvSpPr>
          <p:spPr bwMode="auto">
            <a:xfrm>
              <a:off x="2256" y="1584"/>
              <a:ext cx="538" cy="29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>
                  <a:solidFill>
                    <a:schemeClr val="bg1"/>
                  </a:solidFill>
                </a:rPr>
                <a:t>DNA</a:t>
              </a:r>
              <a:endParaRPr lang="en-US" b="1"/>
            </a:p>
          </p:txBody>
        </p:sp>
        <p:sp>
          <p:nvSpPr>
            <p:cNvPr id="66660" name="Line 100"/>
            <p:cNvSpPr>
              <a:spLocks noChangeShapeType="1"/>
            </p:cNvSpPr>
            <p:nvPr/>
          </p:nvSpPr>
          <p:spPr bwMode="auto">
            <a:xfrm flipH="1">
              <a:off x="2544" y="1824"/>
              <a:ext cx="48" cy="384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661" name="Line 101"/>
            <p:cNvSpPr>
              <a:spLocks noChangeShapeType="1"/>
            </p:cNvSpPr>
            <p:nvPr/>
          </p:nvSpPr>
          <p:spPr bwMode="auto">
            <a:xfrm flipH="1">
              <a:off x="2352" y="1824"/>
              <a:ext cx="96" cy="576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6687" name="Group 127"/>
          <p:cNvGrpSpPr>
            <a:grpSpLocks/>
          </p:cNvGrpSpPr>
          <p:nvPr/>
        </p:nvGrpSpPr>
        <p:grpSpPr bwMode="auto">
          <a:xfrm>
            <a:off x="3962400" y="3581400"/>
            <a:ext cx="1828800" cy="457200"/>
            <a:chOff x="2496" y="2256"/>
            <a:chExt cx="1152" cy="288"/>
          </a:xfrm>
        </p:grpSpPr>
        <p:sp>
          <p:nvSpPr>
            <p:cNvPr id="66680" name="AutoShape 120"/>
            <p:cNvSpPr>
              <a:spLocks noChangeArrowheads="1"/>
            </p:cNvSpPr>
            <p:nvPr/>
          </p:nvSpPr>
          <p:spPr bwMode="auto">
            <a:xfrm>
              <a:off x="3024" y="2400"/>
              <a:ext cx="144" cy="144"/>
            </a:xfrm>
            <a:prstGeom prst="cube">
              <a:avLst>
                <a:gd name="adj" fmla="val 47222"/>
              </a:avLst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666" name="AutoShape 106"/>
            <p:cNvSpPr>
              <a:spLocks noChangeArrowheads="1"/>
            </p:cNvSpPr>
            <p:nvPr/>
          </p:nvSpPr>
          <p:spPr bwMode="auto">
            <a:xfrm>
              <a:off x="3504" y="2256"/>
              <a:ext cx="144" cy="144"/>
            </a:xfrm>
            <a:prstGeom prst="cube">
              <a:avLst>
                <a:gd name="adj" fmla="val 47222"/>
              </a:avLst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685" name="Line 125"/>
            <p:cNvSpPr>
              <a:spLocks noChangeShapeType="1"/>
            </p:cNvSpPr>
            <p:nvPr/>
          </p:nvSpPr>
          <p:spPr bwMode="auto">
            <a:xfrm>
              <a:off x="2640" y="2304"/>
              <a:ext cx="7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686" name="Line 126"/>
            <p:cNvSpPr>
              <a:spLocks noChangeShapeType="1"/>
            </p:cNvSpPr>
            <p:nvPr/>
          </p:nvSpPr>
          <p:spPr bwMode="auto">
            <a:xfrm>
              <a:off x="2496" y="2496"/>
              <a:ext cx="43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6692" name="Text Box 132"/>
          <p:cNvSpPr txBox="1">
            <a:spLocks noChangeArrowheads="1"/>
          </p:cNvSpPr>
          <p:nvPr/>
        </p:nvSpPr>
        <p:spPr bwMode="auto">
          <a:xfrm>
            <a:off x="533400" y="254000"/>
            <a:ext cx="5084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How fast will the DNA migrate?</a:t>
            </a:r>
          </a:p>
        </p:txBody>
      </p:sp>
      <p:sp>
        <p:nvSpPr>
          <p:cNvPr id="66693" name="Text Box 133"/>
          <p:cNvSpPr txBox="1">
            <a:spLocks noChangeArrowheads="1"/>
          </p:cNvSpPr>
          <p:nvPr/>
        </p:nvSpPr>
        <p:spPr bwMode="auto">
          <a:xfrm>
            <a:off x="990600" y="808038"/>
            <a:ext cx="7089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Times-Roman" charset="0"/>
              </a:rPr>
              <a:t>strength of the electrical field</a:t>
            </a:r>
            <a:r>
              <a:rPr lang="en-US" sz="2000">
                <a:solidFill>
                  <a:schemeClr val="bg1"/>
                </a:solidFill>
              </a:rPr>
              <a:t>, buffer, density of agarose gel…</a:t>
            </a:r>
          </a:p>
        </p:txBody>
      </p:sp>
      <p:sp>
        <p:nvSpPr>
          <p:cNvPr id="66698" name="Text Box 138"/>
          <p:cNvSpPr txBox="1">
            <a:spLocks noChangeArrowheads="1"/>
          </p:cNvSpPr>
          <p:nvPr/>
        </p:nvSpPr>
        <p:spPr bwMode="auto">
          <a:xfrm>
            <a:off x="990600" y="1190625"/>
            <a:ext cx="63388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Size of the DNA!</a:t>
            </a:r>
          </a:p>
          <a:p>
            <a:r>
              <a:rPr lang="en-US" sz="2000">
                <a:solidFill>
                  <a:schemeClr val="bg1"/>
                </a:solidFill>
              </a:rPr>
              <a:t>*Small DNA move faster than large DNA</a:t>
            </a:r>
          </a:p>
          <a:p>
            <a:r>
              <a:rPr lang="en-US" sz="2000">
                <a:solidFill>
                  <a:schemeClr val="bg1"/>
                </a:solidFill>
              </a:rPr>
              <a:t>…gel electrophoresis separates DNA according to size</a:t>
            </a:r>
          </a:p>
        </p:txBody>
      </p:sp>
      <p:sp>
        <p:nvSpPr>
          <p:cNvPr id="66700" name="Text Box 140"/>
          <p:cNvSpPr txBox="1">
            <a:spLocks noChangeArrowheads="1"/>
          </p:cNvSpPr>
          <p:nvPr/>
        </p:nvSpPr>
        <p:spPr bwMode="auto">
          <a:xfrm>
            <a:off x="4967288" y="3352800"/>
            <a:ext cx="17414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          small</a:t>
            </a:r>
          </a:p>
          <a:p>
            <a:r>
              <a:rPr lang="en-US"/>
              <a:t>large</a:t>
            </a:r>
          </a:p>
        </p:txBody>
      </p:sp>
      <p:sp>
        <p:nvSpPr>
          <p:cNvPr id="66702" name="Text Box 142"/>
          <p:cNvSpPr txBox="1">
            <a:spLocks noChangeArrowheads="1"/>
          </p:cNvSpPr>
          <p:nvPr/>
        </p:nvSpPr>
        <p:spPr bwMode="auto">
          <a:xfrm>
            <a:off x="2590800" y="5927725"/>
            <a:ext cx="6324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Within an agarose gel, linear DNA migrate inversely proportional to the log10 of their molecular weight.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92" grpId="0" autoUpdateAnimBg="0"/>
      <p:bldP spid="66693" grpId="0" autoUpdateAnimBg="0"/>
      <p:bldP spid="66698" grpId="0" autoUpdateAnimBg="0"/>
      <p:bldP spid="66700" grpId="0" autoUpdateAnimBg="0"/>
      <p:bldP spid="6670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agaro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019800" cy="5375275"/>
          </a:xfrm>
          <a:prstGeom prst="rect">
            <a:avLst/>
          </a:prstGeom>
          <a:noFill/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6705600" y="228600"/>
            <a:ext cx="139382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Geneva"/>
              </a:rPr>
              <a:t>Agarose</a:t>
            </a:r>
          </a:p>
        </p:txBody>
      </p:sp>
      <p:pic>
        <p:nvPicPr>
          <p:cNvPr id="3083" name="Picture 11" descr="img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762000"/>
            <a:ext cx="2801938" cy="84296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304800" y="6186488"/>
            <a:ext cx="8763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chemeClr val="bg1"/>
                </a:solidFill>
              </a:rPr>
              <a:t>Agarose is a linear polymer extracted from seaweed.</a:t>
            </a: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6046788" y="1568450"/>
            <a:ext cx="12684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D-galactose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7494588" y="1600200"/>
            <a:ext cx="12684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3,6-anhydro</a:t>
            </a:r>
          </a:p>
          <a:p>
            <a:r>
              <a:rPr lang="en-US" sz="1600">
                <a:solidFill>
                  <a:schemeClr val="bg1"/>
                </a:solidFill>
              </a:rPr>
              <a:t>L-galactose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5105400" y="3413125"/>
            <a:ext cx="40386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>
                <a:solidFill>
                  <a:schemeClr val="bg1"/>
                </a:solidFill>
              </a:rPr>
              <a:t>Sweetened agarose gels have been eaten in the Far East since the 17th century.</a:t>
            </a:r>
          </a:p>
          <a:p>
            <a:pPr>
              <a:buFontTx/>
              <a:buChar char="•"/>
            </a:pPr>
            <a:endParaRPr lang="en-US" sz="2000">
              <a:solidFill>
                <a:schemeClr val="bg1"/>
              </a:solidFill>
            </a:endParaRPr>
          </a:p>
          <a:p>
            <a:pPr>
              <a:buFontTx/>
              <a:buChar char="•"/>
            </a:pPr>
            <a:r>
              <a:rPr lang="en-US" sz="2000">
                <a:solidFill>
                  <a:schemeClr val="bg1"/>
                </a:solidFill>
              </a:rPr>
              <a:t>Agarose was first used in biology when Robert Koch* used it as a culture medium for Tuberculosis bacteria in 1882</a:t>
            </a: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762000" y="5257800"/>
            <a:ext cx="405447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Helvetica" charset="0"/>
              </a:rPr>
              <a:t>*Lina Hesse</a:t>
            </a:r>
            <a:r>
              <a:rPr lang="en-US" sz="1600">
                <a:solidFill>
                  <a:schemeClr val="bg1"/>
                </a:solidFill>
                <a:latin typeface="Helvetica" charset="0"/>
              </a:rPr>
              <a:t>, technician and illustrator for a colleague of Koch was the first to suggest agar for use in culturing bacteria</a:t>
            </a:r>
            <a:endParaRPr lang="en-US" sz="1200">
              <a:solidFill>
                <a:schemeClr val="bg1"/>
              </a:solidFill>
              <a:latin typeface="Helvetica" charset="0"/>
            </a:endParaRPr>
          </a:p>
          <a:p>
            <a:endParaRPr lang="en-US" sz="1200">
              <a:solidFill>
                <a:schemeClr val="bg1"/>
              </a:solidFill>
              <a:latin typeface="Helvetic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2133600" y="1905000"/>
            <a:ext cx="4962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>
                <a:solidFill>
                  <a:schemeClr val="bg1"/>
                </a:solidFill>
              </a:rPr>
              <a:t>Making an Agarose Gel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agarose and buffer 2"/>
          <p:cNvPicPr>
            <a:picLocks noChangeAspect="1" noChangeArrowheads="1"/>
          </p:cNvPicPr>
          <p:nvPr/>
        </p:nvPicPr>
        <p:blipFill>
          <a:blip r:embed="rId3" cstate="print">
            <a:lum contrast="16000"/>
          </a:blip>
          <a:srcRect/>
          <a:stretch>
            <a:fillRect/>
          </a:stretch>
        </p:blipFill>
        <p:spPr bwMode="auto">
          <a:xfrm>
            <a:off x="4953000" y="304800"/>
            <a:ext cx="3833813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85800" y="914400"/>
            <a:ext cx="39782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An agarose gel is prepared by combining agarose powder and a buffer solution.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919788" y="5943600"/>
            <a:ext cx="1547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Agarose</a:t>
            </a:r>
            <a:r>
              <a:rPr lang="en-US">
                <a:solidFill>
                  <a:schemeClr val="bg1"/>
                </a:solidFill>
                <a:sym typeface="Monotype Sorts" pitchFamily="48" charset="2"/>
              </a:rPr>
              <a:t>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937250" y="1676400"/>
            <a:ext cx="1225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Buffer</a:t>
            </a:r>
            <a:r>
              <a:rPr lang="en-US">
                <a:solidFill>
                  <a:schemeClr val="bg1"/>
                </a:solidFill>
                <a:sym typeface="Monotype Sorts" pitchFamily="48" charset="2"/>
              </a:rPr>
              <a:t>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657475" y="4572000"/>
            <a:ext cx="2600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Flask for boiling</a:t>
            </a:r>
            <a:r>
              <a:rPr lang="en-US">
                <a:solidFill>
                  <a:schemeClr val="bg1"/>
                </a:solidFill>
                <a:sym typeface="Monotype Sorts" pitchFamily="48" charset="2"/>
              </a:rPr>
              <a:t>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all equiptme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219200"/>
            <a:ext cx="761523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514600" y="5181600"/>
            <a:ext cx="2046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Casting tray</a:t>
            </a:r>
            <a:r>
              <a:rPr lang="en-US">
                <a:solidFill>
                  <a:schemeClr val="bg1"/>
                </a:solidFill>
                <a:sym typeface="Wingdings" pitchFamily="2" charset="2"/>
              </a:rPr>
              <a:t>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486400" y="5715000"/>
            <a:ext cx="187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Gel combs</a:t>
            </a:r>
            <a:r>
              <a:rPr lang="en-US">
                <a:solidFill>
                  <a:schemeClr val="bg1"/>
                </a:solidFill>
                <a:sym typeface="Wingdings" pitchFamily="2" charset="2"/>
              </a:rPr>
              <a:t>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666875" y="1143000"/>
            <a:ext cx="2312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Power supply</a:t>
            </a:r>
            <a:r>
              <a:rPr lang="en-US">
                <a:solidFill>
                  <a:schemeClr val="bg1"/>
                </a:solidFill>
                <a:sym typeface="Wingdings" pitchFamily="2" charset="2"/>
              </a:rPr>
              <a:t></a:t>
            </a:r>
            <a:endParaRPr lang="en-US">
              <a:solidFill>
                <a:schemeClr val="bg1"/>
              </a:solidFill>
              <a:sym typeface="Monotype Sorts" pitchFamily="48" charset="2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381000" y="2209800"/>
            <a:ext cx="1617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sym typeface="Monotype Sorts" pitchFamily="48" charset="2"/>
              </a:rPr>
              <a:t>Gel tank</a:t>
            </a:r>
            <a:r>
              <a:rPr lang="en-US">
                <a:solidFill>
                  <a:schemeClr val="bg1"/>
                </a:solidFill>
                <a:sym typeface="Wingdings" pitchFamily="2" charset="2"/>
              </a:rPr>
              <a:t>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7391400" y="2133600"/>
            <a:ext cx="1233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sym typeface="Wingdings" pitchFamily="2" charset="2"/>
              </a:rPr>
              <a:t></a:t>
            </a:r>
            <a:r>
              <a:rPr lang="en-US">
                <a:solidFill>
                  <a:schemeClr val="bg1"/>
                </a:solidFill>
                <a:sym typeface="Monotype Sorts" pitchFamily="48" charset="2"/>
              </a:rPr>
              <a:t>Cover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5486400" y="2987675"/>
            <a:ext cx="22336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Electrical leads</a:t>
            </a:r>
          </a:p>
          <a:p>
            <a:r>
              <a:rPr lang="en-US">
                <a:solidFill>
                  <a:schemeClr val="bg1"/>
                </a:solidFill>
              </a:rPr>
              <a:t>                </a:t>
            </a:r>
            <a:r>
              <a:rPr lang="en-US">
                <a:solidFill>
                  <a:schemeClr val="bg1"/>
                </a:solidFill>
                <a:sym typeface="Wingdings" pitchFamily="2" charset="2"/>
              </a:rPr>
              <a:t>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2362200" y="76200"/>
            <a:ext cx="4433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Electrophoresis Equipment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48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3055</TotalTime>
  <Words>1288</Words>
  <Application>Microsoft Office PowerPoint</Application>
  <PresentationFormat>On-screen Show (4:3)</PresentationFormat>
  <Paragraphs>230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Arial</vt:lpstr>
      <vt:lpstr>ＭＳ Ｐゴシック</vt:lpstr>
      <vt:lpstr>Times-Roman</vt:lpstr>
      <vt:lpstr>Wingdings</vt:lpstr>
      <vt:lpstr>Geneva</vt:lpstr>
      <vt:lpstr>Helvetica</vt:lpstr>
      <vt:lpstr>Monotype Sorts</vt:lpstr>
      <vt:lpstr>Symbol</vt:lpstr>
      <vt:lpstr>Times</vt:lpstr>
      <vt:lpstr>Blank Presentation</vt:lpstr>
      <vt:lpstr>Slide 1</vt:lpstr>
      <vt:lpstr>Agarose Gel Electrophoresis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Agarose Gel Electrophoresis</dc:title>
  <dc:subject/>
  <dc:creator>Michael E. Clark</dc:creator>
  <cp:keywords/>
  <dc:description>from "Discover the Microbes Within"  Workshop._x000d_Woods Hole, March 2006</dc:description>
  <cp:lastModifiedBy> </cp:lastModifiedBy>
  <cp:revision>140</cp:revision>
  <dcterms:created xsi:type="dcterms:W3CDTF">2005-03-14T22:04:08Z</dcterms:created>
  <dcterms:modified xsi:type="dcterms:W3CDTF">2011-10-27T05:42:04Z</dcterms:modified>
  <cp:category/>
</cp:coreProperties>
</file>