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3"/>
  </p:notesMasterIdLst>
  <p:handoutMasterIdLst>
    <p:handoutMasterId r:id="rId34"/>
  </p:handoutMasterIdLst>
  <p:sldIdLst>
    <p:sldId id="304" r:id="rId2"/>
    <p:sldId id="256" r:id="rId3"/>
    <p:sldId id="274" r:id="rId4"/>
    <p:sldId id="270" r:id="rId5"/>
    <p:sldId id="271" r:id="rId6"/>
    <p:sldId id="258" r:id="rId7"/>
    <p:sldId id="299" r:id="rId8"/>
    <p:sldId id="260" r:id="rId9"/>
    <p:sldId id="276" r:id="rId10"/>
    <p:sldId id="282" r:id="rId11"/>
    <p:sldId id="279" r:id="rId12"/>
    <p:sldId id="314" r:id="rId13"/>
    <p:sldId id="283" r:id="rId14"/>
    <p:sldId id="280" r:id="rId15"/>
    <p:sldId id="288" r:id="rId16"/>
    <p:sldId id="286" r:id="rId17"/>
    <p:sldId id="291" r:id="rId18"/>
    <p:sldId id="317" r:id="rId19"/>
    <p:sldId id="305" r:id="rId20"/>
    <p:sldId id="306" r:id="rId21"/>
    <p:sldId id="297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302" r:id="rId30"/>
    <p:sldId id="303" r:id="rId31"/>
    <p:sldId id="295" r:id="rId32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4BCBECB-6157-4DA3-A08D-14FA9010F22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584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30300" y="690563"/>
            <a:ext cx="4598988" cy="3449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0388"/>
            <a:ext cx="50292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6AEE82-4703-4A66-81A7-744349857F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1FE54-9BA9-483A-8981-90389FBA9008}" type="slidenum">
              <a:rPr lang="en-US"/>
              <a:pPr/>
              <a:t>1</a:t>
            </a:fld>
            <a:endParaRPr lang="en-US"/>
          </a:p>
        </p:txBody>
      </p:sp>
      <p:sp>
        <p:nvSpPr>
          <p:cNvPr id="849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E84BE0-D9CE-4B75-976D-96840E55B36E}" type="slidenum">
              <a:rPr lang="en-US"/>
              <a:pPr/>
              <a:t>10</a:t>
            </a:fld>
            <a:endParaRPr lang="en-US"/>
          </a:p>
        </p:txBody>
      </p:sp>
      <p:sp>
        <p:nvSpPr>
          <p:cNvPr id="952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07789F-0A88-4824-91AE-C581B8ABF41A}" type="slidenum">
              <a:rPr lang="en-US"/>
              <a:pPr/>
              <a:t>11</a:t>
            </a:fld>
            <a:endParaRPr lang="en-US"/>
          </a:p>
        </p:txBody>
      </p:sp>
      <p:sp>
        <p:nvSpPr>
          <p:cNvPr id="962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83EC2-340F-447D-AE88-B7BFA9BC3C02}" type="slidenum">
              <a:rPr lang="en-US"/>
              <a:pPr/>
              <a:t>12</a:t>
            </a:fld>
            <a:endParaRPr lang="en-US"/>
          </a:p>
        </p:txBody>
      </p:sp>
      <p:sp>
        <p:nvSpPr>
          <p:cNvPr id="819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9501" tIns="44751" rIns="89501" bIns="44751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C16382-7BA0-420E-8E8A-DEC07A24637E}" type="slidenum">
              <a:rPr lang="en-US"/>
              <a:pPr/>
              <a:t>13</a:t>
            </a:fld>
            <a:endParaRPr lang="en-US"/>
          </a:p>
        </p:txBody>
      </p:sp>
      <p:sp>
        <p:nvSpPr>
          <p:cNvPr id="97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D300BE-6055-4CCC-825A-D0CAFF906114}" type="slidenum">
              <a:rPr lang="en-US"/>
              <a:pPr/>
              <a:t>14</a:t>
            </a:fld>
            <a:endParaRPr lang="en-US"/>
          </a:p>
        </p:txBody>
      </p:sp>
      <p:sp>
        <p:nvSpPr>
          <p:cNvPr id="983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E6BFC-2820-42A4-81EF-35DA3D11E508}" type="slidenum">
              <a:rPr lang="en-US"/>
              <a:pPr/>
              <a:t>15</a:t>
            </a:fld>
            <a:endParaRPr lang="en-US"/>
          </a:p>
        </p:txBody>
      </p:sp>
      <p:sp>
        <p:nvSpPr>
          <p:cNvPr id="99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5E3EC3-3C5B-4DC4-9320-C27E2B3569A0}" type="slidenum">
              <a:rPr lang="en-US"/>
              <a:pPr/>
              <a:t>16</a:t>
            </a:fld>
            <a:endParaRPr lang="en-US"/>
          </a:p>
        </p:txBody>
      </p:sp>
      <p:sp>
        <p:nvSpPr>
          <p:cNvPr id="100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895972-DB3C-4C36-AE01-CBF12AB3C1DE}" type="slidenum">
              <a:rPr lang="en-US"/>
              <a:pPr/>
              <a:t>17</a:t>
            </a:fld>
            <a:endParaRPr lang="en-US"/>
          </a:p>
        </p:txBody>
      </p:sp>
      <p:sp>
        <p:nvSpPr>
          <p:cNvPr id="1013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3C26EF-B0E9-4AD5-A2BF-77C0DF0790D2}" type="slidenum">
              <a:rPr lang="en-US"/>
              <a:pPr/>
              <a:t>18</a:t>
            </a:fld>
            <a:endParaRPr lang="en-US"/>
          </a:p>
        </p:txBody>
      </p:sp>
      <p:sp>
        <p:nvSpPr>
          <p:cNvPr id="136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AEDF5F-98DD-4D3A-8E7C-66A18282E72C}" type="slidenum">
              <a:rPr lang="en-US"/>
              <a:pPr/>
              <a:t>19</a:t>
            </a:fld>
            <a:endParaRPr lang="en-US"/>
          </a:p>
        </p:txBody>
      </p:sp>
      <p:sp>
        <p:nvSpPr>
          <p:cNvPr id="1024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21EF87-1640-4D5D-9100-B2EB2C4C8570}" type="slidenum">
              <a:rPr lang="en-US"/>
              <a:pPr/>
              <a:t>2</a:t>
            </a:fld>
            <a:endParaRPr lang="en-US"/>
          </a:p>
        </p:txBody>
      </p:sp>
      <p:sp>
        <p:nvSpPr>
          <p:cNvPr id="86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0E54C8-41E3-4E69-8E8A-0420B045E0F1}" type="slidenum">
              <a:rPr lang="en-US"/>
              <a:pPr/>
              <a:t>20</a:t>
            </a:fld>
            <a:endParaRPr lang="en-US"/>
          </a:p>
        </p:txBody>
      </p:sp>
      <p:sp>
        <p:nvSpPr>
          <p:cNvPr id="103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1FD883-75F6-4F58-B899-DE5A303D4ACF}" type="slidenum">
              <a:rPr lang="en-US"/>
              <a:pPr/>
              <a:t>21</a:t>
            </a:fld>
            <a:endParaRPr lang="en-US"/>
          </a:p>
        </p:txBody>
      </p:sp>
      <p:sp>
        <p:nvSpPr>
          <p:cNvPr id="104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8782D2-18D9-4B3B-9D99-08E435916DCA}" type="slidenum">
              <a:rPr lang="en-US"/>
              <a:pPr/>
              <a:t>22</a:t>
            </a:fld>
            <a:endParaRPr lang="en-US"/>
          </a:p>
        </p:txBody>
      </p:sp>
      <p:sp>
        <p:nvSpPr>
          <p:cNvPr id="105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DCFA2B-D143-4A5E-B4CE-1424A7C08ED2}" type="slidenum">
              <a:rPr lang="en-US"/>
              <a:pPr/>
              <a:t>23</a:t>
            </a:fld>
            <a:endParaRPr lang="en-US"/>
          </a:p>
        </p:txBody>
      </p:sp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EFCBA5-0A83-46EC-A2CB-75D6F4103AEB}" type="slidenum">
              <a:rPr lang="en-US"/>
              <a:pPr/>
              <a:t>24</a:t>
            </a:fld>
            <a:endParaRPr lang="en-US"/>
          </a:p>
        </p:txBody>
      </p:sp>
      <p:sp>
        <p:nvSpPr>
          <p:cNvPr id="107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33FF6A-94AF-4FF5-B215-84395CD83D30}" type="slidenum">
              <a:rPr lang="en-US"/>
              <a:pPr/>
              <a:t>25</a:t>
            </a:fld>
            <a:endParaRPr lang="en-US"/>
          </a:p>
        </p:txBody>
      </p:sp>
      <p:sp>
        <p:nvSpPr>
          <p:cNvPr id="1085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B26786-ADCA-421A-9825-F916B2F90543}" type="slidenum">
              <a:rPr lang="en-US"/>
              <a:pPr/>
              <a:t>26</a:t>
            </a:fld>
            <a:endParaRPr lang="en-US"/>
          </a:p>
        </p:txBody>
      </p:sp>
      <p:sp>
        <p:nvSpPr>
          <p:cNvPr id="1095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42D0BE-8C9B-4151-BB1B-CF6DB71BD4AA}" type="slidenum">
              <a:rPr lang="en-US"/>
              <a:pPr/>
              <a:t>27</a:t>
            </a:fld>
            <a:endParaRPr lang="en-US"/>
          </a:p>
        </p:txBody>
      </p:sp>
      <p:sp>
        <p:nvSpPr>
          <p:cNvPr id="110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BD93FF-52B4-4062-98C3-B39E3FEABF2E}" type="slidenum">
              <a:rPr lang="en-US"/>
              <a:pPr/>
              <a:t>28</a:t>
            </a:fld>
            <a:endParaRPr lang="en-US"/>
          </a:p>
        </p:txBody>
      </p:sp>
      <p:sp>
        <p:nvSpPr>
          <p:cNvPr id="1116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B48414-EEEE-4975-9513-FB9E512979D6}" type="slidenum">
              <a:rPr lang="en-US"/>
              <a:pPr/>
              <a:t>29</a:t>
            </a:fld>
            <a:endParaRPr lang="en-US"/>
          </a:p>
        </p:txBody>
      </p:sp>
      <p:sp>
        <p:nvSpPr>
          <p:cNvPr id="1126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0100D-09BB-4E31-8454-21C5A40082C0}" type="slidenum">
              <a:rPr lang="en-US"/>
              <a:pPr/>
              <a:t>3</a:t>
            </a:fld>
            <a:endParaRPr lang="en-US"/>
          </a:p>
        </p:txBody>
      </p:sp>
      <p:sp>
        <p:nvSpPr>
          <p:cNvPr id="87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5AA17B-30D4-43BE-80F3-49CAA46783B3}" type="slidenum">
              <a:rPr lang="en-US"/>
              <a:pPr/>
              <a:t>30</a:t>
            </a:fld>
            <a:endParaRPr lang="en-US"/>
          </a:p>
        </p:txBody>
      </p:sp>
      <p:sp>
        <p:nvSpPr>
          <p:cNvPr id="1136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32966F-516A-4602-ABAC-BE60FC7D6DE5}" type="slidenum">
              <a:rPr lang="en-US"/>
              <a:pPr/>
              <a:t>31</a:t>
            </a:fld>
            <a:endParaRPr lang="en-US"/>
          </a:p>
        </p:txBody>
      </p:sp>
      <p:sp>
        <p:nvSpPr>
          <p:cNvPr id="1146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DD0C51-FFEE-402B-B8E1-33B37C63B0B6}" type="slidenum">
              <a:rPr lang="en-US"/>
              <a:pPr/>
              <a:t>4</a:t>
            </a:fld>
            <a:endParaRPr lang="en-US"/>
          </a:p>
        </p:txBody>
      </p:sp>
      <p:sp>
        <p:nvSpPr>
          <p:cNvPr id="880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E24DB-4C93-47CB-BCA8-098FB7EA811B}" type="slidenum">
              <a:rPr lang="en-US"/>
              <a:pPr/>
              <a:t>5</a:t>
            </a:fld>
            <a:endParaRPr lang="en-US"/>
          </a:p>
        </p:txBody>
      </p:sp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07FABA-400A-4AC2-888D-7C2D38811DB8}" type="slidenum">
              <a:rPr lang="en-US"/>
              <a:pPr/>
              <a:t>6</a:t>
            </a:fld>
            <a:endParaRPr lang="en-US"/>
          </a:p>
        </p:txBody>
      </p:sp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ACFF4E-39C0-44EA-8E62-BFB1D86B2BD3}" type="slidenum">
              <a:rPr lang="en-US"/>
              <a:pPr/>
              <a:t>7</a:t>
            </a:fld>
            <a:endParaRPr lang="en-US"/>
          </a:p>
        </p:txBody>
      </p:sp>
      <p:sp>
        <p:nvSpPr>
          <p:cNvPr id="911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B3BEC8-7DFD-48AE-8555-59F60EA55260}" type="slidenum">
              <a:rPr lang="en-US"/>
              <a:pPr/>
              <a:t>8</a:t>
            </a:fld>
            <a:endParaRPr lang="en-US"/>
          </a:p>
        </p:txBody>
      </p:sp>
      <p:sp>
        <p:nvSpPr>
          <p:cNvPr id="92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92827E-08E5-473E-8EEE-6942500B2601}" type="slidenum">
              <a:rPr lang="en-US"/>
              <a:pPr/>
              <a:t>9</a:t>
            </a:fld>
            <a:endParaRPr lang="en-US"/>
          </a:p>
        </p:txBody>
      </p:sp>
      <p:sp>
        <p:nvSpPr>
          <p:cNvPr id="94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105" name="Group 33"/>
          <p:cNvGrpSpPr>
            <a:grpSpLocks/>
          </p:cNvGrpSpPr>
          <p:nvPr userDrawn="1"/>
        </p:nvGrpSpPr>
        <p:grpSpPr bwMode="auto">
          <a:xfrm>
            <a:off x="130175" y="117475"/>
            <a:ext cx="9012238" cy="6738938"/>
            <a:chOff x="82" y="74"/>
            <a:chExt cx="5677" cy="4245"/>
          </a:xfrm>
        </p:grpSpPr>
        <p:sp>
          <p:nvSpPr>
            <p:cNvPr id="131075" name="Rectangle 3"/>
            <p:cNvSpPr>
              <a:spLocks noChangeArrowheads="1"/>
            </p:cNvSpPr>
            <p:nvPr/>
          </p:nvSpPr>
          <p:spPr bwMode="invGray">
            <a:xfrm>
              <a:off x="432" y="4113"/>
              <a:ext cx="2208" cy="206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76" name="Rectangle 4"/>
            <p:cNvSpPr>
              <a:spLocks noChangeArrowheads="1"/>
            </p:cNvSpPr>
            <p:nvPr/>
          </p:nvSpPr>
          <p:spPr bwMode="invGray">
            <a:xfrm>
              <a:off x="432" y="1536"/>
              <a:ext cx="5327" cy="480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77" name="Oval 5"/>
            <p:cNvSpPr>
              <a:spLocks noChangeArrowheads="1"/>
            </p:cNvSpPr>
            <p:nvPr/>
          </p:nvSpPr>
          <p:spPr bwMode="invGray">
            <a:xfrm>
              <a:off x="555" y="74"/>
              <a:ext cx="42" cy="42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78" name="Oval 6"/>
            <p:cNvSpPr>
              <a:spLocks noChangeArrowheads="1"/>
            </p:cNvSpPr>
            <p:nvPr/>
          </p:nvSpPr>
          <p:spPr bwMode="invGray">
            <a:xfrm>
              <a:off x="555" y="219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79" name="Oval 7"/>
            <p:cNvSpPr>
              <a:spLocks noChangeArrowheads="1"/>
            </p:cNvSpPr>
            <p:nvPr/>
          </p:nvSpPr>
          <p:spPr bwMode="invGray">
            <a:xfrm>
              <a:off x="555" y="362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0" name="Oval 8"/>
            <p:cNvSpPr>
              <a:spLocks noChangeArrowheads="1"/>
            </p:cNvSpPr>
            <p:nvPr/>
          </p:nvSpPr>
          <p:spPr bwMode="invGray">
            <a:xfrm>
              <a:off x="555" y="651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1" name="Oval 9"/>
            <p:cNvSpPr>
              <a:spLocks noChangeArrowheads="1"/>
            </p:cNvSpPr>
            <p:nvPr/>
          </p:nvSpPr>
          <p:spPr bwMode="invGray">
            <a:xfrm>
              <a:off x="555" y="794"/>
              <a:ext cx="42" cy="42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2" name="Oval 10"/>
            <p:cNvSpPr>
              <a:spLocks noChangeArrowheads="1"/>
            </p:cNvSpPr>
            <p:nvPr/>
          </p:nvSpPr>
          <p:spPr bwMode="invGray">
            <a:xfrm>
              <a:off x="555" y="939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3" name="Oval 11"/>
            <p:cNvSpPr>
              <a:spLocks noChangeArrowheads="1"/>
            </p:cNvSpPr>
            <p:nvPr/>
          </p:nvSpPr>
          <p:spPr bwMode="invGray">
            <a:xfrm>
              <a:off x="555" y="1082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4" name="Oval 12"/>
            <p:cNvSpPr>
              <a:spLocks noChangeArrowheads="1"/>
            </p:cNvSpPr>
            <p:nvPr/>
          </p:nvSpPr>
          <p:spPr bwMode="invGray">
            <a:xfrm>
              <a:off x="555" y="1227"/>
              <a:ext cx="42" cy="4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1085" name="Oval 13"/>
            <p:cNvSpPr>
              <a:spLocks noChangeArrowheads="1"/>
            </p:cNvSpPr>
            <p:nvPr/>
          </p:nvSpPr>
          <p:spPr bwMode="invGray">
            <a:xfrm>
              <a:off x="555" y="1371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086" name="Group 14"/>
            <p:cNvGrpSpPr>
              <a:grpSpLocks/>
            </p:cNvGrpSpPr>
            <p:nvPr/>
          </p:nvGrpSpPr>
          <p:grpSpPr bwMode="auto">
            <a:xfrm>
              <a:off x="2859" y="4202"/>
              <a:ext cx="2729" cy="41"/>
              <a:chOff x="2859" y="4202"/>
              <a:chExt cx="2729" cy="41"/>
            </a:xfrm>
          </p:grpSpPr>
          <p:sp>
            <p:nvSpPr>
              <p:cNvPr id="131087" name="Oval 15"/>
              <p:cNvSpPr>
                <a:spLocks noChangeArrowheads="1"/>
              </p:cNvSpPr>
              <p:nvPr/>
            </p:nvSpPr>
            <p:spPr bwMode="invGray">
              <a:xfrm>
                <a:off x="285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88" name="Oval 16"/>
              <p:cNvSpPr>
                <a:spLocks noChangeArrowheads="1"/>
              </p:cNvSpPr>
              <p:nvPr/>
            </p:nvSpPr>
            <p:spPr bwMode="invGray">
              <a:xfrm>
                <a:off x="324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89" name="Oval 17"/>
              <p:cNvSpPr>
                <a:spLocks noChangeArrowheads="1"/>
              </p:cNvSpPr>
              <p:nvPr/>
            </p:nvSpPr>
            <p:spPr bwMode="invGray">
              <a:xfrm>
                <a:off x="362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0" name="Oval 18"/>
              <p:cNvSpPr>
                <a:spLocks noChangeArrowheads="1"/>
              </p:cNvSpPr>
              <p:nvPr/>
            </p:nvSpPr>
            <p:spPr bwMode="invGray">
              <a:xfrm>
                <a:off x="4011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1" name="Oval 19"/>
              <p:cNvSpPr>
                <a:spLocks noChangeArrowheads="1"/>
              </p:cNvSpPr>
              <p:nvPr/>
            </p:nvSpPr>
            <p:spPr bwMode="invGray">
              <a:xfrm>
                <a:off x="4395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2" name="Oval 20"/>
              <p:cNvSpPr>
                <a:spLocks noChangeArrowheads="1"/>
              </p:cNvSpPr>
              <p:nvPr/>
            </p:nvSpPr>
            <p:spPr bwMode="invGray">
              <a:xfrm>
                <a:off x="4779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3" name="Oval 21"/>
              <p:cNvSpPr>
                <a:spLocks noChangeArrowheads="1"/>
              </p:cNvSpPr>
              <p:nvPr/>
            </p:nvSpPr>
            <p:spPr bwMode="invGray">
              <a:xfrm>
                <a:off x="5163" y="4202"/>
                <a:ext cx="42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4" name="Oval 22"/>
              <p:cNvSpPr>
                <a:spLocks noChangeArrowheads="1"/>
              </p:cNvSpPr>
              <p:nvPr/>
            </p:nvSpPr>
            <p:spPr bwMode="invGray">
              <a:xfrm>
                <a:off x="5547" y="4202"/>
                <a:ext cx="41" cy="41"/>
              </a:xfrm>
              <a:prstGeom prst="ellips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1095" name="Oval 23"/>
            <p:cNvSpPr>
              <a:spLocks noChangeArrowheads="1"/>
            </p:cNvSpPr>
            <p:nvPr/>
          </p:nvSpPr>
          <p:spPr bwMode="invGray">
            <a:xfrm>
              <a:off x="555" y="507"/>
              <a:ext cx="42" cy="4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096" name="Group 24"/>
            <p:cNvGrpSpPr>
              <a:grpSpLocks/>
            </p:cNvGrpSpPr>
            <p:nvPr/>
          </p:nvGrpSpPr>
          <p:grpSpPr bwMode="auto">
            <a:xfrm>
              <a:off x="82" y="2394"/>
              <a:ext cx="1203" cy="1203"/>
              <a:chOff x="0" y="2327"/>
              <a:chExt cx="1203" cy="1203"/>
            </a:xfrm>
          </p:grpSpPr>
          <p:sp>
            <p:nvSpPr>
              <p:cNvPr id="131097" name="Freeform 25"/>
              <p:cNvSpPr>
                <a:spLocks/>
              </p:cNvSpPr>
              <p:nvPr/>
            </p:nvSpPr>
            <p:spPr bwMode="invGray">
              <a:xfrm>
                <a:off x="0" y="2394"/>
                <a:ext cx="443" cy="1033"/>
              </a:xfrm>
              <a:custGeom>
                <a:avLst/>
                <a:gdLst/>
                <a:ahLst/>
                <a:cxnLst>
                  <a:cxn ang="0">
                    <a:pos x="290" y="1016"/>
                  </a:cxn>
                  <a:cxn ang="0">
                    <a:pos x="316" y="974"/>
                  </a:cxn>
                  <a:cxn ang="0">
                    <a:pos x="354" y="920"/>
                  </a:cxn>
                  <a:cxn ang="0">
                    <a:pos x="384" y="884"/>
                  </a:cxn>
                  <a:cxn ang="0">
                    <a:pos x="381" y="832"/>
                  </a:cxn>
                  <a:cxn ang="0">
                    <a:pos x="370" y="794"/>
                  </a:cxn>
                  <a:cxn ang="0">
                    <a:pos x="361" y="760"/>
                  </a:cxn>
                  <a:cxn ang="0">
                    <a:pos x="361" y="734"/>
                  </a:cxn>
                  <a:cxn ang="0">
                    <a:pos x="359" y="707"/>
                  </a:cxn>
                  <a:cxn ang="0">
                    <a:pos x="373" y="691"/>
                  </a:cxn>
                  <a:cxn ang="0">
                    <a:pos x="391" y="686"/>
                  </a:cxn>
                  <a:cxn ang="0">
                    <a:pos x="395" y="680"/>
                  </a:cxn>
                  <a:cxn ang="0">
                    <a:pos x="390" y="671"/>
                  </a:cxn>
                  <a:cxn ang="0">
                    <a:pos x="386" y="660"/>
                  </a:cxn>
                  <a:cxn ang="0">
                    <a:pos x="437" y="635"/>
                  </a:cxn>
                  <a:cxn ang="0">
                    <a:pos x="442" y="619"/>
                  </a:cxn>
                  <a:cxn ang="0">
                    <a:pos x="438" y="604"/>
                  </a:cxn>
                  <a:cxn ang="0">
                    <a:pos x="400" y="543"/>
                  </a:cxn>
                  <a:cxn ang="0">
                    <a:pos x="384" y="474"/>
                  </a:cxn>
                  <a:cxn ang="0">
                    <a:pos x="354" y="455"/>
                  </a:cxn>
                  <a:cxn ang="0">
                    <a:pos x="326" y="433"/>
                  </a:cxn>
                  <a:cxn ang="0">
                    <a:pos x="312" y="411"/>
                  </a:cxn>
                  <a:cxn ang="0">
                    <a:pos x="307" y="391"/>
                  </a:cxn>
                  <a:cxn ang="0">
                    <a:pos x="290" y="339"/>
                  </a:cxn>
                  <a:cxn ang="0">
                    <a:pos x="308" y="289"/>
                  </a:cxn>
                  <a:cxn ang="0">
                    <a:pos x="298" y="278"/>
                  </a:cxn>
                  <a:cxn ang="0">
                    <a:pos x="280" y="307"/>
                  </a:cxn>
                  <a:cxn ang="0">
                    <a:pos x="269" y="283"/>
                  </a:cxn>
                  <a:cxn ang="0">
                    <a:pos x="272" y="224"/>
                  </a:cxn>
                  <a:cxn ang="0">
                    <a:pos x="280" y="177"/>
                  </a:cxn>
                  <a:cxn ang="0">
                    <a:pos x="280" y="146"/>
                  </a:cxn>
                  <a:cxn ang="0">
                    <a:pos x="281" y="123"/>
                  </a:cxn>
                  <a:cxn ang="0">
                    <a:pos x="290" y="104"/>
                  </a:cxn>
                  <a:cxn ang="0">
                    <a:pos x="296" y="97"/>
                  </a:cxn>
                  <a:cxn ang="0">
                    <a:pos x="298" y="94"/>
                  </a:cxn>
                  <a:cxn ang="0">
                    <a:pos x="301" y="92"/>
                  </a:cxn>
                  <a:cxn ang="0">
                    <a:pos x="307" y="83"/>
                  </a:cxn>
                  <a:cxn ang="0">
                    <a:pos x="317" y="79"/>
                  </a:cxn>
                  <a:cxn ang="0">
                    <a:pos x="328" y="77"/>
                  </a:cxn>
                  <a:cxn ang="0">
                    <a:pos x="337" y="74"/>
                  </a:cxn>
                  <a:cxn ang="0">
                    <a:pos x="345" y="67"/>
                  </a:cxn>
                  <a:cxn ang="0">
                    <a:pos x="337" y="50"/>
                  </a:cxn>
                  <a:cxn ang="0">
                    <a:pos x="337" y="47"/>
                  </a:cxn>
                  <a:cxn ang="0">
                    <a:pos x="337" y="43"/>
                  </a:cxn>
                  <a:cxn ang="0">
                    <a:pos x="337" y="41"/>
                  </a:cxn>
                  <a:cxn ang="0">
                    <a:pos x="334" y="38"/>
                  </a:cxn>
                  <a:cxn ang="0">
                    <a:pos x="321" y="21"/>
                  </a:cxn>
                  <a:cxn ang="0">
                    <a:pos x="316" y="0"/>
                  </a:cxn>
                  <a:cxn ang="0">
                    <a:pos x="188" y="94"/>
                  </a:cxn>
                  <a:cxn ang="0">
                    <a:pos x="88" y="218"/>
                  </a:cxn>
                  <a:cxn ang="0">
                    <a:pos x="21" y="366"/>
                  </a:cxn>
                  <a:cxn ang="0">
                    <a:pos x="0" y="530"/>
                  </a:cxn>
                  <a:cxn ang="0">
                    <a:pos x="20" y="680"/>
                  </a:cxn>
                  <a:cxn ang="0">
                    <a:pos x="74" y="819"/>
                  </a:cxn>
                  <a:cxn ang="0">
                    <a:pos x="160" y="938"/>
                  </a:cxn>
                  <a:cxn ang="0">
                    <a:pos x="272" y="1032"/>
                  </a:cxn>
                </a:cxnLst>
                <a:rect l="0" t="0" r="r" b="b"/>
                <a:pathLst>
                  <a:path w="443" h="1033">
                    <a:moveTo>
                      <a:pt x="272" y="1032"/>
                    </a:moveTo>
                    <a:lnTo>
                      <a:pt x="290" y="1016"/>
                    </a:lnTo>
                    <a:lnTo>
                      <a:pt x="301" y="992"/>
                    </a:lnTo>
                    <a:lnTo>
                      <a:pt x="316" y="974"/>
                    </a:lnTo>
                    <a:lnTo>
                      <a:pt x="328" y="955"/>
                    </a:lnTo>
                    <a:lnTo>
                      <a:pt x="354" y="920"/>
                    </a:lnTo>
                    <a:lnTo>
                      <a:pt x="373" y="904"/>
                    </a:lnTo>
                    <a:lnTo>
                      <a:pt x="384" y="884"/>
                    </a:lnTo>
                    <a:lnTo>
                      <a:pt x="390" y="848"/>
                    </a:lnTo>
                    <a:lnTo>
                      <a:pt x="381" y="832"/>
                    </a:lnTo>
                    <a:lnTo>
                      <a:pt x="375" y="812"/>
                    </a:lnTo>
                    <a:lnTo>
                      <a:pt x="370" y="794"/>
                    </a:lnTo>
                    <a:lnTo>
                      <a:pt x="361" y="774"/>
                    </a:lnTo>
                    <a:lnTo>
                      <a:pt x="361" y="760"/>
                    </a:lnTo>
                    <a:lnTo>
                      <a:pt x="361" y="747"/>
                    </a:lnTo>
                    <a:lnTo>
                      <a:pt x="361" y="734"/>
                    </a:lnTo>
                    <a:lnTo>
                      <a:pt x="359" y="722"/>
                    </a:lnTo>
                    <a:lnTo>
                      <a:pt x="359" y="707"/>
                    </a:lnTo>
                    <a:lnTo>
                      <a:pt x="364" y="698"/>
                    </a:lnTo>
                    <a:lnTo>
                      <a:pt x="373" y="691"/>
                    </a:lnTo>
                    <a:lnTo>
                      <a:pt x="390" y="686"/>
                    </a:lnTo>
                    <a:lnTo>
                      <a:pt x="391" y="686"/>
                    </a:lnTo>
                    <a:lnTo>
                      <a:pt x="395" y="682"/>
                    </a:lnTo>
                    <a:lnTo>
                      <a:pt x="395" y="680"/>
                    </a:lnTo>
                    <a:lnTo>
                      <a:pt x="395" y="677"/>
                    </a:lnTo>
                    <a:lnTo>
                      <a:pt x="390" y="671"/>
                    </a:lnTo>
                    <a:lnTo>
                      <a:pt x="386" y="666"/>
                    </a:lnTo>
                    <a:lnTo>
                      <a:pt x="386" y="660"/>
                    </a:lnTo>
                    <a:lnTo>
                      <a:pt x="395" y="655"/>
                    </a:lnTo>
                    <a:lnTo>
                      <a:pt x="437" y="635"/>
                    </a:lnTo>
                    <a:lnTo>
                      <a:pt x="442" y="626"/>
                    </a:lnTo>
                    <a:lnTo>
                      <a:pt x="442" y="619"/>
                    </a:lnTo>
                    <a:lnTo>
                      <a:pt x="442" y="613"/>
                    </a:lnTo>
                    <a:lnTo>
                      <a:pt x="438" y="604"/>
                    </a:lnTo>
                    <a:lnTo>
                      <a:pt x="417" y="577"/>
                    </a:lnTo>
                    <a:lnTo>
                      <a:pt x="400" y="543"/>
                    </a:lnTo>
                    <a:lnTo>
                      <a:pt x="391" y="511"/>
                    </a:lnTo>
                    <a:lnTo>
                      <a:pt x="384" y="474"/>
                    </a:lnTo>
                    <a:lnTo>
                      <a:pt x="368" y="465"/>
                    </a:lnTo>
                    <a:lnTo>
                      <a:pt x="354" y="455"/>
                    </a:lnTo>
                    <a:lnTo>
                      <a:pt x="339" y="444"/>
                    </a:lnTo>
                    <a:lnTo>
                      <a:pt x="326" y="433"/>
                    </a:lnTo>
                    <a:lnTo>
                      <a:pt x="317" y="422"/>
                    </a:lnTo>
                    <a:lnTo>
                      <a:pt x="312" y="411"/>
                    </a:lnTo>
                    <a:lnTo>
                      <a:pt x="308" y="402"/>
                    </a:lnTo>
                    <a:lnTo>
                      <a:pt x="307" y="391"/>
                    </a:lnTo>
                    <a:lnTo>
                      <a:pt x="285" y="363"/>
                    </a:lnTo>
                    <a:lnTo>
                      <a:pt x="290" y="339"/>
                    </a:lnTo>
                    <a:lnTo>
                      <a:pt x="301" y="314"/>
                    </a:lnTo>
                    <a:lnTo>
                      <a:pt x="308" y="289"/>
                    </a:lnTo>
                    <a:lnTo>
                      <a:pt x="308" y="267"/>
                    </a:lnTo>
                    <a:lnTo>
                      <a:pt x="298" y="278"/>
                    </a:lnTo>
                    <a:lnTo>
                      <a:pt x="287" y="294"/>
                    </a:lnTo>
                    <a:lnTo>
                      <a:pt x="280" y="307"/>
                    </a:lnTo>
                    <a:lnTo>
                      <a:pt x="272" y="314"/>
                    </a:lnTo>
                    <a:lnTo>
                      <a:pt x="269" y="283"/>
                    </a:lnTo>
                    <a:lnTo>
                      <a:pt x="271" y="254"/>
                    </a:lnTo>
                    <a:lnTo>
                      <a:pt x="272" y="224"/>
                    </a:lnTo>
                    <a:lnTo>
                      <a:pt x="272" y="195"/>
                    </a:lnTo>
                    <a:lnTo>
                      <a:pt x="280" y="177"/>
                    </a:lnTo>
                    <a:lnTo>
                      <a:pt x="280" y="164"/>
                    </a:lnTo>
                    <a:lnTo>
                      <a:pt x="280" y="146"/>
                    </a:lnTo>
                    <a:lnTo>
                      <a:pt x="281" y="133"/>
                    </a:lnTo>
                    <a:lnTo>
                      <a:pt x="281" y="123"/>
                    </a:lnTo>
                    <a:lnTo>
                      <a:pt x="285" y="113"/>
                    </a:lnTo>
                    <a:lnTo>
                      <a:pt x="290" y="104"/>
                    </a:lnTo>
                    <a:lnTo>
                      <a:pt x="296" y="97"/>
                    </a:lnTo>
                    <a:lnTo>
                      <a:pt x="296" y="97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298" y="94"/>
                    </a:lnTo>
                    <a:lnTo>
                      <a:pt x="301" y="92"/>
                    </a:lnTo>
                    <a:lnTo>
                      <a:pt x="303" y="86"/>
                    </a:lnTo>
                    <a:lnTo>
                      <a:pt x="307" y="83"/>
                    </a:lnTo>
                    <a:lnTo>
                      <a:pt x="308" y="83"/>
                    </a:lnTo>
                    <a:lnTo>
                      <a:pt x="317" y="79"/>
                    </a:lnTo>
                    <a:lnTo>
                      <a:pt x="323" y="77"/>
                    </a:lnTo>
                    <a:lnTo>
                      <a:pt x="328" y="77"/>
                    </a:lnTo>
                    <a:lnTo>
                      <a:pt x="334" y="74"/>
                    </a:lnTo>
                    <a:lnTo>
                      <a:pt x="337" y="74"/>
                    </a:lnTo>
                    <a:lnTo>
                      <a:pt x="339" y="72"/>
                    </a:lnTo>
                    <a:lnTo>
                      <a:pt x="345" y="67"/>
                    </a:lnTo>
                    <a:lnTo>
                      <a:pt x="345" y="63"/>
                    </a:lnTo>
                    <a:lnTo>
                      <a:pt x="337" y="50"/>
                    </a:lnTo>
                    <a:lnTo>
                      <a:pt x="337" y="50"/>
                    </a:lnTo>
                    <a:lnTo>
                      <a:pt x="337" y="47"/>
                    </a:lnTo>
                    <a:lnTo>
                      <a:pt x="337" y="47"/>
                    </a:lnTo>
                    <a:lnTo>
                      <a:pt x="337" y="43"/>
                    </a:lnTo>
                    <a:lnTo>
                      <a:pt x="337" y="43"/>
                    </a:lnTo>
                    <a:lnTo>
                      <a:pt x="337" y="41"/>
                    </a:lnTo>
                    <a:lnTo>
                      <a:pt x="334" y="41"/>
                    </a:lnTo>
                    <a:lnTo>
                      <a:pt x="334" y="38"/>
                    </a:lnTo>
                    <a:lnTo>
                      <a:pt x="328" y="30"/>
                    </a:lnTo>
                    <a:lnTo>
                      <a:pt x="321" y="21"/>
                    </a:lnTo>
                    <a:lnTo>
                      <a:pt x="317" y="11"/>
                    </a:lnTo>
                    <a:lnTo>
                      <a:pt x="316" y="0"/>
                    </a:lnTo>
                    <a:lnTo>
                      <a:pt x="249" y="41"/>
                    </a:lnTo>
                    <a:lnTo>
                      <a:pt x="188" y="94"/>
                    </a:lnTo>
                    <a:lnTo>
                      <a:pt x="133" y="151"/>
                    </a:lnTo>
                    <a:lnTo>
                      <a:pt x="88" y="218"/>
                    </a:lnTo>
                    <a:lnTo>
                      <a:pt x="50" y="289"/>
                    </a:lnTo>
                    <a:lnTo>
                      <a:pt x="21" y="366"/>
                    </a:lnTo>
                    <a:lnTo>
                      <a:pt x="5" y="446"/>
                    </a:lnTo>
                    <a:lnTo>
                      <a:pt x="0" y="530"/>
                    </a:lnTo>
                    <a:lnTo>
                      <a:pt x="5" y="608"/>
                    </a:lnTo>
                    <a:lnTo>
                      <a:pt x="20" y="680"/>
                    </a:lnTo>
                    <a:lnTo>
                      <a:pt x="45" y="751"/>
                    </a:lnTo>
                    <a:lnTo>
                      <a:pt x="74" y="819"/>
                    </a:lnTo>
                    <a:lnTo>
                      <a:pt x="114" y="879"/>
                    </a:lnTo>
                    <a:lnTo>
                      <a:pt x="160" y="938"/>
                    </a:lnTo>
                    <a:lnTo>
                      <a:pt x="215" y="987"/>
                    </a:lnTo>
                    <a:lnTo>
                      <a:pt x="272" y="1032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8" name="Freeform 26"/>
              <p:cNvSpPr>
                <a:spLocks/>
              </p:cNvSpPr>
              <p:nvPr/>
            </p:nvSpPr>
            <p:spPr bwMode="invGray">
              <a:xfrm>
                <a:off x="379" y="2327"/>
                <a:ext cx="824" cy="1203"/>
              </a:xfrm>
              <a:custGeom>
                <a:avLst/>
                <a:gdLst/>
                <a:ahLst/>
                <a:cxnLst>
                  <a:cxn ang="0">
                    <a:pos x="796" y="688"/>
                  </a:cxn>
                  <a:cxn ang="0">
                    <a:pos x="756" y="641"/>
                  </a:cxn>
                  <a:cxn ang="0">
                    <a:pos x="812" y="615"/>
                  </a:cxn>
                  <a:cxn ang="0">
                    <a:pos x="814" y="502"/>
                  </a:cxn>
                  <a:cxn ang="0">
                    <a:pos x="705" y="247"/>
                  </a:cxn>
                  <a:cxn ang="0">
                    <a:pos x="651" y="262"/>
                  </a:cxn>
                  <a:cxn ang="0">
                    <a:pos x="574" y="289"/>
                  </a:cxn>
                  <a:cxn ang="0">
                    <a:pos x="536" y="258"/>
                  </a:cxn>
                  <a:cxn ang="0">
                    <a:pos x="563" y="170"/>
                  </a:cxn>
                  <a:cxn ang="0">
                    <a:pos x="532" y="81"/>
                  </a:cxn>
                  <a:cxn ang="0">
                    <a:pos x="455" y="56"/>
                  </a:cxn>
                  <a:cxn ang="0">
                    <a:pos x="484" y="150"/>
                  </a:cxn>
                  <a:cxn ang="0">
                    <a:pos x="465" y="190"/>
                  </a:cxn>
                  <a:cxn ang="0">
                    <a:pos x="442" y="200"/>
                  </a:cxn>
                  <a:cxn ang="0">
                    <a:pos x="419" y="164"/>
                  </a:cxn>
                  <a:cxn ang="0">
                    <a:pos x="381" y="108"/>
                  </a:cxn>
                  <a:cxn ang="0">
                    <a:pos x="406" y="108"/>
                  </a:cxn>
                  <a:cxn ang="0">
                    <a:pos x="424" y="72"/>
                  </a:cxn>
                  <a:cxn ang="0">
                    <a:pos x="325" y="0"/>
                  </a:cxn>
                  <a:cxn ang="0">
                    <a:pos x="281" y="27"/>
                  </a:cxn>
                  <a:cxn ang="0">
                    <a:pos x="240" y="72"/>
                  </a:cxn>
                  <a:cxn ang="0">
                    <a:pos x="209" y="114"/>
                  </a:cxn>
                  <a:cxn ang="0">
                    <a:pos x="209" y="150"/>
                  </a:cxn>
                  <a:cxn ang="0">
                    <a:pos x="240" y="164"/>
                  </a:cxn>
                  <a:cxn ang="0">
                    <a:pos x="209" y="222"/>
                  </a:cxn>
                  <a:cxn ang="0">
                    <a:pos x="213" y="242"/>
                  </a:cxn>
                  <a:cxn ang="0">
                    <a:pos x="267" y="222"/>
                  </a:cxn>
                  <a:cxn ang="0">
                    <a:pos x="303" y="170"/>
                  </a:cxn>
                  <a:cxn ang="0">
                    <a:pos x="354" y="231"/>
                  </a:cxn>
                  <a:cxn ang="0">
                    <a:pos x="372" y="291"/>
                  </a:cxn>
                  <a:cxn ang="0">
                    <a:pos x="348" y="294"/>
                  </a:cxn>
                  <a:cxn ang="0">
                    <a:pos x="298" y="309"/>
                  </a:cxn>
                  <a:cxn ang="0">
                    <a:pos x="323" y="330"/>
                  </a:cxn>
                  <a:cxn ang="0">
                    <a:pos x="260" y="339"/>
                  </a:cxn>
                  <a:cxn ang="0">
                    <a:pos x="189" y="411"/>
                  </a:cxn>
                  <a:cxn ang="0">
                    <a:pos x="184" y="469"/>
                  </a:cxn>
                  <a:cxn ang="0">
                    <a:pos x="148" y="435"/>
                  </a:cxn>
                  <a:cxn ang="0">
                    <a:pos x="83" y="402"/>
                  </a:cxn>
                  <a:cxn ang="0">
                    <a:pos x="0" y="455"/>
                  </a:cxn>
                  <a:cxn ang="0">
                    <a:pos x="54" y="496"/>
                  </a:cxn>
                  <a:cxn ang="0">
                    <a:pos x="74" y="485"/>
                  </a:cxn>
                  <a:cxn ang="0">
                    <a:pos x="54" y="608"/>
                  </a:cxn>
                  <a:cxn ang="0">
                    <a:pos x="132" y="641"/>
                  </a:cxn>
                  <a:cxn ang="0">
                    <a:pos x="195" y="661"/>
                  </a:cxn>
                  <a:cxn ang="0">
                    <a:pos x="249" y="744"/>
                  </a:cxn>
                  <a:cxn ang="0">
                    <a:pos x="334" y="886"/>
                  </a:cxn>
                  <a:cxn ang="0">
                    <a:pos x="391" y="1007"/>
                  </a:cxn>
                  <a:cxn ang="0">
                    <a:pos x="292" y="1052"/>
                  </a:cxn>
                  <a:cxn ang="0">
                    <a:pos x="182" y="1105"/>
                  </a:cxn>
                  <a:cxn ang="0">
                    <a:pos x="68" y="1180"/>
                  </a:cxn>
                  <a:cxn ang="0">
                    <a:pos x="200" y="1202"/>
                  </a:cxn>
                  <a:cxn ang="0">
                    <a:pos x="417" y="1168"/>
                  </a:cxn>
                  <a:cxn ang="0">
                    <a:pos x="613" y="1052"/>
                  </a:cxn>
                  <a:cxn ang="0">
                    <a:pos x="610" y="929"/>
                  </a:cxn>
                  <a:cxn ang="0">
                    <a:pos x="543" y="888"/>
                  </a:cxn>
                  <a:cxn ang="0">
                    <a:pos x="567" y="791"/>
                  </a:cxn>
                  <a:cxn ang="0">
                    <a:pos x="655" y="738"/>
                  </a:cxn>
                  <a:cxn ang="0">
                    <a:pos x="725" y="713"/>
                  </a:cxn>
                  <a:cxn ang="0">
                    <a:pos x="792" y="729"/>
                  </a:cxn>
                </a:cxnLst>
                <a:rect l="0" t="0" r="r" b="b"/>
                <a:pathLst>
                  <a:path w="824" h="1203">
                    <a:moveTo>
                      <a:pt x="803" y="736"/>
                    </a:moveTo>
                    <a:lnTo>
                      <a:pt x="807" y="724"/>
                    </a:lnTo>
                    <a:lnTo>
                      <a:pt x="808" y="713"/>
                    </a:lnTo>
                    <a:lnTo>
                      <a:pt x="812" y="702"/>
                    </a:lnTo>
                    <a:lnTo>
                      <a:pt x="814" y="691"/>
                    </a:lnTo>
                    <a:lnTo>
                      <a:pt x="803" y="691"/>
                    </a:lnTo>
                    <a:lnTo>
                      <a:pt x="796" y="688"/>
                    </a:lnTo>
                    <a:lnTo>
                      <a:pt x="783" y="686"/>
                    </a:lnTo>
                    <a:lnTo>
                      <a:pt x="776" y="680"/>
                    </a:lnTo>
                    <a:lnTo>
                      <a:pt x="770" y="675"/>
                    </a:lnTo>
                    <a:lnTo>
                      <a:pt x="767" y="666"/>
                    </a:lnTo>
                    <a:lnTo>
                      <a:pt x="761" y="661"/>
                    </a:lnTo>
                    <a:lnTo>
                      <a:pt x="760" y="655"/>
                    </a:lnTo>
                    <a:lnTo>
                      <a:pt x="756" y="641"/>
                    </a:lnTo>
                    <a:lnTo>
                      <a:pt x="756" y="624"/>
                    </a:lnTo>
                    <a:lnTo>
                      <a:pt x="760" y="610"/>
                    </a:lnTo>
                    <a:lnTo>
                      <a:pt x="767" y="599"/>
                    </a:lnTo>
                    <a:lnTo>
                      <a:pt x="781" y="597"/>
                    </a:lnTo>
                    <a:lnTo>
                      <a:pt x="792" y="599"/>
                    </a:lnTo>
                    <a:lnTo>
                      <a:pt x="803" y="608"/>
                    </a:lnTo>
                    <a:lnTo>
                      <a:pt x="812" y="615"/>
                    </a:lnTo>
                    <a:lnTo>
                      <a:pt x="819" y="628"/>
                    </a:lnTo>
                    <a:lnTo>
                      <a:pt x="823" y="619"/>
                    </a:lnTo>
                    <a:lnTo>
                      <a:pt x="823" y="610"/>
                    </a:lnTo>
                    <a:lnTo>
                      <a:pt x="823" y="605"/>
                    </a:lnTo>
                    <a:lnTo>
                      <a:pt x="823" y="597"/>
                    </a:lnTo>
                    <a:lnTo>
                      <a:pt x="819" y="549"/>
                    </a:lnTo>
                    <a:lnTo>
                      <a:pt x="814" y="502"/>
                    </a:lnTo>
                    <a:lnTo>
                      <a:pt x="807" y="455"/>
                    </a:lnTo>
                    <a:lnTo>
                      <a:pt x="792" y="411"/>
                    </a:lnTo>
                    <a:lnTo>
                      <a:pt x="776" y="366"/>
                    </a:lnTo>
                    <a:lnTo>
                      <a:pt x="756" y="325"/>
                    </a:lnTo>
                    <a:lnTo>
                      <a:pt x="734" y="285"/>
                    </a:lnTo>
                    <a:lnTo>
                      <a:pt x="709" y="247"/>
                    </a:lnTo>
                    <a:lnTo>
                      <a:pt x="705" y="247"/>
                    </a:lnTo>
                    <a:lnTo>
                      <a:pt x="702" y="244"/>
                    </a:lnTo>
                    <a:lnTo>
                      <a:pt x="698" y="244"/>
                    </a:lnTo>
                    <a:lnTo>
                      <a:pt x="693" y="242"/>
                    </a:lnTo>
                    <a:lnTo>
                      <a:pt x="677" y="253"/>
                    </a:lnTo>
                    <a:lnTo>
                      <a:pt x="668" y="254"/>
                    </a:lnTo>
                    <a:lnTo>
                      <a:pt x="660" y="258"/>
                    </a:lnTo>
                    <a:lnTo>
                      <a:pt x="651" y="262"/>
                    </a:lnTo>
                    <a:lnTo>
                      <a:pt x="642" y="264"/>
                    </a:lnTo>
                    <a:lnTo>
                      <a:pt x="631" y="267"/>
                    </a:lnTo>
                    <a:lnTo>
                      <a:pt x="619" y="273"/>
                    </a:lnTo>
                    <a:lnTo>
                      <a:pt x="606" y="278"/>
                    </a:lnTo>
                    <a:lnTo>
                      <a:pt x="594" y="283"/>
                    </a:lnTo>
                    <a:lnTo>
                      <a:pt x="583" y="285"/>
                    </a:lnTo>
                    <a:lnTo>
                      <a:pt x="574" y="289"/>
                    </a:lnTo>
                    <a:lnTo>
                      <a:pt x="567" y="291"/>
                    </a:lnTo>
                    <a:lnTo>
                      <a:pt x="557" y="289"/>
                    </a:lnTo>
                    <a:lnTo>
                      <a:pt x="554" y="285"/>
                    </a:lnTo>
                    <a:lnTo>
                      <a:pt x="548" y="280"/>
                    </a:lnTo>
                    <a:lnTo>
                      <a:pt x="547" y="278"/>
                    </a:lnTo>
                    <a:lnTo>
                      <a:pt x="543" y="273"/>
                    </a:lnTo>
                    <a:lnTo>
                      <a:pt x="536" y="258"/>
                    </a:lnTo>
                    <a:lnTo>
                      <a:pt x="532" y="244"/>
                    </a:lnTo>
                    <a:lnTo>
                      <a:pt x="532" y="231"/>
                    </a:lnTo>
                    <a:lnTo>
                      <a:pt x="530" y="217"/>
                    </a:lnTo>
                    <a:lnTo>
                      <a:pt x="532" y="202"/>
                    </a:lnTo>
                    <a:lnTo>
                      <a:pt x="541" y="190"/>
                    </a:lnTo>
                    <a:lnTo>
                      <a:pt x="552" y="177"/>
                    </a:lnTo>
                    <a:lnTo>
                      <a:pt x="563" y="170"/>
                    </a:lnTo>
                    <a:lnTo>
                      <a:pt x="574" y="159"/>
                    </a:lnTo>
                    <a:lnTo>
                      <a:pt x="583" y="146"/>
                    </a:lnTo>
                    <a:lnTo>
                      <a:pt x="588" y="134"/>
                    </a:lnTo>
                    <a:lnTo>
                      <a:pt x="588" y="119"/>
                    </a:lnTo>
                    <a:lnTo>
                      <a:pt x="568" y="105"/>
                    </a:lnTo>
                    <a:lnTo>
                      <a:pt x="552" y="92"/>
                    </a:lnTo>
                    <a:lnTo>
                      <a:pt x="532" y="81"/>
                    </a:lnTo>
                    <a:lnTo>
                      <a:pt x="512" y="70"/>
                    </a:lnTo>
                    <a:lnTo>
                      <a:pt x="491" y="58"/>
                    </a:lnTo>
                    <a:lnTo>
                      <a:pt x="471" y="47"/>
                    </a:lnTo>
                    <a:lnTo>
                      <a:pt x="449" y="38"/>
                    </a:lnTo>
                    <a:lnTo>
                      <a:pt x="428" y="31"/>
                    </a:lnTo>
                    <a:lnTo>
                      <a:pt x="442" y="45"/>
                    </a:lnTo>
                    <a:lnTo>
                      <a:pt x="455" y="56"/>
                    </a:lnTo>
                    <a:lnTo>
                      <a:pt x="465" y="63"/>
                    </a:lnTo>
                    <a:lnTo>
                      <a:pt x="484" y="74"/>
                    </a:lnTo>
                    <a:lnTo>
                      <a:pt x="485" y="88"/>
                    </a:lnTo>
                    <a:lnTo>
                      <a:pt x="484" y="105"/>
                    </a:lnTo>
                    <a:lnTo>
                      <a:pt x="478" y="123"/>
                    </a:lnTo>
                    <a:lnTo>
                      <a:pt x="478" y="135"/>
                    </a:lnTo>
                    <a:lnTo>
                      <a:pt x="484" y="150"/>
                    </a:lnTo>
                    <a:lnTo>
                      <a:pt x="484" y="155"/>
                    </a:lnTo>
                    <a:lnTo>
                      <a:pt x="480" y="161"/>
                    </a:lnTo>
                    <a:lnTo>
                      <a:pt x="474" y="166"/>
                    </a:lnTo>
                    <a:lnTo>
                      <a:pt x="469" y="170"/>
                    </a:lnTo>
                    <a:lnTo>
                      <a:pt x="465" y="175"/>
                    </a:lnTo>
                    <a:lnTo>
                      <a:pt x="465" y="180"/>
                    </a:lnTo>
                    <a:lnTo>
                      <a:pt x="465" y="190"/>
                    </a:lnTo>
                    <a:lnTo>
                      <a:pt x="464" y="195"/>
                    </a:lnTo>
                    <a:lnTo>
                      <a:pt x="460" y="197"/>
                    </a:lnTo>
                    <a:lnTo>
                      <a:pt x="458" y="200"/>
                    </a:lnTo>
                    <a:lnTo>
                      <a:pt x="455" y="200"/>
                    </a:lnTo>
                    <a:lnTo>
                      <a:pt x="453" y="200"/>
                    </a:lnTo>
                    <a:lnTo>
                      <a:pt x="447" y="197"/>
                    </a:lnTo>
                    <a:lnTo>
                      <a:pt x="442" y="200"/>
                    </a:lnTo>
                    <a:lnTo>
                      <a:pt x="433" y="202"/>
                    </a:lnTo>
                    <a:lnTo>
                      <a:pt x="428" y="202"/>
                    </a:lnTo>
                    <a:lnTo>
                      <a:pt x="424" y="200"/>
                    </a:lnTo>
                    <a:lnTo>
                      <a:pt x="424" y="197"/>
                    </a:lnTo>
                    <a:lnTo>
                      <a:pt x="424" y="197"/>
                    </a:lnTo>
                    <a:lnTo>
                      <a:pt x="422" y="195"/>
                    </a:lnTo>
                    <a:lnTo>
                      <a:pt x="419" y="164"/>
                    </a:lnTo>
                    <a:lnTo>
                      <a:pt x="411" y="159"/>
                    </a:lnTo>
                    <a:lnTo>
                      <a:pt x="406" y="150"/>
                    </a:lnTo>
                    <a:lnTo>
                      <a:pt x="397" y="141"/>
                    </a:lnTo>
                    <a:lnTo>
                      <a:pt x="390" y="134"/>
                    </a:lnTo>
                    <a:lnTo>
                      <a:pt x="386" y="125"/>
                    </a:lnTo>
                    <a:lnTo>
                      <a:pt x="384" y="117"/>
                    </a:lnTo>
                    <a:lnTo>
                      <a:pt x="381" y="108"/>
                    </a:lnTo>
                    <a:lnTo>
                      <a:pt x="384" y="103"/>
                    </a:lnTo>
                    <a:lnTo>
                      <a:pt x="386" y="99"/>
                    </a:lnTo>
                    <a:lnTo>
                      <a:pt x="390" y="99"/>
                    </a:lnTo>
                    <a:lnTo>
                      <a:pt x="390" y="97"/>
                    </a:lnTo>
                    <a:lnTo>
                      <a:pt x="391" y="97"/>
                    </a:lnTo>
                    <a:lnTo>
                      <a:pt x="397" y="103"/>
                    </a:lnTo>
                    <a:lnTo>
                      <a:pt x="406" y="108"/>
                    </a:lnTo>
                    <a:lnTo>
                      <a:pt x="413" y="110"/>
                    </a:lnTo>
                    <a:lnTo>
                      <a:pt x="422" y="110"/>
                    </a:lnTo>
                    <a:lnTo>
                      <a:pt x="424" y="110"/>
                    </a:lnTo>
                    <a:lnTo>
                      <a:pt x="424" y="108"/>
                    </a:lnTo>
                    <a:lnTo>
                      <a:pt x="424" y="108"/>
                    </a:lnTo>
                    <a:lnTo>
                      <a:pt x="424" y="108"/>
                    </a:lnTo>
                    <a:lnTo>
                      <a:pt x="424" y="72"/>
                    </a:lnTo>
                    <a:lnTo>
                      <a:pt x="411" y="56"/>
                    </a:lnTo>
                    <a:lnTo>
                      <a:pt x="395" y="42"/>
                    </a:lnTo>
                    <a:lnTo>
                      <a:pt x="377" y="27"/>
                    </a:lnTo>
                    <a:lnTo>
                      <a:pt x="364" y="9"/>
                    </a:lnTo>
                    <a:lnTo>
                      <a:pt x="350" y="5"/>
                    </a:lnTo>
                    <a:lnTo>
                      <a:pt x="339" y="2"/>
                    </a:lnTo>
                    <a:lnTo>
                      <a:pt x="325" y="0"/>
                    </a:lnTo>
                    <a:lnTo>
                      <a:pt x="312" y="0"/>
                    </a:lnTo>
                    <a:lnTo>
                      <a:pt x="308" y="0"/>
                    </a:lnTo>
                    <a:lnTo>
                      <a:pt x="308" y="2"/>
                    </a:lnTo>
                    <a:lnTo>
                      <a:pt x="308" y="5"/>
                    </a:lnTo>
                    <a:lnTo>
                      <a:pt x="307" y="9"/>
                    </a:lnTo>
                    <a:lnTo>
                      <a:pt x="289" y="14"/>
                    </a:lnTo>
                    <a:lnTo>
                      <a:pt x="281" y="27"/>
                    </a:lnTo>
                    <a:lnTo>
                      <a:pt x="276" y="42"/>
                    </a:lnTo>
                    <a:lnTo>
                      <a:pt x="265" y="56"/>
                    </a:lnTo>
                    <a:lnTo>
                      <a:pt x="260" y="56"/>
                    </a:lnTo>
                    <a:lnTo>
                      <a:pt x="256" y="56"/>
                    </a:lnTo>
                    <a:lnTo>
                      <a:pt x="251" y="56"/>
                    </a:lnTo>
                    <a:lnTo>
                      <a:pt x="249" y="58"/>
                    </a:lnTo>
                    <a:lnTo>
                      <a:pt x="240" y="72"/>
                    </a:lnTo>
                    <a:lnTo>
                      <a:pt x="231" y="87"/>
                    </a:lnTo>
                    <a:lnTo>
                      <a:pt x="224" y="99"/>
                    </a:lnTo>
                    <a:lnTo>
                      <a:pt x="213" y="110"/>
                    </a:lnTo>
                    <a:lnTo>
                      <a:pt x="209" y="110"/>
                    </a:lnTo>
                    <a:lnTo>
                      <a:pt x="209" y="110"/>
                    </a:lnTo>
                    <a:lnTo>
                      <a:pt x="209" y="110"/>
                    </a:lnTo>
                    <a:lnTo>
                      <a:pt x="209" y="114"/>
                    </a:lnTo>
                    <a:lnTo>
                      <a:pt x="184" y="139"/>
                    </a:lnTo>
                    <a:lnTo>
                      <a:pt x="184" y="139"/>
                    </a:lnTo>
                    <a:lnTo>
                      <a:pt x="184" y="139"/>
                    </a:lnTo>
                    <a:lnTo>
                      <a:pt x="184" y="139"/>
                    </a:lnTo>
                    <a:lnTo>
                      <a:pt x="184" y="141"/>
                    </a:lnTo>
                    <a:lnTo>
                      <a:pt x="195" y="146"/>
                    </a:lnTo>
                    <a:lnTo>
                      <a:pt x="209" y="150"/>
                    </a:lnTo>
                    <a:lnTo>
                      <a:pt x="224" y="153"/>
                    </a:lnTo>
                    <a:lnTo>
                      <a:pt x="234" y="153"/>
                    </a:lnTo>
                    <a:lnTo>
                      <a:pt x="236" y="155"/>
                    </a:lnTo>
                    <a:lnTo>
                      <a:pt x="240" y="155"/>
                    </a:lnTo>
                    <a:lnTo>
                      <a:pt x="240" y="159"/>
                    </a:lnTo>
                    <a:lnTo>
                      <a:pt x="242" y="161"/>
                    </a:lnTo>
                    <a:lnTo>
                      <a:pt x="240" y="164"/>
                    </a:lnTo>
                    <a:lnTo>
                      <a:pt x="234" y="166"/>
                    </a:lnTo>
                    <a:lnTo>
                      <a:pt x="231" y="170"/>
                    </a:lnTo>
                    <a:lnTo>
                      <a:pt x="225" y="171"/>
                    </a:lnTo>
                    <a:lnTo>
                      <a:pt x="220" y="180"/>
                    </a:lnTo>
                    <a:lnTo>
                      <a:pt x="215" y="195"/>
                    </a:lnTo>
                    <a:lnTo>
                      <a:pt x="209" y="208"/>
                    </a:lnTo>
                    <a:lnTo>
                      <a:pt x="209" y="222"/>
                    </a:lnTo>
                    <a:lnTo>
                      <a:pt x="213" y="227"/>
                    </a:lnTo>
                    <a:lnTo>
                      <a:pt x="215" y="227"/>
                    </a:lnTo>
                    <a:lnTo>
                      <a:pt x="213" y="231"/>
                    </a:lnTo>
                    <a:lnTo>
                      <a:pt x="209" y="238"/>
                    </a:lnTo>
                    <a:lnTo>
                      <a:pt x="209" y="238"/>
                    </a:lnTo>
                    <a:lnTo>
                      <a:pt x="213" y="242"/>
                    </a:lnTo>
                    <a:lnTo>
                      <a:pt x="213" y="242"/>
                    </a:lnTo>
                    <a:lnTo>
                      <a:pt x="215" y="244"/>
                    </a:lnTo>
                    <a:lnTo>
                      <a:pt x="231" y="233"/>
                    </a:lnTo>
                    <a:lnTo>
                      <a:pt x="260" y="231"/>
                    </a:lnTo>
                    <a:lnTo>
                      <a:pt x="260" y="227"/>
                    </a:lnTo>
                    <a:lnTo>
                      <a:pt x="262" y="226"/>
                    </a:lnTo>
                    <a:lnTo>
                      <a:pt x="265" y="226"/>
                    </a:lnTo>
                    <a:lnTo>
                      <a:pt x="267" y="222"/>
                    </a:lnTo>
                    <a:lnTo>
                      <a:pt x="267" y="200"/>
                    </a:lnTo>
                    <a:lnTo>
                      <a:pt x="289" y="155"/>
                    </a:lnTo>
                    <a:lnTo>
                      <a:pt x="289" y="155"/>
                    </a:lnTo>
                    <a:lnTo>
                      <a:pt x="292" y="155"/>
                    </a:lnTo>
                    <a:lnTo>
                      <a:pt x="292" y="155"/>
                    </a:lnTo>
                    <a:lnTo>
                      <a:pt x="292" y="155"/>
                    </a:lnTo>
                    <a:lnTo>
                      <a:pt x="303" y="170"/>
                    </a:lnTo>
                    <a:lnTo>
                      <a:pt x="312" y="180"/>
                    </a:lnTo>
                    <a:lnTo>
                      <a:pt x="323" y="195"/>
                    </a:lnTo>
                    <a:lnTo>
                      <a:pt x="336" y="206"/>
                    </a:lnTo>
                    <a:lnTo>
                      <a:pt x="343" y="211"/>
                    </a:lnTo>
                    <a:lnTo>
                      <a:pt x="345" y="217"/>
                    </a:lnTo>
                    <a:lnTo>
                      <a:pt x="350" y="226"/>
                    </a:lnTo>
                    <a:lnTo>
                      <a:pt x="354" y="231"/>
                    </a:lnTo>
                    <a:lnTo>
                      <a:pt x="354" y="244"/>
                    </a:lnTo>
                    <a:lnTo>
                      <a:pt x="354" y="258"/>
                    </a:lnTo>
                    <a:lnTo>
                      <a:pt x="359" y="273"/>
                    </a:lnTo>
                    <a:lnTo>
                      <a:pt x="364" y="283"/>
                    </a:lnTo>
                    <a:lnTo>
                      <a:pt x="366" y="285"/>
                    </a:lnTo>
                    <a:lnTo>
                      <a:pt x="370" y="289"/>
                    </a:lnTo>
                    <a:lnTo>
                      <a:pt x="372" y="291"/>
                    </a:lnTo>
                    <a:lnTo>
                      <a:pt x="375" y="294"/>
                    </a:lnTo>
                    <a:lnTo>
                      <a:pt x="375" y="298"/>
                    </a:lnTo>
                    <a:lnTo>
                      <a:pt x="372" y="300"/>
                    </a:lnTo>
                    <a:lnTo>
                      <a:pt x="372" y="305"/>
                    </a:lnTo>
                    <a:lnTo>
                      <a:pt x="370" y="309"/>
                    </a:lnTo>
                    <a:lnTo>
                      <a:pt x="359" y="305"/>
                    </a:lnTo>
                    <a:lnTo>
                      <a:pt x="348" y="294"/>
                    </a:lnTo>
                    <a:lnTo>
                      <a:pt x="336" y="285"/>
                    </a:lnTo>
                    <a:lnTo>
                      <a:pt x="323" y="283"/>
                    </a:lnTo>
                    <a:lnTo>
                      <a:pt x="314" y="289"/>
                    </a:lnTo>
                    <a:lnTo>
                      <a:pt x="308" y="294"/>
                    </a:lnTo>
                    <a:lnTo>
                      <a:pt x="299" y="300"/>
                    </a:lnTo>
                    <a:lnTo>
                      <a:pt x="296" y="305"/>
                    </a:lnTo>
                    <a:lnTo>
                      <a:pt x="298" y="309"/>
                    </a:lnTo>
                    <a:lnTo>
                      <a:pt x="299" y="310"/>
                    </a:lnTo>
                    <a:lnTo>
                      <a:pt x="299" y="314"/>
                    </a:lnTo>
                    <a:lnTo>
                      <a:pt x="303" y="314"/>
                    </a:lnTo>
                    <a:lnTo>
                      <a:pt x="312" y="314"/>
                    </a:lnTo>
                    <a:lnTo>
                      <a:pt x="317" y="316"/>
                    </a:lnTo>
                    <a:lnTo>
                      <a:pt x="319" y="321"/>
                    </a:lnTo>
                    <a:lnTo>
                      <a:pt x="323" y="330"/>
                    </a:lnTo>
                    <a:lnTo>
                      <a:pt x="323" y="330"/>
                    </a:lnTo>
                    <a:lnTo>
                      <a:pt x="319" y="334"/>
                    </a:lnTo>
                    <a:lnTo>
                      <a:pt x="317" y="339"/>
                    </a:lnTo>
                    <a:lnTo>
                      <a:pt x="317" y="339"/>
                    </a:lnTo>
                    <a:lnTo>
                      <a:pt x="260" y="327"/>
                    </a:lnTo>
                    <a:lnTo>
                      <a:pt x="260" y="334"/>
                    </a:lnTo>
                    <a:lnTo>
                      <a:pt x="260" y="339"/>
                    </a:lnTo>
                    <a:lnTo>
                      <a:pt x="260" y="345"/>
                    </a:lnTo>
                    <a:lnTo>
                      <a:pt x="256" y="347"/>
                    </a:lnTo>
                    <a:lnTo>
                      <a:pt x="251" y="356"/>
                    </a:lnTo>
                    <a:lnTo>
                      <a:pt x="249" y="357"/>
                    </a:lnTo>
                    <a:lnTo>
                      <a:pt x="242" y="366"/>
                    </a:lnTo>
                    <a:lnTo>
                      <a:pt x="225" y="393"/>
                    </a:lnTo>
                    <a:lnTo>
                      <a:pt x="189" y="411"/>
                    </a:lnTo>
                    <a:lnTo>
                      <a:pt x="188" y="413"/>
                    </a:lnTo>
                    <a:lnTo>
                      <a:pt x="184" y="419"/>
                    </a:lnTo>
                    <a:lnTo>
                      <a:pt x="184" y="424"/>
                    </a:lnTo>
                    <a:lnTo>
                      <a:pt x="184" y="430"/>
                    </a:lnTo>
                    <a:lnTo>
                      <a:pt x="184" y="439"/>
                    </a:lnTo>
                    <a:lnTo>
                      <a:pt x="184" y="453"/>
                    </a:lnTo>
                    <a:lnTo>
                      <a:pt x="184" y="469"/>
                    </a:lnTo>
                    <a:lnTo>
                      <a:pt x="184" y="478"/>
                    </a:lnTo>
                    <a:lnTo>
                      <a:pt x="173" y="478"/>
                    </a:lnTo>
                    <a:lnTo>
                      <a:pt x="164" y="475"/>
                    </a:lnTo>
                    <a:lnTo>
                      <a:pt x="157" y="469"/>
                    </a:lnTo>
                    <a:lnTo>
                      <a:pt x="151" y="464"/>
                    </a:lnTo>
                    <a:lnTo>
                      <a:pt x="151" y="449"/>
                    </a:lnTo>
                    <a:lnTo>
                      <a:pt x="148" y="435"/>
                    </a:lnTo>
                    <a:lnTo>
                      <a:pt x="141" y="424"/>
                    </a:lnTo>
                    <a:lnTo>
                      <a:pt x="130" y="413"/>
                    </a:lnTo>
                    <a:lnTo>
                      <a:pt x="117" y="417"/>
                    </a:lnTo>
                    <a:lnTo>
                      <a:pt x="110" y="417"/>
                    </a:lnTo>
                    <a:lnTo>
                      <a:pt x="101" y="413"/>
                    </a:lnTo>
                    <a:lnTo>
                      <a:pt x="94" y="408"/>
                    </a:lnTo>
                    <a:lnTo>
                      <a:pt x="83" y="402"/>
                    </a:lnTo>
                    <a:lnTo>
                      <a:pt x="72" y="397"/>
                    </a:lnTo>
                    <a:lnTo>
                      <a:pt x="59" y="393"/>
                    </a:lnTo>
                    <a:lnTo>
                      <a:pt x="49" y="392"/>
                    </a:lnTo>
                    <a:lnTo>
                      <a:pt x="38" y="402"/>
                    </a:lnTo>
                    <a:lnTo>
                      <a:pt x="21" y="424"/>
                    </a:lnTo>
                    <a:lnTo>
                      <a:pt x="5" y="448"/>
                    </a:lnTo>
                    <a:lnTo>
                      <a:pt x="0" y="455"/>
                    </a:lnTo>
                    <a:lnTo>
                      <a:pt x="21" y="475"/>
                    </a:lnTo>
                    <a:lnTo>
                      <a:pt x="25" y="516"/>
                    </a:lnTo>
                    <a:lnTo>
                      <a:pt x="29" y="516"/>
                    </a:lnTo>
                    <a:lnTo>
                      <a:pt x="38" y="513"/>
                    </a:lnTo>
                    <a:lnTo>
                      <a:pt x="43" y="511"/>
                    </a:lnTo>
                    <a:lnTo>
                      <a:pt x="49" y="505"/>
                    </a:lnTo>
                    <a:lnTo>
                      <a:pt x="54" y="496"/>
                    </a:lnTo>
                    <a:lnTo>
                      <a:pt x="58" y="491"/>
                    </a:lnTo>
                    <a:lnTo>
                      <a:pt x="63" y="485"/>
                    </a:lnTo>
                    <a:lnTo>
                      <a:pt x="72" y="480"/>
                    </a:lnTo>
                    <a:lnTo>
                      <a:pt x="74" y="480"/>
                    </a:lnTo>
                    <a:lnTo>
                      <a:pt x="74" y="484"/>
                    </a:lnTo>
                    <a:lnTo>
                      <a:pt x="74" y="484"/>
                    </a:lnTo>
                    <a:lnTo>
                      <a:pt x="74" y="485"/>
                    </a:lnTo>
                    <a:lnTo>
                      <a:pt x="63" y="538"/>
                    </a:lnTo>
                    <a:lnTo>
                      <a:pt x="79" y="556"/>
                    </a:lnTo>
                    <a:lnTo>
                      <a:pt x="77" y="567"/>
                    </a:lnTo>
                    <a:lnTo>
                      <a:pt x="68" y="574"/>
                    </a:lnTo>
                    <a:lnTo>
                      <a:pt x="59" y="583"/>
                    </a:lnTo>
                    <a:lnTo>
                      <a:pt x="54" y="597"/>
                    </a:lnTo>
                    <a:lnTo>
                      <a:pt x="54" y="608"/>
                    </a:lnTo>
                    <a:lnTo>
                      <a:pt x="63" y="619"/>
                    </a:lnTo>
                    <a:lnTo>
                      <a:pt x="74" y="630"/>
                    </a:lnTo>
                    <a:lnTo>
                      <a:pt x="88" y="641"/>
                    </a:lnTo>
                    <a:lnTo>
                      <a:pt x="101" y="646"/>
                    </a:lnTo>
                    <a:lnTo>
                      <a:pt x="114" y="646"/>
                    </a:lnTo>
                    <a:lnTo>
                      <a:pt x="124" y="644"/>
                    </a:lnTo>
                    <a:lnTo>
                      <a:pt x="132" y="641"/>
                    </a:lnTo>
                    <a:lnTo>
                      <a:pt x="141" y="635"/>
                    </a:lnTo>
                    <a:lnTo>
                      <a:pt x="148" y="635"/>
                    </a:lnTo>
                    <a:lnTo>
                      <a:pt x="153" y="639"/>
                    </a:lnTo>
                    <a:lnTo>
                      <a:pt x="160" y="641"/>
                    </a:lnTo>
                    <a:lnTo>
                      <a:pt x="168" y="644"/>
                    </a:lnTo>
                    <a:lnTo>
                      <a:pt x="184" y="652"/>
                    </a:lnTo>
                    <a:lnTo>
                      <a:pt x="195" y="661"/>
                    </a:lnTo>
                    <a:lnTo>
                      <a:pt x="209" y="670"/>
                    </a:lnTo>
                    <a:lnTo>
                      <a:pt x="220" y="677"/>
                    </a:lnTo>
                    <a:lnTo>
                      <a:pt x="225" y="691"/>
                    </a:lnTo>
                    <a:lnTo>
                      <a:pt x="229" y="706"/>
                    </a:lnTo>
                    <a:lnTo>
                      <a:pt x="231" y="722"/>
                    </a:lnTo>
                    <a:lnTo>
                      <a:pt x="234" y="738"/>
                    </a:lnTo>
                    <a:lnTo>
                      <a:pt x="249" y="744"/>
                    </a:lnTo>
                    <a:lnTo>
                      <a:pt x="262" y="749"/>
                    </a:lnTo>
                    <a:lnTo>
                      <a:pt x="276" y="758"/>
                    </a:lnTo>
                    <a:lnTo>
                      <a:pt x="287" y="772"/>
                    </a:lnTo>
                    <a:lnTo>
                      <a:pt x="298" y="800"/>
                    </a:lnTo>
                    <a:lnTo>
                      <a:pt x="308" y="830"/>
                    </a:lnTo>
                    <a:lnTo>
                      <a:pt x="319" y="861"/>
                    </a:lnTo>
                    <a:lnTo>
                      <a:pt x="334" y="886"/>
                    </a:lnTo>
                    <a:lnTo>
                      <a:pt x="350" y="904"/>
                    </a:lnTo>
                    <a:lnTo>
                      <a:pt x="366" y="924"/>
                    </a:lnTo>
                    <a:lnTo>
                      <a:pt x="381" y="944"/>
                    </a:lnTo>
                    <a:lnTo>
                      <a:pt x="395" y="966"/>
                    </a:lnTo>
                    <a:lnTo>
                      <a:pt x="397" y="980"/>
                    </a:lnTo>
                    <a:lnTo>
                      <a:pt x="397" y="993"/>
                    </a:lnTo>
                    <a:lnTo>
                      <a:pt x="391" y="1007"/>
                    </a:lnTo>
                    <a:lnTo>
                      <a:pt x="381" y="1018"/>
                    </a:lnTo>
                    <a:lnTo>
                      <a:pt x="364" y="1022"/>
                    </a:lnTo>
                    <a:lnTo>
                      <a:pt x="348" y="1027"/>
                    </a:lnTo>
                    <a:lnTo>
                      <a:pt x="334" y="1032"/>
                    </a:lnTo>
                    <a:lnTo>
                      <a:pt x="319" y="1038"/>
                    </a:lnTo>
                    <a:lnTo>
                      <a:pt x="307" y="1043"/>
                    </a:lnTo>
                    <a:lnTo>
                      <a:pt x="292" y="1052"/>
                    </a:lnTo>
                    <a:lnTo>
                      <a:pt x="278" y="1063"/>
                    </a:lnTo>
                    <a:lnTo>
                      <a:pt x="262" y="1074"/>
                    </a:lnTo>
                    <a:lnTo>
                      <a:pt x="249" y="1083"/>
                    </a:lnTo>
                    <a:lnTo>
                      <a:pt x="231" y="1090"/>
                    </a:lnTo>
                    <a:lnTo>
                      <a:pt x="215" y="1094"/>
                    </a:lnTo>
                    <a:lnTo>
                      <a:pt x="198" y="1099"/>
                    </a:lnTo>
                    <a:lnTo>
                      <a:pt x="182" y="1105"/>
                    </a:lnTo>
                    <a:lnTo>
                      <a:pt x="164" y="1110"/>
                    </a:lnTo>
                    <a:lnTo>
                      <a:pt x="151" y="1119"/>
                    </a:lnTo>
                    <a:lnTo>
                      <a:pt x="141" y="1132"/>
                    </a:lnTo>
                    <a:lnTo>
                      <a:pt x="124" y="1146"/>
                    </a:lnTo>
                    <a:lnTo>
                      <a:pt x="106" y="1160"/>
                    </a:lnTo>
                    <a:lnTo>
                      <a:pt x="88" y="1171"/>
                    </a:lnTo>
                    <a:lnTo>
                      <a:pt x="68" y="1180"/>
                    </a:lnTo>
                    <a:lnTo>
                      <a:pt x="88" y="1186"/>
                    </a:lnTo>
                    <a:lnTo>
                      <a:pt x="106" y="1188"/>
                    </a:lnTo>
                    <a:lnTo>
                      <a:pt x="124" y="1193"/>
                    </a:lnTo>
                    <a:lnTo>
                      <a:pt x="142" y="1197"/>
                    </a:lnTo>
                    <a:lnTo>
                      <a:pt x="162" y="1198"/>
                    </a:lnTo>
                    <a:lnTo>
                      <a:pt x="182" y="1198"/>
                    </a:lnTo>
                    <a:lnTo>
                      <a:pt x="200" y="1202"/>
                    </a:lnTo>
                    <a:lnTo>
                      <a:pt x="220" y="1202"/>
                    </a:lnTo>
                    <a:lnTo>
                      <a:pt x="252" y="1202"/>
                    </a:lnTo>
                    <a:lnTo>
                      <a:pt x="287" y="1198"/>
                    </a:lnTo>
                    <a:lnTo>
                      <a:pt x="319" y="1193"/>
                    </a:lnTo>
                    <a:lnTo>
                      <a:pt x="354" y="1186"/>
                    </a:lnTo>
                    <a:lnTo>
                      <a:pt x="386" y="1177"/>
                    </a:lnTo>
                    <a:lnTo>
                      <a:pt x="417" y="1168"/>
                    </a:lnTo>
                    <a:lnTo>
                      <a:pt x="447" y="1155"/>
                    </a:lnTo>
                    <a:lnTo>
                      <a:pt x="478" y="1141"/>
                    </a:lnTo>
                    <a:lnTo>
                      <a:pt x="505" y="1126"/>
                    </a:lnTo>
                    <a:lnTo>
                      <a:pt x="536" y="1110"/>
                    </a:lnTo>
                    <a:lnTo>
                      <a:pt x="559" y="1094"/>
                    </a:lnTo>
                    <a:lnTo>
                      <a:pt x="588" y="1074"/>
                    </a:lnTo>
                    <a:lnTo>
                      <a:pt x="613" y="1052"/>
                    </a:lnTo>
                    <a:lnTo>
                      <a:pt x="637" y="1029"/>
                    </a:lnTo>
                    <a:lnTo>
                      <a:pt x="660" y="1007"/>
                    </a:lnTo>
                    <a:lnTo>
                      <a:pt x="682" y="982"/>
                    </a:lnTo>
                    <a:lnTo>
                      <a:pt x="666" y="966"/>
                    </a:lnTo>
                    <a:lnTo>
                      <a:pt x="646" y="955"/>
                    </a:lnTo>
                    <a:lnTo>
                      <a:pt x="626" y="940"/>
                    </a:lnTo>
                    <a:lnTo>
                      <a:pt x="610" y="929"/>
                    </a:lnTo>
                    <a:lnTo>
                      <a:pt x="590" y="922"/>
                    </a:lnTo>
                    <a:lnTo>
                      <a:pt x="574" y="917"/>
                    </a:lnTo>
                    <a:lnTo>
                      <a:pt x="557" y="904"/>
                    </a:lnTo>
                    <a:lnTo>
                      <a:pt x="547" y="893"/>
                    </a:lnTo>
                    <a:lnTo>
                      <a:pt x="547" y="892"/>
                    </a:lnTo>
                    <a:lnTo>
                      <a:pt x="547" y="888"/>
                    </a:lnTo>
                    <a:lnTo>
                      <a:pt x="543" y="888"/>
                    </a:lnTo>
                    <a:lnTo>
                      <a:pt x="543" y="886"/>
                    </a:lnTo>
                    <a:lnTo>
                      <a:pt x="543" y="874"/>
                    </a:lnTo>
                    <a:lnTo>
                      <a:pt x="547" y="863"/>
                    </a:lnTo>
                    <a:lnTo>
                      <a:pt x="547" y="855"/>
                    </a:lnTo>
                    <a:lnTo>
                      <a:pt x="548" y="845"/>
                    </a:lnTo>
                    <a:lnTo>
                      <a:pt x="557" y="819"/>
                    </a:lnTo>
                    <a:lnTo>
                      <a:pt x="567" y="791"/>
                    </a:lnTo>
                    <a:lnTo>
                      <a:pt x="579" y="769"/>
                    </a:lnTo>
                    <a:lnTo>
                      <a:pt x="601" y="753"/>
                    </a:lnTo>
                    <a:lnTo>
                      <a:pt x="613" y="749"/>
                    </a:lnTo>
                    <a:lnTo>
                      <a:pt x="624" y="744"/>
                    </a:lnTo>
                    <a:lnTo>
                      <a:pt x="631" y="742"/>
                    </a:lnTo>
                    <a:lnTo>
                      <a:pt x="642" y="738"/>
                    </a:lnTo>
                    <a:lnTo>
                      <a:pt x="655" y="738"/>
                    </a:lnTo>
                    <a:lnTo>
                      <a:pt x="666" y="736"/>
                    </a:lnTo>
                    <a:lnTo>
                      <a:pt x="673" y="729"/>
                    </a:lnTo>
                    <a:lnTo>
                      <a:pt x="684" y="727"/>
                    </a:lnTo>
                    <a:lnTo>
                      <a:pt x="695" y="727"/>
                    </a:lnTo>
                    <a:lnTo>
                      <a:pt x="704" y="722"/>
                    </a:lnTo>
                    <a:lnTo>
                      <a:pt x="715" y="718"/>
                    </a:lnTo>
                    <a:lnTo>
                      <a:pt x="725" y="713"/>
                    </a:lnTo>
                    <a:lnTo>
                      <a:pt x="736" y="711"/>
                    </a:lnTo>
                    <a:lnTo>
                      <a:pt x="749" y="707"/>
                    </a:lnTo>
                    <a:lnTo>
                      <a:pt x="760" y="707"/>
                    </a:lnTo>
                    <a:lnTo>
                      <a:pt x="770" y="711"/>
                    </a:lnTo>
                    <a:lnTo>
                      <a:pt x="776" y="717"/>
                    </a:lnTo>
                    <a:lnTo>
                      <a:pt x="783" y="722"/>
                    </a:lnTo>
                    <a:lnTo>
                      <a:pt x="792" y="729"/>
                    </a:lnTo>
                    <a:lnTo>
                      <a:pt x="803" y="736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099" name="Freeform 27"/>
              <p:cNvSpPr>
                <a:spLocks/>
              </p:cNvSpPr>
              <p:nvPr/>
            </p:nvSpPr>
            <p:spPr bwMode="invGray">
              <a:xfrm>
                <a:off x="530" y="2834"/>
                <a:ext cx="63" cy="73"/>
              </a:xfrm>
              <a:custGeom>
                <a:avLst/>
                <a:gdLst/>
                <a:ahLst/>
                <a:cxnLst>
                  <a:cxn ang="0">
                    <a:pos x="42" y="65"/>
                  </a:cxn>
                  <a:cxn ang="0">
                    <a:pos x="58" y="72"/>
                  </a:cxn>
                  <a:cxn ang="0">
                    <a:pos x="62" y="72"/>
                  </a:cxn>
                  <a:cxn ang="0">
                    <a:pos x="62" y="67"/>
                  </a:cxn>
                  <a:cxn ang="0">
                    <a:pos x="58" y="65"/>
                  </a:cxn>
                  <a:cxn ang="0">
                    <a:pos x="58" y="62"/>
                  </a:cxn>
                  <a:cxn ang="0">
                    <a:pos x="44" y="56"/>
                  </a:cxn>
                  <a:cxn ang="0">
                    <a:pos x="37" y="45"/>
                  </a:cxn>
                  <a:cxn ang="0">
                    <a:pos x="31" y="34"/>
                  </a:cxn>
                  <a:cxn ang="0">
                    <a:pos x="26" y="20"/>
                  </a:cxn>
                  <a:cxn ang="0">
                    <a:pos x="9" y="0"/>
                  </a:cxn>
                  <a:cxn ang="0">
                    <a:pos x="6" y="4"/>
                  </a:cxn>
                  <a:cxn ang="0">
                    <a:pos x="2" y="9"/>
                  </a:cxn>
                  <a:cxn ang="0">
                    <a:pos x="0" y="11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9" y="31"/>
                  </a:cxn>
                  <a:cxn ang="0">
                    <a:pos x="20" y="45"/>
                  </a:cxn>
                  <a:cxn ang="0">
                    <a:pos x="31" y="56"/>
                  </a:cxn>
                  <a:cxn ang="0">
                    <a:pos x="42" y="65"/>
                  </a:cxn>
                </a:cxnLst>
                <a:rect l="0" t="0" r="r" b="b"/>
                <a:pathLst>
                  <a:path w="63" h="73">
                    <a:moveTo>
                      <a:pt x="42" y="65"/>
                    </a:moveTo>
                    <a:lnTo>
                      <a:pt x="58" y="72"/>
                    </a:lnTo>
                    <a:lnTo>
                      <a:pt x="62" y="72"/>
                    </a:lnTo>
                    <a:lnTo>
                      <a:pt x="62" y="67"/>
                    </a:lnTo>
                    <a:lnTo>
                      <a:pt x="58" y="65"/>
                    </a:lnTo>
                    <a:lnTo>
                      <a:pt x="58" y="62"/>
                    </a:lnTo>
                    <a:lnTo>
                      <a:pt x="44" y="56"/>
                    </a:lnTo>
                    <a:lnTo>
                      <a:pt x="37" y="45"/>
                    </a:lnTo>
                    <a:lnTo>
                      <a:pt x="31" y="34"/>
                    </a:lnTo>
                    <a:lnTo>
                      <a:pt x="26" y="20"/>
                    </a:lnTo>
                    <a:lnTo>
                      <a:pt x="9" y="0"/>
                    </a:lnTo>
                    <a:lnTo>
                      <a:pt x="6" y="4"/>
                    </a:lnTo>
                    <a:lnTo>
                      <a:pt x="2" y="9"/>
                    </a:lnTo>
                    <a:lnTo>
                      <a:pt x="0" y="11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9" y="31"/>
                    </a:lnTo>
                    <a:lnTo>
                      <a:pt x="20" y="45"/>
                    </a:lnTo>
                    <a:lnTo>
                      <a:pt x="31" y="56"/>
                    </a:lnTo>
                    <a:lnTo>
                      <a:pt x="42" y="65"/>
                    </a:lnTo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1100" name="Rectangle 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1101" name="Rectangle 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1102" name="Rectangle 3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31103" name="Rectangle 3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31104" name="Rectangle 3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EEA8C1-5B00-47A3-8AEE-2DF2E1CAEE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4B295-7D74-4BE0-B21D-1C294C55E8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C3520-0577-46E4-9719-17C90E049C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6DBF374-F192-4C73-B858-D3ED2E5D22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44987-9EAE-4FF9-8043-15E93430E4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22C36-0BA3-4737-B0E6-2283A6FCBB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68BC6-08A0-4337-9EB0-141D568E56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8C173-C939-410F-92E9-746312CFD6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64A1E-0E9F-45AD-8199-AAAC81BA33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560A4E-3541-472C-A346-2C27BC6286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0BD15-DEEB-417F-AD33-965EF87144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DB150-7F6F-4D88-A547-EA9C1B30D5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ChangeArrowheads="1"/>
          </p:cNvSpPr>
          <p:nvPr/>
        </p:nvSpPr>
        <p:spPr bwMode="invGray">
          <a:xfrm>
            <a:off x="685800" y="6629400"/>
            <a:ext cx="3505200" cy="227013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130052" name="Group 4"/>
          <p:cNvGrpSpPr>
            <a:grpSpLocks/>
          </p:cNvGrpSpPr>
          <p:nvPr/>
        </p:nvGrpSpPr>
        <p:grpSpPr bwMode="auto">
          <a:xfrm>
            <a:off x="4538663" y="6746875"/>
            <a:ext cx="4332287" cy="65088"/>
            <a:chOff x="2859" y="4250"/>
            <a:chExt cx="2729" cy="41"/>
          </a:xfrm>
        </p:grpSpPr>
        <p:sp>
          <p:nvSpPr>
            <p:cNvPr id="130053" name="Oval 5"/>
            <p:cNvSpPr>
              <a:spLocks noChangeArrowheads="1"/>
            </p:cNvSpPr>
            <p:nvPr/>
          </p:nvSpPr>
          <p:spPr bwMode="invGray">
            <a:xfrm>
              <a:off x="2859" y="4250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4" name="Oval 6"/>
            <p:cNvSpPr>
              <a:spLocks noChangeArrowheads="1"/>
            </p:cNvSpPr>
            <p:nvPr/>
          </p:nvSpPr>
          <p:spPr bwMode="invGray">
            <a:xfrm>
              <a:off x="3243" y="4250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5" name="Oval 7"/>
            <p:cNvSpPr>
              <a:spLocks noChangeArrowheads="1"/>
            </p:cNvSpPr>
            <p:nvPr/>
          </p:nvSpPr>
          <p:spPr bwMode="invGray">
            <a:xfrm>
              <a:off x="3627" y="4250"/>
              <a:ext cx="41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6" name="Oval 8"/>
            <p:cNvSpPr>
              <a:spLocks noChangeArrowheads="1"/>
            </p:cNvSpPr>
            <p:nvPr/>
          </p:nvSpPr>
          <p:spPr bwMode="invGray">
            <a:xfrm>
              <a:off x="4011" y="4250"/>
              <a:ext cx="41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7" name="Oval 9"/>
            <p:cNvSpPr>
              <a:spLocks noChangeArrowheads="1"/>
            </p:cNvSpPr>
            <p:nvPr/>
          </p:nvSpPr>
          <p:spPr bwMode="invGray">
            <a:xfrm>
              <a:off x="4395" y="4250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8" name="Oval 10"/>
            <p:cNvSpPr>
              <a:spLocks noChangeArrowheads="1"/>
            </p:cNvSpPr>
            <p:nvPr/>
          </p:nvSpPr>
          <p:spPr bwMode="invGray">
            <a:xfrm>
              <a:off x="4779" y="4250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59" name="Oval 11"/>
            <p:cNvSpPr>
              <a:spLocks noChangeArrowheads="1"/>
            </p:cNvSpPr>
            <p:nvPr/>
          </p:nvSpPr>
          <p:spPr bwMode="invGray">
            <a:xfrm>
              <a:off x="5163" y="4250"/>
              <a:ext cx="42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0060" name="Oval 12"/>
            <p:cNvSpPr>
              <a:spLocks noChangeArrowheads="1"/>
            </p:cNvSpPr>
            <p:nvPr/>
          </p:nvSpPr>
          <p:spPr bwMode="invGray">
            <a:xfrm>
              <a:off x="5547" y="4250"/>
              <a:ext cx="41" cy="4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0061" name="Rectangle 13"/>
          <p:cNvSpPr>
            <a:spLocks noChangeArrowheads="1"/>
          </p:cNvSpPr>
          <p:nvPr/>
        </p:nvSpPr>
        <p:spPr bwMode="invGray">
          <a:xfrm>
            <a:off x="762000" y="762000"/>
            <a:ext cx="8380413" cy="762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0062" name="Oval 14"/>
          <p:cNvSpPr>
            <a:spLocks noChangeArrowheads="1"/>
          </p:cNvSpPr>
          <p:nvPr/>
        </p:nvSpPr>
        <p:spPr bwMode="invGray">
          <a:xfrm>
            <a:off x="804863" y="117475"/>
            <a:ext cx="66675" cy="66675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0063" name="Oval 15"/>
          <p:cNvSpPr>
            <a:spLocks noChangeArrowheads="1"/>
          </p:cNvSpPr>
          <p:nvPr/>
        </p:nvSpPr>
        <p:spPr bwMode="invGray">
          <a:xfrm>
            <a:off x="804863" y="347663"/>
            <a:ext cx="66675" cy="65087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0064" name="Oval 16"/>
          <p:cNvSpPr>
            <a:spLocks noChangeArrowheads="1"/>
          </p:cNvSpPr>
          <p:nvPr/>
        </p:nvSpPr>
        <p:spPr bwMode="invGray">
          <a:xfrm>
            <a:off x="804863" y="574675"/>
            <a:ext cx="66675" cy="65088"/>
          </a:xfrm>
          <a:prstGeom prst="ellipse">
            <a:avLst/>
          </a:pr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0065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0066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006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3006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13006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fld id="{4DB227F2-A7AA-4E62-973A-30E1E4C394F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rgbClr val="FFFF00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209800"/>
            <a:ext cx="8763000" cy="1143000"/>
          </a:xfrm>
        </p:spPr>
        <p:txBody>
          <a:bodyPr/>
          <a:lstStyle/>
          <a:p>
            <a:r>
              <a:rPr lang="en-US" sz="3600">
                <a:cs typeface="Times New Roman" pitchFamily="18" charset="0"/>
              </a:rPr>
              <a:t>GAS LIQUID CHROMATOGRAPHY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533400" y="1828800"/>
            <a:ext cx="8382000" cy="464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z="3600"/>
              <a:t>Thermal Conductivity Basics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105400" y="1931988"/>
            <a:ext cx="36496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403225" eaLnBrk="0" hangingPunct="0">
              <a:buClr>
                <a:srgbClr val="104160"/>
              </a:buClr>
              <a:buSzPct val="90000"/>
              <a:buFont typeface="Monotype Sorts" pitchFamily="2" charset="2"/>
              <a:buNone/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When the carrier gas is contaminated by sample        , the cooling effect of the gas changes. The difference in cooling is used to generate the detector signal.</a:t>
            </a:r>
            <a:endParaRPr lang="en-US" sz="1600">
              <a:latin typeface="Arial" pitchFamily="34" charset="0"/>
            </a:endParaRPr>
          </a:p>
        </p:txBody>
      </p:sp>
      <p:sp>
        <p:nvSpPr>
          <p:cNvPr id="37897" name="Freeform 9"/>
          <p:cNvSpPr>
            <a:spLocks/>
          </p:cNvSpPr>
          <p:nvPr/>
        </p:nvSpPr>
        <p:spPr bwMode="auto">
          <a:xfrm>
            <a:off x="5943600" y="2178050"/>
            <a:ext cx="173038" cy="184150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119" y="131"/>
              </a:cxn>
              <a:cxn ang="0">
                <a:pos x="0" y="131"/>
              </a:cxn>
              <a:cxn ang="0">
                <a:pos x="60" y="0"/>
              </a:cxn>
              <a:cxn ang="0">
                <a:pos x="60" y="0"/>
              </a:cxn>
            </a:cxnLst>
            <a:rect l="0" t="0" r="r" b="b"/>
            <a:pathLst>
              <a:path w="120" h="132">
                <a:moveTo>
                  <a:pt x="60" y="0"/>
                </a:moveTo>
                <a:lnTo>
                  <a:pt x="119" y="131"/>
                </a:lnTo>
                <a:lnTo>
                  <a:pt x="0" y="131"/>
                </a:lnTo>
                <a:lnTo>
                  <a:pt x="60" y="0"/>
                </a:lnTo>
                <a:lnTo>
                  <a:pt x="60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836613" y="1946275"/>
            <a:ext cx="360045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403225" eaLnBrk="0" hangingPunct="0">
              <a:buClr>
                <a:srgbClr val="104160"/>
              </a:buClr>
              <a:buSzPct val="90000"/>
              <a:buFont typeface="Monotype Sorts" pitchFamily="2" charset="2"/>
              <a:buNone/>
            </a:pPr>
            <a:r>
              <a:rPr lang="en-US" sz="1600">
                <a:solidFill>
                  <a:srgbClr val="000000"/>
                </a:solidFill>
                <a:latin typeface="Arial" pitchFamily="34" charset="0"/>
              </a:rPr>
              <a:t>The TCD is a nondestructive, concentration sensing detector.  A heated filament is cooled by the flow of carrier gas.</a:t>
            </a:r>
            <a:endParaRPr lang="en-US" sz="1600">
              <a:latin typeface="Arial" pitchFamily="34" charset="0"/>
            </a:endParaRPr>
          </a:p>
        </p:txBody>
      </p:sp>
      <p:sp>
        <p:nvSpPr>
          <p:cNvPr id="37900" name="Freeform 12"/>
          <p:cNvSpPr>
            <a:spLocks/>
          </p:cNvSpPr>
          <p:nvPr/>
        </p:nvSpPr>
        <p:spPr bwMode="auto">
          <a:xfrm>
            <a:off x="1981200" y="2743200"/>
            <a:ext cx="244475" cy="200025"/>
          </a:xfrm>
          <a:custGeom>
            <a:avLst/>
            <a:gdLst/>
            <a:ahLst/>
            <a:cxnLst>
              <a:cxn ang="0">
                <a:pos x="188" y="91"/>
              </a:cxn>
              <a:cxn ang="0">
                <a:pos x="187" y="76"/>
              </a:cxn>
              <a:cxn ang="0">
                <a:pos x="183" y="62"/>
              </a:cxn>
              <a:cxn ang="0">
                <a:pos x="176" y="49"/>
              </a:cxn>
              <a:cxn ang="0">
                <a:pos x="169" y="37"/>
              </a:cxn>
              <a:cxn ang="0">
                <a:pos x="159" y="26"/>
              </a:cxn>
              <a:cxn ang="0">
                <a:pos x="148" y="17"/>
              </a:cxn>
              <a:cxn ang="0">
                <a:pos x="135" y="10"/>
              </a:cxn>
              <a:cxn ang="0">
                <a:pos x="122" y="4"/>
              </a:cxn>
              <a:cxn ang="0">
                <a:pos x="108" y="0"/>
              </a:cxn>
              <a:cxn ang="0">
                <a:pos x="94" y="0"/>
              </a:cxn>
              <a:cxn ang="0">
                <a:pos x="80" y="0"/>
              </a:cxn>
              <a:cxn ang="0">
                <a:pos x="68" y="4"/>
              </a:cxn>
              <a:cxn ang="0">
                <a:pos x="54" y="10"/>
              </a:cxn>
              <a:cxn ang="0">
                <a:pos x="42" y="17"/>
              </a:cxn>
              <a:cxn ang="0">
                <a:pos x="31" y="26"/>
              </a:cxn>
              <a:cxn ang="0">
                <a:pos x="20" y="37"/>
              </a:cxn>
              <a:cxn ang="0">
                <a:pos x="12" y="49"/>
              </a:cxn>
              <a:cxn ang="0">
                <a:pos x="8" y="62"/>
              </a:cxn>
              <a:cxn ang="0">
                <a:pos x="4" y="76"/>
              </a:cxn>
              <a:cxn ang="0">
                <a:pos x="0" y="91"/>
              </a:cxn>
              <a:cxn ang="0">
                <a:pos x="0" y="105"/>
              </a:cxn>
              <a:cxn ang="0">
                <a:pos x="4" y="121"/>
              </a:cxn>
              <a:cxn ang="0">
                <a:pos x="8" y="134"/>
              </a:cxn>
              <a:cxn ang="0">
                <a:pos x="12" y="148"/>
              </a:cxn>
              <a:cxn ang="0">
                <a:pos x="20" y="160"/>
              </a:cxn>
              <a:cxn ang="0">
                <a:pos x="31" y="169"/>
              </a:cxn>
              <a:cxn ang="0">
                <a:pos x="42" y="180"/>
              </a:cxn>
              <a:cxn ang="0">
                <a:pos x="54" y="188"/>
              </a:cxn>
              <a:cxn ang="0">
                <a:pos x="68" y="193"/>
              </a:cxn>
              <a:cxn ang="0">
                <a:pos x="80" y="196"/>
              </a:cxn>
              <a:cxn ang="0">
                <a:pos x="94" y="197"/>
              </a:cxn>
              <a:cxn ang="0">
                <a:pos x="108" y="196"/>
              </a:cxn>
              <a:cxn ang="0">
                <a:pos x="122" y="193"/>
              </a:cxn>
              <a:cxn ang="0">
                <a:pos x="135" y="188"/>
              </a:cxn>
              <a:cxn ang="0">
                <a:pos x="148" y="180"/>
              </a:cxn>
              <a:cxn ang="0">
                <a:pos x="159" y="169"/>
              </a:cxn>
              <a:cxn ang="0">
                <a:pos x="169" y="160"/>
              </a:cxn>
              <a:cxn ang="0">
                <a:pos x="176" y="148"/>
              </a:cxn>
              <a:cxn ang="0">
                <a:pos x="183" y="134"/>
              </a:cxn>
              <a:cxn ang="0">
                <a:pos x="187" y="121"/>
              </a:cxn>
              <a:cxn ang="0">
                <a:pos x="188" y="105"/>
              </a:cxn>
              <a:cxn ang="0">
                <a:pos x="188" y="98"/>
              </a:cxn>
            </a:cxnLst>
            <a:rect l="0" t="0" r="r" b="b"/>
            <a:pathLst>
              <a:path w="189" h="198">
                <a:moveTo>
                  <a:pt x="188" y="98"/>
                </a:moveTo>
                <a:lnTo>
                  <a:pt x="188" y="91"/>
                </a:lnTo>
                <a:lnTo>
                  <a:pt x="188" y="84"/>
                </a:lnTo>
                <a:lnTo>
                  <a:pt x="187" y="76"/>
                </a:lnTo>
                <a:lnTo>
                  <a:pt x="184" y="68"/>
                </a:lnTo>
                <a:lnTo>
                  <a:pt x="183" y="62"/>
                </a:lnTo>
                <a:lnTo>
                  <a:pt x="180" y="56"/>
                </a:lnTo>
                <a:lnTo>
                  <a:pt x="176" y="49"/>
                </a:lnTo>
                <a:lnTo>
                  <a:pt x="174" y="43"/>
                </a:lnTo>
                <a:lnTo>
                  <a:pt x="169" y="37"/>
                </a:lnTo>
                <a:lnTo>
                  <a:pt x="164" y="31"/>
                </a:lnTo>
                <a:lnTo>
                  <a:pt x="159" y="26"/>
                </a:lnTo>
                <a:lnTo>
                  <a:pt x="154" y="22"/>
                </a:lnTo>
                <a:lnTo>
                  <a:pt x="148" y="17"/>
                </a:lnTo>
                <a:lnTo>
                  <a:pt x="140" y="12"/>
                </a:lnTo>
                <a:lnTo>
                  <a:pt x="135" y="10"/>
                </a:lnTo>
                <a:lnTo>
                  <a:pt x="129" y="6"/>
                </a:lnTo>
                <a:lnTo>
                  <a:pt x="122" y="4"/>
                </a:lnTo>
                <a:lnTo>
                  <a:pt x="115" y="3"/>
                </a:lnTo>
                <a:lnTo>
                  <a:pt x="108" y="0"/>
                </a:lnTo>
                <a:lnTo>
                  <a:pt x="100" y="0"/>
                </a:lnTo>
                <a:lnTo>
                  <a:pt x="94" y="0"/>
                </a:lnTo>
                <a:lnTo>
                  <a:pt x="88" y="0"/>
                </a:lnTo>
                <a:lnTo>
                  <a:pt x="80" y="0"/>
                </a:lnTo>
                <a:lnTo>
                  <a:pt x="74" y="3"/>
                </a:lnTo>
                <a:lnTo>
                  <a:pt x="68" y="4"/>
                </a:lnTo>
                <a:lnTo>
                  <a:pt x="60" y="6"/>
                </a:lnTo>
                <a:lnTo>
                  <a:pt x="54" y="10"/>
                </a:lnTo>
                <a:lnTo>
                  <a:pt x="48" y="12"/>
                </a:lnTo>
                <a:lnTo>
                  <a:pt x="42" y="17"/>
                </a:lnTo>
                <a:lnTo>
                  <a:pt x="36" y="22"/>
                </a:lnTo>
                <a:lnTo>
                  <a:pt x="31" y="26"/>
                </a:lnTo>
                <a:lnTo>
                  <a:pt x="26" y="31"/>
                </a:lnTo>
                <a:lnTo>
                  <a:pt x="20" y="37"/>
                </a:lnTo>
                <a:lnTo>
                  <a:pt x="18" y="43"/>
                </a:lnTo>
                <a:lnTo>
                  <a:pt x="12" y="49"/>
                </a:lnTo>
                <a:lnTo>
                  <a:pt x="10" y="56"/>
                </a:lnTo>
                <a:lnTo>
                  <a:pt x="8" y="62"/>
                </a:lnTo>
                <a:lnTo>
                  <a:pt x="4" y="68"/>
                </a:lnTo>
                <a:lnTo>
                  <a:pt x="4" y="76"/>
                </a:lnTo>
                <a:lnTo>
                  <a:pt x="0" y="84"/>
                </a:lnTo>
                <a:lnTo>
                  <a:pt x="0" y="91"/>
                </a:lnTo>
                <a:lnTo>
                  <a:pt x="0" y="98"/>
                </a:lnTo>
                <a:lnTo>
                  <a:pt x="0" y="105"/>
                </a:lnTo>
                <a:lnTo>
                  <a:pt x="0" y="114"/>
                </a:lnTo>
                <a:lnTo>
                  <a:pt x="4" y="121"/>
                </a:lnTo>
                <a:lnTo>
                  <a:pt x="4" y="127"/>
                </a:lnTo>
                <a:lnTo>
                  <a:pt x="8" y="134"/>
                </a:lnTo>
                <a:lnTo>
                  <a:pt x="10" y="141"/>
                </a:lnTo>
                <a:lnTo>
                  <a:pt x="12" y="148"/>
                </a:lnTo>
                <a:lnTo>
                  <a:pt x="18" y="154"/>
                </a:lnTo>
                <a:lnTo>
                  <a:pt x="20" y="160"/>
                </a:lnTo>
                <a:lnTo>
                  <a:pt x="26" y="166"/>
                </a:lnTo>
                <a:lnTo>
                  <a:pt x="31" y="169"/>
                </a:lnTo>
                <a:lnTo>
                  <a:pt x="36" y="176"/>
                </a:lnTo>
                <a:lnTo>
                  <a:pt x="42" y="180"/>
                </a:lnTo>
                <a:lnTo>
                  <a:pt x="48" y="183"/>
                </a:lnTo>
                <a:lnTo>
                  <a:pt x="54" y="188"/>
                </a:lnTo>
                <a:lnTo>
                  <a:pt x="60" y="190"/>
                </a:lnTo>
                <a:lnTo>
                  <a:pt x="68" y="193"/>
                </a:lnTo>
                <a:lnTo>
                  <a:pt x="74" y="195"/>
                </a:lnTo>
                <a:lnTo>
                  <a:pt x="80" y="196"/>
                </a:lnTo>
                <a:lnTo>
                  <a:pt x="88" y="196"/>
                </a:lnTo>
                <a:lnTo>
                  <a:pt x="94" y="197"/>
                </a:lnTo>
                <a:lnTo>
                  <a:pt x="100" y="196"/>
                </a:lnTo>
                <a:lnTo>
                  <a:pt x="108" y="196"/>
                </a:lnTo>
                <a:lnTo>
                  <a:pt x="115" y="195"/>
                </a:lnTo>
                <a:lnTo>
                  <a:pt x="122" y="193"/>
                </a:lnTo>
                <a:lnTo>
                  <a:pt x="129" y="190"/>
                </a:lnTo>
                <a:lnTo>
                  <a:pt x="135" y="188"/>
                </a:lnTo>
                <a:lnTo>
                  <a:pt x="140" y="183"/>
                </a:lnTo>
                <a:lnTo>
                  <a:pt x="148" y="180"/>
                </a:lnTo>
                <a:lnTo>
                  <a:pt x="154" y="176"/>
                </a:lnTo>
                <a:lnTo>
                  <a:pt x="159" y="169"/>
                </a:lnTo>
                <a:lnTo>
                  <a:pt x="164" y="166"/>
                </a:lnTo>
                <a:lnTo>
                  <a:pt x="169" y="160"/>
                </a:lnTo>
                <a:lnTo>
                  <a:pt x="174" y="154"/>
                </a:lnTo>
                <a:lnTo>
                  <a:pt x="176" y="148"/>
                </a:lnTo>
                <a:lnTo>
                  <a:pt x="180" y="141"/>
                </a:lnTo>
                <a:lnTo>
                  <a:pt x="183" y="134"/>
                </a:lnTo>
                <a:lnTo>
                  <a:pt x="184" y="127"/>
                </a:lnTo>
                <a:lnTo>
                  <a:pt x="187" y="121"/>
                </a:lnTo>
                <a:lnTo>
                  <a:pt x="188" y="114"/>
                </a:lnTo>
                <a:lnTo>
                  <a:pt x="188" y="105"/>
                </a:lnTo>
                <a:lnTo>
                  <a:pt x="188" y="98"/>
                </a:lnTo>
                <a:lnTo>
                  <a:pt x="188" y="98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37902" name="Group 14"/>
          <p:cNvGrpSpPr>
            <a:grpSpLocks/>
          </p:cNvGrpSpPr>
          <p:nvPr/>
        </p:nvGrpSpPr>
        <p:grpSpPr bwMode="auto">
          <a:xfrm>
            <a:off x="1652588" y="3124200"/>
            <a:ext cx="1395412" cy="3163888"/>
            <a:chOff x="634" y="1025"/>
            <a:chExt cx="941" cy="2524"/>
          </a:xfrm>
        </p:grpSpPr>
        <p:sp>
          <p:nvSpPr>
            <p:cNvPr id="37903" name="Line 15"/>
            <p:cNvSpPr>
              <a:spLocks noChangeShapeType="1"/>
            </p:cNvSpPr>
            <p:nvPr/>
          </p:nvSpPr>
          <p:spPr bwMode="auto">
            <a:xfrm>
              <a:off x="648" y="1695"/>
              <a:ext cx="562" cy="0"/>
            </a:xfrm>
            <a:prstGeom prst="line">
              <a:avLst/>
            </a:prstGeom>
            <a:noFill/>
            <a:ln w="47466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4" name="Line 16"/>
            <p:cNvSpPr>
              <a:spLocks noChangeShapeType="1"/>
            </p:cNvSpPr>
            <p:nvPr/>
          </p:nvSpPr>
          <p:spPr bwMode="auto">
            <a:xfrm>
              <a:off x="634" y="3278"/>
              <a:ext cx="583" cy="0"/>
            </a:xfrm>
            <a:prstGeom prst="line">
              <a:avLst/>
            </a:prstGeom>
            <a:noFill/>
            <a:ln w="47466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5" name="Line 17"/>
            <p:cNvSpPr>
              <a:spLocks noChangeShapeType="1"/>
            </p:cNvSpPr>
            <p:nvPr/>
          </p:nvSpPr>
          <p:spPr bwMode="auto">
            <a:xfrm>
              <a:off x="1210" y="2740"/>
              <a:ext cx="0" cy="538"/>
            </a:xfrm>
            <a:prstGeom prst="line">
              <a:avLst/>
            </a:prstGeom>
            <a:noFill/>
            <a:ln w="31234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6" name="Line 18"/>
            <p:cNvSpPr>
              <a:spLocks noChangeShapeType="1"/>
            </p:cNvSpPr>
            <p:nvPr/>
          </p:nvSpPr>
          <p:spPr bwMode="auto">
            <a:xfrm>
              <a:off x="1210" y="2217"/>
              <a:ext cx="0" cy="538"/>
            </a:xfrm>
            <a:prstGeom prst="line">
              <a:avLst/>
            </a:prstGeom>
            <a:noFill/>
            <a:ln w="31234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7" name="Line 19"/>
            <p:cNvSpPr>
              <a:spLocks noChangeShapeType="1"/>
            </p:cNvSpPr>
            <p:nvPr/>
          </p:nvSpPr>
          <p:spPr bwMode="auto">
            <a:xfrm>
              <a:off x="1210" y="1695"/>
              <a:ext cx="0" cy="537"/>
            </a:xfrm>
            <a:prstGeom prst="line">
              <a:avLst/>
            </a:prstGeom>
            <a:noFill/>
            <a:ln w="31234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8" name="Freeform 20"/>
            <p:cNvSpPr>
              <a:spLocks/>
            </p:cNvSpPr>
            <p:nvPr/>
          </p:nvSpPr>
          <p:spPr bwMode="auto">
            <a:xfrm>
              <a:off x="847" y="1025"/>
              <a:ext cx="728" cy="508"/>
            </a:xfrm>
            <a:custGeom>
              <a:avLst/>
              <a:gdLst/>
              <a:ahLst/>
              <a:cxnLst>
                <a:cxn ang="0">
                  <a:pos x="727" y="235"/>
                </a:cxn>
                <a:cxn ang="0">
                  <a:pos x="717" y="196"/>
                </a:cxn>
                <a:cxn ang="0">
                  <a:pos x="702" y="160"/>
                </a:cxn>
                <a:cxn ang="0">
                  <a:pos x="678" y="127"/>
                </a:cxn>
                <a:cxn ang="0">
                  <a:pos x="648" y="95"/>
                </a:cxn>
                <a:cxn ang="0">
                  <a:pos x="611" y="68"/>
                </a:cxn>
                <a:cxn ang="0">
                  <a:pos x="569" y="44"/>
                </a:cxn>
                <a:cxn ang="0">
                  <a:pos x="521" y="25"/>
                </a:cxn>
                <a:cxn ang="0">
                  <a:pos x="471" y="11"/>
                </a:cxn>
                <a:cxn ang="0">
                  <a:pos x="419" y="3"/>
                </a:cxn>
                <a:cxn ang="0">
                  <a:pos x="363" y="0"/>
                </a:cxn>
                <a:cxn ang="0">
                  <a:pos x="309" y="3"/>
                </a:cxn>
                <a:cxn ang="0">
                  <a:pos x="257" y="11"/>
                </a:cxn>
                <a:cxn ang="0">
                  <a:pos x="207" y="25"/>
                </a:cxn>
                <a:cxn ang="0">
                  <a:pos x="159" y="44"/>
                </a:cxn>
                <a:cxn ang="0">
                  <a:pos x="117" y="68"/>
                </a:cxn>
                <a:cxn ang="0">
                  <a:pos x="80" y="95"/>
                </a:cxn>
                <a:cxn ang="0">
                  <a:pos x="50" y="127"/>
                </a:cxn>
                <a:cxn ang="0">
                  <a:pos x="25" y="160"/>
                </a:cxn>
                <a:cxn ang="0">
                  <a:pos x="10" y="196"/>
                </a:cxn>
                <a:cxn ang="0">
                  <a:pos x="2" y="235"/>
                </a:cxn>
                <a:cxn ang="0">
                  <a:pos x="2" y="272"/>
                </a:cxn>
                <a:cxn ang="0">
                  <a:pos x="10" y="311"/>
                </a:cxn>
                <a:cxn ang="0">
                  <a:pos x="25" y="346"/>
                </a:cxn>
                <a:cxn ang="0">
                  <a:pos x="50" y="380"/>
                </a:cxn>
                <a:cxn ang="0">
                  <a:pos x="80" y="410"/>
                </a:cxn>
                <a:cxn ang="0">
                  <a:pos x="117" y="438"/>
                </a:cxn>
                <a:cxn ang="0">
                  <a:pos x="159" y="462"/>
                </a:cxn>
                <a:cxn ang="0">
                  <a:pos x="207" y="481"/>
                </a:cxn>
                <a:cxn ang="0">
                  <a:pos x="257" y="496"/>
                </a:cxn>
                <a:cxn ang="0">
                  <a:pos x="309" y="505"/>
                </a:cxn>
                <a:cxn ang="0">
                  <a:pos x="363" y="507"/>
                </a:cxn>
                <a:cxn ang="0">
                  <a:pos x="419" y="505"/>
                </a:cxn>
                <a:cxn ang="0">
                  <a:pos x="471" y="496"/>
                </a:cxn>
                <a:cxn ang="0">
                  <a:pos x="521" y="481"/>
                </a:cxn>
                <a:cxn ang="0">
                  <a:pos x="569" y="462"/>
                </a:cxn>
                <a:cxn ang="0">
                  <a:pos x="611" y="438"/>
                </a:cxn>
                <a:cxn ang="0">
                  <a:pos x="648" y="410"/>
                </a:cxn>
                <a:cxn ang="0">
                  <a:pos x="678" y="380"/>
                </a:cxn>
                <a:cxn ang="0">
                  <a:pos x="702" y="346"/>
                </a:cxn>
                <a:cxn ang="0">
                  <a:pos x="717" y="311"/>
                </a:cxn>
                <a:cxn ang="0">
                  <a:pos x="727" y="272"/>
                </a:cxn>
              </a:cxnLst>
              <a:rect l="0" t="0" r="r" b="b"/>
              <a:pathLst>
                <a:path w="728" h="508">
                  <a:moveTo>
                    <a:pt x="727" y="254"/>
                  </a:moveTo>
                  <a:lnTo>
                    <a:pt x="727" y="235"/>
                  </a:lnTo>
                  <a:lnTo>
                    <a:pt x="722" y="215"/>
                  </a:lnTo>
                  <a:lnTo>
                    <a:pt x="717" y="196"/>
                  </a:lnTo>
                  <a:lnTo>
                    <a:pt x="710" y="179"/>
                  </a:lnTo>
                  <a:lnTo>
                    <a:pt x="702" y="160"/>
                  </a:lnTo>
                  <a:lnTo>
                    <a:pt x="692" y="143"/>
                  </a:lnTo>
                  <a:lnTo>
                    <a:pt x="678" y="127"/>
                  </a:lnTo>
                  <a:lnTo>
                    <a:pt x="664" y="111"/>
                  </a:lnTo>
                  <a:lnTo>
                    <a:pt x="648" y="95"/>
                  </a:lnTo>
                  <a:lnTo>
                    <a:pt x="630" y="81"/>
                  </a:lnTo>
                  <a:lnTo>
                    <a:pt x="611" y="68"/>
                  </a:lnTo>
                  <a:lnTo>
                    <a:pt x="590" y="55"/>
                  </a:lnTo>
                  <a:lnTo>
                    <a:pt x="569" y="44"/>
                  </a:lnTo>
                  <a:lnTo>
                    <a:pt x="545" y="35"/>
                  </a:lnTo>
                  <a:lnTo>
                    <a:pt x="521" y="25"/>
                  </a:lnTo>
                  <a:lnTo>
                    <a:pt x="496" y="19"/>
                  </a:lnTo>
                  <a:lnTo>
                    <a:pt x="471" y="11"/>
                  </a:lnTo>
                  <a:lnTo>
                    <a:pt x="444" y="7"/>
                  </a:lnTo>
                  <a:lnTo>
                    <a:pt x="419" y="3"/>
                  </a:lnTo>
                  <a:lnTo>
                    <a:pt x="391" y="1"/>
                  </a:lnTo>
                  <a:lnTo>
                    <a:pt x="363" y="0"/>
                  </a:lnTo>
                  <a:lnTo>
                    <a:pt x="337" y="1"/>
                  </a:lnTo>
                  <a:lnTo>
                    <a:pt x="309" y="3"/>
                  </a:lnTo>
                  <a:lnTo>
                    <a:pt x="283" y="7"/>
                  </a:lnTo>
                  <a:lnTo>
                    <a:pt x="257" y="11"/>
                  </a:lnTo>
                  <a:lnTo>
                    <a:pt x="232" y="19"/>
                  </a:lnTo>
                  <a:lnTo>
                    <a:pt x="207" y="25"/>
                  </a:lnTo>
                  <a:lnTo>
                    <a:pt x="182" y="35"/>
                  </a:lnTo>
                  <a:lnTo>
                    <a:pt x="159" y="44"/>
                  </a:lnTo>
                  <a:lnTo>
                    <a:pt x="137" y="55"/>
                  </a:lnTo>
                  <a:lnTo>
                    <a:pt x="117" y="68"/>
                  </a:lnTo>
                  <a:lnTo>
                    <a:pt x="98" y="81"/>
                  </a:lnTo>
                  <a:lnTo>
                    <a:pt x="80" y="95"/>
                  </a:lnTo>
                  <a:lnTo>
                    <a:pt x="64" y="111"/>
                  </a:lnTo>
                  <a:lnTo>
                    <a:pt x="50" y="127"/>
                  </a:lnTo>
                  <a:lnTo>
                    <a:pt x="36" y="143"/>
                  </a:lnTo>
                  <a:lnTo>
                    <a:pt x="25" y="160"/>
                  </a:lnTo>
                  <a:lnTo>
                    <a:pt x="17" y="179"/>
                  </a:lnTo>
                  <a:lnTo>
                    <a:pt x="10" y="196"/>
                  </a:lnTo>
                  <a:lnTo>
                    <a:pt x="5" y="215"/>
                  </a:lnTo>
                  <a:lnTo>
                    <a:pt x="2" y="235"/>
                  </a:lnTo>
                  <a:lnTo>
                    <a:pt x="0" y="254"/>
                  </a:lnTo>
                  <a:lnTo>
                    <a:pt x="2" y="272"/>
                  </a:lnTo>
                  <a:lnTo>
                    <a:pt x="5" y="291"/>
                  </a:lnTo>
                  <a:lnTo>
                    <a:pt x="10" y="311"/>
                  </a:lnTo>
                  <a:lnTo>
                    <a:pt x="17" y="327"/>
                  </a:lnTo>
                  <a:lnTo>
                    <a:pt x="25" y="346"/>
                  </a:lnTo>
                  <a:lnTo>
                    <a:pt x="36" y="362"/>
                  </a:lnTo>
                  <a:lnTo>
                    <a:pt x="50" y="380"/>
                  </a:lnTo>
                  <a:lnTo>
                    <a:pt x="64" y="397"/>
                  </a:lnTo>
                  <a:lnTo>
                    <a:pt x="80" y="410"/>
                  </a:lnTo>
                  <a:lnTo>
                    <a:pt x="98" y="426"/>
                  </a:lnTo>
                  <a:lnTo>
                    <a:pt x="117" y="438"/>
                  </a:lnTo>
                  <a:lnTo>
                    <a:pt x="137" y="452"/>
                  </a:lnTo>
                  <a:lnTo>
                    <a:pt x="159" y="462"/>
                  </a:lnTo>
                  <a:lnTo>
                    <a:pt x="182" y="472"/>
                  </a:lnTo>
                  <a:lnTo>
                    <a:pt x="207" y="481"/>
                  </a:lnTo>
                  <a:lnTo>
                    <a:pt x="232" y="489"/>
                  </a:lnTo>
                  <a:lnTo>
                    <a:pt x="257" y="496"/>
                  </a:lnTo>
                  <a:lnTo>
                    <a:pt x="283" y="500"/>
                  </a:lnTo>
                  <a:lnTo>
                    <a:pt x="309" y="505"/>
                  </a:lnTo>
                  <a:lnTo>
                    <a:pt x="337" y="505"/>
                  </a:lnTo>
                  <a:lnTo>
                    <a:pt x="363" y="507"/>
                  </a:lnTo>
                  <a:lnTo>
                    <a:pt x="391" y="505"/>
                  </a:lnTo>
                  <a:lnTo>
                    <a:pt x="419" y="505"/>
                  </a:lnTo>
                  <a:lnTo>
                    <a:pt x="444" y="500"/>
                  </a:lnTo>
                  <a:lnTo>
                    <a:pt x="471" y="496"/>
                  </a:lnTo>
                  <a:lnTo>
                    <a:pt x="496" y="489"/>
                  </a:lnTo>
                  <a:lnTo>
                    <a:pt x="521" y="481"/>
                  </a:lnTo>
                  <a:lnTo>
                    <a:pt x="545" y="472"/>
                  </a:lnTo>
                  <a:lnTo>
                    <a:pt x="569" y="462"/>
                  </a:lnTo>
                  <a:lnTo>
                    <a:pt x="590" y="452"/>
                  </a:lnTo>
                  <a:lnTo>
                    <a:pt x="611" y="438"/>
                  </a:lnTo>
                  <a:lnTo>
                    <a:pt x="630" y="426"/>
                  </a:lnTo>
                  <a:lnTo>
                    <a:pt x="648" y="410"/>
                  </a:lnTo>
                  <a:lnTo>
                    <a:pt x="664" y="397"/>
                  </a:lnTo>
                  <a:lnTo>
                    <a:pt x="678" y="380"/>
                  </a:lnTo>
                  <a:lnTo>
                    <a:pt x="692" y="362"/>
                  </a:lnTo>
                  <a:lnTo>
                    <a:pt x="702" y="346"/>
                  </a:lnTo>
                  <a:lnTo>
                    <a:pt x="710" y="327"/>
                  </a:lnTo>
                  <a:lnTo>
                    <a:pt x="717" y="311"/>
                  </a:lnTo>
                  <a:lnTo>
                    <a:pt x="722" y="291"/>
                  </a:lnTo>
                  <a:lnTo>
                    <a:pt x="727" y="272"/>
                  </a:lnTo>
                  <a:lnTo>
                    <a:pt x="727" y="254"/>
                  </a:lnTo>
                </a:path>
              </a:pathLst>
            </a:custGeom>
            <a:noFill/>
            <a:ln w="31234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Freeform 21"/>
            <p:cNvSpPr>
              <a:spLocks/>
            </p:cNvSpPr>
            <p:nvPr/>
          </p:nvSpPr>
          <p:spPr bwMode="auto">
            <a:xfrm>
              <a:off x="1568" y="1231"/>
              <a:ext cx="6" cy="20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40"/>
                </a:cxn>
                <a:cxn ang="0">
                  <a:pos x="3" y="2060"/>
                </a:cxn>
                <a:cxn ang="0">
                  <a:pos x="5" y="2079"/>
                </a:cxn>
              </a:cxnLst>
              <a:rect l="0" t="0" r="r" b="b"/>
              <a:pathLst>
                <a:path w="6" h="2080">
                  <a:moveTo>
                    <a:pt x="0" y="0"/>
                  </a:moveTo>
                  <a:lnTo>
                    <a:pt x="0" y="2040"/>
                  </a:lnTo>
                  <a:lnTo>
                    <a:pt x="3" y="2060"/>
                  </a:lnTo>
                  <a:lnTo>
                    <a:pt x="5" y="2079"/>
                  </a:lnTo>
                </a:path>
              </a:pathLst>
            </a:custGeom>
            <a:noFill/>
            <a:ln w="18732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0" name="Freeform 22"/>
            <p:cNvSpPr>
              <a:spLocks/>
            </p:cNvSpPr>
            <p:nvPr/>
          </p:nvSpPr>
          <p:spPr bwMode="auto">
            <a:xfrm>
              <a:off x="835" y="1237"/>
              <a:ext cx="726" cy="2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41"/>
                </a:cxn>
                <a:cxn ang="0">
                  <a:pos x="0" y="2058"/>
                </a:cxn>
                <a:cxn ang="0">
                  <a:pos x="0" y="2077"/>
                </a:cxn>
                <a:cxn ang="0">
                  <a:pos x="3" y="2096"/>
                </a:cxn>
                <a:cxn ang="0">
                  <a:pos x="10" y="2117"/>
                </a:cxn>
                <a:cxn ang="0">
                  <a:pos x="16" y="2133"/>
                </a:cxn>
                <a:cxn ang="0">
                  <a:pos x="24" y="2151"/>
                </a:cxn>
                <a:cxn ang="0">
                  <a:pos x="35" y="2169"/>
                </a:cxn>
                <a:cxn ang="0">
                  <a:pos x="47" y="2185"/>
                </a:cxn>
                <a:cxn ang="0">
                  <a:pos x="62" y="2202"/>
                </a:cxn>
                <a:cxn ang="0">
                  <a:pos x="78" y="2216"/>
                </a:cxn>
                <a:cxn ang="0">
                  <a:pos x="95" y="2232"/>
                </a:cxn>
                <a:cxn ang="0">
                  <a:pos x="116" y="2244"/>
                </a:cxn>
                <a:cxn ang="0">
                  <a:pos x="136" y="2256"/>
                </a:cxn>
                <a:cxn ang="0">
                  <a:pos x="158" y="2269"/>
                </a:cxn>
                <a:cxn ang="0">
                  <a:pos x="180" y="2277"/>
                </a:cxn>
                <a:cxn ang="0">
                  <a:pos x="205" y="2286"/>
                </a:cxn>
                <a:cxn ang="0">
                  <a:pos x="228" y="2294"/>
                </a:cxn>
                <a:cxn ang="0">
                  <a:pos x="254" y="2300"/>
                </a:cxn>
                <a:cxn ang="0">
                  <a:pos x="282" y="2305"/>
                </a:cxn>
                <a:cxn ang="0">
                  <a:pos x="307" y="2309"/>
                </a:cxn>
                <a:cxn ang="0">
                  <a:pos x="335" y="2311"/>
                </a:cxn>
                <a:cxn ang="0">
                  <a:pos x="363" y="2311"/>
                </a:cxn>
                <a:cxn ang="0">
                  <a:pos x="389" y="2311"/>
                </a:cxn>
                <a:cxn ang="0">
                  <a:pos x="415" y="2309"/>
                </a:cxn>
                <a:cxn ang="0">
                  <a:pos x="443" y="2305"/>
                </a:cxn>
                <a:cxn ang="0">
                  <a:pos x="468" y="2300"/>
                </a:cxn>
                <a:cxn ang="0">
                  <a:pos x="494" y="2294"/>
                </a:cxn>
                <a:cxn ang="0">
                  <a:pos x="518" y="2286"/>
                </a:cxn>
                <a:cxn ang="0">
                  <a:pos x="543" y="2277"/>
                </a:cxn>
                <a:cxn ang="0">
                  <a:pos x="567" y="2269"/>
                </a:cxn>
                <a:cxn ang="0">
                  <a:pos x="588" y="2256"/>
                </a:cxn>
                <a:cxn ang="0">
                  <a:pos x="609" y="2244"/>
                </a:cxn>
                <a:cxn ang="0">
                  <a:pos x="627" y="2232"/>
                </a:cxn>
                <a:cxn ang="0">
                  <a:pos x="646" y="2216"/>
                </a:cxn>
                <a:cxn ang="0">
                  <a:pos x="662" y="2202"/>
                </a:cxn>
                <a:cxn ang="0">
                  <a:pos x="675" y="2185"/>
                </a:cxn>
                <a:cxn ang="0">
                  <a:pos x="690" y="2169"/>
                </a:cxn>
                <a:cxn ang="0">
                  <a:pos x="700" y="2151"/>
                </a:cxn>
                <a:cxn ang="0">
                  <a:pos x="708" y="2133"/>
                </a:cxn>
                <a:cxn ang="0">
                  <a:pos x="715" y="2117"/>
                </a:cxn>
                <a:cxn ang="0">
                  <a:pos x="719" y="2096"/>
                </a:cxn>
                <a:cxn ang="0">
                  <a:pos x="723" y="2077"/>
                </a:cxn>
                <a:cxn ang="0">
                  <a:pos x="725" y="2058"/>
                </a:cxn>
              </a:cxnLst>
              <a:rect l="0" t="0" r="r" b="b"/>
              <a:pathLst>
                <a:path w="726" h="2312">
                  <a:moveTo>
                    <a:pt x="0" y="0"/>
                  </a:moveTo>
                  <a:lnTo>
                    <a:pt x="0" y="2041"/>
                  </a:lnTo>
                  <a:lnTo>
                    <a:pt x="0" y="2058"/>
                  </a:lnTo>
                  <a:lnTo>
                    <a:pt x="0" y="2077"/>
                  </a:lnTo>
                  <a:lnTo>
                    <a:pt x="3" y="2096"/>
                  </a:lnTo>
                  <a:lnTo>
                    <a:pt x="10" y="2117"/>
                  </a:lnTo>
                  <a:lnTo>
                    <a:pt x="16" y="2133"/>
                  </a:lnTo>
                  <a:lnTo>
                    <a:pt x="24" y="2151"/>
                  </a:lnTo>
                  <a:lnTo>
                    <a:pt x="35" y="2169"/>
                  </a:lnTo>
                  <a:lnTo>
                    <a:pt x="47" y="2185"/>
                  </a:lnTo>
                  <a:lnTo>
                    <a:pt x="62" y="2202"/>
                  </a:lnTo>
                  <a:lnTo>
                    <a:pt x="78" y="2216"/>
                  </a:lnTo>
                  <a:lnTo>
                    <a:pt x="95" y="2232"/>
                  </a:lnTo>
                  <a:lnTo>
                    <a:pt x="116" y="2244"/>
                  </a:lnTo>
                  <a:lnTo>
                    <a:pt x="136" y="2256"/>
                  </a:lnTo>
                  <a:lnTo>
                    <a:pt x="158" y="2269"/>
                  </a:lnTo>
                  <a:lnTo>
                    <a:pt x="180" y="2277"/>
                  </a:lnTo>
                  <a:lnTo>
                    <a:pt x="205" y="2286"/>
                  </a:lnTo>
                  <a:lnTo>
                    <a:pt x="228" y="2294"/>
                  </a:lnTo>
                  <a:lnTo>
                    <a:pt x="254" y="2300"/>
                  </a:lnTo>
                  <a:lnTo>
                    <a:pt x="282" y="2305"/>
                  </a:lnTo>
                  <a:lnTo>
                    <a:pt x="307" y="2309"/>
                  </a:lnTo>
                  <a:lnTo>
                    <a:pt x="335" y="2311"/>
                  </a:lnTo>
                  <a:lnTo>
                    <a:pt x="363" y="2311"/>
                  </a:lnTo>
                  <a:lnTo>
                    <a:pt x="389" y="2311"/>
                  </a:lnTo>
                  <a:lnTo>
                    <a:pt x="415" y="2309"/>
                  </a:lnTo>
                  <a:lnTo>
                    <a:pt x="443" y="2305"/>
                  </a:lnTo>
                  <a:lnTo>
                    <a:pt x="468" y="2300"/>
                  </a:lnTo>
                  <a:lnTo>
                    <a:pt x="494" y="2294"/>
                  </a:lnTo>
                  <a:lnTo>
                    <a:pt x="518" y="2286"/>
                  </a:lnTo>
                  <a:lnTo>
                    <a:pt x="543" y="2277"/>
                  </a:lnTo>
                  <a:lnTo>
                    <a:pt x="567" y="2269"/>
                  </a:lnTo>
                  <a:lnTo>
                    <a:pt x="588" y="2256"/>
                  </a:lnTo>
                  <a:lnTo>
                    <a:pt x="609" y="2244"/>
                  </a:lnTo>
                  <a:lnTo>
                    <a:pt x="627" y="2232"/>
                  </a:lnTo>
                  <a:lnTo>
                    <a:pt x="646" y="2216"/>
                  </a:lnTo>
                  <a:lnTo>
                    <a:pt x="662" y="2202"/>
                  </a:lnTo>
                  <a:lnTo>
                    <a:pt x="675" y="2185"/>
                  </a:lnTo>
                  <a:lnTo>
                    <a:pt x="690" y="2169"/>
                  </a:lnTo>
                  <a:lnTo>
                    <a:pt x="700" y="2151"/>
                  </a:lnTo>
                  <a:lnTo>
                    <a:pt x="708" y="2133"/>
                  </a:lnTo>
                  <a:lnTo>
                    <a:pt x="715" y="2117"/>
                  </a:lnTo>
                  <a:lnTo>
                    <a:pt x="719" y="2096"/>
                  </a:lnTo>
                  <a:lnTo>
                    <a:pt x="723" y="2077"/>
                  </a:lnTo>
                  <a:lnTo>
                    <a:pt x="725" y="2058"/>
                  </a:lnTo>
                </a:path>
              </a:pathLst>
            </a:custGeom>
            <a:noFill/>
            <a:ln w="31234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Freeform 23"/>
            <p:cNvSpPr>
              <a:spLocks/>
            </p:cNvSpPr>
            <p:nvPr/>
          </p:nvSpPr>
          <p:spPr bwMode="auto">
            <a:xfrm>
              <a:off x="1272" y="2294"/>
              <a:ext cx="186" cy="210"/>
            </a:xfrm>
            <a:custGeom>
              <a:avLst/>
              <a:gdLst/>
              <a:ahLst/>
              <a:cxnLst>
                <a:cxn ang="0">
                  <a:pos x="185" y="96"/>
                </a:cxn>
                <a:cxn ang="0">
                  <a:pos x="183" y="81"/>
                </a:cxn>
                <a:cxn ang="0">
                  <a:pos x="179" y="67"/>
                </a:cxn>
                <a:cxn ang="0">
                  <a:pos x="172" y="52"/>
                </a:cxn>
                <a:cxn ang="0">
                  <a:pos x="164" y="40"/>
                </a:cxn>
                <a:cxn ang="0">
                  <a:pos x="154" y="29"/>
                </a:cxn>
                <a:cxn ang="0">
                  <a:pos x="144" y="19"/>
                </a:cxn>
                <a:cxn ang="0">
                  <a:pos x="133" y="11"/>
                </a:cxn>
                <a:cxn ang="0">
                  <a:pos x="119" y="4"/>
                </a:cxn>
                <a:cxn ang="0">
                  <a:pos x="107" y="1"/>
                </a:cxn>
                <a:cxn ang="0">
                  <a:pos x="93" y="0"/>
                </a:cxn>
                <a:cxn ang="0">
                  <a:pos x="79" y="1"/>
                </a:cxn>
                <a:cxn ang="0">
                  <a:pos x="65" y="4"/>
                </a:cxn>
                <a:cxn ang="0">
                  <a:pos x="51" y="11"/>
                </a:cxn>
                <a:cxn ang="0">
                  <a:pos x="40" y="19"/>
                </a:cxn>
                <a:cxn ang="0">
                  <a:pos x="30" y="29"/>
                </a:cxn>
                <a:cxn ang="0">
                  <a:pos x="21" y="40"/>
                </a:cxn>
                <a:cxn ang="0">
                  <a:pos x="12" y="52"/>
                </a:cxn>
                <a:cxn ang="0">
                  <a:pos x="6" y="67"/>
                </a:cxn>
                <a:cxn ang="0">
                  <a:pos x="1" y="81"/>
                </a:cxn>
                <a:cxn ang="0">
                  <a:pos x="0" y="96"/>
                </a:cxn>
                <a:cxn ang="0">
                  <a:pos x="0" y="113"/>
                </a:cxn>
                <a:cxn ang="0">
                  <a:pos x="1" y="129"/>
                </a:cxn>
                <a:cxn ang="0">
                  <a:pos x="6" y="142"/>
                </a:cxn>
                <a:cxn ang="0">
                  <a:pos x="12" y="157"/>
                </a:cxn>
                <a:cxn ang="0">
                  <a:pos x="21" y="169"/>
                </a:cxn>
                <a:cxn ang="0">
                  <a:pos x="30" y="182"/>
                </a:cxn>
                <a:cxn ang="0">
                  <a:pos x="40" y="190"/>
                </a:cxn>
                <a:cxn ang="0">
                  <a:pos x="51" y="198"/>
                </a:cxn>
                <a:cxn ang="0">
                  <a:pos x="65" y="204"/>
                </a:cxn>
                <a:cxn ang="0">
                  <a:pos x="79" y="207"/>
                </a:cxn>
                <a:cxn ang="0">
                  <a:pos x="93" y="209"/>
                </a:cxn>
                <a:cxn ang="0">
                  <a:pos x="107" y="207"/>
                </a:cxn>
                <a:cxn ang="0">
                  <a:pos x="119" y="204"/>
                </a:cxn>
                <a:cxn ang="0">
                  <a:pos x="133" y="198"/>
                </a:cxn>
                <a:cxn ang="0">
                  <a:pos x="144" y="190"/>
                </a:cxn>
                <a:cxn ang="0">
                  <a:pos x="154" y="182"/>
                </a:cxn>
                <a:cxn ang="0">
                  <a:pos x="164" y="169"/>
                </a:cxn>
                <a:cxn ang="0">
                  <a:pos x="172" y="157"/>
                </a:cxn>
                <a:cxn ang="0">
                  <a:pos x="179" y="142"/>
                </a:cxn>
                <a:cxn ang="0">
                  <a:pos x="183" y="129"/>
                </a:cxn>
                <a:cxn ang="0">
                  <a:pos x="185" y="113"/>
                </a:cxn>
                <a:cxn ang="0">
                  <a:pos x="185" y="106"/>
                </a:cxn>
              </a:cxnLst>
              <a:rect l="0" t="0" r="r" b="b"/>
              <a:pathLst>
                <a:path w="186" h="210">
                  <a:moveTo>
                    <a:pt x="185" y="106"/>
                  </a:moveTo>
                  <a:lnTo>
                    <a:pt x="185" y="96"/>
                  </a:lnTo>
                  <a:lnTo>
                    <a:pt x="183" y="88"/>
                  </a:lnTo>
                  <a:lnTo>
                    <a:pt x="183" y="81"/>
                  </a:lnTo>
                  <a:lnTo>
                    <a:pt x="180" y="73"/>
                  </a:lnTo>
                  <a:lnTo>
                    <a:pt x="179" y="67"/>
                  </a:lnTo>
                  <a:lnTo>
                    <a:pt x="175" y="60"/>
                  </a:lnTo>
                  <a:lnTo>
                    <a:pt x="172" y="52"/>
                  </a:lnTo>
                  <a:lnTo>
                    <a:pt x="168" y="45"/>
                  </a:lnTo>
                  <a:lnTo>
                    <a:pt x="164" y="40"/>
                  </a:lnTo>
                  <a:lnTo>
                    <a:pt x="161" y="33"/>
                  </a:lnTo>
                  <a:lnTo>
                    <a:pt x="154" y="29"/>
                  </a:lnTo>
                  <a:lnTo>
                    <a:pt x="151" y="23"/>
                  </a:lnTo>
                  <a:lnTo>
                    <a:pt x="144" y="19"/>
                  </a:lnTo>
                  <a:lnTo>
                    <a:pt x="139" y="14"/>
                  </a:lnTo>
                  <a:lnTo>
                    <a:pt x="133" y="11"/>
                  </a:lnTo>
                  <a:lnTo>
                    <a:pt x="126" y="8"/>
                  </a:lnTo>
                  <a:lnTo>
                    <a:pt x="119" y="4"/>
                  </a:lnTo>
                  <a:lnTo>
                    <a:pt x="113" y="4"/>
                  </a:lnTo>
                  <a:lnTo>
                    <a:pt x="107" y="1"/>
                  </a:lnTo>
                  <a:lnTo>
                    <a:pt x="100" y="0"/>
                  </a:lnTo>
                  <a:lnTo>
                    <a:pt x="93" y="0"/>
                  </a:lnTo>
                  <a:lnTo>
                    <a:pt x="86" y="0"/>
                  </a:lnTo>
                  <a:lnTo>
                    <a:pt x="79" y="1"/>
                  </a:lnTo>
                  <a:lnTo>
                    <a:pt x="72" y="4"/>
                  </a:lnTo>
                  <a:lnTo>
                    <a:pt x="65" y="4"/>
                  </a:lnTo>
                  <a:lnTo>
                    <a:pt x="59" y="8"/>
                  </a:lnTo>
                  <a:lnTo>
                    <a:pt x="51" y="11"/>
                  </a:lnTo>
                  <a:lnTo>
                    <a:pt x="46" y="14"/>
                  </a:lnTo>
                  <a:lnTo>
                    <a:pt x="40" y="19"/>
                  </a:lnTo>
                  <a:lnTo>
                    <a:pt x="33" y="23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21" y="40"/>
                  </a:lnTo>
                  <a:lnTo>
                    <a:pt x="18" y="45"/>
                  </a:lnTo>
                  <a:lnTo>
                    <a:pt x="12" y="52"/>
                  </a:lnTo>
                  <a:lnTo>
                    <a:pt x="10" y="60"/>
                  </a:lnTo>
                  <a:lnTo>
                    <a:pt x="6" y="67"/>
                  </a:lnTo>
                  <a:lnTo>
                    <a:pt x="4" y="73"/>
                  </a:lnTo>
                  <a:lnTo>
                    <a:pt x="1" y="81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1" y="121"/>
                  </a:lnTo>
                  <a:lnTo>
                    <a:pt x="1" y="129"/>
                  </a:lnTo>
                  <a:lnTo>
                    <a:pt x="4" y="136"/>
                  </a:lnTo>
                  <a:lnTo>
                    <a:pt x="6" y="142"/>
                  </a:lnTo>
                  <a:lnTo>
                    <a:pt x="10" y="150"/>
                  </a:lnTo>
                  <a:lnTo>
                    <a:pt x="12" y="157"/>
                  </a:lnTo>
                  <a:lnTo>
                    <a:pt x="18" y="163"/>
                  </a:lnTo>
                  <a:lnTo>
                    <a:pt x="21" y="169"/>
                  </a:lnTo>
                  <a:lnTo>
                    <a:pt x="25" y="175"/>
                  </a:lnTo>
                  <a:lnTo>
                    <a:pt x="30" y="182"/>
                  </a:lnTo>
                  <a:lnTo>
                    <a:pt x="33" y="186"/>
                  </a:lnTo>
                  <a:lnTo>
                    <a:pt x="40" y="190"/>
                  </a:lnTo>
                  <a:lnTo>
                    <a:pt x="46" y="195"/>
                  </a:lnTo>
                  <a:lnTo>
                    <a:pt x="51" y="198"/>
                  </a:lnTo>
                  <a:lnTo>
                    <a:pt x="59" y="202"/>
                  </a:lnTo>
                  <a:lnTo>
                    <a:pt x="65" y="204"/>
                  </a:lnTo>
                  <a:lnTo>
                    <a:pt x="72" y="206"/>
                  </a:lnTo>
                  <a:lnTo>
                    <a:pt x="79" y="207"/>
                  </a:lnTo>
                  <a:lnTo>
                    <a:pt x="86" y="209"/>
                  </a:lnTo>
                  <a:lnTo>
                    <a:pt x="93" y="209"/>
                  </a:lnTo>
                  <a:lnTo>
                    <a:pt x="100" y="209"/>
                  </a:lnTo>
                  <a:lnTo>
                    <a:pt x="107" y="207"/>
                  </a:lnTo>
                  <a:lnTo>
                    <a:pt x="113" y="206"/>
                  </a:lnTo>
                  <a:lnTo>
                    <a:pt x="119" y="204"/>
                  </a:lnTo>
                  <a:lnTo>
                    <a:pt x="126" y="202"/>
                  </a:lnTo>
                  <a:lnTo>
                    <a:pt x="133" y="198"/>
                  </a:lnTo>
                  <a:lnTo>
                    <a:pt x="139" y="195"/>
                  </a:lnTo>
                  <a:lnTo>
                    <a:pt x="144" y="190"/>
                  </a:lnTo>
                  <a:lnTo>
                    <a:pt x="151" y="186"/>
                  </a:lnTo>
                  <a:lnTo>
                    <a:pt x="154" y="182"/>
                  </a:lnTo>
                  <a:lnTo>
                    <a:pt x="161" y="175"/>
                  </a:lnTo>
                  <a:lnTo>
                    <a:pt x="164" y="169"/>
                  </a:lnTo>
                  <a:lnTo>
                    <a:pt x="168" y="163"/>
                  </a:lnTo>
                  <a:lnTo>
                    <a:pt x="172" y="157"/>
                  </a:lnTo>
                  <a:lnTo>
                    <a:pt x="175" y="150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3" y="129"/>
                  </a:lnTo>
                  <a:lnTo>
                    <a:pt x="183" y="121"/>
                  </a:lnTo>
                  <a:lnTo>
                    <a:pt x="185" y="113"/>
                  </a:lnTo>
                  <a:lnTo>
                    <a:pt x="185" y="106"/>
                  </a:lnTo>
                  <a:lnTo>
                    <a:pt x="185" y="106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auto">
            <a:xfrm>
              <a:off x="973" y="2188"/>
              <a:ext cx="187" cy="211"/>
            </a:xfrm>
            <a:custGeom>
              <a:avLst/>
              <a:gdLst/>
              <a:ahLst/>
              <a:cxnLst>
                <a:cxn ang="0">
                  <a:pos x="186" y="96"/>
                </a:cxn>
                <a:cxn ang="0">
                  <a:pos x="183" y="81"/>
                </a:cxn>
                <a:cxn ang="0">
                  <a:pos x="180" y="67"/>
                </a:cxn>
                <a:cxn ang="0">
                  <a:pos x="173" y="52"/>
                </a:cxn>
                <a:cxn ang="0">
                  <a:pos x="166" y="40"/>
                </a:cxn>
                <a:cxn ang="0">
                  <a:pos x="156" y="29"/>
                </a:cxn>
                <a:cxn ang="0">
                  <a:pos x="145" y="19"/>
                </a:cxn>
                <a:cxn ang="0">
                  <a:pos x="134" y="11"/>
                </a:cxn>
                <a:cxn ang="0">
                  <a:pos x="121" y="4"/>
                </a:cxn>
                <a:cxn ang="0">
                  <a:pos x="107" y="0"/>
                </a:cxn>
                <a:cxn ang="0">
                  <a:pos x="92" y="0"/>
                </a:cxn>
                <a:cxn ang="0">
                  <a:pos x="78" y="0"/>
                </a:cxn>
                <a:cxn ang="0">
                  <a:pos x="64" y="4"/>
                </a:cxn>
                <a:cxn ang="0">
                  <a:pos x="53" y="11"/>
                </a:cxn>
                <a:cxn ang="0">
                  <a:pos x="41" y="19"/>
                </a:cxn>
                <a:cxn ang="0">
                  <a:pos x="29" y="29"/>
                </a:cxn>
                <a:cxn ang="0">
                  <a:pos x="20" y="40"/>
                </a:cxn>
                <a:cxn ang="0">
                  <a:pos x="11" y="52"/>
                </a:cxn>
                <a:cxn ang="0">
                  <a:pos x="7" y="67"/>
                </a:cxn>
                <a:cxn ang="0">
                  <a:pos x="3" y="81"/>
                </a:cxn>
                <a:cxn ang="0">
                  <a:pos x="0" y="96"/>
                </a:cxn>
                <a:cxn ang="0">
                  <a:pos x="0" y="112"/>
                </a:cxn>
                <a:cxn ang="0">
                  <a:pos x="3" y="129"/>
                </a:cxn>
                <a:cxn ang="0">
                  <a:pos x="7" y="143"/>
                </a:cxn>
                <a:cxn ang="0">
                  <a:pos x="11" y="158"/>
                </a:cxn>
                <a:cxn ang="0">
                  <a:pos x="20" y="170"/>
                </a:cxn>
                <a:cxn ang="0">
                  <a:pos x="29" y="182"/>
                </a:cxn>
                <a:cxn ang="0">
                  <a:pos x="41" y="191"/>
                </a:cxn>
                <a:cxn ang="0">
                  <a:pos x="53" y="199"/>
                </a:cxn>
                <a:cxn ang="0">
                  <a:pos x="64" y="205"/>
                </a:cxn>
                <a:cxn ang="0">
                  <a:pos x="78" y="208"/>
                </a:cxn>
                <a:cxn ang="0">
                  <a:pos x="92" y="210"/>
                </a:cxn>
                <a:cxn ang="0">
                  <a:pos x="107" y="208"/>
                </a:cxn>
                <a:cxn ang="0">
                  <a:pos x="121" y="205"/>
                </a:cxn>
                <a:cxn ang="0">
                  <a:pos x="134" y="199"/>
                </a:cxn>
                <a:cxn ang="0">
                  <a:pos x="145" y="191"/>
                </a:cxn>
                <a:cxn ang="0">
                  <a:pos x="156" y="182"/>
                </a:cxn>
                <a:cxn ang="0">
                  <a:pos x="166" y="170"/>
                </a:cxn>
                <a:cxn ang="0">
                  <a:pos x="173" y="158"/>
                </a:cxn>
                <a:cxn ang="0">
                  <a:pos x="180" y="143"/>
                </a:cxn>
                <a:cxn ang="0">
                  <a:pos x="183" y="129"/>
                </a:cxn>
                <a:cxn ang="0">
                  <a:pos x="186" y="112"/>
                </a:cxn>
                <a:cxn ang="0">
                  <a:pos x="186" y="106"/>
                </a:cxn>
              </a:cxnLst>
              <a:rect l="0" t="0" r="r" b="b"/>
              <a:pathLst>
                <a:path w="187" h="211">
                  <a:moveTo>
                    <a:pt x="186" y="106"/>
                  </a:moveTo>
                  <a:lnTo>
                    <a:pt x="186" y="96"/>
                  </a:lnTo>
                  <a:lnTo>
                    <a:pt x="185" y="88"/>
                  </a:lnTo>
                  <a:lnTo>
                    <a:pt x="183" y="81"/>
                  </a:lnTo>
                  <a:lnTo>
                    <a:pt x="181" y="73"/>
                  </a:lnTo>
                  <a:lnTo>
                    <a:pt x="180" y="67"/>
                  </a:lnTo>
                  <a:lnTo>
                    <a:pt x="177" y="59"/>
                  </a:lnTo>
                  <a:lnTo>
                    <a:pt x="173" y="52"/>
                  </a:lnTo>
                  <a:lnTo>
                    <a:pt x="170" y="46"/>
                  </a:lnTo>
                  <a:lnTo>
                    <a:pt x="166" y="40"/>
                  </a:lnTo>
                  <a:lnTo>
                    <a:pt x="160" y="33"/>
                  </a:lnTo>
                  <a:lnTo>
                    <a:pt x="156" y="29"/>
                  </a:lnTo>
                  <a:lnTo>
                    <a:pt x="151" y="23"/>
                  </a:lnTo>
                  <a:lnTo>
                    <a:pt x="145" y="19"/>
                  </a:lnTo>
                  <a:lnTo>
                    <a:pt x="140" y="13"/>
                  </a:lnTo>
                  <a:lnTo>
                    <a:pt x="134" y="11"/>
                  </a:lnTo>
                  <a:lnTo>
                    <a:pt x="127" y="8"/>
                  </a:lnTo>
                  <a:lnTo>
                    <a:pt x="121" y="4"/>
                  </a:lnTo>
                  <a:lnTo>
                    <a:pt x="114" y="3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72" y="3"/>
                  </a:lnTo>
                  <a:lnTo>
                    <a:pt x="64" y="4"/>
                  </a:lnTo>
                  <a:lnTo>
                    <a:pt x="59" y="8"/>
                  </a:lnTo>
                  <a:lnTo>
                    <a:pt x="53" y="11"/>
                  </a:lnTo>
                  <a:lnTo>
                    <a:pt x="46" y="13"/>
                  </a:lnTo>
                  <a:lnTo>
                    <a:pt x="41" y="19"/>
                  </a:lnTo>
                  <a:lnTo>
                    <a:pt x="35" y="23"/>
                  </a:lnTo>
                  <a:lnTo>
                    <a:pt x="29" y="29"/>
                  </a:lnTo>
                  <a:lnTo>
                    <a:pt x="24" y="33"/>
                  </a:lnTo>
                  <a:lnTo>
                    <a:pt x="20" y="40"/>
                  </a:lnTo>
                  <a:lnTo>
                    <a:pt x="17" y="46"/>
                  </a:lnTo>
                  <a:lnTo>
                    <a:pt x="11" y="52"/>
                  </a:lnTo>
                  <a:lnTo>
                    <a:pt x="10" y="59"/>
                  </a:lnTo>
                  <a:lnTo>
                    <a:pt x="7" y="67"/>
                  </a:lnTo>
                  <a:lnTo>
                    <a:pt x="4" y="73"/>
                  </a:lnTo>
                  <a:lnTo>
                    <a:pt x="3" y="81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2"/>
                  </a:lnTo>
                  <a:lnTo>
                    <a:pt x="1" y="121"/>
                  </a:lnTo>
                  <a:lnTo>
                    <a:pt x="3" y="129"/>
                  </a:lnTo>
                  <a:lnTo>
                    <a:pt x="4" y="136"/>
                  </a:lnTo>
                  <a:lnTo>
                    <a:pt x="7" y="143"/>
                  </a:lnTo>
                  <a:lnTo>
                    <a:pt x="10" y="150"/>
                  </a:lnTo>
                  <a:lnTo>
                    <a:pt x="11" y="158"/>
                  </a:lnTo>
                  <a:lnTo>
                    <a:pt x="17" y="164"/>
                  </a:lnTo>
                  <a:lnTo>
                    <a:pt x="20" y="170"/>
                  </a:lnTo>
                  <a:lnTo>
                    <a:pt x="24" y="176"/>
                  </a:lnTo>
                  <a:lnTo>
                    <a:pt x="29" y="182"/>
                  </a:lnTo>
                  <a:lnTo>
                    <a:pt x="35" y="187"/>
                  </a:lnTo>
                  <a:lnTo>
                    <a:pt x="41" y="191"/>
                  </a:lnTo>
                  <a:lnTo>
                    <a:pt x="46" y="196"/>
                  </a:lnTo>
                  <a:lnTo>
                    <a:pt x="53" y="199"/>
                  </a:lnTo>
                  <a:lnTo>
                    <a:pt x="59" y="202"/>
                  </a:lnTo>
                  <a:lnTo>
                    <a:pt x="64" y="205"/>
                  </a:lnTo>
                  <a:lnTo>
                    <a:pt x="72" y="207"/>
                  </a:lnTo>
                  <a:lnTo>
                    <a:pt x="78" y="208"/>
                  </a:lnTo>
                  <a:lnTo>
                    <a:pt x="85" y="210"/>
                  </a:lnTo>
                  <a:lnTo>
                    <a:pt x="92" y="210"/>
                  </a:lnTo>
                  <a:lnTo>
                    <a:pt x="99" y="210"/>
                  </a:lnTo>
                  <a:lnTo>
                    <a:pt x="107" y="208"/>
                  </a:lnTo>
                  <a:lnTo>
                    <a:pt x="114" y="207"/>
                  </a:lnTo>
                  <a:lnTo>
                    <a:pt x="121" y="205"/>
                  </a:lnTo>
                  <a:lnTo>
                    <a:pt x="127" y="202"/>
                  </a:lnTo>
                  <a:lnTo>
                    <a:pt x="134" y="199"/>
                  </a:lnTo>
                  <a:lnTo>
                    <a:pt x="140" y="196"/>
                  </a:lnTo>
                  <a:lnTo>
                    <a:pt x="145" y="191"/>
                  </a:lnTo>
                  <a:lnTo>
                    <a:pt x="151" y="187"/>
                  </a:lnTo>
                  <a:lnTo>
                    <a:pt x="156" y="182"/>
                  </a:lnTo>
                  <a:lnTo>
                    <a:pt x="160" y="176"/>
                  </a:lnTo>
                  <a:lnTo>
                    <a:pt x="166" y="170"/>
                  </a:lnTo>
                  <a:lnTo>
                    <a:pt x="170" y="164"/>
                  </a:lnTo>
                  <a:lnTo>
                    <a:pt x="173" y="158"/>
                  </a:lnTo>
                  <a:lnTo>
                    <a:pt x="177" y="150"/>
                  </a:lnTo>
                  <a:lnTo>
                    <a:pt x="180" y="143"/>
                  </a:lnTo>
                  <a:lnTo>
                    <a:pt x="181" y="136"/>
                  </a:lnTo>
                  <a:lnTo>
                    <a:pt x="183" y="129"/>
                  </a:lnTo>
                  <a:lnTo>
                    <a:pt x="185" y="121"/>
                  </a:lnTo>
                  <a:lnTo>
                    <a:pt x="186" y="112"/>
                  </a:lnTo>
                  <a:lnTo>
                    <a:pt x="186" y="106"/>
                  </a:lnTo>
                  <a:lnTo>
                    <a:pt x="186" y="106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3" name="Freeform 25"/>
            <p:cNvSpPr>
              <a:spLocks/>
            </p:cNvSpPr>
            <p:nvPr/>
          </p:nvSpPr>
          <p:spPr bwMode="auto">
            <a:xfrm>
              <a:off x="1266" y="1920"/>
              <a:ext cx="187" cy="208"/>
            </a:xfrm>
            <a:custGeom>
              <a:avLst/>
              <a:gdLst/>
              <a:ahLst/>
              <a:cxnLst>
                <a:cxn ang="0">
                  <a:pos x="186" y="96"/>
                </a:cxn>
                <a:cxn ang="0">
                  <a:pos x="183" y="81"/>
                </a:cxn>
                <a:cxn ang="0">
                  <a:pos x="180" y="65"/>
                </a:cxn>
                <a:cxn ang="0">
                  <a:pos x="173" y="52"/>
                </a:cxn>
                <a:cxn ang="0">
                  <a:pos x="165" y="39"/>
                </a:cxn>
                <a:cxn ang="0">
                  <a:pos x="156" y="27"/>
                </a:cxn>
                <a:cxn ang="0">
                  <a:pos x="145" y="18"/>
                </a:cxn>
                <a:cxn ang="0">
                  <a:pos x="133" y="11"/>
                </a:cxn>
                <a:cxn ang="0">
                  <a:pos x="120" y="4"/>
                </a:cxn>
                <a:cxn ang="0">
                  <a:pos x="107" y="0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65" y="4"/>
                </a:cxn>
                <a:cxn ang="0">
                  <a:pos x="52" y="11"/>
                </a:cxn>
                <a:cxn ang="0">
                  <a:pos x="41" y="18"/>
                </a:cxn>
                <a:cxn ang="0">
                  <a:pos x="29" y="27"/>
                </a:cxn>
                <a:cxn ang="0">
                  <a:pos x="21" y="39"/>
                </a:cxn>
                <a:cxn ang="0">
                  <a:pos x="11" y="52"/>
                </a:cxn>
                <a:cxn ang="0">
                  <a:pos x="6" y="65"/>
                </a:cxn>
                <a:cxn ang="0">
                  <a:pos x="2" y="81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2" y="127"/>
                </a:cxn>
                <a:cxn ang="0">
                  <a:pos x="6" y="141"/>
                </a:cxn>
                <a:cxn ang="0">
                  <a:pos x="11" y="155"/>
                </a:cxn>
                <a:cxn ang="0">
                  <a:pos x="21" y="169"/>
                </a:cxn>
                <a:cxn ang="0">
                  <a:pos x="29" y="180"/>
                </a:cxn>
                <a:cxn ang="0">
                  <a:pos x="41" y="190"/>
                </a:cxn>
                <a:cxn ang="0">
                  <a:pos x="52" y="198"/>
                </a:cxn>
                <a:cxn ang="0">
                  <a:pos x="65" y="202"/>
                </a:cxn>
                <a:cxn ang="0">
                  <a:pos x="78" y="207"/>
                </a:cxn>
                <a:cxn ang="0">
                  <a:pos x="93" y="207"/>
                </a:cxn>
                <a:cxn ang="0">
                  <a:pos x="107" y="207"/>
                </a:cxn>
                <a:cxn ang="0">
                  <a:pos x="120" y="202"/>
                </a:cxn>
                <a:cxn ang="0">
                  <a:pos x="133" y="198"/>
                </a:cxn>
                <a:cxn ang="0">
                  <a:pos x="145" y="190"/>
                </a:cxn>
                <a:cxn ang="0">
                  <a:pos x="156" y="180"/>
                </a:cxn>
                <a:cxn ang="0">
                  <a:pos x="165" y="169"/>
                </a:cxn>
                <a:cxn ang="0">
                  <a:pos x="173" y="155"/>
                </a:cxn>
                <a:cxn ang="0">
                  <a:pos x="180" y="141"/>
                </a:cxn>
                <a:cxn ang="0">
                  <a:pos x="183" y="127"/>
                </a:cxn>
                <a:cxn ang="0">
                  <a:pos x="186" y="111"/>
                </a:cxn>
                <a:cxn ang="0">
                  <a:pos x="186" y="103"/>
                </a:cxn>
              </a:cxnLst>
              <a:rect l="0" t="0" r="r" b="b"/>
              <a:pathLst>
                <a:path w="187" h="208">
                  <a:moveTo>
                    <a:pt x="186" y="103"/>
                  </a:moveTo>
                  <a:lnTo>
                    <a:pt x="186" y="96"/>
                  </a:lnTo>
                  <a:lnTo>
                    <a:pt x="184" y="88"/>
                  </a:lnTo>
                  <a:lnTo>
                    <a:pt x="183" y="81"/>
                  </a:lnTo>
                  <a:lnTo>
                    <a:pt x="181" y="72"/>
                  </a:lnTo>
                  <a:lnTo>
                    <a:pt x="180" y="65"/>
                  </a:lnTo>
                  <a:lnTo>
                    <a:pt x="176" y="59"/>
                  </a:lnTo>
                  <a:lnTo>
                    <a:pt x="173" y="52"/>
                  </a:lnTo>
                  <a:lnTo>
                    <a:pt x="169" y="44"/>
                  </a:lnTo>
                  <a:lnTo>
                    <a:pt x="165" y="39"/>
                  </a:lnTo>
                  <a:lnTo>
                    <a:pt x="162" y="33"/>
                  </a:lnTo>
                  <a:lnTo>
                    <a:pt x="156" y="27"/>
                  </a:lnTo>
                  <a:lnTo>
                    <a:pt x="151" y="23"/>
                  </a:lnTo>
                  <a:lnTo>
                    <a:pt x="145" y="18"/>
                  </a:lnTo>
                  <a:lnTo>
                    <a:pt x="140" y="13"/>
                  </a:lnTo>
                  <a:lnTo>
                    <a:pt x="133" y="11"/>
                  </a:lnTo>
                  <a:lnTo>
                    <a:pt x="127" y="7"/>
                  </a:lnTo>
                  <a:lnTo>
                    <a:pt x="120" y="4"/>
                  </a:lnTo>
                  <a:lnTo>
                    <a:pt x="114" y="2"/>
                  </a:lnTo>
                  <a:lnTo>
                    <a:pt x="107" y="0"/>
                  </a:lnTo>
                  <a:lnTo>
                    <a:pt x="100" y="0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71" y="2"/>
                  </a:lnTo>
                  <a:lnTo>
                    <a:pt x="65" y="4"/>
                  </a:lnTo>
                  <a:lnTo>
                    <a:pt x="60" y="7"/>
                  </a:lnTo>
                  <a:lnTo>
                    <a:pt x="52" y="11"/>
                  </a:lnTo>
                  <a:lnTo>
                    <a:pt x="46" y="13"/>
                  </a:lnTo>
                  <a:lnTo>
                    <a:pt x="41" y="18"/>
                  </a:lnTo>
                  <a:lnTo>
                    <a:pt x="35" y="23"/>
                  </a:lnTo>
                  <a:lnTo>
                    <a:pt x="29" y="27"/>
                  </a:lnTo>
                  <a:lnTo>
                    <a:pt x="25" y="33"/>
                  </a:lnTo>
                  <a:lnTo>
                    <a:pt x="21" y="39"/>
                  </a:lnTo>
                  <a:lnTo>
                    <a:pt x="16" y="44"/>
                  </a:lnTo>
                  <a:lnTo>
                    <a:pt x="11" y="52"/>
                  </a:lnTo>
                  <a:lnTo>
                    <a:pt x="10" y="59"/>
                  </a:lnTo>
                  <a:lnTo>
                    <a:pt x="6" y="65"/>
                  </a:lnTo>
                  <a:lnTo>
                    <a:pt x="3" y="72"/>
                  </a:lnTo>
                  <a:lnTo>
                    <a:pt x="2" y="81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19"/>
                  </a:lnTo>
                  <a:lnTo>
                    <a:pt x="2" y="127"/>
                  </a:lnTo>
                  <a:lnTo>
                    <a:pt x="3" y="133"/>
                  </a:lnTo>
                  <a:lnTo>
                    <a:pt x="6" y="141"/>
                  </a:lnTo>
                  <a:lnTo>
                    <a:pt x="10" y="149"/>
                  </a:lnTo>
                  <a:lnTo>
                    <a:pt x="11" y="155"/>
                  </a:lnTo>
                  <a:lnTo>
                    <a:pt x="16" y="163"/>
                  </a:lnTo>
                  <a:lnTo>
                    <a:pt x="21" y="169"/>
                  </a:lnTo>
                  <a:lnTo>
                    <a:pt x="25" y="175"/>
                  </a:lnTo>
                  <a:lnTo>
                    <a:pt x="29" y="180"/>
                  </a:lnTo>
                  <a:lnTo>
                    <a:pt x="35" y="184"/>
                  </a:lnTo>
                  <a:lnTo>
                    <a:pt x="41" y="190"/>
                  </a:lnTo>
                  <a:lnTo>
                    <a:pt x="46" y="194"/>
                  </a:lnTo>
                  <a:lnTo>
                    <a:pt x="52" y="198"/>
                  </a:lnTo>
                  <a:lnTo>
                    <a:pt x="60" y="201"/>
                  </a:lnTo>
                  <a:lnTo>
                    <a:pt x="65" y="202"/>
                  </a:lnTo>
                  <a:lnTo>
                    <a:pt x="71" y="205"/>
                  </a:lnTo>
                  <a:lnTo>
                    <a:pt x="78" y="207"/>
                  </a:lnTo>
                  <a:lnTo>
                    <a:pt x="85" y="207"/>
                  </a:lnTo>
                  <a:lnTo>
                    <a:pt x="93" y="207"/>
                  </a:lnTo>
                  <a:lnTo>
                    <a:pt x="100" y="207"/>
                  </a:lnTo>
                  <a:lnTo>
                    <a:pt x="107" y="207"/>
                  </a:lnTo>
                  <a:lnTo>
                    <a:pt x="114" y="205"/>
                  </a:lnTo>
                  <a:lnTo>
                    <a:pt x="120" y="202"/>
                  </a:lnTo>
                  <a:lnTo>
                    <a:pt x="127" y="201"/>
                  </a:lnTo>
                  <a:lnTo>
                    <a:pt x="133" y="198"/>
                  </a:lnTo>
                  <a:lnTo>
                    <a:pt x="140" y="194"/>
                  </a:lnTo>
                  <a:lnTo>
                    <a:pt x="145" y="190"/>
                  </a:lnTo>
                  <a:lnTo>
                    <a:pt x="151" y="184"/>
                  </a:lnTo>
                  <a:lnTo>
                    <a:pt x="156" y="180"/>
                  </a:lnTo>
                  <a:lnTo>
                    <a:pt x="162" y="175"/>
                  </a:lnTo>
                  <a:lnTo>
                    <a:pt x="165" y="169"/>
                  </a:lnTo>
                  <a:lnTo>
                    <a:pt x="169" y="163"/>
                  </a:lnTo>
                  <a:lnTo>
                    <a:pt x="173" y="155"/>
                  </a:lnTo>
                  <a:lnTo>
                    <a:pt x="176" y="149"/>
                  </a:lnTo>
                  <a:lnTo>
                    <a:pt x="180" y="141"/>
                  </a:lnTo>
                  <a:lnTo>
                    <a:pt x="181" y="133"/>
                  </a:lnTo>
                  <a:lnTo>
                    <a:pt x="183" y="127"/>
                  </a:lnTo>
                  <a:lnTo>
                    <a:pt x="184" y="119"/>
                  </a:lnTo>
                  <a:lnTo>
                    <a:pt x="186" y="111"/>
                  </a:lnTo>
                  <a:lnTo>
                    <a:pt x="186" y="103"/>
                  </a:lnTo>
                  <a:lnTo>
                    <a:pt x="186" y="103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auto">
            <a:xfrm>
              <a:off x="918" y="1753"/>
              <a:ext cx="189" cy="212"/>
            </a:xfrm>
            <a:custGeom>
              <a:avLst/>
              <a:gdLst/>
              <a:ahLst/>
              <a:cxnLst>
                <a:cxn ang="0">
                  <a:pos x="188" y="98"/>
                </a:cxn>
                <a:cxn ang="0">
                  <a:pos x="184" y="82"/>
                </a:cxn>
                <a:cxn ang="0">
                  <a:pos x="180" y="67"/>
                </a:cxn>
                <a:cxn ang="0">
                  <a:pos x="175" y="52"/>
                </a:cxn>
                <a:cxn ang="0">
                  <a:pos x="166" y="40"/>
                </a:cxn>
                <a:cxn ang="0">
                  <a:pos x="157" y="29"/>
                </a:cxn>
                <a:cxn ang="0">
                  <a:pos x="145" y="19"/>
                </a:cxn>
                <a:cxn ang="0">
                  <a:pos x="133" y="11"/>
                </a:cxn>
                <a:cxn ang="0">
                  <a:pos x="122" y="5"/>
                </a:cxn>
                <a:cxn ang="0">
                  <a:pos x="108" y="1"/>
                </a:cxn>
                <a:cxn ang="0">
                  <a:pos x="94" y="0"/>
                </a:cxn>
                <a:cxn ang="0">
                  <a:pos x="81" y="1"/>
                </a:cxn>
                <a:cxn ang="0">
                  <a:pos x="66" y="5"/>
                </a:cxn>
                <a:cxn ang="0">
                  <a:pos x="53" y="11"/>
                </a:cxn>
                <a:cxn ang="0">
                  <a:pos x="41" y="19"/>
                </a:cxn>
                <a:cxn ang="0">
                  <a:pos x="30" y="29"/>
                </a:cxn>
                <a:cxn ang="0">
                  <a:pos x="20" y="40"/>
                </a:cxn>
                <a:cxn ang="0">
                  <a:pos x="13" y="52"/>
                </a:cxn>
                <a:cxn ang="0">
                  <a:pos x="6" y="67"/>
                </a:cxn>
                <a:cxn ang="0">
                  <a:pos x="3" y="82"/>
                </a:cxn>
                <a:cxn ang="0">
                  <a:pos x="1" y="98"/>
                </a:cxn>
                <a:cxn ang="0">
                  <a:pos x="1" y="114"/>
                </a:cxn>
                <a:cxn ang="0">
                  <a:pos x="3" y="130"/>
                </a:cxn>
                <a:cxn ang="0">
                  <a:pos x="6" y="143"/>
                </a:cxn>
                <a:cxn ang="0">
                  <a:pos x="13" y="158"/>
                </a:cxn>
                <a:cxn ang="0">
                  <a:pos x="20" y="171"/>
                </a:cxn>
                <a:cxn ang="0">
                  <a:pos x="30" y="184"/>
                </a:cxn>
                <a:cxn ang="0">
                  <a:pos x="41" y="193"/>
                </a:cxn>
                <a:cxn ang="0">
                  <a:pos x="53" y="201"/>
                </a:cxn>
                <a:cxn ang="0">
                  <a:pos x="66" y="206"/>
                </a:cxn>
                <a:cxn ang="0">
                  <a:pos x="81" y="209"/>
                </a:cxn>
                <a:cxn ang="0">
                  <a:pos x="94" y="211"/>
                </a:cxn>
                <a:cxn ang="0">
                  <a:pos x="108" y="209"/>
                </a:cxn>
                <a:cxn ang="0">
                  <a:pos x="122" y="206"/>
                </a:cxn>
                <a:cxn ang="0">
                  <a:pos x="133" y="201"/>
                </a:cxn>
                <a:cxn ang="0">
                  <a:pos x="145" y="193"/>
                </a:cxn>
                <a:cxn ang="0">
                  <a:pos x="157" y="184"/>
                </a:cxn>
                <a:cxn ang="0">
                  <a:pos x="166" y="171"/>
                </a:cxn>
                <a:cxn ang="0">
                  <a:pos x="175" y="158"/>
                </a:cxn>
                <a:cxn ang="0">
                  <a:pos x="180" y="143"/>
                </a:cxn>
                <a:cxn ang="0">
                  <a:pos x="184" y="130"/>
                </a:cxn>
                <a:cxn ang="0">
                  <a:pos x="188" y="114"/>
                </a:cxn>
                <a:cxn ang="0">
                  <a:pos x="188" y="107"/>
                </a:cxn>
              </a:cxnLst>
              <a:rect l="0" t="0" r="r" b="b"/>
              <a:pathLst>
                <a:path w="189" h="212">
                  <a:moveTo>
                    <a:pt x="188" y="107"/>
                  </a:moveTo>
                  <a:lnTo>
                    <a:pt x="188" y="98"/>
                  </a:lnTo>
                  <a:lnTo>
                    <a:pt x="185" y="90"/>
                  </a:lnTo>
                  <a:lnTo>
                    <a:pt x="184" y="82"/>
                  </a:lnTo>
                  <a:lnTo>
                    <a:pt x="182" y="75"/>
                  </a:lnTo>
                  <a:lnTo>
                    <a:pt x="180" y="67"/>
                  </a:lnTo>
                  <a:lnTo>
                    <a:pt x="178" y="60"/>
                  </a:lnTo>
                  <a:lnTo>
                    <a:pt x="175" y="52"/>
                  </a:lnTo>
                  <a:lnTo>
                    <a:pt x="171" y="47"/>
                  </a:lnTo>
                  <a:lnTo>
                    <a:pt x="166" y="40"/>
                  </a:lnTo>
                  <a:lnTo>
                    <a:pt x="163" y="34"/>
                  </a:lnTo>
                  <a:lnTo>
                    <a:pt x="157" y="29"/>
                  </a:lnTo>
                  <a:lnTo>
                    <a:pt x="151" y="23"/>
                  </a:lnTo>
                  <a:lnTo>
                    <a:pt x="145" y="19"/>
                  </a:lnTo>
                  <a:lnTo>
                    <a:pt x="140" y="15"/>
                  </a:lnTo>
                  <a:lnTo>
                    <a:pt x="133" y="11"/>
                  </a:lnTo>
                  <a:lnTo>
                    <a:pt x="129" y="8"/>
                  </a:lnTo>
                  <a:lnTo>
                    <a:pt x="122" y="5"/>
                  </a:lnTo>
                  <a:lnTo>
                    <a:pt x="114" y="3"/>
                  </a:lnTo>
                  <a:lnTo>
                    <a:pt x="108" y="1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7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6" y="5"/>
                  </a:lnTo>
                  <a:lnTo>
                    <a:pt x="60" y="8"/>
                  </a:lnTo>
                  <a:lnTo>
                    <a:pt x="53" y="11"/>
                  </a:lnTo>
                  <a:lnTo>
                    <a:pt x="48" y="15"/>
                  </a:lnTo>
                  <a:lnTo>
                    <a:pt x="41" y="19"/>
                  </a:lnTo>
                  <a:lnTo>
                    <a:pt x="35" y="23"/>
                  </a:lnTo>
                  <a:lnTo>
                    <a:pt x="30" y="29"/>
                  </a:lnTo>
                  <a:lnTo>
                    <a:pt x="25" y="34"/>
                  </a:lnTo>
                  <a:lnTo>
                    <a:pt x="20" y="40"/>
                  </a:lnTo>
                  <a:lnTo>
                    <a:pt x="16" y="47"/>
                  </a:lnTo>
                  <a:lnTo>
                    <a:pt x="13" y="52"/>
                  </a:lnTo>
                  <a:lnTo>
                    <a:pt x="9" y="60"/>
                  </a:lnTo>
                  <a:lnTo>
                    <a:pt x="6" y="67"/>
                  </a:lnTo>
                  <a:lnTo>
                    <a:pt x="4" y="75"/>
                  </a:lnTo>
                  <a:lnTo>
                    <a:pt x="3" y="82"/>
                  </a:lnTo>
                  <a:lnTo>
                    <a:pt x="1" y="90"/>
                  </a:lnTo>
                  <a:lnTo>
                    <a:pt x="1" y="98"/>
                  </a:lnTo>
                  <a:lnTo>
                    <a:pt x="0" y="107"/>
                  </a:lnTo>
                  <a:lnTo>
                    <a:pt x="1" y="114"/>
                  </a:lnTo>
                  <a:lnTo>
                    <a:pt x="1" y="122"/>
                  </a:lnTo>
                  <a:lnTo>
                    <a:pt x="3" y="130"/>
                  </a:lnTo>
                  <a:lnTo>
                    <a:pt x="4" y="137"/>
                  </a:lnTo>
                  <a:lnTo>
                    <a:pt x="6" y="143"/>
                  </a:lnTo>
                  <a:lnTo>
                    <a:pt x="9" y="151"/>
                  </a:lnTo>
                  <a:lnTo>
                    <a:pt x="13" y="158"/>
                  </a:lnTo>
                  <a:lnTo>
                    <a:pt x="16" y="165"/>
                  </a:lnTo>
                  <a:lnTo>
                    <a:pt x="20" y="171"/>
                  </a:lnTo>
                  <a:lnTo>
                    <a:pt x="25" y="178"/>
                  </a:lnTo>
                  <a:lnTo>
                    <a:pt x="30" y="184"/>
                  </a:lnTo>
                  <a:lnTo>
                    <a:pt x="35" y="189"/>
                  </a:lnTo>
                  <a:lnTo>
                    <a:pt x="41" y="193"/>
                  </a:lnTo>
                  <a:lnTo>
                    <a:pt x="48" y="197"/>
                  </a:lnTo>
                  <a:lnTo>
                    <a:pt x="53" y="201"/>
                  </a:lnTo>
                  <a:lnTo>
                    <a:pt x="60" y="204"/>
                  </a:lnTo>
                  <a:lnTo>
                    <a:pt x="66" y="206"/>
                  </a:lnTo>
                  <a:lnTo>
                    <a:pt x="72" y="209"/>
                  </a:lnTo>
                  <a:lnTo>
                    <a:pt x="81" y="209"/>
                  </a:lnTo>
                  <a:lnTo>
                    <a:pt x="87" y="211"/>
                  </a:lnTo>
                  <a:lnTo>
                    <a:pt x="94" y="211"/>
                  </a:lnTo>
                  <a:lnTo>
                    <a:pt x="101" y="211"/>
                  </a:lnTo>
                  <a:lnTo>
                    <a:pt x="108" y="209"/>
                  </a:lnTo>
                  <a:lnTo>
                    <a:pt x="114" y="209"/>
                  </a:lnTo>
                  <a:lnTo>
                    <a:pt x="122" y="206"/>
                  </a:lnTo>
                  <a:lnTo>
                    <a:pt x="129" y="204"/>
                  </a:lnTo>
                  <a:lnTo>
                    <a:pt x="133" y="201"/>
                  </a:lnTo>
                  <a:lnTo>
                    <a:pt x="140" y="197"/>
                  </a:lnTo>
                  <a:lnTo>
                    <a:pt x="145" y="193"/>
                  </a:lnTo>
                  <a:lnTo>
                    <a:pt x="151" y="189"/>
                  </a:lnTo>
                  <a:lnTo>
                    <a:pt x="157" y="184"/>
                  </a:lnTo>
                  <a:lnTo>
                    <a:pt x="163" y="178"/>
                  </a:lnTo>
                  <a:lnTo>
                    <a:pt x="166" y="171"/>
                  </a:lnTo>
                  <a:lnTo>
                    <a:pt x="171" y="165"/>
                  </a:lnTo>
                  <a:lnTo>
                    <a:pt x="175" y="158"/>
                  </a:lnTo>
                  <a:lnTo>
                    <a:pt x="178" y="151"/>
                  </a:lnTo>
                  <a:lnTo>
                    <a:pt x="180" y="143"/>
                  </a:lnTo>
                  <a:lnTo>
                    <a:pt x="182" y="137"/>
                  </a:lnTo>
                  <a:lnTo>
                    <a:pt x="184" y="130"/>
                  </a:lnTo>
                  <a:lnTo>
                    <a:pt x="185" y="122"/>
                  </a:lnTo>
                  <a:lnTo>
                    <a:pt x="188" y="114"/>
                  </a:lnTo>
                  <a:lnTo>
                    <a:pt x="188" y="107"/>
                  </a:lnTo>
                  <a:lnTo>
                    <a:pt x="188" y="107"/>
                  </a:lnTo>
                </a:path>
              </a:pathLst>
            </a:custGeom>
            <a:solidFill>
              <a:srgbClr val="FF0000"/>
            </a:solidFill>
            <a:ln w="9366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auto">
            <a:xfrm>
              <a:off x="1290" y="1569"/>
              <a:ext cx="186" cy="212"/>
            </a:xfrm>
            <a:custGeom>
              <a:avLst/>
              <a:gdLst/>
              <a:ahLst/>
              <a:cxnLst>
                <a:cxn ang="0">
                  <a:pos x="185" y="97"/>
                </a:cxn>
                <a:cxn ang="0">
                  <a:pos x="184" y="81"/>
                </a:cxn>
                <a:cxn ang="0">
                  <a:pos x="180" y="68"/>
                </a:cxn>
                <a:cxn ang="0">
                  <a:pos x="173" y="52"/>
                </a:cxn>
                <a:cxn ang="0">
                  <a:pos x="165" y="40"/>
                </a:cxn>
                <a:cxn ang="0">
                  <a:pos x="157" y="29"/>
                </a:cxn>
                <a:cxn ang="0">
                  <a:pos x="145" y="19"/>
                </a:cxn>
                <a:cxn ang="0">
                  <a:pos x="134" y="11"/>
                </a:cxn>
                <a:cxn ang="0">
                  <a:pos x="120" y="5"/>
                </a:cxn>
                <a:cxn ang="0">
                  <a:pos x="106" y="1"/>
                </a:cxn>
                <a:cxn ang="0">
                  <a:pos x="92" y="0"/>
                </a:cxn>
                <a:cxn ang="0">
                  <a:pos x="79" y="1"/>
                </a:cxn>
                <a:cxn ang="0">
                  <a:pos x="66" y="5"/>
                </a:cxn>
                <a:cxn ang="0">
                  <a:pos x="53" y="11"/>
                </a:cxn>
                <a:cxn ang="0">
                  <a:pos x="41" y="19"/>
                </a:cxn>
                <a:cxn ang="0">
                  <a:pos x="30" y="29"/>
                </a:cxn>
                <a:cxn ang="0">
                  <a:pos x="21" y="40"/>
                </a:cxn>
                <a:cxn ang="0">
                  <a:pos x="12" y="52"/>
                </a:cxn>
                <a:cxn ang="0">
                  <a:pos x="7" y="68"/>
                </a:cxn>
                <a:cxn ang="0">
                  <a:pos x="3" y="81"/>
                </a:cxn>
                <a:cxn ang="0">
                  <a:pos x="0" y="97"/>
                </a:cxn>
                <a:cxn ang="0">
                  <a:pos x="0" y="113"/>
                </a:cxn>
                <a:cxn ang="0">
                  <a:pos x="3" y="128"/>
                </a:cxn>
                <a:cxn ang="0">
                  <a:pos x="7" y="143"/>
                </a:cxn>
                <a:cxn ang="0">
                  <a:pos x="12" y="158"/>
                </a:cxn>
                <a:cxn ang="0">
                  <a:pos x="21" y="171"/>
                </a:cxn>
                <a:cxn ang="0">
                  <a:pos x="30" y="183"/>
                </a:cxn>
                <a:cxn ang="0">
                  <a:pos x="41" y="192"/>
                </a:cxn>
                <a:cxn ang="0">
                  <a:pos x="53" y="200"/>
                </a:cxn>
                <a:cxn ang="0">
                  <a:pos x="66" y="205"/>
                </a:cxn>
                <a:cxn ang="0">
                  <a:pos x="79" y="209"/>
                </a:cxn>
                <a:cxn ang="0">
                  <a:pos x="92" y="211"/>
                </a:cxn>
                <a:cxn ang="0">
                  <a:pos x="106" y="209"/>
                </a:cxn>
                <a:cxn ang="0">
                  <a:pos x="120" y="205"/>
                </a:cxn>
                <a:cxn ang="0">
                  <a:pos x="134" y="200"/>
                </a:cxn>
                <a:cxn ang="0">
                  <a:pos x="145" y="192"/>
                </a:cxn>
                <a:cxn ang="0">
                  <a:pos x="157" y="183"/>
                </a:cxn>
                <a:cxn ang="0">
                  <a:pos x="165" y="171"/>
                </a:cxn>
                <a:cxn ang="0">
                  <a:pos x="173" y="158"/>
                </a:cxn>
                <a:cxn ang="0">
                  <a:pos x="180" y="143"/>
                </a:cxn>
                <a:cxn ang="0">
                  <a:pos x="184" y="128"/>
                </a:cxn>
                <a:cxn ang="0">
                  <a:pos x="185" y="113"/>
                </a:cxn>
                <a:cxn ang="0">
                  <a:pos x="185" y="107"/>
                </a:cxn>
              </a:cxnLst>
              <a:rect l="0" t="0" r="r" b="b"/>
              <a:pathLst>
                <a:path w="186" h="212">
                  <a:moveTo>
                    <a:pt x="185" y="107"/>
                  </a:moveTo>
                  <a:lnTo>
                    <a:pt x="185" y="97"/>
                  </a:lnTo>
                  <a:lnTo>
                    <a:pt x="185" y="89"/>
                  </a:lnTo>
                  <a:lnTo>
                    <a:pt x="184" y="81"/>
                  </a:lnTo>
                  <a:lnTo>
                    <a:pt x="181" y="74"/>
                  </a:lnTo>
                  <a:lnTo>
                    <a:pt x="180" y="68"/>
                  </a:lnTo>
                  <a:lnTo>
                    <a:pt x="177" y="60"/>
                  </a:lnTo>
                  <a:lnTo>
                    <a:pt x="173" y="52"/>
                  </a:lnTo>
                  <a:lnTo>
                    <a:pt x="170" y="46"/>
                  </a:lnTo>
                  <a:lnTo>
                    <a:pt x="165" y="40"/>
                  </a:lnTo>
                  <a:lnTo>
                    <a:pt x="161" y="34"/>
                  </a:lnTo>
                  <a:lnTo>
                    <a:pt x="157" y="29"/>
                  </a:lnTo>
                  <a:lnTo>
                    <a:pt x="151" y="23"/>
                  </a:lnTo>
                  <a:lnTo>
                    <a:pt x="145" y="19"/>
                  </a:lnTo>
                  <a:lnTo>
                    <a:pt x="138" y="13"/>
                  </a:lnTo>
                  <a:lnTo>
                    <a:pt x="134" y="11"/>
                  </a:lnTo>
                  <a:lnTo>
                    <a:pt x="127" y="8"/>
                  </a:lnTo>
                  <a:lnTo>
                    <a:pt x="120" y="5"/>
                  </a:lnTo>
                  <a:lnTo>
                    <a:pt x="113" y="4"/>
                  </a:lnTo>
                  <a:lnTo>
                    <a:pt x="106" y="1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2" y="4"/>
                  </a:lnTo>
                  <a:lnTo>
                    <a:pt x="66" y="5"/>
                  </a:lnTo>
                  <a:lnTo>
                    <a:pt x="59" y="8"/>
                  </a:lnTo>
                  <a:lnTo>
                    <a:pt x="53" y="11"/>
                  </a:lnTo>
                  <a:lnTo>
                    <a:pt x="46" y="13"/>
                  </a:lnTo>
                  <a:lnTo>
                    <a:pt x="41" y="19"/>
                  </a:lnTo>
                  <a:lnTo>
                    <a:pt x="36" y="23"/>
                  </a:lnTo>
                  <a:lnTo>
                    <a:pt x="30" y="29"/>
                  </a:lnTo>
                  <a:lnTo>
                    <a:pt x="24" y="34"/>
                  </a:lnTo>
                  <a:lnTo>
                    <a:pt x="21" y="40"/>
                  </a:lnTo>
                  <a:lnTo>
                    <a:pt x="17" y="46"/>
                  </a:lnTo>
                  <a:lnTo>
                    <a:pt x="12" y="52"/>
                  </a:lnTo>
                  <a:lnTo>
                    <a:pt x="10" y="60"/>
                  </a:lnTo>
                  <a:lnTo>
                    <a:pt x="7" y="68"/>
                  </a:lnTo>
                  <a:lnTo>
                    <a:pt x="4" y="74"/>
                  </a:lnTo>
                  <a:lnTo>
                    <a:pt x="3" y="81"/>
                  </a:lnTo>
                  <a:lnTo>
                    <a:pt x="1" y="89"/>
                  </a:lnTo>
                  <a:lnTo>
                    <a:pt x="0" y="97"/>
                  </a:lnTo>
                  <a:lnTo>
                    <a:pt x="0" y="107"/>
                  </a:lnTo>
                  <a:lnTo>
                    <a:pt x="0" y="113"/>
                  </a:lnTo>
                  <a:lnTo>
                    <a:pt x="1" y="121"/>
                  </a:lnTo>
                  <a:lnTo>
                    <a:pt x="3" y="128"/>
                  </a:lnTo>
                  <a:lnTo>
                    <a:pt x="4" y="136"/>
                  </a:lnTo>
                  <a:lnTo>
                    <a:pt x="7" y="143"/>
                  </a:lnTo>
                  <a:lnTo>
                    <a:pt x="10" y="151"/>
                  </a:lnTo>
                  <a:lnTo>
                    <a:pt x="12" y="158"/>
                  </a:lnTo>
                  <a:lnTo>
                    <a:pt x="17" y="165"/>
                  </a:lnTo>
                  <a:lnTo>
                    <a:pt x="21" y="171"/>
                  </a:lnTo>
                  <a:lnTo>
                    <a:pt x="24" y="176"/>
                  </a:lnTo>
                  <a:lnTo>
                    <a:pt x="30" y="183"/>
                  </a:lnTo>
                  <a:lnTo>
                    <a:pt x="36" y="187"/>
                  </a:lnTo>
                  <a:lnTo>
                    <a:pt x="41" y="192"/>
                  </a:lnTo>
                  <a:lnTo>
                    <a:pt x="46" y="196"/>
                  </a:lnTo>
                  <a:lnTo>
                    <a:pt x="53" y="200"/>
                  </a:lnTo>
                  <a:lnTo>
                    <a:pt x="59" y="203"/>
                  </a:lnTo>
                  <a:lnTo>
                    <a:pt x="66" y="205"/>
                  </a:lnTo>
                  <a:lnTo>
                    <a:pt x="72" y="207"/>
                  </a:lnTo>
                  <a:lnTo>
                    <a:pt x="79" y="209"/>
                  </a:lnTo>
                  <a:lnTo>
                    <a:pt x="85" y="211"/>
                  </a:lnTo>
                  <a:lnTo>
                    <a:pt x="92" y="211"/>
                  </a:lnTo>
                  <a:lnTo>
                    <a:pt x="99" y="211"/>
                  </a:lnTo>
                  <a:lnTo>
                    <a:pt x="106" y="209"/>
                  </a:lnTo>
                  <a:lnTo>
                    <a:pt x="113" y="207"/>
                  </a:lnTo>
                  <a:lnTo>
                    <a:pt x="120" y="205"/>
                  </a:lnTo>
                  <a:lnTo>
                    <a:pt x="127" y="203"/>
                  </a:lnTo>
                  <a:lnTo>
                    <a:pt x="134" y="200"/>
                  </a:lnTo>
                  <a:lnTo>
                    <a:pt x="138" y="196"/>
                  </a:lnTo>
                  <a:lnTo>
                    <a:pt x="145" y="192"/>
                  </a:lnTo>
                  <a:lnTo>
                    <a:pt x="151" y="187"/>
                  </a:lnTo>
                  <a:lnTo>
                    <a:pt x="157" y="183"/>
                  </a:lnTo>
                  <a:lnTo>
                    <a:pt x="161" y="176"/>
                  </a:lnTo>
                  <a:lnTo>
                    <a:pt x="165" y="171"/>
                  </a:lnTo>
                  <a:lnTo>
                    <a:pt x="170" y="165"/>
                  </a:lnTo>
                  <a:lnTo>
                    <a:pt x="173" y="158"/>
                  </a:lnTo>
                  <a:lnTo>
                    <a:pt x="177" y="151"/>
                  </a:lnTo>
                  <a:lnTo>
                    <a:pt x="180" y="143"/>
                  </a:lnTo>
                  <a:lnTo>
                    <a:pt x="181" y="136"/>
                  </a:lnTo>
                  <a:lnTo>
                    <a:pt x="184" y="128"/>
                  </a:lnTo>
                  <a:lnTo>
                    <a:pt x="185" y="121"/>
                  </a:lnTo>
                  <a:lnTo>
                    <a:pt x="185" y="113"/>
                  </a:lnTo>
                  <a:lnTo>
                    <a:pt x="185" y="107"/>
                  </a:lnTo>
                  <a:lnTo>
                    <a:pt x="185" y="107"/>
                  </a:lnTo>
                </a:path>
              </a:pathLst>
            </a:custGeom>
            <a:solidFill>
              <a:srgbClr val="FF0000"/>
            </a:solidFill>
            <a:ln w="9366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6" name="Freeform 28"/>
            <p:cNvSpPr>
              <a:spLocks/>
            </p:cNvSpPr>
            <p:nvPr/>
          </p:nvSpPr>
          <p:spPr bwMode="auto">
            <a:xfrm>
              <a:off x="1045" y="1170"/>
              <a:ext cx="186" cy="210"/>
            </a:xfrm>
            <a:custGeom>
              <a:avLst/>
              <a:gdLst/>
              <a:ahLst/>
              <a:cxnLst>
                <a:cxn ang="0">
                  <a:pos x="185" y="97"/>
                </a:cxn>
                <a:cxn ang="0">
                  <a:pos x="183" y="82"/>
                </a:cxn>
                <a:cxn ang="0">
                  <a:pos x="179" y="66"/>
                </a:cxn>
                <a:cxn ang="0">
                  <a:pos x="173" y="53"/>
                </a:cxn>
                <a:cxn ang="0">
                  <a:pos x="165" y="39"/>
                </a:cxn>
                <a:cxn ang="0">
                  <a:pos x="155" y="29"/>
                </a:cxn>
                <a:cxn ang="0">
                  <a:pos x="145" y="20"/>
                </a:cxn>
                <a:cxn ang="0">
                  <a:pos x="133" y="10"/>
                </a:cxn>
                <a:cxn ang="0">
                  <a:pos x="119" y="5"/>
                </a:cxn>
                <a:cxn ang="0">
                  <a:pos x="106" y="0"/>
                </a:cxn>
                <a:cxn ang="0">
                  <a:pos x="92" y="0"/>
                </a:cxn>
                <a:cxn ang="0">
                  <a:pos x="78" y="0"/>
                </a:cxn>
                <a:cxn ang="0">
                  <a:pos x="65" y="5"/>
                </a:cxn>
                <a:cxn ang="0">
                  <a:pos x="52" y="10"/>
                </a:cxn>
                <a:cxn ang="0">
                  <a:pos x="41" y="20"/>
                </a:cxn>
                <a:cxn ang="0">
                  <a:pos x="30" y="29"/>
                </a:cxn>
                <a:cxn ang="0">
                  <a:pos x="20" y="39"/>
                </a:cxn>
                <a:cxn ang="0">
                  <a:pos x="11" y="53"/>
                </a:cxn>
                <a:cxn ang="0">
                  <a:pos x="6" y="66"/>
                </a:cxn>
                <a:cxn ang="0">
                  <a:pos x="3" y="82"/>
                </a:cxn>
                <a:cxn ang="0">
                  <a:pos x="0" y="97"/>
                </a:cxn>
                <a:cxn ang="0">
                  <a:pos x="0" y="112"/>
                </a:cxn>
                <a:cxn ang="0">
                  <a:pos x="3" y="128"/>
                </a:cxn>
                <a:cxn ang="0">
                  <a:pos x="6" y="143"/>
                </a:cxn>
                <a:cxn ang="0">
                  <a:pos x="11" y="157"/>
                </a:cxn>
                <a:cxn ang="0">
                  <a:pos x="20" y="169"/>
                </a:cxn>
                <a:cxn ang="0">
                  <a:pos x="30" y="181"/>
                </a:cxn>
                <a:cxn ang="0">
                  <a:pos x="41" y="190"/>
                </a:cxn>
                <a:cxn ang="0">
                  <a:pos x="52" y="198"/>
                </a:cxn>
                <a:cxn ang="0">
                  <a:pos x="65" y="204"/>
                </a:cxn>
                <a:cxn ang="0">
                  <a:pos x="78" y="207"/>
                </a:cxn>
                <a:cxn ang="0">
                  <a:pos x="92" y="209"/>
                </a:cxn>
                <a:cxn ang="0">
                  <a:pos x="106" y="207"/>
                </a:cxn>
                <a:cxn ang="0">
                  <a:pos x="119" y="204"/>
                </a:cxn>
                <a:cxn ang="0">
                  <a:pos x="133" y="198"/>
                </a:cxn>
                <a:cxn ang="0">
                  <a:pos x="145" y="190"/>
                </a:cxn>
                <a:cxn ang="0">
                  <a:pos x="155" y="181"/>
                </a:cxn>
                <a:cxn ang="0">
                  <a:pos x="165" y="169"/>
                </a:cxn>
                <a:cxn ang="0">
                  <a:pos x="173" y="157"/>
                </a:cxn>
                <a:cxn ang="0">
                  <a:pos x="179" y="143"/>
                </a:cxn>
                <a:cxn ang="0">
                  <a:pos x="183" y="128"/>
                </a:cxn>
                <a:cxn ang="0">
                  <a:pos x="185" y="112"/>
                </a:cxn>
                <a:cxn ang="0">
                  <a:pos x="185" y="105"/>
                </a:cxn>
              </a:cxnLst>
              <a:rect l="0" t="0" r="r" b="b"/>
              <a:pathLst>
                <a:path w="186" h="210">
                  <a:moveTo>
                    <a:pt x="185" y="105"/>
                  </a:moveTo>
                  <a:lnTo>
                    <a:pt x="185" y="97"/>
                  </a:lnTo>
                  <a:lnTo>
                    <a:pt x="185" y="90"/>
                  </a:lnTo>
                  <a:lnTo>
                    <a:pt x="183" y="82"/>
                  </a:lnTo>
                  <a:lnTo>
                    <a:pt x="181" y="74"/>
                  </a:lnTo>
                  <a:lnTo>
                    <a:pt x="179" y="66"/>
                  </a:lnTo>
                  <a:lnTo>
                    <a:pt x="176" y="58"/>
                  </a:lnTo>
                  <a:lnTo>
                    <a:pt x="173" y="53"/>
                  </a:lnTo>
                  <a:lnTo>
                    <a:pt x="170" y="45"/>
                  </a:lnTo>
                  <a:lnTo>
                    <a:pt x="165" y="39"/>
                  </a:lnTo>
                  <a:lnTo>
                    <a:pt x="161" y="34"/>
                  </a:lnTo>
                  <a:lnTo>
                    <a:pt x="155" y="29"/>
                  </a:lnTo>
                  <a:lnTo>
                    <a:pt x="151" y="24"/>
                  </a:lnTo>
                  <a:lnTo>
                    <a:pt x="145" y="20"/>
                  </a:lnTo>
                  <a:lnTo>
                    <a:pt x="138" y="14"/>
                  </a:lnTo>
                  <a:lnTo>
                    <a:pt x="133" y="10"/>
                  </a:lnTo>
                  <a:lnTo>
                    <a:pt x="126" y="8"/>
                  </a:lnTo>
                  <a:lnTo>
                    <a:pt x="119" y="5"/>
                  </a:lnTo>
                  <a:lnTo>
                    <a:pt x="113" y="2"/>
                  </a:lnTo>
                  <a:lnTo>
                    <a:pt x="106" y="0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72" y="2"/>
                  </a:lnTo>
                  <a:lnTo>
                    <a:pt x="65" y="5"/>
                  </a:lnTo>
                  <a:lnTo>
                    <a:pt x="59" y="8"/>
                  </a:lnTo>
                  <a:lnTo>
                    <a:pt x="52" y="10"/>
                  </a:lnTo>
                  <a:lnTo>
                    <a:pt x="46" y="14"/>
                  </a:lnTo>
                  <a:lnTo>
                    <a:pt x="41" y="20"/>
                  </a:lnTo>
                  <a:lnTo>
                    <a:pt x="35" y="24"/>
                  </a:lnTo>
                  <a:lnTo>
                    <a:pt x="30" y="29"/>
                  </a:lnTo>
                  <a:lnTo>
                    <a:pt x="24" y="34"/>
                  </a:lnTo>
                  <a:lnTo>
                    <a:pt x="20" y="39"/>
                  </a:lnTo>
                  <a:lnTo>
                    <a:pt x="16" y="45"/>
                  </a:lnTo>
                  <a:lnTo>
                    <a:pt x="11" y="53"/>
                  </a:lnTo>
                  <a:lnTo>
                    <a:pt x="9" y="58"/>
                  </a:lnTo>
                  <a:lnTo>
                    <a:pt x="6" y="66"/>
                  </a:lnTo>
                  <a:lnTo>
                    <a:pt x="3" y="74"/>
                  </a:lnTo>
                  <a:lnTo>
                    <a:pt x="3" y="82"/>
                  </a:lnTo>
                  <a:lnTo>
                    <a:pt x="0" y="90"/>
                  </a:lnTo>
                  <a:lnTo>
                    <a:pt x="0" y="97"/>
                  </a:lnTo>
                  <a:lnTo>
                    <a:pt x="0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3" y="128"/>
                  </a:lnTo>
                  <a:lnTo>
                    <a:pt x="3" y="135"/>
                  </a:lnTo>
                  <a:lnTo>
                    <a:pt x="6" y="143"/>
                  </a:lnTo>
                  <a:lnTo>
                    <a:pt x="9" y="150"/>
                  </a:lnTo>
                  <a:lnTo>
                    <a:pt x="11" y="157"/>
                  </a:lnTo>
                  <a:lnTo>
                    <a:pt x="16" y="163"/>
                  </a:lnTo>
                  <a:lnTo>
                    <a:pt x="20" y="169"/>
                  </a:lnTo>
                  <a:lnTo>
                    <a:pt x="24" y="175"/>
                  </a:lnTo>
                  <a:lnTo>
                    <a:pt x="30" y="181"/>
                  </a:lnTo>
                  <a:lnTo>
                    <a:pt x="35" y="186"/>
                  </a:lnTo>
                  <a:lnTo>
                    <a:pt x="41" y="190"/>
                  </a:lnTo>
                  <a:lnTo>
                    <a:pt x="46" y="194"/>
                  </a:lnTo>
                  <a:lnTo>
                    <a:pt x="52" y="198"/>
                  </a:lnTo>
                  <a:lnTo>
                    <a:pt x="59" y="202"/>
                  </a:lnTo>
                  <a:lnTo>
                    <a:pt x="65" y="204"/>
                  </a:lnTo>
                  <a:lnTo>
                    <a:pt x="72" y="205"/>
                  </a:lnTo>
                  <a:lnTo>
                    <a:pt x="78" y="207"/>
                  </a:lnTo>
                  <a:lnTo>
                    <a:pt x="85" y="209"/>
                  </a:lnTo>
                  <a:lnTo>
                    <a:pt x="92" y="209"/>
                  </a:lnTo>
                  <a:lnTo>
                    <a:pt x="99" y="209"/>
                  </a:lnTo>
                  <a:lnTo>
                    <a:pt x="106" y="207"/>
                  </a:lnTo>
                  <a:lnTo>
                    <a:pt x="113" y="205"/>
                  </a:lnTo>
                  <a:lnTo>
                    <a:pt x="119" y="204"/>
                  </a:lnTo>
                  <a:lnTo>
                    <a:pt x="126" y="202"/>
                  </a:lnTo>
                  <a:lnTo>
                    <a:pt x="133" y="198"/>
                  </a:lnTo>
                  <a:lnTo>
                    <a:pt x="138" y="194"/>
                  </a:lnTo>
                  <a:lnTo>
                    <a:pt x="145" y="190"/>
                  </a:lnTo>
                  <a:lnTo>
                    <a:pt x="151" y="186"/>
                  </a:lnTo>
                  <a:lnTo>
                    <a:pt x="155" y="181"/>
                  </a:lnTo>
                  <a:lnTo>
                    <a:pt x="161" y="175"/>
                  </a:lnTo>
                  <a:lnTo>
                    <a:pt x="165" y="169"/>
                  </a:lnTo>
                  <a:lnTo>
                    <a:pt x="170" y="163"/>
                  </a:lnTo>
                  <a:lnTo>
                    <a:pt x="173" y="157"/>
                  </a:lnTo>
                  <a:lnTo>
                    <a:pt x="176" y="150"/>
                  </a:lnTo>
                  <a:lnTo>
                    <a:pt x="179" y="143"/>
                  </a:lnTo>
                  <a:lnTo>
                    <a:pt x="181" y="135"/>
                  </a:lnTo>
                  <a:lnTo>
                    <a:pt x="183" y="128"/>
                  </a:lnTo>
                  <a:lnTo>
                    <a:pt x="185" y="120"/>
                  </a:lnTo>
                  <a:lnTo>
                    <a:pt x="185" y="112"/>
                  </a:lnTo>
                  <a:lnTo>
                    <a:pt x="185" y="105"/>
                  </a:lnTo>
                  <a:lnTo>
                    <a:pt x="185" y="105"/>
                  </a:lnTo>
                </a:path>
              </a:pathLst>
            </a:custGeom>
            <a:solidFill>
              <a:srgbClr val="FF0000"/>
            </a:solidFill>
            <a:ln w="9366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Freeform 29"/>
            <p:cNvSpPr>
              <a:spLocks/>
            </p:cNvSpPr>
            <p:nvPr/>
          </p:nvSpPr>
          <p:spPr bwMode="auto">
            <a:xfrm>
              <a:off x="918" y="1753"/>
              <a:ext cx="189" cy="212"/>
            </a:xfrm>
            <a:custGeom>
              <a:avLst/>
              <a:gdLst/>
              <a:ahLst/>
              <a:cxnLst>
                <a:cxn ang="0">
                  <a:pos x="188" y="98"/>
                </a:cxn>
                <a:cxn ang="0">
                  <a:pos x="184" y="82"/>
                </a:cxn>
                <a:cxn ang="0">
                  <a:pos x="180" y="67"/>
                </a:cxn>
                <a:cxn ang="0">
                  <a:pos x="175" y="52"/>
                </a:cxn>
                <a:cxn ang="0">
                  <a:pos x="166" y="40"/>
                </a:cxn>
                <a:cxn ang="0">
                  <a:pos x="157" y="29"/>
                </a:cxn>
                <a:cxn ang="0">
                  <a:pos x="145" y="19"/>
                </a:cxn>
                <a:cxn ang="0">
                  <a:pos x="133" y="11"/>
                </a:cxn>
                <a:cxn ang="0">
                  <a:pos x="122" y="5"/>
                </a:cxn>
                <a:cxn ang="0">
                  <a:pos x="108" y="1"/>
                </a:cxn>
                <a:cxn ang="0">
                  <a:pos x="94" y="0"/>
                </a:cxn>
                <a:cxn ang="0">
                  <a:pos x="81" y="1"/>
                </a:cxn>
                <a:cxn ang="0">
                  <a:pos x="66" y="5"/>
                </a:cxn>
                <a:cxn ang="0">
                  <a:pos x="53" y="11"/>
                </a:cxn>
                <a:cxn ang="0">
                  <a:pos x="41" y="19"/>
                </a:cxn>
                <a:cxn ang="0">
                  <a:pos x="30" y="29"/>
                </a:cxn>
                <a:cxn ang="0">
                  <a:pos x="20" y="40"/>
                </a:cxn>
                <a:cxn ang="0">
                  <a:pos x="13" y="52"/>
                </a:cxn>
                <a:cxn ang="0">
                  <a:pos x="6" y="67"/>
                </a:cxn>
                <a:cxn ang="0">
                  <a:pos x="3" y="82"/>
                </a:cxn>
                <a:cxn ang="0">
                  <a:pos x="1" y="98"/>
                </a:cxn>
                <a:cxn ang="0">
                  <a:pos x="1" y="114"/>
                </a:cxn>
                <a:cxn ang="0">
                  <a:pos x="3" y="130"/>
                </a:cxn>
                <a:cxn ang="0">
                  <a:pos x="6" y="143"/>
                </a:cxn>
                <a:cxn ang="0">
                  <a:pos x="13" y="158"/>
                </a:cxn>
                <a:cxn ang="0">
                  <a:pos x="20" y="171"/>
                </a:cxn>
                <a:cxn ang="0">
                  <a:pos x="30" y="184"/>
                </a:cxn>
                <a:cxn ang="0">
                  <a:pos x="41" y="193"/>
                </a:cxn>
                <a:cxn ang="0">
                  <a:pos x="53" y="201"/>
                </a:cxn>
                <a:cxn ang="0">
                  <a:pos x="66" y="206"/>
                </a:cxn>
                <a:cxn ang="0">
                  <a:pos x="81" y="209"/>
                </a:cxn>
                <a:cxn ang="0">
                  <a:pos x="94" y="211"/>
                </a:cxn>
                <a:cxn ang="0">
                  <a:pos x="108" y="209"/>
                </a:cxn>
                <a:cxn ang="0">
                  <a:pos x="122" y="206"/>
                </a:cxn>
                <a:cxn ang="0">
                  <a:pos x="133" y="201"/>
                </a:cxn>
                <a:cxn ang="0">
                  <a:pos x="145" y="193"/>
                </a:cxn>
                <a:cxn ang="0">
                  <a:pos x="157" y="184"/>
                </a:cxn>
                <a:cxn ang="0">
                  <a:pos x="166" y="171"/>
                </a:cxn>
                <a:cxn ang="0">
                  <a:pos x="175" y="158"/>
                </a:cxn>
                <a:cxn ang="0">
                  <a:pos x="180" y="143"/>
                </a:cxn>
                <a:cxn ang="0">
                  <a:pos x="184" y="130"/>
                </a:cxn>
                <a:cxn ang="0">
                  <a:pos x="188" y="114"/>
                </a:cxn>
                <a:cxn ang="0">
                  <a:pos x="188" y="107"/>
                </a:cxn>
              </a:cxnLst>
              <a:rect l="0" t="0" r="r" b="b"/>
              <a:pathLst>
                <a:path w="189" h="212">
                  <a:moveTo>
                    <a:pt x="188" y="107"/>
                  </a:moveTo>
                  <a:lnTo>
                    <a:pt x="188" y="98"/>
                  </a:lnTo>
                  <a:lnTo>
                    <a:pt x="185" y="90"/>
                  </a:lnTo>
                  <a:lnTo>
                    <a:pt x="184" y="82"/>
                  </a:lnTo>
                  <a:lnTo>
                    <a:pt x="182" y="75"/>
                  </a:lnTo>
                  <a:lnTo>
                    <a:pt x="180" y="67"/>
                  </a:lnTo>
                  <a:lnTo>
                    <a:pt x="178" y="60"/>
                  </a:lnTo>
                  <a:lnTo>
                    <a:pt x="175" y="52"/>
                  </a:lnTo>
                  <a:lnTo>
                    <a:pt x="171" y="47"/>
                  </a:lnTo>
                  <a:lnTo>
                    <a:pt x="166" y="40"/>
                  </a:lnTo>
                  <a:lnTo>
                    <a:pt x="163" y="34"/>
                  </a:lnTo>
                  <a:lnTo>
                    <a:pt x="157" y="29"/>
                  </a:lnTo>
                  <a:lnTo>
                    <a:pt x="151" y="23"/>
                  </a:lnTo>
                  <a:lnTo>
                    <a:pt x="145" y="19"/>
                  </a:lnTo>
                  <a:lnTo>
                    <a:pt x="140" y="15"/>
                  </a:lnTo>
                  <a:lnTo>
                    <a:pt x="133" y="11"/>
                  </a:lnTo>
                  <a:lnTo>
                    <a:pt x="129" y="8"/>
                  </a:lnTo>
                  <a:lnTo>
                    <a:pt x="122" y="5"/>
                  </a:lnTo>
                  <a:lnTo>
                    <a:pt x="114" y="3"/>
                  </a:lnTo>
                  <a:lnTo>
                    <a:pt x="108" y="1"/>
                  </a:lnTo>
                  <a:lnTo>
                    <a:pt x="101" y="0"/>
                  </a:lnTo>
                  <a:lnTo>
                    <a:pt x="94" y="0"/>
                  </a:lnTo>
                  <a:lnTo>
                    <a:pt x="87" y="0"/>
                  </a:lnTo>
                  <a:lnTo>
                    <a:pt x="81" y="1"/>
                  </a:lnTo>
                  <a:lnTo>
                    <a:pt x="72" y="3"/>
                  </a:lnTo>
                  <a:lnTo>
                    <a:pt x="66" y="5"/>
                  </a:lnTo>
                  <a:lnTo>
                    <a:pt x="60" y="8"/>
                  </a:lnTo>
                  <a:lnTo>
                    <a:pt x="53" y="11"/>
                  </a:lnTo>
                  <a:lnTo>
                    <a:pt x="48" y="15"/>
                  </a:lnTo>
                  <a:lnTo>
                    <a:pt x="41" y="19"/>
                  </a:lnTo>
                  <a:lnTo>
                    <a:pt x="35" y="23"/>
                  </a:lnTo>
                  <a:lnTo>
                    <a:pt x="30" y="29"/>
                  </a:lnTo>
                  <a:lnTo>
                    <a:pt x="25" y="34"/>
                  </a:lnTo>
                  <a:lnTo>
                    <a:pt x="20" y="40"/>
                  </a:lnTo>
                  <a:lnTo>
                    <a:pt x="16" y="47"/>
                  </a:lnTo>
                  <a:lnTo>
                    <a:pt x="13" y="52"/>
                  </a:lnTo>
                  <a:lnTo>
                    <a:pt x="9" y="60"/>
                  </a:lnTo>
                  <a:lnTo>
                    <a:pt x="6" y="67"/>
                  </a:lnTo>
                  <a:lnTo>
                    <a:pt x="4" y="75"/>
                  </a:lnTo>
                  <a:lnTo>
                    <a:pt x="3" y="82"/>
                  </a:lnTo>
                  <a:lnTo>
                    <a:pt x="1" y="90"/>
                  </a:lnTo>
                  <a:lnTo>
                    <a:pt x="1" y="98"/>
                  </a:lnTo>
                  <a:lnTo>
                    <a:pt x="0" y="107"/>
                  </a:lnTo>
                  <a:lnTo>
                    <a:pt x="1" y="114"/>
                  </a:lnTo>
                  <a:lnTo>
                    <a:pt x="1" y="122"/>
                  </a:lnTo>
                  <a:lnTo>
                    <a:pt x="3" y="130"/>
                  </a:lnTo>
                  <a:lnTo>
                    <a:pt x="4" y="137"/>
                  </a:lnTo>
                  <a:lnTo>
                    <a:pt x="6" y="143"/>
                  </a:lnTo>
                  <a:lnTo>
                    <a:pt x="9" y="151"/>
                  </a:lnTo>
                  <a:lnTo>
                    <a:pt x="13" y="158"/>
                  </a:lnTo>
                  <a:lnTo>
                    <a:pt x="16" y="165"/>
                  </a:lnTo>
                  <a:lnTo>
                    <a:pt x="20" y="171"/>
                  </a:lnTo>
                  <a:lnTo>
                    <a:pt x="25" y="178"/>
                  </a:lnTo>
                  <a:lnTo>
                    <a:pt x="30" y="184"/>
                  </a:lnTo>
                  <a:lnTo>
                    <a:pt x="35" y="189"/>
                  </a:lnTo>
                  <a:lnTo>
                    <a:pt x="41" y="193"/>
                  </a:lnTo>
                  <a:lnTo>
                    <a:pt x="48" y="197"/>
                  </a:lnTo>
                  <a:lnTo>
                    <a:pt x="53" y="201"/>
                  </a:lnTo>
                  <a:lnTo>
                    <a:pt x="60" y="204"/>
                  </a:lnTo>
                  <a:lnTo>
                    <a:pt x="66" y="206"/>
                  </a:lnTo>
                  <a:lnTo>
                    <a:pt x="72" y="209"/>
                  </a:lnTo>
                  <a:lnTo>
                    <a:pt x="81" y="209"/>
                  </a:lnTo>
                  <a:lnTo>
                    <a:pt x="87" y="211"/>
                  </a:lnTo>
                  <a:lnTo>
                    <a:pt x="94" y="211"/>
                  </a:lnTo>
                  <a:lnTo>
                    <a:pt x="101" y="211"/>
                  </a:lnTo>
                  <a:lnTo>
                    <a:pt x="108" y="209"/>
                  </a:lnTo>
                  <a:lnTo>
                    <a:pt x="114" y="209"/>
                  </a:lnTo>
                  <a:lnTo>
                    <a:pt x="122" y="206"/>
                  </a:lnTo>
                  <a:lnTo>
                    <a:pt x="129" y="204"/>
                  </a:lnTo>
                  <a:lnTo>
                    <a:pt x="133" y="201"/>
                  </a:lnTo>
                  <a:lnTo>
                    <a:pt x="140" y="197"/>
                  </a:lnTo>
                  <a:lnTo>
                    <a:pt x="145" y="193"/>
                  </a:lnTo>
                  <a:lnTo>
                    <a:pt x="151" y="189"/>
                  </a:lnTo>
                  <a:lnTo>
                    <a:pt x="157" y="184"/>
                  </a:lnTo>
                  <a:lnTo>
                    <a:pt x="163" y="178"/>
                  </a:lnTo>
                  <a:lnTo>
                    <a:pt x="166" y="171"/>
                  </a:lnTo>
                  <a:lnTo>
                    <a:pt x="171" y="165"/>
                  </a:lnTo>
                  <a:lnTo>
                    <a:pt x="175" y="158"/>
                  </a:lnTo>
                  <a:lnTo>
                    <a:pt x="178" y="151"/>
                  </a:lnTo>
                  <a:lnTo>
                    <a:pt x="180" y="143"/>
                  </a:lnTo>
                  <a:lnTo>
                    <a:pt x="182" y="137"/>
                  </a:lnTo>
                  <a:lnTo>
                    <a:pt x="184" y="130"/>
                  </a:lnTo>
                  <a:lnTo>
                    <a:pt x="185" y="122"/>
                  </a:lnTo>
                  <a:lnTo>
                    <a:pt x="188" y="114"/>
                  </a:lnTo>
                  <a:lnTo>
                    <a:pt x="188" y="107"/>
                  </a:lnTo>
                  <a:lnTo>
                    <a:pt x="188" y="107"/>
                  </a:lnTo>
                </a:path>
              </a:pathLst>
            </a:custGeom>
            <a:solidFill>
              <a:srgbClr val="FF0000"/>
            </a:solidFill>
            <a:ln w="9366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8" name="Freeform 30"/>
            <p:cNvSpPr>
              <a:spLocks/>
            </p:cNvSpPr>
            <p:nvPr/>
          </p:nvSpPr>
          <p:spPr bwMode="auto">
            <a:xfrm>
              <a:off x="988" y="2601"/>
              <a:ext cx="185" cy="211"/>
            </a:xfrm>
            <a:custGeom>
              <a:avLst/>
              <a:gdLst/>
              <a:ahLst/>
              <a:cxnLst>
                <a:cxn ang="0">
                  <a:pos x="184" y="97"/>
                </a:cxn>
                <a:cxn ang="0">
                  <a:pos x="182" y="81"/>
                </a:cxn>
                <a:cxn ang="0">
                  <a:pos x="179" y="68"/>
                </a:cxn>
                <a:cxn ang="0">
                  <a:pos x="171" y="52"/>
                </a:cxn>
                <a:cxn ang="0">
                  <a:pos x="164" y="40"/>
                </a:cxn>
                <a:cxn ang="0">
                  <a:pos x="154" y="29"/>
                </a:cxn>
                <a:cxn ang="0">
                  <a:pos x="143" y="19"/>
                </a:cxn>
                <a:cxn ang="0">
                  <a:pos x="132" y="11"/>
                </a:cxn>
                <a:cxn ang="0">
                  <a:pos x="119" y="5"/>
                </a:cxn>
                <a:cxn ang="0">
                  <a:pos x="106" y="1"/>
                </a:cxn>
                <a:cxn ang="0">
                  <a:pos x="92" y="0"/>
                </a:cxn>
                <a:cxn ang="0">
                  <a:pos x="78" y="1"/>
                </a:cxn>
                <a:cxn ang="0">
                  <a:pos x="64" y="5"/>
                </a:cxn>
                <a:cxn ang="0">
                  <a:pos x="50" y="11"/>
                </a:cxn>
                <a:cxn ang="0">
                  <a:pos x="39" y="19"/>
                </a:cxn>
                <a:cxn ang="0">
                  <a:pos x="29" y="29"/>
                </a:cxn>
                <a:cxn ang="0">
                  <a:pos x="20" y="40"/>
                </a:cxn>
                <a:cxn ang="0">
                  <a:pos x="11" y="52"/>
                </a:cxn>
                <a:cxn ang="0">
                  <a:pos x="6" y="68"/>
                </a:cxn>
                <a:cxn ang="0">
                  <a:pos x="0" y="81"/>
                </a:cxn>
                <a:cxn ang="0">
                  <a:pos x="0" y="97"/>
                </a:cxn>
                <a:cxn ang="0">
                  <a:pos x="0" y="113"/>
                </a:cxn>
                <a:cxn ang="0">
                  <a:pos x="0" y="129"/>
                </a:cxn>
                <a:cxn ang="0">
                  <a:pos x="6" y="142"/>
                </a:cxn>
                <a:cxn ang="0">
                  <a:pos x="11" y="157"/>
                </a:cxn>
                <a:cxn ang="0">
                  <a:pos x="20" y="170"/>
                </a:cxn>
                <a:cxn ang="0">
                  <a:pos x="29" y="182"/>
                </a:cxn>
                <a:cxn ang="0">
                  <a:pos x="39" y="190"/>
                </a:cxn>
                <a:cxn ang="0">
                  <a:pos x="50" y="199"/>
                </a:cxn>
                <a:cxn ang="0">
                  <a:pos x="64" y="204"/>
                </a:cxn>
                <a:cxn ang="0">
                  <a:pos x="78" y="208"/>
                </a:cxn>
                <a:cxn ang="0">
                  <a:pos x="92" y="210"/>
                </a:cxn>
                <a:cxn ang="0">
                  <a:pos x="106" y="208"/>
                </a:cxn>
                <a:cxn ang="0">
                  <a:pos x="119" y="204"/>
                </a:cxn>
                <a:cxn ang="0">
                  <a:pos x="132" y="199"/>
                </a:cxn>
                <a:cxn ang="0">
                  <a:pos x="143" y="190"/>
                </a:cxn>
                <a:cxn ang="0">
                  <a:pos x="154" y="182"/>
                </a:cxn>
                <a:cxn ang="0">
                  <a:pos x="164" y="170"/>
                </a:cxn>
                <a:cxn ang="0">
                  <a:pos x="171" y="157"/>
                </a:cxn>
                <a:cxn ang="0">
                  <a:pos x="179" y="142"/>
                </a:cxn>
                <a:cxn ang="0">
                  <a:pos x="182" y="129"/>
                </a:cxn>
                <a:cxn ang="0">
                  <a:pos x="184" y="113"/>
                </a:cxn>
                <a:cxn ang="0">
                  <a:pos x="184" y="106"/>
                </a:cxn>
              </a:cxnLst>
              <a:rect l="0" t="0" r="r" b="b"/>
              <a:pathLst>
                <a:path w="185" h="211">
                  <a:moveTo>
                    <a:pt x="184" y="106"/>
                  </a:moveTo>
                  <a:lnTo>
                    <a:pt x="184" y="97"/>
                  </a:lnTo>
                  <a:lnTo>
                    <a:pt x="182" y="89"/>
                  </a:lnTo>
                  <a:lnTo>
                    <a:pt x="182" y="81"/>
                  </a:lnTo>
                  <a:lnTo>
                    <a:pt x="179" y="73"/>
                  </a:lnTo>
                  <a:lnTo>
                    <a:pt x="179" y="68"/>
                  </a:lnTo>
                  <a:lnTo>
                    <a:pt x="175" y="60"/>
                  </a:lnTo>
                  <a:lnTo>
                    <a:pt x="171" y="52"/>
                  </a:lnTo>
                  <a:lnTo>
                    <a:pt x="168" y="46"/>
                  </a:lnTo>
                  <a:lnTo>
                    <a:pt x="164" y="40"/>
                  </a:lnTo>
                  <a:lnTo>
                    <a:pt x="160" y="33"/>
                  </a:lnTo>
                  <a:lnTo>
                    <a:pt x="154" y="29"/>
                  </a:lnTo>
                  <a:lnTo>
                    <a:pt x="150" y="24"/>
                  </a:lnTo>
                  <a:lnTo>
                    <a:pt x="143" y="19"/>
                  </a:lnTo>
                  <a:lnTo>
                    <a:pt x="138" y="14"/>
                  </a:lnTo>
                  <a:lnTo>
                    <a:pt x="132" y="11"/>
                  </a:lnTo>
                  <a:lnTo>
                    <a:pt x="125" y="8"/>
                  </a:lnTo>
                  <a:lnTo>
                    <a:pt x="119" y="5"/>
                  </a:lnTo>
                  <a:lnTo>
                    <a:pt x="112" y="4"/>
                  </a:lnTo>
                  <a:lnTo>
                    <a:pt x="106" y="1"/>
                  </a:lnTo>
                  <a:lnTo>
                    <a:pt x="99" y="0"/>
                  </a:lnTo>
                  <a:lnTo>
                    <a:pt x="92" y="0"/>
                  </a:lnTo>
                  <a:lnTo>
                    <a:pt x="85" y="0"/>
                  </a:lnTo>
                  <a:lnTo>
                    <a:pt x="78" y="1"/>
                  </a:lnTo>
                  <a:lnTo>
                    <a:pt x="72" y="4"/>
                  </a:lnTo>
                  <a:lnTo>
                    <a:pt x="64" y="5"/>
                  </a:lnTo>
                  <a:lnTo>
                    <a:pt x="58" y="8"/>
                  </a:lnTo>
                  <a:lnTo>
                    <a:pt x="50" y="11"/>
                  </a:lnTo>
                  <a:lnTo>
                    <a:pt x="46" y="14"/>
                  </a:lnTo>
                  <a:lnTo>
                    <a:pt x="39" y="19"/>
                  </a:lnTo>
                  <a:lnTo>
                    <a:pt x="33" y="24"/>
                  </a:lnTo>
                  <a:lnTo>
                    <a:pt x="29" y="29"/>
                  </a:lnTo>
                  <a:lnTo>
                    <a:pt x="24" y="33"/>
                  </a:lnTo>
                  <a:lnTo>
                    <a:pt x="20" y="40"/>
                  </a:lnTo>
                  <a:lnTo>
                    <a:pt x="17" y="46"/>
                  </a:lnTo>
                  <a:lnTo>
                    <a:pt x="11" y="52"/>
                  </a:lnTo>
                  <a:lnTo>
                    <a:pt x="9" y="60"/>
                  </a:lnTo>
                  <a:lnTo>
                    <a:pt x="6" y="68"/>
                  </a:lnTo>
                  <a:lnTo>
                    <a:pt x="3" y="73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7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0" y="121"/>
                  </a:lnTo>
                  <a:lnTo>
                    <a:pt x="0" y="129"/>
                  </a:lnTo>
                  <a:lnTo>
                    <a:pt x="3" y="137"/>
                  </a:lnTo>
                  <a:lnTo>
                    <a:pt x="6" y="142"/>
                  </a:lnTo>
                  <a:lnTo>
                    <a:pt x="9" y="150"/>
                  </a:lnTo>
                  <a:lnTo>
                    <a:pt x="11" y="157"/>
                  </a:lnTo>
                  <a:lnTo>
                    <a:pt x="17" y="164"/>
                  </a:lnTo>
                  <a:lnTo>
                    <a:pt x="20" y="170"/>
                  </a:lnTo>
                  <a:lnTo>
                    <a:pt x="24" y="175"/>
                  </a:lnTo>
                  <a:lnTo>
                    <a:pt x="29" y="182"/>
                  </a:lnTo>
                  <a:lnTo>
                    <a:pt x="33" y="186"/>
                  </a:lnTo>
                  <a:lnTo>
                    <a:pt x="39" y="190"/>
                  </a:lnTo>
                  <a:lnTo>
                    <a:pt x="46" y="195"/>
                  </a:lnTo>
                  <a:lnTo>
                    <a:pt x="50" y="199"/>
                  </a:lnTo>
                  <a:lnTo>
                    <a:pt x="58" y="202"/>
                  </a:lnTo>
                  <a:lnTo>
                    <a:pt x="64" y="204"/>
                  </a:lnTo>
                  <a:lnTo>
                    <a:pt x="72" y="207"/>
                  </a:lnTo>
                  <a:lnTo>
                    <a:pt x="78" y="208"/>
                  </a:lnTo>
                  <a:lnTo>
                    <a:pt x="85" y="210"/>
                  </a:lnTo>
                  <a:lnTo>
                    <a:pt x="92" y="210"/>
                  </a:lnTo>
                  <a:lnTo>
                    <a:pt x="99" y="210"/>
                  </a:lnTo>
                  <a:lnTo>
                    <a:pt x="106" y="208"/>
                  </a:lnTo>
                  <a:lnTo>
                    <a:pt x="112" y="207"/>
                  </a:lnTo>
                  <a:lnTo>
                    <a:pt x="119" y="204"/>
                  </a:lnTo>
                  <a:lnTo>
                    <a:pt x="125" y="202"/>
                  </a:lnTo>
                  <a:lnTo>
                    <a:pt x="132" y="199"/>
                  </a:lnTo>
                  <a:lnTo>
                    <a:pt x="138" y="195"/>
                  </a:lnTo>
                  <a:lnTo>
                    <a:pt x="143" y="190"/>
                  </a:lnTo>
                  <a:lnTo>
                    <a:pt x="150" y="186"/>
                  </a:lnTo>
                  <a:lnTo>
                    <a:pt x="154" y="182"/>
                  </a:lnTo>
                  <a:lnTo>
                    <a:pt x="160" y="175"/>
                  </a:lnTo>
                  <a:lnTo>
                    <a:pt x="164" y="170"/>
                  </a:lnTo>
                  <a:lnTo>
                    <a:pt x="168" y="164"/>
                  </a:lnTo>
                  <a:lnTo>
                    <a:pt x="171" y="157"/>
                  </a:lnTo>
                  <a:lnTo>
                    <a:pt x="175" y="150"/>
                  </a:lnTo>
                  <a:lnTo>
                    <a:pt x="179" y="142"/>
                  </a:lnTo>
                  <a:lnTo>
                    <a:pt x="179" y="137"/>
                  </a:lnTo>
                  <a:lnTo>
                    <a:pt x="182" y="129"/>
                  </a:lnTo>
                  <a:lnTo>
                    <a:pt x="182" y="121"/>
                  </a:lnTo>
                  <a:lnTo>
                    <a:pt x="184" y="113"/>
                  </a:lnTo>
                  <a:lnTo>
                    <a:pt x="184" y="106"/>
                  </a:lnTo>
                  <a:lnTo>
                    <a:pt x="184" y="106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19" name="Freeform 31"/>
            <p:cNvSpPr>
              <a:spLocks/>
            </p:cNvSpPr>
            <p:nvPr/>
          </p:nvSpPr>
          <p:spPr bwMode="auto">
            <a:xfrm>
              <a:off x="1321" y="2909"/>
              <a:ext cx="186" cy="210"/>
            </a:xfrm>
            <a:custGeom>
              <a:avLst/>
              <a:gdLst/>
              <a:ahLst/>
              <a:cxnLst>
                <a:cxn ang="0">
                  <a:pos x="185" y="96"/>
                </a:cxn>
                <a:cxn ang="0">
                  <a:pos x="183" y="81"/>
                </a:cxn>
                <a:cxn ang="0">
                  <a:pos x="179" y="67"/>
                </a:cxn>
                <a:cxn ang="0">
                  <a:pos x="172" y="52"/>
                </a:cxn>
                <a:cxn ang="0">
                  <a:pos x="164" y="40"/>
                </a:cxn>
                <a:cxn ang="0">
                  <a:pos x="154" y="29"/>
                </a:cxn>
                <a:cxn ang="0">
                  <a:pos x="143" y="19"/>
                </a:cxn>
                <a:cxn ang="0">
                  <a:pos x="132" y="11"/>
                </a:cxn>
                <a:cxn ang="0">
                  <a:pos x="119" y="4"/>
                </a:cxn>
                <a:cxn ang="0">
                  <a:pos x="106" y="1"/>
                </a:cxn>
                <a:cxn ang="0">
                  <a:pos x="93" y="0"/>
                </a:cxn>
                <a:cxn ang="0">
                  <a:pos x="78" y="1"/>
                </a:cxn>
                <a:cxn ang="0">
                  <a:pos x="65" y="4"/>
                </a:cxn>
                <a:cxn ang="0">
                  <a:pos x="51" y="11"/>
                </a:cxn>
                <a:cxn ang="0">
                  <a:pos x="39" y="19"/>
                </a:cxn>
                <a:cxn ang="0">
                  <a:pos x="29" y="29"/>
                </a:cxn>
                <a:cxn ang="0">
                  <a:pos x="21" y="40"/>
                </a:cxn>
                <a:cxn ang="0">
                  <a:pos x="12" y="52"/>
                </a:cxn>
                <a:cxn ang="0">
                  <a:pos x="6" y="67"/>
                </a:cxn>
                <a:cxn ang="0">
                  <a:pos x="1" y="81"/>
                </a:cxn>
                <a:cxn ang="0">
                  <a:pos x="0" y="96"/>
                </a:cxn>
                <a:cxn ang="0">
                  <a:pos x="0" y="113"/>
                </a:cxn>
                <a:cxn ang="0">
                  <a:pos x="1" y="129"/>
                </a:cxn>
                <a:cxn ang="0">
                  <a:pos x="6" y="142"/>
                </a:cxn>
                <a:cxn ang="0">
                  <a:pos x="12" y="157"/>
                </a:cxn>
                <a:cxn ang="0">
                  <a:pos x="21" y="169"/>
                </a:cxn>
                <a:cxn ang="0">
                  <a:pos x="29" y="181"/>
                </a:cxn>
                <a:cxn ang="0">
                  <a:pos x="39" y="190"/>
                </a:cxn>
                <a:cxn ang="0">
                  <a:pos x="51" y="198"/>
                </a:cxn>
                <a:cxn ang="0">
                  <a:pos x="65" y="204"/>
                </a:cxn>
                <a:cxn ang="0">
                  <a:pos x="78" y="207"/>
                </a:cxn>
                <a:cxn ang="0">
                  <a:pos x="93" y="209"/>
                </a:cxn>
                <a:cxn ang="0">
                  <a:pos x="106" y="207"/>
                </a:cxn>
                <a:cxn ang="0">
                  <a:pos x="119" y="204"/>
                </a:cxn>
                <a:cxn ang="0">
                  <a:pos x="132" y="198"/>
                </a:cxn>
                <a:cxn ang="0">
                  <a:pos x="143" y="190"/>
                </a:cxn>
                <a:cxn ang="0">
                  <a:pos x="154" y="181"/>
                </a:cxn>
                <a:cxn ang="0">
                  <a:pos x="164" y="169"/>
                </a:cxn>
                <a:cxn ang="0">
                  <a:pos x="172" y="157"/>
                </a:cxn>
                <a:cxn ang="0">
                  <a:pos x="179" y="142"/>
                </a:cxn>
                <a:cxn ang="0">
                  <a:pos x="183" y="129"/>
                </a:cxn>
                <a:cxn ang="0">
                  <a:pos x="185" y="113"/>
                </a:cxn>
                <a:cxn ang="0">
                  <a:pos x="185" y="106"/>
                </a:cxn>
              </a:cxnLst>
              <a:rect l="0" t="0" r="r" b="b"/>
              <a:pathLst>
                <a:path w="186" h="210">
                  <a:moveTo>
                    <a:pt x="185" y="106"/>
                  </a:moveTo>
                  <a:lnTo>
                    <a:pt x="185" y="96"/>
                  </a:lnTo>
                  <a:lnTo>
                    <a:pt x="183" y="88"/>
                  </a:lnTo>
                  <a:lnTo>
                    <a:pt x="183" y="81"/>
                  </a:lnTo>
                  <a:lnTo>
                    <a:pt x="180" y="73"/>
                  </a:lnTo>
                  <a:lnTo>
                    <a:pt x="179" y="67"/>
                  </a:lnTo>
                  <a:lnTo>
                    <a:pt x="175" y="60"/>
                  </a:lnTo>
                  <a:lnTo>
                    <a:pt x="172" y="52"/>
                  </a:lnTo>
                  <a:lnTo>
                    <a:pt x="168" y="45"/>
                  </a:lnTo>
                  <a:lnTo>
                    <a:pt x="164" y="40"/>
                  </a:lnTo>
                  <a:lnTo>
                    <a:pt x="160" y="33"/>
                  </a:lnTo>
                  <a:lnTo>
                    <a:pt x="154" y="29"/>
                  </a:lnTo>
                  <a:lnTo>
                    <a:pt x="150" y="23"/>
                  </a:lnTo>
                  <a:lnTo>
                    <a:pt x="143" y="19"/>
                  </a:lnTo>
                  <a:lnTo>
                    <a:pt x="139" y="13"/>
                  </a:lnTo>
                  <a:lnTo>
                    <a:pt x="132" y="11"/>
                  </a:lnTo>
                  <a:lnTo>
                    <a:pt x="126" y="8"/>
                  </a:lnTo>
                  <a:lnTo>
                    <a:pt x="119" y="4"/>
                  </a:lnTo>
                  <a:lnTo>
                    <a:pt x="113" y="4"/>
                  </a:lnTo>
                  <a:lnTo>
                    <a:pt x="106" y="1"/>
                  </a:lnTo>
                  <a:lnTo>
                    <a:pt x="99" y="0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1"/>
                  </a:lnTo>
                  <a:lnTo>
                    <a:pt x="72" y="4"/>
                  </a:lnTo>
                  <a:lnTo>
                    <a:pt x="65" y="4"/>
                  </a:lnTo>
                  <a:lnTo>
                    <a:pt x="58" y="8"/>
                  </a:lnTo>
                  <a:lnTo>
                    <a:pt x="51" y="11"/>
                  </a:lnTo>
                  <a:lnTo>
                    <a:pt x="46" y="13"/>
                  </a:lnTo>
                  <a:lnTo>
                    <a:pt x="39" y="19"/>
                  </a:lnTo>
                  <a:lnTo>
                    <a:pt x="33" y="23"/>
                  </a:lnTo>
                  <a:lnTo>
                    <a:pt x="29" y="29"/>
                  </a:lnTo>
                  <a:lnTo>
                    <a:pt x="24" y="33"/>
                  </a:lnTo>
                  <a:lnTo>
                    <a:pt x="21" y="40"/>
                  </a:lnTo>
                  <a:lnTo>
                    <a:pt x="17" y="45"/>
                  </a:lnTo>
                  <a:lnTo>
                    <a:pt x="12" y="52"/>
                  </a:lnTo>
                  <a:lnTo>
                    <a:pt x="10" y="60"/>
                  </a:lnTo>
                  <a:lnTo>
                    <a:pt x="6" y="67"/>
                  </a:lnTo>
                  <a:lnTo>
                    <a:pt x="3" y="73"/>
                  </a:lnTo>
                  <a:lnTo>
                    <a:pt x="1" y="81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1" y="121"/>
                  </a:lnTo>
                  <a:lnTo>
                    <a:pt x="1" y="129"/>
                  </a:lnTo>
                  <a:lnTo>
                    <a:pt x="3" y="136"/>
                  </a:lnTo>
                  <a:lnTo>
                    <a:pt x="6" y="142"/>
                  </a:lnTo>
                  <a:lnTo>
                    <a:pt x="10" y="150"/>
                  </a:lnTo>
                  <a:lnTo>
                    <a:pt x="12" y="157"/>
                  </a:lnTo>
                  <a:lnTo>
                    <a:pt x="17" y="163"/>
                  </a:lnTo>
                  <a:lnTo>
                    <a:pt x="21" y="169"/>
                  </a:lnTo>
                  <a:lnTo>
                    <a:pt x="24" y="175"/>
                  </a:lnTo>
                  <a:lnTo>
                    <a:pt x="29" y="181"/>
                  </a:lnTo>
                  <a:lnTo>
                    <a:pt x="33" y="186"/>
                  </a:lnTo>
                  <a:lnTo>
                    <a:pt x="39" y="190"/>
                  </a:lnTo>
                  <a:lnTo>
                    <a:pt x="46" y="194"/>
                  </a:lnTo>
                  <a:lnTo>
                    <a:pt x="51" y="198"/>
                  </a:lnTo>
                  <a:lnTo>
                    <a:pt x="58" y="202"/>
                  </a:lnTo>
                  <a:lnTo>
                    <a:pt x="65" y="204"/>
                  </a:lnTo>
                  <a:lnTo>
                    <a:pt x="72" y="206"/>
                  </a:lnTo>
                  <a:lnTo>
                    <a:pt x="78" y="207"/>
                  </a:lnTo>
                  <a:lnTo>
                    <a:pt x="85" y="209"/>
                  </a:lnTo>
                  <a:lnTo>
                    <a:pt x="93" y="209"/>
                  </a:lnTo>
                  <a:lnTo>
                    <a:pt x="99" y="209"/>
                  </a:lnTo>
                  <a:lnTo>
                    <a:pt x="106" y="207"/>
                  </a:lnTo>
                  <a:lnTo>
                    <a:pt x="113" y="206"/>
                  </a:lnTo>
                  <a:lnTo>
                    <a:pt x="119" y="204"/>
                  </a:lnTo>
                  <a:lnTo>
                    <a:pt x="126" y="202"/>
                  </a:lnTo>
                  <a:lnTo>
                    <a:pt x="132" y="198"/>
                  </a:lnTo>
                  <a:lnTo>
                    <a:pt x="139" y="194"/>
                  </a:lnTo>
                  <a:lnTo>
                    <a:pt x="143" y="190"/>
                  </a:lnTo>
                  <a:lnTo>
                    <a:pt x="150" y="186"/>
                  </a:lnTo>
                  <a:lnTo>
                    <a:pt x="154" y="181"/>
                  </a:lnTo>
                  <a:lnTo>
                    <a:pt x="160" y="175"/>
                  </a:lnTo>
                  <a:lnTo>
                    <a:pt x="164" y="169"/>
                  </a:lnTo>
                  <a:lnTo>
                    <a:pt x="168" y="163"/>
                  </a:lnTo>
                  <a:lnTo>
                    <a:pt x="172" y="157"/>
                  </a:lnTo>
                  <a:lnTo>
                    <a:pt x="175" y="150"/>
                  </a:lnTo>
                  <a:lnTo>
                    <a:pt x="179" y="142"/>
                  </a:lnTo>
                  <a:lnTo>
                    <a:pt x="180" y="136"/>
                  </a:lnTo>
                  <a:lnTo>
                    <a:pt x="183" y="129"/>
                  </a:lnTo>
                  <a:lnTo>
                    <a:pt x="183" y="121"/>
                  </a:lnTo>
                  <a:lnTo>
                    <a:pt x="185" y="113"/>
                  </a:lnTo>
                  <a:lnTo>
                    <a:pt x="185" y="106"/>
                  </a:lnTo>
                  <a:lnTo>
                    <a:pt x="185" y="106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920" name="Freeform 32"/>
            <p:cNvSpPr>
              <a:spLocks/>
            </p:cNvSpPr>
            <p:nvPr/>
          </p:nvSpPr>
          <p:spPr bwMode="auto">
            <a:xfrm>
              <a:off x="1238" y="3267"/>
              <a:ext cx="186" cy="210"/>
            </a:xfrm>
            <a:custGeom>
              <a:avLst/>
              <a:gdLst/>
              <a:ahLst/>
              <a:cxnLst>
                <a:cxn ang="0">
                  <a:pos x="185" y="96"/>
                </a:cxn>
                <a:cxn ang="0">
                  <a:pos x="183" y="81"/>
                </a:cxn>
                <a:cxn ang="0">
                  <a:pos x="179" y="67"/>
                </a:cxn>
                <a:cxn ang="0">
                  <a:pos x="172" y="52"/>
                </a:cxn>
                <a:cxn ang="0">
                  <a:pos x="164" y="39"/>
                </a:cxn>
                <a:cxn ang="0">
                  <a:pos x="154" y="28"/>
                </a:cxn>
                <a:cxn ang="0">
                  <a:pos x="144" y="19"/>
                </a:cxn>
                <a:cxn ang="0">
                  <a:pos x="132" y="11"/>
                </a:cxn>
                <a:cxn ang="0">
                  <a:pos x="119" y="4"/>
                </a:cxn>
                <a:cxn ang="0">
                  <a:pos x="106" y="0"/>
                </a:cxn>
                <a:cxn ang="0">
                  <a:pos x="93" y="0"/>
                </a:cxn>
                <a:cxn ang="0">
                  <a:pos x="78" y="0"/>
                </a:cxn>
                <a:cxn ang="0">
                  <a:pos x="65" y="4"/>
                </a:cxn>
                <a:cxn ang="0">
                  <a:pos x="51" y="11"/>
                </a:cxn>
                <a:cxn ang="0">
                  <a:pos x="39" y="19"/>
                </a:cxn>
                <a:cxn ang="0">
                  <a:pos x="29" y="28"/>
                </a:cxn>
                <a:cxn ang="0">
                  <a:pos x="21" y="39"/>
                </a:cxn>
                <a:cxn ang="0">
                  <a:pos x="12" y="52"/>
                </a:cxn>
                <a:cxn ang="0">
                  <a:pos x="6" y="67"/>
                </a:cxn>
                <a:cxn ang="0">
                  <a:pos x="1" y="81"/>
                </a:cxn>
                <a:cxn ang="0">
                  <a:pos x="0" y="96"/>
                </a:cxn>
                <a:cxn ang="0">
                  <a:pos x="0" y="113"/>
                </a:cxn>
                <a:cxn ang="0">
                  <a:pos x="1" y="128"/>
                </a:cxn>
                <a:cxn ang="0">
                  <a:pos x="6" y="141"/>
                </a:cxn>
                <a:cxn ang="0">
                  <a:pos x="12" y="157"/>
                </a:cxn>
                <a:cxn ang="0">
                  <a:pos x="21" y="169"/>
                </a:cxn>
                <a:cxn ang="0">
                  <a:pos x="29" y="182"/>
                </a:cxn>
                <a:cxn ang="0">
                  <a:pos x="39" y="190"/>
                </a:cxn>
                <a:cxn ang="0">
                  <a:pos x="51" y="198"/>
                </a:cxn>
                <a:cxn ang="0">
                  <a:pos x="65" y="204"/>
                </a:cxn>
                <a:cxn ang="0">
                  <a:pos x="78" y="207"/>
                </a:cxn>
                <a:cxn ang="0">
                  <a:pos x="93" y="209"/>
                </a:cxn>
                <a:cxn ang="0">
                  <a:pos x="106" y="207"/>
                </a:cxn>
                <a:cxn ang="0">
                  <a:pos x="119" y="204"/>
                </a:cxn>
                <a:cxn ang="0">
                  <a:pos x="132" y="198"/>
                </a:cxn>
                <a:cxn ang="0">
                  <a:pos x="144" y="190"/>
                </a:cxn>
                <a:cxn ang="0">
                  <a:pos x="154" y="182"/>
                </a:cxn>
                <a:cxn ang="0">
                  <a:pos x="164" y="169"/>
                </a:cxn>
                <a:cxn ang="0">
                  <a:pos x="172" y="157"/>
                </a:cxn>
                <a:cxn ang="0">
                  <a:pos x="179" y="141"/>
                </a:cxn>
                <a:cxn ang="0">
                  <a:pos x="183" y="128"/>
                </a:cxn>
                <a:cxn ang="0">
                  <a:pos x="185" y="113"/>
                </a:cxn>
                <a:cxn ang="0">
                  <a:pos x="185" y="105"/>
                </a:cxn>
              </a:cxnLst>
              <a:rect l="0" t="0" r="r" b="b"/>
              <a:pathLst>
                <a:path w="186" h="210">
                  <a:moveTo>
                    <a:pt x="185" y="105"/>
                  </a:moveTo>
                  <a:lnTo>
                    <a:pt x="185" y="96"/>
                  </a:lnTo>
                  <a:lnTo>
                    <a:pt x="183" y="88"/>
                  </a:lnTo>
                  <a:lnTo>
                    <a:pt x="183" y="81"/>
                  </a:lnTo>
                  <a:lnTo>
                    <a:pt x="180" y="73"/>
                  </a:lnTo>
                  <a:lnTo>
                    <a:pt x="179" y="67"/>
                  </a:lnTo>
                  <a:lnTo>
                    <a:pt x="175" y="59"/>
                  </a:lnTo>
                  <a:lnTo>
                    <a:pt x="172" y="52"/>
                  </a:lnTo>
                  <a:lnTo>
                    <a:pt x="168" y="45"/>
                  </a:lnTo>
                  <a:lnTo>
                    <a:pt x="164" y="39"/>
                  </a:lnTo>
                  <a:lnTo>
                    <a:pt x="160" y="33"/>
                  </a:lnTo>
                  <a:lnTo>
                    <a:pt x="154" y="28"/>
                  </a:lnTo>
                  <a:lnTo>
                    <a:pt x="150" y="23"/>
                  </a:lnTo>
                  <a:lnTo>
                    <a:pt x="144" y="19"/>
                  </a:lnTo>
                  <a:lnTo>
                    <a:pt x="139" y="13"/>
                  </a:lnTo>
                  <a:lnTo>
                    <a:pt x="132" y="11"/>
                  </a:lnTo>
                  <a:lnTo>
                    <a:pt x="126" y="8"/>
                  </a:lnTo>
                  <a:lnTo>
                    <a:pt x="119" y="4"/>
                  </a:lnTo>
                  <a:lnTo>
                    <a:pt x="113" y="3"/>
                  </a:lnTo>
                  <a:lnTo>
                    <a:pt x="106" y="0"/>
                  </a:lnTo>
                  <a:lnTo>
                    <a:pt x="99" y="0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8" y="0"/>
                  </a:lnTo>
                  <a:lnTo>
                    <a:pt x="72" y="3"/>
                  </a:lnTo>
                  <a:lnTo>
                    <a:pt x="65" y="4"/>
                  </a:lnTo>
                  <a:lnTo>
                    <a:pt x="58" y="8"/>
                  </a:lnTo>
                  <a:lnTo>
                    <a:pt x="51" y="11"/>
                  </a:lnTo>
                  <a:lnTo>
                    <a:pt x="46" y="13"/>
                  </a:lnTo>
                  <a:lnTo>
                    <a:pt x="39" y="19"/>
                  </a:lnTo>
                  <a:lnTo>
                    <a:pt x="33" y="23"/>
                  </a:lnTo>
                  <a:lnTo>
                    <a:pt x="29" y="28"/>
                  </a:lnTo>
                  <a:lnTo>
                    <a:pt x="25" y="33"/>
                  </a:lnTo>
                  <a:lnTo>
                    <a:pt x="21" y="39"/>
                  </a:lnTo>
                  <a:lnTo>
                    <a:pt x="17" y="45"/>
                  </a:lnTo>
                  <a:lnTo>
                    <a:pt x="12" y="52"/>
                  </a:lnTo>
                  <a:lnTo>
                    <a:pt x="10" y="59"/>
                  </a:lnTo>
                  <a:lnTo>
                    <a:pt x="6" y="67"/>
                  </a:lnTo>
                  <a:lnTo>
                    <a:pt x="4" y="73"/>
                  </a:lnTo>
                  <a:lnTo>
                    <a:pt x="1" y="81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0" y="105"/>
                  </a:lnTo>
                  <a:lnTo>
                    <a:pt x="0" y="113"/>
                  </a:lnTo>
                  <a:lnTo>
                    <a:pt x="1" y="121"/>
                  </a:lnTo>
                  <a:lnTo>
                    <a:pt x="1" y="128"/>
                  </a:lnTo>
                  <a:lnTo>
                    <a:pt x="4" y="136"/>
                  </a:lnTo>
                  <a:lnTo>
                    <a:pt x="6" y="141"/>
                  </a:lnTo>
                  <a:lnTo>
                    <a:pt x="10" y="149"/>
                  </a:lnTo>
                  <a:lnTo>
                    <a:pt x="12" y="157"/>
                  </a:lnTo>
                  <a:lnTo>
                    <a:pt x="17" y="163"/>
                  </a:lnTo>
                  <a:lnTo>
                    <a:pt x="21" y="169"/>
                  </a:lnTo>
                  <a:lnTo>
                    <a:pt x="25" y="174"/>
                  </a:lnTo>
                  <a:lnTo>
                    <a:pt x="29" y="182"/>
                  </a:lnTo>
                  <a:lnTo>
                    <a:pt x="33" y="185"/>
                  </a:lnTo>
                  <a:lnTo>
                    <a:pt x="39" y="190"/>
                  </a:lnTo>
                  <a:lnTo>
                    <a:pt x="46" y="194"/>
                  </a:lnTo>
                  <a:lnTo>
                    <a:pt x="51" y="198"/>
                  </a:lnTo>
                  <a:lnTo>
                    <a:pt x="58" y="202"/>
                  </a:lnTo>
                  <a:lnTo>
                    <a:pt x="65" y="204"/>
                  </a:lnTo>
                  <a:lnTo>
                    <a:pt x="72" y="206"/>
                  </a:lnTo>
                  <a:lnTo>
                    <a:pt x="78" y="207"/>
                  </a:lnTo>
                  <a:lnTo>
                    <a:pt x="85" y="209"/>
                  </a:lnTo>
                  <a:lnTo>
                    <a:pt x="93" y="209"/>
                  </a:lnTo>
                  <a:lnTo>
                    <a:pt x="99" y="209"/>
                  </a:lnTo>
                  <a:lnTo>
                    <a:pt x="106" y="207"/>
                  </a:lnTo>
                  <a:lnTo>
                    <a:pt x="113" y="206"/>
                  </a:lnTo>
                  <a:lnTo>
                    <a:pt x="119" y="204"/>
                  </a:lnTo>
                  <a:lnTo>
                    <a:pt x="126" y="202"/>
                  </a:lnTo>
                  <a:lnTo>
                    <a:pt x="132" y="198"/>
                  </a:lnTo>
                  <a:lnTo>
                    <a:pt x="139" y="194"/>
                  </a:lnTo>
                  <a:lnTo>
                    <a:pt x="144" y="190"/>
                  </a:lnTo>
                  <a:lnTo>
                    <a:pt x="150" y="185"/>
                  </a:lnTo>
                  <a:lnTo>
                    <a:pt x="154" y="182"/>
                  </a:lnTo>
                  <a:lnTo>
                    <a:pt x="160" y="174"/>
                  </a:lnTo>
                  <a:lnTo>
                    <a:pt x="164" y="169"/>
                  </a:lnTo>
                  <a:lnTo>
                    <a:pt x="168" y="163"/>
                  </a:lnTo>
                  <a:lnTo>
                    <a:pt x="172" y="157"/>
                  </a:lnTo>
                  <a:lnTo>
                    <a:pt x="175" y="149"/>
                  </a:lnTo>
                  <a:lnTo>
                    <a:pt x="179" y="141"/>
                  </a:lnTo>
                  <a:lnTo>
                    <a:pt x="180" y="136"/>
                  </a:lnTo>
                  <a:lnTo>
                    <a:pt x="183" y="128"/>
                  </a:lnTo>
                  <a:lnTo>
                    <a:pt x="183" y="121"/>
                  </a:lnTo>
                  <a:lnTo>
                    <a:pt x="185" y="113"/>
                  </a:lnTo>
                  <a:lnTo>
                    <a:pt x="185" y="105"/>
                  </a:lnTo>
                  <a:lnTo>
                    <a:pt x="185" y="105"/>
                  </a:lnTo>
                </a:path>
              </a:pathLst>
            </a:custGeom>
            <a:solidFill>
              <a:srgbClr val="FF0000"/>
            </a:solidFill>
            <a:ln w="18732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7921" name="Text Box 33"/>
          <p:cNvSpPr txBox="1">
            <a:spLocks noChangeArrowheads="1"/>
          </p:cNvSpPr>
          <p:nvPr/>
        </p:nvSpPr>
        <p:spPr bwMode="auto">
          <a:xfrm rot="-5400000">
            <a:off x="1318419" y="4861719"/>
            <a:ext cx="69373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403225" eaLnBrk="0" hangingPunct="0">
              <a:buClr>
                <a:srgbClr val="104160"/>
              </a:buClr>
              <a:buSzPct val="90000"/>
              <a:buFont typeface="Monotype Sorts" pitchFamily="2" charset="2"/>
              <a:buNone/>
            </a:pPr>
            <a:r>
              <a:rPr lang="en-US" sz="1800">
                <a:solidFill>
                  <a:schemeClr val="bg2"/>
                </a:solidFill>
                <a:latin typeface="Arial" pitchFamily="34" charset="0"/>
              </a:rPr>
              <a:t>Flow</a:t>
            </a:r>
            <a:endParaRPr lang="en-US" sz="2200">
              <a:solidFill>
                <a:schemeClr val="bg2"/>
              </a:solidFill>
            </a:endParaRPr>
          </a:p>
        </p:txBody>
      </p:sp>
      <p:sp>
        <p:nvSpPr>
          <p:cNvPr id="37922" name="Line 34"/>
          <p:cNvSpPr>
            <a:spLocks noChangeShapeType="1"/>
          </p:cNvSpPr>
          <p:nvPr/>
        </p:nvSpPr>
        <p:spPr bwMode="auto">
          <a:xfrm flipV="1">
            <a:off x="1816100" y="4495800"/>
            <a:ext cx="0" cy="10287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 anchor="b"/>
          <a:lstStyle/>
          <a:p>
            <a:endParaRPr lang="en-US"/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auto">
          <a:xfrm>
            <a:off x="6321425" y="3968750"/>
            <a:ext cx="820738" cy="0"/>
          </a:xfrm>
          <a:prstGeom prst="line">
            <a:avLst/>
          </a:prstGeom>
          <a:noFill/>
          <a:ln w="47466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24" name="Line 36"/>
          <p:cNvSpPr>
            <a:spLocks noChangeShapeType="1"/>
          </p:cNvSpPr>
          <p:nvPr/>
        </p:nvSpPr>
        <p:spPr bwMode="auto">
          <a:xfrm>
            <a:off x="6302375" y="5957888"/>
            <a:ext cx="850900" cy="0"/>
          </a:xfrm>
          <a:prstGeom prst="line">
            <a:avLst/>
          </a:prstGeom>
          <a:noFill/>
          <a:ln w="47466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25" name="Line 37"/>
          <p:cNvSpPr>
            <a:spLocks noChangeShapeType="1"/>
          </p:cNvSpPr>
          <p:nvPr/>
        </p:nvSpPr>
        <p:spPr bwMode="auto">
          <a:xfrm>
            <a:off x="7142163" y="5283200"/>
            <a:ext cx="0" cy="674688"/>
          </a:xfrm>
          <a:prstGeom prst="line">
            <a:avLst/>
          </a:prstGeom>
          <a:noFill/>
          <a:ln w="31234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26" name="Line 38"/>
          <p:cNvSpPr>
            <a:spLocks noChangeShapeType="1"/>
          </p:cNvSpPr>
          <p:nvPr/>
        </p:nvSpPr>
        <p:spPr bwMode="auto">
          <a:xfrm>
            <a:off x="7142163" y="4625975"/>
            <a:ext cx="0" cy="674688"/>
          </a:xfrm>
          <a:prstGeom prst="line">
            <a:avLst/>
          </a:prstGeom>
          <a:noFill/>
          <a:ln w="31234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27" name="Line 39"/>
          <p:cNvSpPr>
            <a:spLocks noChangeShapeType="1"/>
          </p:cNvSpPr>
          <p:nvPr/>
        </p:nvSpPr>
        <p:spPr bwMode="auto">
          <a:xfrm>
            <a:off x="7142163" y="3968750"/>
            <a:ext cx="0" cy="674688"/>
          </a:xfrm>
          <a:prstGeom prst="line">
            <a:avLst/>
          </a:prstGeom>
          <a:noFill/>
          <a:ln w="31234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928" name="Freeform 40"/>
          <p:cNvSpPr>
            <a:spLocks/>
          </p:cNvSpPr>
          <p:nvPr/>
        </p:nvSpPr>
        <p:spPr bwMode="auto">
          <a:xfrm>
            <a:off x="6615113" y="3124200"/>
            <a:ext cx="1060450" cy="638175"/>
          </a:xfrm>
          <a:custGeom>
            <a:avLst/>
            <a:gdLst/>
            <a:ahLst/>
            <a:cxnLst>
              <a:cxn ang="0">
                <a:pos x="690" y="223"/>
              </a:cxn>
              <a:cxn ang="0">
                <a:pos x="683" y="186"/>
              </a:cxn>
              <a:cxn ang="0">
                <a:pos x="668" y="151"/>
              </a:cxn>
              <a:cxn ang="0">
                <a:pos x="646" y="120"/>
              </a:cxn>
              <a:cxn ang="0">
                <a:pos x="616" y="90"/>
              </a:cxn>
              <a:cxn ang="0">
                <a:pos x="581" y="64"/>
              </a:cxn>
              <a:cxn ang="0">
                <a:pos x="541" y="41"/>
              </a:cxn>
              <a:cxn ang="0">
                <a:pos x="494" y="23"/>
              </a:cxn>
              <a:cxn ang="0">
                <a:pos x="447" y="10"/>
              </a:cxn>
              <a:cxn ang="0">
                <a:pos x="396" y="3"/>
              </a:cxn>
              <a:cxn ang="0">
                <a:pos x="346" y="0"/>
              </a:cxn>
              <a:cxn ang="0">
                <a:pos x="293" y="3"/>
              </a:cxn>
              <a:cxn ang="0">
                <a:pos x="242" y="10"/>
              </a:cxn>
              <a:cxn ang="0">
                <a:pos x="196" y="23"/>
              </a:cxn>
              <a:cxn ang="0">
                <a:pos x="151" y="41"/>
              </a:cxn>
              <a:cxn ang="0">
                <a:pos x="110" y="64"/>
              </a:cxn>
              <a:cxn ang="0">
                <a:pos x="75" y="90"/>
              </a:cxn>
              <a:cxn ang="0">
                <a:pos x="46" y="120"/>
              </a:cxn>
              <a:cxn ang="0">
                <a:pos x="23" y="151"/>
              </a:cxn>
              <a:cxn ang="0">
                <a:pos x="7" y="186"/>
              </a:cxn>
              <a:cxn ang="0">
                <a:pos x="0" y="223"/>
              </a:cxn>
              <a:cxn ang="0">
                <a:pos x="0" y="258"/>
              </a:cxn>
              <a:cxn ang="0">
                <a:pos x="7" y="292"/>
              </a:cxn>
              <a:cxn ang="0">
                <a:pos x="23" y="328"/>
              </a:cxn>
              <a:cxn ang="0">
                <a:pos x="46" y="359"/>
              </a:cxn>
              <a:cxn ang="0">
                <a:pos x="75" y="389"/>
              </a:cxn>
              <a:cxn ang="0">
                <a:pos x="110" y="415"/>
              </a:cxn>
              <a:cxn ang="0">
                <a:pos x="151" y="438"/>
              </a:cxn>
              <a:cxn ang="0">
                <a:pos x="196" y="455"/>
              </a:cxn>
              <a:cxn ang="0">
                <a:pos x="242" y="468"/>
              </a:cxn>
              <a:cxn ang="0">
                <a:pos x="293" y="476"/>
              </a:cxn>
              <a:cxn ang="0">
                <a:pos x="346" y="480"/>
              </a:cxn>
              <a:cxn ang="0">
                <a:pos x="396" y="476"/>
              </a:cxn>
              <a:cxn ang="0">
                <a:pos x="447" y="468"/>
              </a:cxn>
              <a:cxn ang="0">
                <a:pos x="494" y="455"/>
              </a:cxn>
              <a:cxn ang="0">
                <a:pos x="541" y="438"/>
              </a:cxn>
              <a:cxn ang="0">
                <a:pos x="581" y="415"/>
              </a:cxn>
              <a:cxn ang="0">
                <a:pos x="616" y="389"/>
              </a:cxn>
              <a:cxn ang="0">
                <a:pos x="646" y="359"/>
              </a:cxn>
              <a:cxn ang="0">
                <a:pos x="668" y="328"/>
              </a:cxn>
              <a:cxn ang="0">
                <a:pos x="683" y="292"/>
              </a:cxn>
              <a:cxn ang="0">
                <a:pos x="690" y="258"/>
              </a:cxn>
            </a:cxnLst>
            <a:rect l="0" t="0" r="r" b="b"/>
            <a:pathLst>
              <a:path w="693" h="481">
                <a:moveTo>
                  <a:pt x="692" y="240"/>
                </a:moveTo>
                <a:lnTo>
                  <a:pt x="690" y="223"/>
                </a:lnTo>
                <a:lnTo>
                  <a:pt x="687" y="204"/>
                </a:lnTo>
                <a:lnTo>
                  <a:pt x="683" y="186"/>
                </a:lnTo>
                <a:lnTo>
                  <a:pt x="676" y="169"/>
                </a:lnTo>
                <a:lnTo>
                  <a:pt x="668" y="151"/>
                </a:lnTo>
                <a:lnTo>
                  <a:pt x="657" y="136"/>
                </a:lnTo>
                <a:lnTo>
                  <a:pt x="646" y="120"/>
                </a:lnTo>
                <a:lnTo>
                  <a:pt x="632" y="105"/>
                </a:lnTo>
                <a:lnTo>
                  <a:pt x="616" y="90"/>
                </a:lnTo>
                <a:lnTo>
                  <a:pt x="599" y="77"/>
                </a:lnTo>
                <a:lnTo>
                  <a:pt x="581" y="64"/>
                </a:lnTo>
                <a:lnTo>
                  <a:pt x="562" y="53"/>
                </a:lnTo>
                <a:lnTo>
                  <a:pt x="541" y="41"/>
                </a:lnTo>
                <a:lnTo>
                  <a:pt x="518" y="31"/>
                </a:lnTo>
                <a:lnTo>
                  <a:pt x="494" y="23"/>
                </a:lnTo>
                <a:lnTo>
                  <a:pt x="472" y="16"/>
                </a:lnTo>
                <a:lnTo>
                  <a:pt x="447" y="10"/>
                </a:lnTo>
                <a:lnTo>
                  <a:pt x="423" y="7"/>
                </a:lnTo>
                <a:lnTo>
                  <a:pt x="396" y="3"/>
                </a:lnTo>
                <a:lnTo>
                  <a:pt x="370" y="0"/>
                </a:lnTo>
                <a:lnTo>
                  <a:pt x="346" y="0"/>
                </a:lnTo>
                <a:lnTo>
                  <a:pt x="320" y="0"/>
                </a:lnTo>
                <a:lnTo>
                  <a:pt x="293" y="3"/>
                </a:lnTo>
                <a:lnTo>
                  <a:pt x="268" y="7"/>
                </a:lnTo>
                <a:lnTo>
                  <a:pt x="242" y="10"/>
                </a:lnTo>
                <a:lnTo>
                  <a:pt x="218" y="16"/>
                </a:lnTo>
                <a:lnTo>
                  <a:pt x="196" y="23"/>
                </a:lnTo>
                <a:lnTo>
                  <a:pt x="172" y="31"/>
                </a:lnTo>
                <a:lnTo>
                  <a:pt x="151" y="41"/>
                </a:lnTo>
                <a:lnTo>
                  <a:pt x="130" y="53"/>
                </a:lnTo>
                <a:lnTo>
                  <a:pt x="110" y="64"/>
                </a:lnTo>
                <a:lnTo>
                  <a:pt x="92" y="77"/>
                </a:lnTo>
                <a:lnTo>
                  <a:pt x="75" y="90"/>
                </a:lnTo>
                <a:lnTo>
                  <a:pt x="59" y="105"/>
                </a:lnTo>
                <a:lnTo>
                  <a:pt x="46" y="120"/>
                </a:lnTo>
                <a:lnTo>
                  <a:pt x="34" y="136"/>
                </a:lnTo>
                <a:lnTo>
                  <a:pt x="23" y="151"/>
                </a:lnTo>
                <a:lnTo>
                  <a:pt x="13" y="169"/>
                </a:lnTo>
                <a:lnTo>
                  <a:pt x="7" y="186"/>
                </a:lnTo>
                <a:lnTo>
                  <a:pt x="3" y="204"/>
                </a:lnTo>
                <a:lnTo>
                  <a:pt x="0" y="223"/>
                </a:lnTo>
                <a:lnTo>
                  <a:pt x="0" y="240"/>
                </a:lnTo>
                <a:lnTo>
                  <a:pt x="0" y="258"/>
                </a:lnTo>
                <a:lnTo>
                  <a:pt x="3" y="275"/>
                </a:lnTo>
                <a:lnTo>
                  <a:pt x="7" y="292"/>
                </a:lnTo>
                <a:lnTo>
                  <a:pt x="13" y="310"/>
                </a:lnTo>
                <a:lnTo>
                  <a:pt x="23" y="328"/>
                </a:lnTo>
                <a:lnTo>
                  <a:pt x="34" y="343"/>
                </a:lnTo>
                <a:lnTo>
                  <a:pt x="46" y="359"/>
                </a:lnTo>
                <a:lnTo>
                  <a:pt x="59" y="375"/>
                </a:lnTo>
                <a:lnTo>
                  <a:pt x="75" y="389"/>
                </a:lnTo>
                <a:lnTo>
                  <a:pt x="92" y="402"/>
                </a:lnTo>
                <a:lnTo>
                  <a:pt x="110" y="415"/>
                </a:lnTo>
                <a:lnTo>
                  <a:pt x="130" y="426"/>
                </a:lnTo>
                <a:lnTo>
                  <a:pt x="151" y="438"/>
                </a:lnTo>
                <a:lnTo>
                  <a:pt x="172" y="446"/>
                </a:lnTo>
                <a:lnTo>
                  <a:pt x="196" y="455"/>
                </a:lnTo>
                <a:lnTo>
                  <a:pt x="218" y="462"/>
                </a:lnTo>
                <a:lnTo>
                  <a:pt x="242" y="468"/>
                </a:lnTo>
                <a:lnTo>
                  <a:pt x="268" y="472"/>
                </a:lnTo>
                <a:lnTo>
                  <a:pt x="293" y="476"/>
                </a:lnTo>
                <a:lnTo>
                  <a:pt x="320" y="480"/>
                </a:lnTo>
                <a:lnTo>
                  <a:pt x="346" y="480"/>
                </a:lnTo>
                <a:lnTo>
                  <a:pt x="370" y="480"/>
                </a:lnTo>
                <a:lnTo>
                  <a:pt x="396" y="476"/>
                </a:lnTo>
                <a:lnTo>
                  <a:pt x="423" y="472"/>
                </a:lnTo>
                <a:lnTo>
                  <a:pt x="447" y="468"/>
                </a:lnTo>
                <a:lnTo>
                  <a:pt x="472" y="462"/>
                </a:lnTo>
                <a:lnTo>
                  <a:pt x="494" y="455"/>
                </a:lnTo>
                <a:lnTo>
                  <a:pt x="518" y="446"/>
                </a:lnTo>
                <a:lnTo>
                  <a:pt x="541" y="438"/>
                </a:lnTo>
                <a:lnTo>
                  <a:pt x="562" y="426"/>
                </a:lnTo>
                <a:lnTo>
                  <a:pt x="581" y="415"/>
                </a:lnTo>
                <a:lnTo>
                  <a:pt x="599" y="402"/>
                </a:lnTo>
                <a:lnTo>
                  <a:pt x="616" y="389"/>
                </a:lnTo>
                <a:lnTo>
                  <a:pt x="632" y="375"/>
                </a:lnTo>
                <a:lnTo>
                  <a:pt x="646" y="359"/>
                </a:lnTo>
                <a:lnTo>
                  <a:pt x="657" y="343"/>
                </a:lnTo>
                <a:lnTo>
                  <a:pt x="668" y="328"/>
                </a:lnTo>
                <a:lnTo>
                  <a:pt x="676" y="310"/>
                </a:lnTo>
                <a:lnTo>
                  <a:pt x="683" y="292"/>
                </a:lnTo>
                <a:lnTo>
                  <a:pt x="687" y="275"/>
                </a:lnTo>
                <a:lnTo>
                  <a:pt x="690" y="258"/>
                </a:lnTo>
                <a:lnTo>
                  <a:pt x="692" y="240"/>
                </a:lnTo>
              </a:path>
            </a:pathLst>
          </a:custGeom>
          <a:noFill/>
          <a:ln w="31234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29" name="Freeform 41"/>
          <p:cNvSpPr>
            <a:spLocks/>
          </p:cNvSpPr>
          <p:nvPr/>
        </p:nvSpPr>
        <p:spPr bwMode="auto">
          <a:xfrm>
            <a:off x="7666038" y="3381375"/>
            <a:ext cx="9525" cy="26177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935"/>
              </a:cxn>
              <a:cxn ang="0">
                <a:pos x="2" y="1954"/>
              </a:cxn>
              <a:cxn ang="0">
                <a:pos x="5" y="1971"/>
              </a:cxn>
            </a:cxnLst>
            <a:rect l="0" t="0" r="r" b="b"/>
            <a:pathLst>
              <a:path w="6" h="1972">
                <a:moveTo>
                  <a:pt x="0" y="0"/>
                </a:moveTo>
                <a:lnTo>
                  <a:pt x="0" y="1935"/>
                </a:lnTo>
                <a:lnTo>
                  <a:pt x="2" y="1954"/>
                </a:lnTo>
                <a:lnTo>
                  <a:pt x="5" y="1971"/>
                </a:lnTo>
              </a:path>
            </a:pathLst>
          </a:custGeom>
          <a:noFill/>
          <a:ln w="31234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0" name="Freeform 42"/>
          <p:cNvSpPr>
            <a:spLocks/>
          </p:cNvSpPr>
          <p:nvPr/>
        </p:nvSpPr>
        <p:spPr bwMode="auto">
          <a:xfrm>
            <a:off x="6613525" y="3406775"/>
            <a:ext cx="1062038" cy="2911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936"/>
              </a:cxn>
              <a:cxn ang="0">
                <a:pos x="0" y="1952"/>
              </a:cxn>
              <a:cxn ang="0">
                <a:pos x="0" y="1970"/>
              </a:cxn>
              <a:cxn ang="0">
                <a:pos x="3" y="1987"/>
              </a:cxn>
              <a:cxn ang="0">
                <a:pos x="7" y="2005"/>
              </a:cxn>
              <a:cxn ang="0">
                <a:pos x="14" y="2023"/>
              </a:cxn>
              <a:cxn ang="0">
                <a:pos x="24" y="2040"/>
              </a:cxn>
              <a:cxn ang="0">
                <a:pos x="33" y="2056"/>
              </a:cxn>
              <a:cxn ang="0">
                <a:pos x="46" y="2072"/>
              </a:cxn>
              <a:cxn ang="0">
                <a:pos x="60" y="2087"/>
              </a:cxn>
              <a:cxn ang="0">
                <a:pos x="75" y="2102"/>
              </a:cxn>
              <a:cxn ang="0">
                <a:pos x="93" y="2114"/>
              </a:cxn>
              <a:cxn ang="0">
                <a:pos x="110" y="2127"/>
              </a:cxn>
              <a:cxn ang="0">
                <a:pos x="130" y="2139"/>
              </a:cxn>
              <a:cxn ang="0">
                <a:pos x="151" y="2151"/>
              </a:cxn>
              <a:cxn ang="0">
                <a:pos x="173" y="2160"/>
              </a:cxn>
              <a:cxn ang="0">
                <a:pos x="195" y="2168"/>
              </a:cxn>
              <a:cxn ang="0">
                <a:pos x="219" y="2175"/>
              </a:cxn>
              <a:cxn ang="0">
                <a:pos x="244" y="2181"/>
              </a:cxn>
              <a:cxn ang="0">
                <a:pos x="268" y="2185"/>
              </a:cxn>
              <a:cxn ang="0">
                <a:pos x="295" y="2188"/>
              </a:cxn>
              <a:cxn ang="0">
                <a:pos x="321" y="2192"/>
              </a:cxn>
              <a:cxn ang="0">
                <a:pos x="346" y="2192"/>
              </a:cxn>
              <a:cxn ang="0">
                <a:pos x="371" y="2192"/>
              </a:cxn>
              <a:cxn ang="0">
                <a:pos x="397" y="2188"/>
              </a:cxn>
              <a:cxn ang="0">
                <a:pos x="423" y="2185"/>
              </a:cxn>
              <a:cxn ang="0">
                <a:pos x="448" y="2181"/>
              </a:cxn>
              <a:cxn ang="0">
                <a:pos x="473" y="2175"/>
              </a:cxn>
              <a:cxn ang="0">
                <a:pos x="496" y="2168"/>
              </a:cxn>
              <a:cxn ang="0">
                <a:pos x="519" y="2160"/>
              </a:cxn>
              <a:cxn ang="0">
                <a:pos x="542" y="2151"/>
              </a:cxn>
              <a:cxn ang="0">
                <a:pos x="563" y="2139"/>
              </a:cxn>
              <a:cxn ang="0">
                <a:pos x="583" y="2127"/>
              </a:cxn>
              <a:cxn ang="0">
                <a:pos x="600" y="2114"/>
              </a:cxn>
              <a:cxn ang="0">
                <a:pos x="617" y="2102"/>
              </a:cxn>
              <a:cxn ang="0">
                <a:pos x="633" y="2087"/>
              </a:cxn>
              <a:cxn ang="0">
                <a:pos x="646" y="2072"/>
              </a:cxn>
              <a:cxn ang="0">
                <a:pos x="657" y="2056"/>
              </a:cxn>
              <a:cxn ang="0">
                <a:pos x="670" y="2040"/>
              </a:cxn>
              <a:cxn ang="0">
                <a:pos x="677" y="2023"/>
              </a:cxn>
              <a:cxn ang="0">
                <a:pos x="684" y="2005"/>
              </a:cxn>
              <a:cxn ang="0">
                <a:pos x="689" y="1987"/>
              </a:cxn>
              <a:cxn ang="0">
                <a:pos x="691" y="1970"/>
              </a:cxn>
              <a:cxn ang="0">
                <a:pos x="694" y="1952"/>
              </a:cxn>
            </a:cxnLst>
            <a:rect l="0" t="0" r="r" b="b"/>
            <a:pathLst>
              <a:path w="695" h="2193">
                <a:moveTo>
                  <a:pt x="0" y="0"/>
                </a:moveTo>
                <a:lnTo>
                  <a:pt x="0" y="1936"/>
                </a:lnTo>
                <a:lnTo>
                  <a:pt x="0" y="1952"/>
                </a:lnTo>
                <a:lnTo>
                  <a:pt x="0" y="1970"/>
                </a:lnTo>
                <a:lnTo>
                  <a:pt x="3" y="1987"/>
                </a:lnTo>
                <a:lnTo>
                  <a:pt x="7" y="2005"/>
                </a:lnTo>
                <a:lnTo>
                  <a:pt x="14" y="2023"/>
                </a:lnTo>
                <a:lnTo>
                  <a:pt x="24" y="2040"/>
                </a:lnTo>
                <a:lnTo>
                  <a:pt x="33" y="2056"/>
                </a:lnTo>
                <a:lnTo>
                  <a:pt x="46" y="2072"/>
                </a:lnTo>
                <a:lnTo>
                  <a:pt x="60" y="2087"/>
                </a:lnTo>
                <a:lnTo>
                  <a:pt x="75" y="2102"/>
                </a:lnTo>
                <a:lnTo>
                  <a:pt x="93" y="2114"/>
                </a:lnTo>
                <a:lnTo>
                  <a:pt x="110" y="2127"/>
                </a:lnTo>
                <a:lnTo>
                  <a:pt x="130" y="2139"/>
                </a:lnTo>
                <a:lnTo>
                  <a:pt x="151" y="2151"/>
                </a:lnTo>
                <a:lnTo>
                  <a:pt x="173" y="2160"/>
                </a:lnTo>
                <a:lnTo>
                  <a:pt x="195" y="2168"/>
                </a:lnTo>
                <a:lnTo>
                  <a:pt x="219" y="2175"/>
                </a:lnTo>
                <a:lnTo>
                  <a:pt x="244" y="2181"/>
                </a:lnTo>
                <a:lnTo>
                  <a:pt x="268" y="2185"/>
                </a:lnTo>
                <a:lnTo>
                  <a:pt x="295" y="2188"/>
                </a:lnTo>
                <a:lnTo>
                  <a:pt x="321" y="2192"/>
                </a:lnTo>
                <a:lnTo>
                  <a:pt x="346" y="2192"/>
                </a:lnTo>
                <a:lnTo>
                  <a:pt x="371" y="2192"/>
                </a:lnTo>
                <a:lnTo>
                  <a:pt x="397" y="2188"/>
                </a:lnTo>
                <a:lnTo>
                  <a:pt x="423" y="2185"/>
                </a:lnTo>
                <a:lnTo>
                  <a:pt x="448" y="2181"/>
                </a:lnTo>
                <a:lnTo>
                  <a:pt x="473" y="2175"/>
                </a:lnTo>
                <a:lnTo>
                  <a:pt x="496" y="2168"/>
                </a:lnTo>
                <a:lnTo>
                  <a:pt x="519" y="2160"/>
                </a:lnTo>
                <a:lnTo>
                  <a:pt x="542" y="2151"/>
                </a:lnTo>
                <a:lnTo>
                  <a:pt x="563" y="2139"/>
                </a:lnTo>
                <a:lnTo>
                  <a:pt x="583" y="2127"/>
                </a:lnTo>
                <a:lnTo>
                  <a:pt x="600" y="2114"/>
                </a:lnTo>
                <a:lnTo>
                  <a:pt x="617" y="2102"/>
                </a:lnTo>
                <a:lnTo>
                  <a:pt x="633" y="2087"/>
                </a:lnTo>
                <a:lnTo>
                  <a:pt x="646" y="2072"/>
                </a:lnTo>
                <a:lnTo>
                  <a:pt x="657" y="2056"/>
                </a:lnTo>
                <a:lnTo>
                  <a:pt x="670" y="2040"/>
                </a:lnTo>
                <a:lnTo>
                  <a:pt x="677" y="2023"/>
                </a:lnTo>
                <a:lnTo>
                  <a:pt x="684" y="2005"/>
                </a:lnTo>
                <a:lnTo>
                  <a:pt x="689" y="1987"/>
                </a:lnTo>
                <a:lnTo>
                  <a:pt x="691" y="1970"/>
                </a:lnTo>
                <a:lnTo>
                  <a:pt x="694" y="1952"/>
                </a:lnTo>
              </a:path>
            </a:pathLst>
          </a:custGeom>
          <a:noFill/>
          <a:ln w="31234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1" name="Freeform 43"/>
          <p:cNvSpPr>
            <a:spLocks/>
          </p:cNvSpPr>
          <p:nvPr/>
        </p:nvSpPr>
        <p:spPr bwMode="auto">
          <a:xfrm>
            <a:off x="6767513" y="5027613"/>
            <a:ext cx="182562" cy="176212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119" y="131"/>
              </a:cxn>
              <a:cxn ang="0">
                <a:pos x="0" y="131"/>
              </a:cxn>
              <a:cxn ang="0">
                <a:pos x="59" y="0"/>
              </a:cxn>
              <a:cxn ang="0">
                <a:pos x="59" y="0"/>
              </a:cxn>
            </a:cxnLst>
            <a:rect l="0" t="0" r="r" b="b"/>
            <a:pathLst>
              <a:path w="120" h="132">
                <a:moveTo>
                  <a:pt x="59" y="0"/>
                </a:moveTo>
                <a:lnTo>
                  <a:pt x="119" y="131"/>
                </a:lnTo>
                <a:lnTo>
                  <a:pt x="0" y="131"/>
                </a:lnTo>
                <a:lnTo>
                  <a:pt x="59" y="0"/>
                </a:lnTo>
                <a:lnTo>
                  <a:pt x="59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2" name="Freeform 44"/>
          <p:cNvSpPr>
            <a:spLocks/>
          </p:cNvSpPr>
          <p:nvPr/>
        </p:nvSpPr>
        <p:spPr bwMode="auto">
          <a:xfrm>
            <a:off x="6767513" y="4087813"/>
            <a:ext cx="182562" cy="174625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119" y="131"/>
              </a:cxn>
              <a:cxn ang="0">
                <a:pos x="0" y="131"/>
              </a:cxn>
              <a:cxn ang="0">
                <a:pos x="59" y="0"/>
              </a:cxn>
              <a:cxn ang="0">
                <a:pos x="59" y="0"/>
              </a:cxn>
            </a:cxnLst>
            <a:rect l="0" t="0" r="r" b="b"/>
            <a:pathLst>
              <a:path w="120" h="132">
                <a:moveTo>
                  <a:pt x="59" y="0"/>
                </a:moveTo>
                <a:lnTo>
                  <a:pt x="119" y="131"/>
                </a:lnTo>
                <a:lnTo>
                  <a:pt x="0" y="131"/>
                </a:lnTo>
                <a:lnTo>
                  <a:pt x="59" y="0"/>
                </a:lnTo>
                <a:lnTo>
                  <a:pt x="59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3" name="Freeform 45"/>
          <p:cNvSpPr>
            <a:spLocks/>
          </p:cNvSpPr>
          <p:nvPr/>
        </p:nvSpPr>
        <p:spPr bwMode="auto">
          <a:xfrm>
            <a:off x="7362825" y="3843338"/>
            <a:ext cx="179388" cy="176212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117" y="132"/>
              </a:cxn>
              <a:cxn ang="0">
                <a:pos x="0" y="132"/>
              </a:cxn>
              <a:cxn ang="0">
                <a:pos x="58" y="0"/>
              </a:cxn>
              <a:cxn ang="0">
                <a:pos x="58" y="0"/>
              </a:cxn>
            </a:cxnLst>
            <a:rect l="0" t="0" r="r" b="b"/>
            <a:pathLst>
              <a:path w="118" h="133">
                <a:moveTo>
                  <a:pt x="58" y="0"/>
                </a:moveTo>
                <a:lnTo>
                  <a:pt x="117" y="132"/>
                </a:lnTo>
                <a:lnTo>
                  <a:pt x="0" y="132"/>
                </a:lnTo>
                <a:lnTo>
                  <a:pt x="58" y="0"/>
                </a:lnTo>
                <a:lnTo>
                  <a:pt x="58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4" name="Freeform 46"/>
          <p:cNvSpPr>
            <a:spLocks/>
          </p:cNvSpPr>
          <p:nvPr/>
        </p:nvSpPr>
        <p:spPr bwMode="auto">
          <a:xfrm>
            <a:off x="6970713" y="3292475"/>
            <a:ext cx="271462" cy="265113"/>
          </a:xfrm>
          <a:custGeom>
            <a:avLst/>
            <a:gdLst/>
            <a:ahLst/>
            <a:cxnLst>
              <a:cxn ang="0">
                <a:pos x="177" y="92"/>
              </a:cxn>
              <a:cxn ang="0">
                <a:pos x="176" y="77"/>
              </a:cxn>
              <a:cxn ang="0">
                <a:pos x="172" y="63"/>
              </a:cxn>
              <a:cxn ang="0">
                <a:pos x="165" y="50"/>
              </a:cxn>
              <a:cxn ang="0">
                <a:pos x="159" y="38"/>
              </a:cxn>
              <a:cxn ang="0">
                <a:pos x="150" y="27"/>
              </a:cxn>
              <a:cxn ang="0">
                <a:pos x="139" y="18"/>
              </a:cxn>
              <a:cxn ang="0">
                <a:pos x="128" y="11"/>
              </a:cxn>
              <a:cxn ang="0">
                <a:pos x="115" y="5"/>
              </a:cxn>
              <a:cxn ang="0">
                <a:pos x="102" y="1"/>
              </a:cxn>
              <a:cxn ang="0">
                <a:pos x="88" y="0"/>
              </a:cxn>
              <a:cxn ang="0">
                <a:pos x="76" y="1"/>
              </a:cxn>
              <a:cxn ang="0">
                <a:pos x="64" y="5"/>
              </a:cxn>
              <a:cxn ang="0">
                <a:pos x="51" y="11"/>
              </a:cxn>
              <a:cxn ang="0">
                <a:pos x="40" y="18"/>
              </a:cxn>
              <a:cxn ang="0">
                <a:pos x="30" y="27"/>
              </a:cxn>
              <a:cxn ang="0">
                <a:pos x="20" y="38"/>
              </a:cxn>
              <a:cxn ang="0">
                <a:pos x="11" y="50"/>
              </a:cxn>
              <a:cxn ang="0">
                <a:pos x="8" y="63"/>
              </a:cxn>
              <a:cxn ang="0">
                <a:pos x="4" y="77"/>
              </a:cxn>
              <a:cxn ang="0">
                <a:pos x="0" y="92"/>
              </a:cxn>
              <a:cxn ang="0">
                <a:pos x="0" y="106"/>
              </a:cxn>
              <a:cxn ang="0">
                <a:pos x="4" y="122"/>
              </a:cxn>
              <a:cxn ang="0">
                <a:pos x="8" y="135"/>
              </a:cxn>
              <a:cxn ang="0">
                <a:pos x="11" y="149"/>
              </a:cxn>
              <a:cxn ang="0">
                <a:pos x="20" y="161"/>
              </a:cxn>
              <a:cxn ang="0">
                <a:pos x="30" y="170"/>
              </a:cxn>
              <a:cxn ang="0">
                <a:pos x="40" y="181"/>
              </a:cxn>
              <a:cxn ang="0">
                <a:pos x="51" y="188"/>
              </a:cxn>
              <a:cxn ang="0">
                <a:pos x="64" y="194"/>
              </a:cxn>
              <a:cxn ang="0">
                <a:pos x="76" y="197"/>
              </a:cxn>
              <a:cxn ang="0">
                <a:pos x="88" y="198"/>
              </a:cxn>
              <a:cxn ang="0">
                <a:pos x="102" y="197"/>
              </a:cxn>
              <a:cxn ang="0">
                <a:pos x="115" y="194"/>
              </a:cxn>
              <a:cxn ang="0">
                <a:pos x="128" y="188"/>
              </a:cxn>
              <a:cxn ang="0">
                <a:pos x="139" y="181"/>
              </a:cxn>
              <a:cxn ang="0">
                <a:pos x="150" y="170"/>
              </a:cxn>
              <a:cxn ang="0">
                <a:pos x="159" y="161"/>
              </a:cxn>
              <a:cxn ang="0">
                <a:pos x="165" y="149"/>
              </a:cxn>
              <a:cxn ang="0">
                <a:pos x="172" y="135"/>
              </a:cxn>
              <a:cxn ang="0">
                <a:pos x="176" y="122"/>
              </a:cxn>
              <a:cxn ang="0">
                <a:pos x="177" y="106"/>
              </a:cxn>
              <a:cxn ang="0">
                <a:pos x="177" y="99"/>
              </a:cxn>
            </a:cxnLst>
            <a:rect l="0" t="0" r="r" b="b"/>
            <a:pathLst>
              <a:path w="178" h="199">
                <a:moveTo>
                  <a:pt x="177" y="99"/>
                </a:moveTo>
                <a:lnTo>
                  <a:pt x="177" y="92"/>
                </a:lnTo>
                <a:lnTo>
                  <a:pt x="177" y="85"/>
                </a:lnTo>
                <a:lnTo>
                  <a:pt x="176" y="77"/>
                </a:lnTo>
                <a:lnTo>
                  <a:pt x="173" y="69"/>
                </a:lnTo>
                <a:lnTo>
                  <a:pt x="172" y="63"/>
                </a:lnTo>
                <a:lnTo>
                  <a:pt x="169" y="57"/>
                </a:lnTo>
                <a:lnTo>
                  <a:pt x="165" y="50"/>
                </a:lnTo>
                <a:lnTo>
                  <a:pt x="163" y="43"/>
                </a:lnTo>
                <a:lnTo>
                  <a:pt x="159" y="38"/>
                </a:lnTo>
                <a:lnTo>
                  <a:pt x="155" y="32"/>
                </a:lnTo>
                <a:lnTo>
                  <a:pt x="150" y="27"/>
                </a:lnTo>
                <a:lnTo>
                  <a:pt x="145" y="22"/>
                </a:lnTo>
                <a:lnTo>
                  <a:pt x="139" y="18"/>
                </a:lnTo>
                <a:lnTo>
                  <a:pt x="133" y="13"/>
                </a:lnTo>
                <a:lnTo>
                  <a:pt x="128" y="11"/>
                </a:lnTo>
                <a:lnTo>
                  <a:pt x="122" y="7"/>
                </a:lnTo>
                <a:lnTo>
                  <a:pt x="115" y="5"/>
                </a:lnTo>
                <a:lnTo>
                  <a:pt x="108" y="3"/>
                </a:lnTo>
                <a:lnTo>
                  <a:pt x="102" y="1"/>
                </a:lnTo>
                <a:lnTo>
                  <a:pt x="95" y="0"/>
                </a:lnTo>
                <a:lnTo>
                  <a:pt x="88" y="0"/>
                </a:lnTo>
                <a:lnTo>
                  <a:pt x="82" y="0"/>
                </a:lnTo>
                <a:lnTo>
                  <a:pt x="76" y="1"/>
                </a:lnTo>
                <a:lnTo>
                  <a:pt x="70" y="3"/>
                </a:lnTo>
                <a:lnTo>
                  <a:pt x="64" y="5"/>
                </a:lnTo>
                <a:lnTo>
                  <a:pt x="56" y="7"/>
                </a:lnTo>
                <a:lnTo>
                  <a:pt x="51" y="11"/>
                </a:lnTo>
                <a:lnTo>
                  <a:pt x="45" y="13"/>
                </a:lnTo>
                <a:lnTo>
                  <a:pt x="40" y="18"/>
                </a:lnTo>
                <a:lnTo>
                  <a:pt x="34" y="22"/>
                </a:lnTo>
                <a:lnTo>
                  <a:pt x="30" y="27"/>
                </a:lnTo>
                <a:lnTo>
                  <a:pt x="24" y="32"/>
                </a:lnTo>
                <a:lnTo>
                  <a:pt x="20" y="38"/>
                </a:lnTo>
                <a:lnTo>
                  <a:pt x="17" y="43"/>
                </a:lnTo>
                <a:lnTo>
                  <a:pt x="11" y="50"/>
                </a:lnTo>
                <a:lnTo>
                  <a:pt x="10" y="57"/>
                </a:lnTo>
                <a:lnTo>
                  <a:pt x="8" y="63"/>
                </a:lnTo>
                <a:lnTo>
                  <a:pt x="4" y="69"/>
                </a:lnTo>
                <a:lnTo>
                  <a:pt x="4" y="77"/>
                </a:lnTo>
                <a:lnTo>
                  <a:pt x="1" y="85"/>
                </a:lnTo>
                <a:lnTo>
                  <a:pt x="0" y="92"/>
                </a:lnTo>
                <a:lnTo>
                  <a:pt x="0" y="99"/>
                </a:lnTo>
                <a:lnTo>
                  <a:pt x="0" y="106"/>
                </a:lnTo>
                <a:lnTo>
                  <a:pt x="1" y="114"/>
                </a:lnTo>
                <a:lnTo>
                  <a:pt x="4" y="122"/>
                </a:lnTo>
                <a:lnTo>
                  <a:pt x="4" y="127"/>
                </a:lnTo>
                <a:lnTo>
                  <a:pt x="8" y="135"/>
                </a:lnTo>
                <a:lnTo>
                  <a:pt x="10" y="142"/>
                </a:lnTo>
                <a:lnTo>
                  <a:pt x="11" y="149"/>
                </a:lnTo>
                <a:lnTo>
                  <a:pt x="17" y="155"/>
                </a:lnTo>
                <a:lnTo>
                  <a:pt x="20" y="161"/>
                </a:lnTo>
                <a:lnTo>
                  <a:pt x="24" y="167"/>
                </a:lnTo>
                <a:lnTo>
                  <a:pt x="30" y="170"/>
                </a:lnTo>
                <a:lnTo>
                  <a:pt x="34" y="177"/>
                </a:lnTo>
                <a:lnTo>
                  <a:pt x="40" y="181"/>
                </a:lnTo>
                <a:lnTo>
                  <a:pt x="45" y="184"/>
                </a:lnTo>
                <a:lnTo>
                  <a:pt x="51" y="188"/>
                </a:lnTo>
                <a:lnTo>
                  <a:pt x="56" y="191"/>
                </a:lnTo>
                <a:lnTo>
                  <a:pt x="64" y="194"/>
                </a:lnTo>
                <a:lnTo>
                  <a:pt x="70" y="195"/>
                </a:lnTo>
                <a:lnTo>
                  <a:pt x="76" y="197"/>
                </a:lnTo>
                <a:lnTo>
                  <a:pt x="82" y="197"/>
                </a:lnTo>
                <a:lnTo>
                  <a:pt x="88" y="198"/>
                </a:lnTo>
                <a:lnTo>
                  <a:pt x="95" y="197"/>
                </a:lnTo>
                <a:lnTo>
                  <a:pt x="102" y="197"/>
                </a:lnTo>
                <a:lnTo>
                  <a:pt x="108" y="195"/>
                </a:lnTo>
                <a:lnTo>
                  <a:pt x="115" y="194"/>
                </a:lnTo>
                <a:lnTo>
                  <a:pt x="122" y="191"/>
                </a:lnTo>
                <a:lnTo>
                  <a:pt x="128" y="188"/>
                </a:lnTo>
                <a:lnTo>
                  <a:pt x="133" y="184"/>
                </a:lnTo>
                <a:lnTo>
                  <a:pt x="139" y="181"/>
                </a:lnTo>
                <a:lnTo>
                  <a:pt x="145" y="177"/>
                </a:lnTo>
                <a:lnTo>
                  <a:pt x="150" y="170"/>
                </a:lnTo>
                <a:lnTo>
                  <a:pt x="155" y="167"/>
                </a:lnTo>
                <a:lnTo>
                  <a:pt x="159" y="161"/>
                </a:lnTo>
                <a:lnTo>
                  <a:pt x="163" y="155"/>
                </a:lnTo>
                <a:lnTo>
                  <a:pt x="165" y="149"/>
                </a:lnTo>
                <a:lnTo>
                  <a:pt x="169" y="142"/>
                </a:lnTo>
                <a:lnTo>
                  <a:pt x="172" y="135"/>
                </a:lnTo>
                <a:lnTo>
                  <a:pt x="173" y="127"/>
                </a:lnTo>
                <a:lnTo>
                  <a:pt x="176" y="122"/>
                </a:lnTo>
                <a:lnTo>
                  <a:pt x="177" y="114"/>
                </a:lnTo>
                <a:lnTo>
                  <a:pt x="177" y="106"/>
                </a:lnTo>
                <a:lnTo>
                  <a:pt x="177" y="99"/>
                </a:lnTo>
                <a:lnTo>
                  <a:pt x="177" y="99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5" name="Freeform 47"/>
          <p:cNvSpPr>
            <a:spLocks/>
          </p:cNvSpPr>
          <p:nvPr/>
        </p:nvSpPr>
        <p:spPr bwMode="auto">
          <a:xfrm>
            <a:off x="7256463" y="5335588"/>
            <a:ext cx="185737" cy="176212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120" y="131"/>
              </a:cxn>
              <a:cxn ang="0">
                <a:pos x="0" y="131"/>
              </a:cxn>
              <a:cxn ang="0">
                <a:pos x="60" y="0"/>
              </a:cxn>
              <a:cxn ang="0">
                <a:pos x="60" y="0"/>
              </a:cxn>
            </a:cxnLst>
            <a:rect l="0" t="0" r="r" b="b"/>
            <a:pathLst>
              <a:path w="121" h="132">
                <a:moveTo>
                  <a:pt x="60" y="0"/>
                </a:moveTo>
                <a:lnTo>
                  <a:pt x="120" y="131"/>
                </a:lnTo>
                <a:lnTo>
                  <a:pt x="0" y="131"/>
                </a:lnTo>
                <a:lnTo>
                  <a:pt x="60" y="0"/>
                </a:lnTo>
                <a:lnTo>
                  <a:pt x="60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6" name="Freeform 48"/>
          <p:cNvSpPr>
            <a:spLocks/>
          </p:cNvSpPr>
          <p:nvPr/>
        </p:nvSpPr>
        <p:spPr bwMode="auto">
          <a:xfrm>
            <a:off x="6908800" y="6005513"/>
            <a:ext cx="185738" cy="176212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120" y="131"/>
              </a:cxn>
              <a:cxn ang="0">
                <a:pos x="0" y="131"/>
              </a:cxn>
              <a:cxn ang="0">
                <a:pos x="60" y="0"/>
              </a:cxn>
              <a:cxn ang="0">
                <a:pos x="60" y="0"/>
              </a:cxn>
            </a:cxnLst>
            <a:rect l="0" t="0" r="r" b="b"/>
            <a:pathLst>
              <a:path w="121" h="132">
                <a:moveTo>
                  <a:pt x="60" y="0"/>
                </a:moveTo>
                <a:lnTo>
                  <a:pt x="120" y="131"/>
                </a:lnTo>
                <a:lnTo>
                  <a:pt x="0" y="131"/>
                </a:lnTo>
                <a:lnTo>
                  <a:pt x="60" y="0"/>
                </a:lnTo>
                <a:lnTo>
                  <a:pt x="60" y="0"/>
                </a:lnTo>
              </a:path>
            </a:pathLst>
          </a:custGeom>
          <a:solidFill>
            <a:srgbClr val="0000FF"/>
          </a:solidFill>
          <a:ln w="18732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7" name="Freeform 49"/>
          <p:cNvSpPr>
            <a:spLocks/>
          </p:cNvSpPr>
          <p:nvPr/>
        </p:nvSpPr>
        <p:spPr bwMode="auto">
          <a:xfrm>
            <a:off x="7307263" y="4205288"/>
            <a:ext cx="271462" cy="261937"/>
          </a:xfrm>
          <a:custGeom>
            <a:avLst/>
            <a:gdLst/>
            <a:ahLst/>
            <a:cxnLst>
              <a:cxn ang="0">
                <a:pos x="177" y="91"/>
              </a:cxn>
              <a:cxn ang="0">
                <a:pos x="175" y="76"/>
              </a:cxn>
              <a:cxn ang="0">
                <a:pos x="171" y="62"/>
              </a:cxn>
              <a:cxn ang="0">
                <a:pos x="164" y="49"/>
              </a:cxn>
              <a:cxn ang="0">
                <a:pos x="158" y="37"/>
              </a:cxn>
              <a:cxn ang="0">
                <a:pos x="149" y="26"/>
              </a:cxn>
              <a:cxn ang="0">
                <a:pos x="138" y="17"/>
              </a:cxn>
              <a:cxn ang="0">
                <a:pos x="127" y="10"/>
              </a:cxn>
              <a:cxn ang="0">
                <a:pos x="114" y="4"/>
              </a:cxn>
              <a:cxn ang="0">
                <a:pos x="101" y="0"/>
              </a:cxn>
              <a:cxn ang="0">
                <a:pos x="87" y="0"/>
              </a:cxn>
              <a:cxn ang="0">
                <a:pos x="75" y="0"/>
              </a:cxn>
              <a:cxn ang="0">
                <a:pos x="63" y="4"/>
              </a:cxn>
              <a:cxn ang="0">
                <a:pos x="50" y="10"/>
              </a:cxn>
              <a:cxn ang="0">
                <a:pos x="39" y="17"/>
              </a:cxn>
              <a:cxn ang="0">
                <a:pos x="29" y="26"/>
              </a:cxn>
              <a:cxn ang="0">
                <a:pos x="19" y="37"/>
              </a:cxn>
              <a:cxn ang="0">
                <a:pos x="11" y="49"/>
              </a:cxn>
              <a:cxn ang="0">
                <a:pos x="6" y="62"/>
              </a:cxn>
              <a:cxn ang="0">
                <a:pos x="3" y="76"/>
              </a:cxn>
              <a:cxn ang="0">
                <a:pos x="0" y="91"/>
              </a:cxn>
              <a:cxn ang="0">
                <a:pos x="0" y="105"/>
              </a:cxn>
              <a:cxn ang="0">
                <a:pos x="3" y="121"/>
              </a:cxn>
              <a:cxn ang="0">
                <a:pos x="6" y="134"/>
              </a:cxn>
              <a:cxn ang="0">
                <a:pos x="11" y="148"/>
              </a:cxn>
              <a:cxn ang="0">
                <a:pos x="19" y="160"/>
              </a:cxn>
              <a:cxn ang="0">
                <a:pos x="29" y="169"/>
              </a:cxn>
              <a:cxn ang="0">
                <a:pos x="39" y="180"/>
              </a:cxn>
              <a:cxn ang="0">
                <a:pos x="50" y="188"/>
              </a:cxn>
              <a:cxn ang="0">
                <a:pos x="63" y="193"/>
              </a:cxn>
              <a:cxn ang="0">
                <a:pos x="75" y="196"/>
              </a:cxn>
              <a:cxn ang="0">
                <a:pos x="87" y="197"/>
              </a:cxn>
              <a:cxn ang="0">
                <a:pos x="101" y="196"/>
              </a:cxn>
              <a:cxn ang="0">
                <a:pos x="114" y="193"/>
              </a:cxn>
              <a:cxn ang="0">
                <a:pos x="127" y="188"/>
              </a:cxn>
              <a:cxn ang="0">
                <a:pos x="138" y="180"/>
              </a:cxn>
              <a:cxn ang="0">
                <a:pos x="149" y="169"/>
              </a:cxn>
              <a:cxn ang="0">
                <a:pos x="158" y="160"/>
              </a:cxn>
              <a:cxn ang="0">
                <a:pos x="164" y="148"/>
              </a:cxn>
              <a:cxn ang="0">
                <a:pos x="171" y="134"/>
              </a:cxn>
              <a:cxn ang="0">
                <a:pos x="175" y="121"/>
              </a:cxn>
              <a:cxn ang="0">
                <a:pos x="177" y="105"/>
              </a:cxn>
              <a:cxn ang="0">
                <a:pos x="177" y="98"/>
              </a:cxn>
            </a:cxnLst>
            <a:rect l="0" t="0" r="r" b="b"/>
            <a:pathLst>
              <a:path w="178" h="198">
                <a:moveTo>
                  <a:pt x="177" y="98"/>
                </a:moveTo>
                <a:lnTo>
                  <a:pt x="177" y="91"/>
                </a:lnTo>
                <a:lnTo>
                  <a:pt x="177" y="84"/>
                </a:lnTo>
                <a:lnTo>
                  <a:pt x="175" y="76"/>
                </a:lnTo>
                <a:lnTo>
                  <a:pt x="172" y="68"/>
                </a:lnTo>
                <a:lnTo>
                  <a:pt x="171" y="62"/>
                </a:lnTo>
                <a:lnTo>
                  <a:pt x="168" y="56"/>
                </a:lnTo>
                <a:lnTo>
                  <a:pt x="164" y="49"/>
                </a:lnTo>
                <a:lnTo>
                  <a:pt x="162" y="42"/>
                </a:lnTo>
                <a:lnTo>
                  <a:pt x="158" y="37"/>
                </a:lnTo>
                <a:lnTo>
                  <a:pt x="154" y="31"/>
                </a:lnTo>
                <a:lnTo>
                  <a:pt x="149" y="26"/>
                </a:lnTo>
                <a:lnTo>
                  <a:pt x="144" y="22"/>
                </a:lnTo>
                <a:lnTo>
                  <a:pt x="138" y="17"/>
                </a:lnTo>
                <a:lnTo>
                  <a:pt x="132" y="12"/>
                </a:lnTo>
                <a:lnTo>
                  <a:pt x="127" y="10"/>
                </a:lnTo>
                <a:lnTo>
                  <a:pt x="121" y="6"/>
                </a:lnTo>
                <a:lnTo>
                  <a:pt x="114" y="4"/>
                </a:lnTo>
                <a:lnTo>
                  <a:pt x="107" y="3"/>
                </a:lnTo>
                <a:lnTo>
                  <a:pt x="101" y="0"/>
                </a:lnTo>
                <a:lnTo>
                  <a:pt x="94" y="0"/>
                </a:lnTo>
                <a:lnTo>
                  <a:pt x="87" y="0"/>
                </a:lnTo>
                <a:lnTo>
                  <a:pt x="81" y="0"/>
                </a:lnTo>
                <a:lnTo>
                  <a:pt x="75" y="0"/>
                </a:lnTo>
                <a:lnTo>
                  <a:pt x="69" y="3"/>
                </a:lnTo>
                <a:lnTo>
                  <a:pt x="63" y="4"/>
                </a:lnTo>
                <a:lnTo>
                  <a:pt x="55" y="6"/>
                </a:lnTo>
                <a:lnTo>
                  <a:pt x="50" y="10"/>
                </a:lnTo>
                <a:lnTo>
                  <a:pt x="44" y="12"/>
                </a:lnTo>
                <a:lnTo>
                  <a:pt x="39" y="17"/>
                </a:lnTo>
                <a:lnTo>
                  <a:pt x="33" y="22"/>
                </a:lnTo>
                <a:lnTo>
                  <a:pt x="29" y="26"/>
                </a:lnTo>
                <a:lnTo>
                  <a:pt x="23" y="31"/>
                </a:lnTo>
                <a:lnTo>
                  <a:pt x="19" y="37"/>
                </a:lnTo>
                <a:lnTo>
                  <a:pt x="16" y="42"/>
                </a:lnTo>
                <a:lnTo>
                  <a:pt x="11" y="49"/>
                </a:lnTo>
                <a:lnTo>
                  <a:pt x="9" y="56"/>
                </a:lnTo>
                <a:lnTo>
                  <a:pt x="6" y="62"/>
                </a:lnTo>
                <a:lnTo>
                  <a:pt x="3" y="68"/>
                </a:lnTo>
                <a:lnTo>
                  <a:pt x="3" y="76"/>
                </a:lnTo>
                <a:lnTo>
                  <a:pt x="0" y="84"/>
                </a:lnTo>
                <a:lnTo>
                  <a:pt x="0" y="91"/>
                </a:lnTo>
                <a:lnTo>
                  <a:pt x="0" y="98"/>
                </a:lnTo>
                <a:lnTo>
                  <a:pt x="0" y="105"/>
                </a:lnTo>
                <a:lnTo>
                  <a:pt x="0" y="114"/>
                </a:lnTo>
                <a:lnTo>
                  <a:pt x="3" y="121"/>
                </a:lnTo>
                <a:lnTo>
                  <a:pt x="3" y="127"/>
                </a:lnTo>
                <a:lnTo>
                  <a:pt x="6" y="134"/>
                </a:lnTo>
                <a:lnTo>
                  <a:pt x="9" y="141"/>
                </a:lnTo>
                <a:lnTo>
                  <a:pt x="11" y="148"/>
                </a:lnTo>
                <a:lnTo>
                  <a:pt x="16" y="154"/>
                </a:lnTo>
                <a:lnTo>
                  <a:pt x="19" y="160"/>
                </a:lnTo>
                <a:lnTo>
                  <a:pt x="23" y="166"/>
                </a:lnTo>
                <a:lnTo>
                  <a:pt x="29" y="169"/>
                </a:lnTo>
                <a:lnTo>
                  <a:pt x="33" y="176"/>
                </a:lnTo>
                <a:lnTo>
                  <a:pt x="39" y="180"/>
                </a:lnTo>
                <a:lnTo>
                  <a:pt x="44" y="183"/>
                </a:lnTo>
                <a:lnTo>
                  <a:pt x="50" y="188"/>
                </a:lnTo>
                <a:lnTo>
                  <a:pt x="55" y="190"/>
                </a:lnTo>
                <a:lnTo>
                  <a:pt x="63" y="193"/>
                </a:lnTo>
                <a:lnTo>
                  <a:pt x="69" y="195"/>
                </a:lnTo>
                <a:lnTo>
                  <a:pt x="75" y="196"/>
                </a:lnTo>
                <a:lnTo>
                  <a:pt x="81" y="196"/>
                </a:lnTo>
                <a:lnTo>
                  <a:pt x="87" y="197"/>
                </a:lnTo>
                <a:lnTo>
                  <a:pt x="94" y="196"/>
                </a:lnTo>
                <a:lnTo>
                  <a:pt x="101" y="196"/>
                </a:lnTo>
                <a:lnTo>
                  <a:pt x="107" y="195"/>
                </a:lnTo>
                <a:lnTo>
                  <a:pt x="114" y="193"/>
                </a:lnTo>
                <a:lnTo>
                  <a:pt x="121" y="190"/>
                </a:lnTo>
                <a:lnTo>
                  <a:pt x="127" y="188"/>
                </a:lnTo>
                <a:lnTo>
                  <a:pt x="132" y="183"/>
                </a:lnTo>
                <a:lnTo>
                  <a:pt x="138" y="180"/>
                </a:lnTo>
                <a:lnTo>
                  <a:pt x="144" y="176"/>
                </a:lnTo>
                <a:lnTo>
                  <a:pt x="149" y="169"/>
                </a:lnTo>
                <a:lnTo>
                  <a:pt x="154" y="166"/>
                </a:lnTo>
                <a:lnTo>
                  <a:pt x="158" y="160"/>
                </a:lnTo>
                <a:lnTo>
                  <a:pt x="162" y="154"/>
                </a:lnTo>
                <a:lnTo>
                  <a:pt x="164" y="148"/>
                </a:lnTo>
                <a:lnTo>
                  <a:pt x="168" y="141"/>
                </a:lnTo>
                <a:lnTo>
                  <a:pt x="171" y="134"/>
                </a:lnTo>
                <a:lnTo>
                  <a:pt x="172" y="127"/>
                </a:lnTo>
                <a:lnTo>
                  <a:pt x="175" y="121"/>
                </a:lnTo>
                <a:lnTo>
                  <a:pt x="177" y="114"/>
                </a:lnTo>
                <a:lnTo>
                  <a:pt x="177" y="105"/>
                </a:lnTo>
                <a:lnTo>
                  <a:pt x="177" y="98"/>
                </a:lnTo>
                <a:lnTo>
                  <a:pt x="177" y="98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8" name="Freeform 50"/>
          <p:cNvSpPr>
            <a:spLocks/>
          </p:cNvSpPr>
          <p:nvPr/>
        </p:nvSpPr>
        <p:spPr bwMode="auto">
          <a:xfrm>
            <a:off x="6754813" y="4529138"/>
            <a:ext cx="271462" cy="261937"/>
          </a:xfrm>
          <a:custGeom>
            <a:avLst/>
            <a:gdLst/>
            <a:ahLst/>
            <a:cxnLst>
              <a:cxn ang="0">
                <a:pos x="176" y="91"/>
              </a:cxn>
              <a:cxn ang="0">
                <a:pos x="175" y="77"/>
              </a:cxn>
              <a:cxn ang="0">
                <a:pos x="171" y="62"/>
              </a:cxn>
              <a:cxn ang="0">
                <a:pos x="164" y="49"/>
              </a:cxn>
              <a:cxn ang="0">
                <a:pos x="158" y="37"/>
              </a:cxn>
              <a:cxn ang="0">
                <a:pos x="149" y="26"/>
              </a:cxn>
              <a:cxn ang="0">
                <a:pos x="139" y="17"/>
              </a:cxn>
              <a:cxn ang="0">
                <a:pos x="127" y="10"/>
              </a:cxn>
              <a:cxn ang="0">
                <a:pos x="114" y="4"/>
              </a:cxn>
              <a:cxn ang="0">
                <a:pos x="101" y="1"/>
              </a:cxn>
              <a:cxn ang="0">
                <a:pos x="88" y="0"/>
              </a:cxn>
              <a:cxn ang="0">
                <a:pos x="75" y="1"/>
              </a:cxn>
              <a:cxn ang="0">
                <a:pos x="63" y="4"/>
              </a:cxn>
              <a:cxn ang="0">
                <a:pos x="50" y="10"/>
              </a:cxn>
              <a:cxn ang="0">
                <a:pos x="39" y="17"/>
              </a:cxn>
              <a:cxn ang="0">
                <a:pos x="29" y="26"/>
              </a:cxn>
              <a:cxn ang="0">
                <a:pos x="19" y="37"/>
              </a:cxn>
              <a:cxn ang="0">
                <a:pos x="11" y="49"/>
              </a:cxn>
              <a:cxn ang="0">
                <a:pos x="6" y="62"/>
              </a:cxn>
              <a:cxn ang="0">
                <a:pos x="3" y="77"/>
              </a:cxn>
              <a:cxn ang="0">
                <a:pos x="0" y="91"/>
              </a:cxn>
              <a:cxn ang="0">
                <a:pos x="0" y="105"/>
              </a:cxn>
              <a:cxn ang="0">
                <a:pos x="3" y="121"/>
              </a:cxn>
              <a:cxn ang="0">
                <a:pos x="6" y="134"/>
              </a:cxn>
              <a:cxn ang="0">
                <a:pos x="11" y="149"/>
              </a:cxn>
              <a:cxn ang="0">
                <a:pos x="19" y="161"/>
              </a:cxn>
              <a:cxn ang="0">
                <a:pos x="29" y="170"/>
              </a:cxn>
              <a:cxn ang="0">
                <a:pos x="39" y="180"/>
              </a:cxn>
              <a:cxn ang="0">
                <a:pos x="50" y="188"/>
              </a:cxn>
              <a:cxn ang="0">
                <a:pos x="63" y="193"/>
              </a:cxn>
              <a:cxn ang="0">
                <a:pos x="75" y="196"/>
              </a:cxn>
              <a:cxn ang="0">
                <a:pos x="88" y="197"/>
              </a:cxn>
              <a:cxn ang="0">
                <a:pos x="101" y="196"/>
              </a:cxn>
              <a:cxn ang="0">
                <a:pos x="114" y="193"/>
              </a:cxn>
              <a:cxn ang="0">
                <a:pos x="127" y="188"/>
              </a:cxn>
              <a:cxn ang="0">
                <a:pos x="139" y="180"/>
              </a:cxn>
              <a:cxn ang="0">
                <a:pos x="149" y="170"/>
              </a:cxn>
              <a:cxn ang="0">
                <a:pos x="158" y="161"/>
              </a:cxn>
              <a:cxn ang="0">
                <a:pos x="164" y="149"/>
              </a:cxn>
              <a:cxn ang="0">
                <a:pos x="171" y="134"/>
              </a:cxn>
              <a:cxn ang="0">
                <a:pos x="175" y="121"/>
              </a:cxn>
              <a:cxn ang="0">
                <a:pos x="176" y="105"/>
              </a:cxn>
              <a:cxn ang="0">
                <a:pos x="176" y="99"/>
              </a:cxn>
            </a:cxnLst>
            <a:rect l="0" t="0" r="r" b="b"/>
            <a:pathLst>
              <a:path w="177" h="198">
                <a:moveTo>
                  <a:pt x="176" y="99"/>
                </a:moveTo>
                <a:lnTo>
                  <a:pt x="176" y="91"/>
                </a:lnTo>
                <a:lnTo>
                  <a:pt x="176" y="84"/>
                </a:lnTo>
                <a:lnTo>
                  <a:pt x="175" y="77"/>
                </a:lnTo>
                <a:lnTo>
                  <a:pt x="172" y="69"/>
                </a:lnTo>
                <a:lnTo>
                  <a:pt x="171" y="62"/>
                </a:lnTo>
                <a:lnTo>
                  <a:pt x="169" y="56"/>
                </a:lnTo>
                <a:lnTo>
                  <a:pt x="164" y="49"/>
                </a:lnTo>
                <a:lnTo>
                  <a:pt x="162" y="43"/>
                </a:lnTo>
                <a:lnTo>
                  <a:pt x="158" y="37"/>
                </a:lnTo>
                <a:lnTo>
                  <a:pt x="154" y="31"/>
                </a:lnTo>
                <a:lnTo>
                  <a:pt x="149" y="26"/>
                </a:lnTo>
                <a:lnTo>
                  <a:pt x="144" y="22"/>
                </a:lnTo>
                <a:lnTo>
                  <a:pt x="139" y="17"/>
                </a:lnTo>
                <a:lnTo>
                  <a:pt x="132" y="12"/>
                </a:lnTo>
                <a:lnTo>
                  <a:pt x="127" y="10"/>
                </a:lnTo>
                <a:lnTo>
                  <a:pt x="121" y="7"/>
                </a:lnTo>
                <a:lnTo>
                  <a:pt x="114" y="4"/>
                </a:lnTo>
                <a:lnTo>
                  <a:pt x="107" y="3"/>
                </a:lnTo>
                <a:lnTo>
                  <a:pt x="101" y="1"/>
                </a:lnTo>
                <a:lnTo>
                  <a:pt x="94" y="0"/>
                </a:lnTo>
                <a:lnTo>
                  <a:pt x="88" y="0"/>
                </a:lnTo>
                <a:lnTo>
                  <a:pt x="81" y="0"/>
                </a:lnTo>
                <a:lnTo>
                  <a:pt x="75" y="1"/>
                </a:lnTo>
                <a:lnTo>
                  <a:pt x="69" y="3"/>
                </a:lnTo>
                <a:lnTo>
                  <a:pt x="63" y="4"/>
                </a:lnTo>
                <a:lnTo>
                  <a:pt x="56" y="7"/>
                </a:lnTo>
                <a:lnTo>
                  <a:pt x="50" y="10"/>
                </a:lnTo>
                <a:lnTo>
                  <a:pt x="44" y="12"/>
                </a:lnTo>
                <a:lnTo>
                  <a:pt x="39" y="17"/>
                </a:lnTo>
                <a:lnTo>
                  <a:pt x="34" y="22"/>
                </a:lnTo>
                <a:lnTo>
                  <a:pt x="29" y="26"/>
                </a:lnTo>
                <a:lnTo>
                  <a:pt x="23" y="31"/>
                </a:lnTo>
                <a:lnTo>
                  <a:pt x="19" y="37"/>
                </a:lnTo>
                <a:lnTo>
                  <a:pt x="16" y="43"/>
                </a:lnTo>
                <a:lnTo>
                  <a:pt x="11" y="49"/>
                </a:lnTo>
                <a:lnTo>
                  <a:pt x="9" y="56"/>
                </a:lnTo>
                <a:lnTo>
                  <a:pt x="6" y="62"/>
                </a:lnTo>
                <a:lnTo>
                  <a:pt x="3" y="69"/>
                </a:lnTo>
                <a:lnTo>
                  <a:pt x="3" y="77"/>
                </a:lnTo>
                <a:lnTo>
                  <a:pt x="1" y="84"/>
                </a:lnTo>
                <a:lnTo>
                  <a:pt x="0" y="91"/>
                </a:lnTo>
                <a:lnTo>
                  <a:pt x="0" y="99"/>
                </a:lnTo>
                <a:lnTo>
                  <a:pt x="0" y="105"/>
                </a:lnTo>
                <a:lnTo>
                  <a:pt x="1" y="114"/>
                </a:lnTo>
                <a:lnTo>
                  <a:pt x="3" y="121"/>
                </a:lnTo>
                <a:lnTo>
                  <a:pt x="3" y="127"/>
                </a:lnTo>
                <a:lnTo>
                  <a:pt x="6" y="134"/>
                </a:lnTo>
                <a:lnTo>
                  <a:pt x="9" y="141"/>
                </a:lnTo>
                <a:lnTo>
                  <a:pt x="11" y="149"/>
                </a:lnTo>
                <a:lnTo>
                  <a:pt x="16" y="154"/>
                </a:lnTo>
                <a:lnTo>
                  <a:pt x="19" y="161"/>
                </a:lnTo>
                <a:lnTo>
                  <a:pt x="23" y="166"/>
                </a:lnTo>
                <a:lnTo>
                  <a:pt x="29" y="170"/>
                </a:lnTo>
                <a:lnTo>
                  <a:pt x="34" y="176"/>
                </a:lnTo>
                <a:lnTo>
                  <a:pt x="39" y="180"/>
                </a:lnTo>
                <a:lnTo>
                  <a:pt x="44" y="183"/>
                </a:lnTo>
                <a:lnTo>
                  <a:pt x="50" y="188"/>
                </a:lnTo>
                <a:lnTo>
                  <a:pt x="56" y="191"/>
                </a:lnTo>
                <a:lnTo>
                  <a:pt x="63" y="193"/>
                </a:lnTo>
                <a:lnTo>
                  <a:pt x="69" y="195"/>
                </a:lnTo>
                <a:lnTo>
                  <a:pt x="75" y="196"/>
                </a:lnTo>
                <a:lnTo>
                  <a:pt x="81" y="196"/>
                </a:lnTo>
                <a:lnTo>
                  <a:pt x="88" y="197"/>
                </a:lnTo>
                <a:lnTo>
                  <a:pt x="94" y="196"/>
                </a:lnTo>
                <a:lnTo>
                  <a:pt x="101" y="196"/>
                </a:lnTo>
                <a:lnTo>
                  <a:pt x="107" y="195"/>
                </a:lnTo>
                <a:lnTo>
                  <a:pt x="114" y="193"/>
                </a:lnTo>
                <a:lnTo>
                  <a:pt x="121" y="191"/>
                </a:lnTo>
                <a:lnTo>
                  <a:pt x="127" y="188"/>
                </a:lnTo>
                <a:lnTo>
                  <a:pt x="132" y="183"/>
                </a:lnTo>
                <a:lnTo>
                  <a:pt x="139" y="180"/>
                </a:lnTo>
                <a:lnTo>
                  <a:pt x="144" y="176"/>
                </a:lnTo>
                <a:lnTo>
                  <a:pt x="149" y="170"/>
                </a:lnTo>
                <a:lnTo>
                  <a:pt x="154" y="166"/>
                </a:lnTo>
                <a:lnTo>
                  <a:pt x="158" y="161"/>
                </a:lnTo>
                <a:lnTo>
                  <a:pt x="162" y="154"/>
                </a:lnTo>
                <a:lnTo>
                  <a:pt x="164" y="149"/>
                </a:lnTo>
                <a:lnTo>
                  <a:pt x="169" y="141"/>
                </a:lnTo>
                <a:lnTo>
                  <a:pt x="171" y="134"/>
                </a:lnTo>
                <a:lnTo>
                  <a:pt x="172" y="127"/>
                </a:lnTo>
                <a:lnTo>
                  <a:pt x="175" y="121"/>
                </a:lnTo>
                <a:lnTo>
                  <a:pt x="176" y="114"/>
                </a:lnTo>
                <a:lnTo>
                  <a:pt x="176" y="105"/>
                </a:lnTo>
                <a:lnTo>
                  <a:pt x="176" y="99"/>
                </a:lnTo>
                <a:lnTo>
                  <a:pt x="176" y="99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39" name="Freeform 51"/>
          <p:cNvSpPr>
            <a:spLocks/>
          </p:cNvSpPr>
          <p:nvPr/>
        </p:nvSpPr>
        <p:spPr bwMode="auto">
          <a:xfrm>
            <a:off x="7264400" y="4854575"/>
            <a:ext cx="269875" cy="261938"/>
          </a:xfrm>
          <a:custGeom>
            <a:avLst/>
            <a:gdLst/>
            <a:ahLst/>
            <a:cxnLst>
              <a:cxn ang="0">
                <a:pos x="176" y="91"/>
              </a:cxn>
              <a:cxn ang="0">
                <a:pos x="174" y="76"/>
              </a:cxn>
              <a:cxn ang="0">
                <a:pos x="171" y="62"/>
              </a:cxn>
              <a:cxn ang="0">
                <a:pos x="164" y="49"/>
              </a:cxn>
              <a:cxn ang="0">
                <a:pos x="158" y="37"/>
              </a:cxn>
              <a:cxn ang="0">
                <a:pos x="149" y="26"/>
              </a:cxn>
              <a:cxn ang="0">
                <a:pos x="138" y="17"/>
              </a:cxn>
              <a:cxn ang="0">
                <a:pos x="126" y="10"/>
              </a:cxn>
              <a:cxn ang="0">
                <a:pos x="114" y="4"/>
              </a:cxn>
              <a:cxn ang="0">
                <a:pos x="101" y="0"/>
              </a:cxn>
              <a:cxn ang="0">
                <a:pos x="87" y="0"/>
              </a:cxn>
              <a:cxn ang="0">
                <a:pos x="74" y="0"/>
              </a:cxn>
              <a:cxn ang="0">
                <a:pos x="63" y="4"/>
              </a:cxn>
              <a:cxn ang="0">
                <a:pos x="50" y="10"/>
              </a:cxn>
              <a:cxn ang="0">
                <a:pos x="39" y="17"/>
              </a:cxn>
              <a:cxn ang="0">
                <a:pos x="28" y="26"/>
              </a:cxn>
              <a:cxn ang="0">
                <a:pos x="19" y="37"/>
              </a:cxn>
              <a:cxn ang="0">
                <a:pos x="11" y="49"/>
              </a:cxn>
              <a:cxn ang="0">
                <a:pos x="6" y="62"/>
              </a:cxn>
              <a:cxn ang="0">
                <a:pos x="2" y="76"/>
              </a:cxn>
              <a:cxn ang="0">
                <a:pos x="0" y="91"/>
              </a:cxn>
              <a:cxn ang="0">
                <a:pos x="0" y="105"/>
              </a:cxn>
              <a:cxn ang="0">
                <a:pos x="2" y="121"/>
              </a:cxn>
              <a:cxn ang="0">
                <a:pos x="6" y="134"/>
              </a:cxn>
              <a:cxn ang="0">
                <a:pos x="11" y="148"/>
              </a:cxn>
              <a:cxn ang="0">
                <a:pos x="19" y="160"/>
              </a:cxn>
              <a:cxn ang="0">
                <a:pos x="28" y="170"/>
              </a:cxn>
              <a:cxn ang="0">
                <a:pos x="39" y="180"/>
              </a:cxn>
              <a:cxn ang="0">
                <a:pos x="50" y="188"/>
              </a:cxn>
              <a:cxn ang="0">
                <a:pos x="63" y="193"/>
              </a:cxn>
              <a:cxn ang="0">
                <a:pos x="74" y="196"/>
              </a:cxn>
              <a:cxn ang="0">
                <a:pos x="87" y="197"/>
              </a:cxn>
              <a:cxn ang="0">
                <a:pos x="101" y="196"/>
              </a:cxn>
              <a:cxn ang="0">
                <a:pos x="114" y="193"/>
              </a:cxn>
              <a:cxn ang="0">
                <a:pos x="126" y="188"/>
              </a:cxn>
              <a:cxn ang="0">
                <a:pos x="138" y="180"/>
              </a:cxn>
              <a:cxn ang="0">
                <a:pos x="149" y="170"/>
              </a:cxn>
              <a:cxn ang="0">
                <a:pos x="158" y="160"/>
              </a:cxn>
              <a:cxn ang="0">
                <a:pos x="164" y="148"/>
              </a:cxn>
              <a:cxn ang="0">
                <a:pos x="171" y="134"/>
              </a:cxn>
              <a:cxn ang="0">
                <a:pos x="174" y="121"/>
              </a:cxn>
              <a:cxn ang="0">
                <a:pos x="176" y="105"/>
              </a:cxn>
              <a:cxn ang="0">
                <a:pos x="176" y="99"/>
              </a:cxn>
            </a:cxnLst>
            <a:rect l="0" t="0" r="r" b="b"/>
            <a:pathLst>
              <a:path w="177" h="198">
                <a:moveTo>
                  <a:pt x="176" y="99"/>
                </a:moveTo>
                <a:lnTo>
                  <a:pt x="176" y="91"/>
                </a:lnTo>
                <a:lnTo>
                  <a:pt x="176" y="84"/>
                </a:lnTo>
                <a:lnTo>
                  <a:pt x="174" y="76"/>
                </a:lnTo>
                <a:lnTo>
                  <a:pt x="172" y="68"/>
                </a:lnTo>
                <a:lnTo>
                  <a:pt x="171" y="62"/>
                </a:lnTo>
                <a:lnTo>
                  <a:pt x="168" y="56"/>
                </a:lnTo>
                <a:lnTo>
                  <a:pt x="164" y="49"/>
                </a:lnTo>
                <a:lnTo>
                  <a:pt x="162" y="43"/>
                </a:lnTo>
                <a:lnTo>
                  <a:pt x="158" y="37"/>
                </a:lnTo>
                <a:lnTo>
                  <a:pt x="153" y="31"/>
                </a:lnTo>
                <a:lnTo>
                  <a:pt x="149" y="26"/>
                </a:lnTo>
                <a:lnTo>
                  <a:pt x="144" y="22"/>
                </a:lnTo>
                <a:lnTo>
                  <a:pt x="138" y="17"/>
                </a:lnTo>
                <a:lnTo>
                  <a:pt x="131" y="12"/>
                </a:lnTo>
                <a:lnTo>
                  <a:pt x="126" y="10"/>
                </a:lnTo>
                <a:lnTo>
                  <a:pt x="120" y="7"/>
                </a:lnTo>
                <a:lnTo>
                  <a:pt x="114" y="4"/>
                </a:lnTo>
                <a:lnTo>
                  <a:pt x="107" y="3"/>
                </a:lnTo>
                <a:lnTo>
                  <a:pt x="101" y="0"/>
                </a:lnTo>
                <a:lnTo>
                  <a:pt x="94" y="0"/>
                </a:lnTo>
                <a:lnTo>
                  <a:pt x="87" y="0"/>
                </a:lnTo>
                <a:lnTo>
                  <a:pt x="81" y="0"/>
                </a:lnTo>
                <a:lnTo>
                  <a:pt x="74" y="0"/>
                </a:lnTo>
                <a:lnTo>
                  <a:pt x="69" y="3"/>
                </a:lnTo>
                <a:lnTo>
                  <a:pt x="63" y="4"/>
                </a:lnTo>
                <a:lnTo>
                  <a:pt x="55" y="7"/>
                </a:lnTo>
                <a:lnTo>
                  <a:pt x="50" y="10"/>
                </a:lnTo>
                <a:lnTo>
                  <a:pt x="44" y="12"/>
                </a:lnTo>
                <a:lnTo>
                  <a:pt x="39" y="17"/>
                </a:lnTo>
                <a:lnTo>
                  <a:pt x="33" y="22"/>
                </a:lnTo>
                <a:lnTo>
                  <a:pt x="28" y="26"/>
                </a:lnTo>
                <a:lnTo>
                  <a:pt x="23" y="31"/>
                </a:lnTo>
                <a:lnTo>
                  <a:pt x="19" y="37"/>
                </a:lnTo>
                <a:lnTo>
                  <a:pt x="15" y="43"/>
                </a:lnTo>
                <a:lnTo>
                  <a:pt x="11" y="49"/>
                </a:lnTo>
                <a:lnTo>
                  <a:pt x="9" y="56"/>
                </a:lnTo>
                <a:lnTo>
                  <a:pt x="6" y="62"/>
                </a:lnTo>
                <a:lnTo>
                  <a:pt x="2" y="68"/>
                </a:lnTo>
                <a:lnTo>
                  <a:pt x="2" y="76"/>
                </a:lnTo>
                <a:lnTo>
                  <a:pt x="0" y="84"/>
                </a:lnTo>
                <a:lnTo>
                  <a:pt x="0" y="91"/>
                </a:lnTo>
                <a:lnTo>
                  <a:pt x="0" y="99"/>
                </a:lnTo>
                <a:lnTo>
                  <a:pt x="0" y="105"/>
                </a:lnTo>
                <a:lnTo>
                  <a:pt x="0" y="114"/>
                </a:lnTo>
                <a:lnTo>
                  <a:pt x="2" y="121"/>
                </a:lnTo>
                <a:lnTo>
                  <a:pt x="2" y="127"/>
                </a:lnTo>
                <a:lnTo>
                  <a:pt x="6" y="134"/>
                </a:lnTo>
                <a:lnTo>
                  <a:pt x="9" y="141"/>
                </a:lnTo>
                <a:lnTo>
                  <a:pt x="11" y="148"/>
                </a:lnTo>
                <a:lnTo>
                  <a:pt x="15" y="154"/>
                </a:lnTo>
                <a:lnTo>
                  <a:pt x="19" y="160"/>
                </a:lnTo>
                <a:lnTo>
                  <a:pt x="23" y="166"/>
                </a:lnTo>
                <a:lnTo>
                  <a:pt x="28" y="170"/>
                </a:lnTo>
                <a:lnTo>
                  <a:pt x="33" y="176"/>
                </a:lnTo>
                <a:lnTo>
                  <a:pt x="39" y="180"/>
                </a:lnTo>
                <a:lnTo>
                  <a:pt x="44" y="183"/>
                </a:lnTo>
                <a:lnTo>
                  <a:pt x="50" y="188"/>
                </a:lnTo>
                <a:lnTo>
                  <a:pt x="55" y="191"/>
                </a:lnTo>
                <a:lnTo>
                  <a:pt x="63" y="193"/>
                </a:lnTo>
                <a:lnTo>
                  <a:pt x="69" y="195"/>
                </a:lnTo>
                <a:lnTo>
                  <a:pt x="74" y="196"/>
                </a:lnTo>
                <a:lnTo>
                  <a:pt x="81" y="196"/>
                </a:lnTo>
                <a:lnTo>
                  <a:pt x="87" y="197"/>
                </a:lnTo>
                <a:lnTo>
                  <a:pt x="94" y="196"/>
                </a:lnTo>
                <a:lnTo>
                  <a:pt x="101" y="196"/>
                </a:lnTo>
                <a:lnTo>
                  <a:pt x="107" y="195"/>
                </a:lnTo>
                <a:lnTo>
                  <a:pt x="114" y="193"/>
                </a:lnTo>
                <a:lnTo>
                  <a:pt x="120" y="191"/>
                </a:lnTo>
                <a:lnTo>
                  <a:pt x="126" y="188"/>
                </a:lnTo>
                <a:lnTo>
                  <a:pt x="131" y="183"/>
                </a:lnTo>
                <a:lnTo>
                  <a:pt x="138" y="180"/>
                </a:lnTo>
                <a:lnTo>
                  <a:pt x="144" y="176"/>
                </a:lnTo>
                <a:lnTo>
                  <a:pt x="149" y="170"/>
                </a:lnTo>
                <a:lnTo>
                  <a:pt x="153" y="166"/>
                </a:lnTo>
                <a:lnTo>
                  <a:pt x="158" y="160"/>
                </a:lnTo>
                <a:lnTo>
                  <a:pt x="162" y="154"/>
                </a:lnTo>
                <a:lnTo>
                  <a:pt x="164" y="148"/>
                </a:lnTo>
                <a:lnTo>
                  <a:pt x="168" y="141"/>
                </a:lnTo>
                <a:lnTo>
                  <a:pt x="171" y="134"/>
                </a:lnTo>
                <a:lnTo>
                  <a:pt x="172" y="127"/>
                </a:lnTo>
                <a:lnTo>
                  <a:pt x="174" y="121"/>
                </a:lnTo>
                <a:lnTo>
                  <a:pt x="176" y="114"/>
                </a:lnTo>
                <a:lnTo>
                  <a:pt x="176" y="105"/>
                </a:lnTo>
                <a:lnTo>
                  <a:pt x="176" y="99"/>
                </a:lnTo>
                <a:lnTo>
                  <a:pt x="176" y="99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40" name="Freeform 52"/>
          <p:cNvSpPr>
            <a:spLocks/>
          </p:cNvSpPr>
          <p:nvPr/>
        </p:nvSpPr>
        <p:spPr bwMode="auto">
          <a:xfrm>
            <a:off x="6734175" y="5346700"/>
            <a:ext cx="288925" cy="261938"/>
          </a:xfrm>
          <a:custGeom>
            <a:avLst/>
            <a:gdLst/>
            <a:ahLst/>
            <a:cxnLst>
              <a:cxn ang="0">
                <a:pos x="188" y="91"/>
              </a:cxn>
              <a:cxn ang="0">
                <a:pos x="187" y="76"/>
              </a:cxn>
              <a:cxn ang="0">
                <a:pos x="183" y="61"/>
              </a:cxn>
              <a:cxn ang="0">
                <a:pos x="176" y="49"/>
              </a:cxn>
              <a:cxn ang="0">
                <a:pos x="169" y="37"/>
              </a:cxn>
              <a:cxn ang="0">
                <a:pos x="159" y="26"/>
              </a:cxn>
              <a:cxn ang="0">
                <a:pos x="148" y="16"/>
              </a:cxn>
              <a:cxn ang="0">
                <a:pos x="135" y="10"/>
              </a:cxn>
              <a:cxn ang="0">
                <a:pos x="122" y="4"/>
              </a:cxn>
              <a:cxn ang="0">
                <a:pos x="108" y="0"/>
              </a:cxn>
              <a:cxn ang="0">
                <a:pos x="94" y="0"/>
              </a:cxn>
              <a:cxn ang="0">
                <a:pos x="80" y="0"/>
              </a:cxn>
              <a:cxn ang="0">
                <a:pos x="68" y="4"/>
              </a:cxn>
              <a:cxn ang="0">
                <a:pos x="54" y="10"/>
              </a:cxn>
              <a:cxn ang="0">
                <a:pos x="42" y="16"/>
              </a:cxn>
              <a:cxn ang="0">
                <a:pos x="30" y="26"/>
              </a:cxn>
              <a:cxn ang="0">
                <a:pos x="20" y="37"/>
              </a:cxn>
              <a:cxn ang="0">
                <a:pos x="12" y="49"/>
              </a:cxn>
              <a:cxn ang="0">
                <a:pos x="7" y="61"/>
              </a:cxn>
              <a:cxn ang="0">
                <a:pos x="3" y="76"/>
              </a:cxn>
              <a:cxn ang="0">
                <a:pos x="0" y="91"/>
              </a:cxn>
              <a:cxn ang="0">
                <a:pos x="0" y="105"/>
              </a:cxn>
              <a:cxn ang="0">
                <a:pos x="3" y="121"/>
              </a:cxn>
              <a:cxn ang="0">
                <a:pos x="7" y="134"/>
              </a:cxn>
              <a:cxn ang="0">
                <a:pos x="12" y="148"/>
              </a:cxn>
              <a:cxn ang="0">
                <a:pos x="20" y="160"/>
              </a:cxn>
              <a:cxn ang="0">
                <a:pos x="30" y="170"/>
              </a:cxn>
              <a:cxn ang="0">
                <a:pos x="42" y="180"/>
              </a:cxn>
              <a:cxn ang="0">
                <a:pos x="54" y="187"/>
              </a:cxn>
              <a:cxn ang="0">
                <a:pos x="68" y="193"/>
              </a:cxn>
              <a:cxn ang="0">
                <a:pos x="80" y="196"/>
              </a:cxn>
              <a:cxn ang="0">
                <a:pos x="94" y="197"/>
              </a:cxn>
              <a:cxn ang="0">
                <a:pos x="108" y="196"/>
              </a:cxn>
              <a:cxn ang="0">
                <a:pos x="122" y="193"/>
              </a:cxn>
              <a:cxn ang="0">
                <a:pos x="135" y="187"/>
              </a:cxn>
              <a:cxn ang="0">
                <a:pos x="148" y="180"/>
              </a:cxn>
              <a:cxn ang="0">
                <a:pos x="159" y="170"/>
              </a:cxn>
              <a:cxn ang="0">
                <a:pos x="169" y="160"/>
              </a:cxn>
              <a:cxn ang="0">
                <a:pos x="176" y="148"/>
              </a:cxn>
              <a:cxn ang="0">
                <a:pos x="183" y="134"/>
              </a:cxn>
              <a:cxn ang="0">
                <a:pos x="187" y="121"/>
              </a:cxn>
              <a:cxn ang="0">
                <a:pos x="188" y="105"/>
              </a:cxn>
              <a:cxn ang="0">
                <a:pos x="188" y="98"/>
              </a:cxn>
            </a:cxnLst>
            <a:rect l="0" t="0" r="r" b="b"/>
            <a:pathLst>
              <a:path w="189" h="198">
                <a:moveTo>
                  <a:pt x="188" y="98"/>
                </a:moveTo>
                <a:lnTo>
                  <a:pt x="188" y="91"/>
                </a:lnTo>
                <a:lnTo>
                  <a:pt x="188" y="83"/>
                </a:lnTo>
                <a:lnTo>
                  <a:pt x="187" y="76"/>
                </a:lnTo>
                <a:lnTo>
                  <a:pt x="184" y="68"/>
                </a:lnTo>
                <a:lnTo>
                  <a:pt x="183" y="61"/>
                </a:lnTo>
                <a:lnTo>
                  <a:pt x="180" y="56"/>
                </a:lnTo>
                <a:lnTo>
                  <a:pt x="176" y="49"/>
                </a:lnTo>
                <a:lnTo>
                  <a:pt x="174" y="42"/>
                </a:lnTo>
                <a:lnTo>
                  <a:pt x="169" y="37"/>
                </a:lnTo>
                <a:lnTo>
                  <a:pt x="164" y="31"/>
                </a:lnTo>
                <a:lnTo>
                  <a:pt x="159" y="26"/>
                </a:lnTo>
                <a:lnTo>
                  <a:pt x="154" y="22"/>
                </a:lnTo>
                <a:lnTo>
                  <a:pt x="148" y="16"/>
                </a:lnTo>
                <a:lnTo>
                  <a:pt x="140" y="12"/>
                </a:lnTo>
                <a:lnTo>
                  <a:pt x="135" y="10"/>
                </a:lnTo>
                <a:lnTo>
                  <a:pt x="129" y="6"/>
                </a:lnTo>
                <a:lnTo>
                  <a:pt x="122" y="4"/>
                </a:lnTo>
                <a:lnTo>
                  <a:pt x="115" y="3"/>
                </a:lnTo>
                <a:lnTo>
                  <a:pt x="108" y="0"/>
                </a:lnTo>
                <a:lnTo>
                  <a:pt x="100" y="0"/>
                </a:lnTo>
                <a:lnTo>
                  <a:pt x="94" y="0"/>
                </a:lnTo>
                <a:lnTo>
                  <a:pt x="87" y="0"/>
                </a:lnTo>
                <a:lnTo>
                  <a:pt x="80" y="0"/>
                </a:lnTo>
                <a:lnTo>
                  <a:pt x="74" y="3"/>
                </a:lnTo>
                <a:lnTo>
                  <a:pt x="68" y="4"/>
                </a:lnTo>
                <a:lnTo>
                  <a:pt x="60" y="6"/>
                </a:lnTo>
                <a:lnTo>
                  <a:pt x="54" y="10"/>
                </a:lnTo>
                <a:lnTo>
                  <a:pt x="48" y="12"/>
                </a:lnTo>
                <a:lnTo>
                  <a:pt x="42" y="16"/>
                </a:lnTo>
                <a:lnTo>
                  <a:pt x="36" y="22"/>
                </a:lnTo>
                <a:lnTo>
                  <a:pt x="30" y="26"/>
                </a:lnTo>
                <a:lnTo>
                  <a:pt x="26" y="31"/>
                </a:lnTo>
                <a:lnTo>
                  <a:pt x="20" y="37"/>
                </a:lnTo>
                <a:lnTo>
                  <a:pt x="17" y="42"/>
                </a:lnTo>
                <a:lnTo>
                  <a:pt x="12" y="49"/>
                </a:lnTo>
                <a:lnTo>
                  <a:pt x="10" y="56"/>
                </a:lnTo>
                <a:lnTo>
                  <a:pt x="7" y="61"/>
                </a:lnTo>
                <a:lnTo>
                  <a:pt x="3" y="68"/>
                </a:lnTo>
                <a:lnTo>
                  <a:pt x="3" y="76"/>
                </a:lnTo>
                <a:lnTo>
                  <a:pt x="0" y="83"/>
                </a:lnTo>
                <a:lnTo>
                  <a:pt x="0" y="91"/>
                </a:lnTo>
                <a:lnTo>
                  <a:pt x="0" y="98"/>
                </a:lnTo>
                <a:lnTo>
                  <a:pt x="0" y="105"/>
                </a:lnTo>
                <a:lnTo>
                  <a:pt x="0" y="114"/>
                </a:lnTo>
                <a:lnTo>
                  <a:pt x="3" y="121"/>
                </a:lnTo>
                <a:lnTo>
                  <a:pt x="3" y="127"/>
                </a:lnTo>
                <a:lnTo>
                  <a:pt x="7" y="134"/>
                </a:lnTo>
                <a:lnTo>
                  <a:pt x="10" y="141"/>
                </a:lnTo>
                <a:lnTo>
                  <a:pt x="12" y="148"/>
                </a:lnTo>
                <a:lnTo>
                  <a:pt x="17" y="153"/>
                </a:lnTo>
                <a:lnTo>
                  <a:pt x="20" y="160"/>
                </a:lnTo>
                <a:lnTo>
                  <a:pt x="26" y="166"/>
                </a:lnTo>
                <a:lnTo>
                  <a:pt x="30" y="170"/>
                </a:lnTo>
                <a:lnTo>
                  <a:pt x="36" y="175"/>
                </a:lnTo>
                <a:lnTo>
                  <a:pt x="42" y="180"/>
                </a:lnTo>
                <a:lnTo>
                  <a:pt x="48" y="183"/>
                </a:lnTo>
                <a:lnTo>
                  <a:pt x="54" y="187"/>
                </a:lnTo>
                <a:lnTo>
                  <a:pt x="60" y="190"/>
                </a:lnTo>
                <a:lnTo>
                  <a:pt x="68" y="193"/>
                </a:lnTo>
                <a:lnTo>
                  <a:pt x="74" y="195"/>
                </a:lnTo>
                <a:lnTo>
                  <a:pt x="80" y="196"/>
                </a:lnTo>
                <a:lnTo>
                  <a:pt x="87" y="196"/>
                </a:lnTo>
                <a:lnTo>
                  <a:pt x="94" y="197"/>
                </a:lnTo>
                <a:lnTo>
                  <a:pt x="100" y="196"/>
                </a:lnTo>
                <a:lnTo>
                  <a:pt x="108" y="196"/>
                </a:lnTo>
                <a:lnTo>
                  <a:pt x="115" y="195"/>
                </a:lnTo>
                <a:lnTo>
                  <a:pt x="122" y="193"/>
                </a:lnTo>
                <a:lnTo>
                  <a:pt x="129" y="190"/>
                </a:lnTo>
                <a:lnTo>
                  <a:pt x="135" y="187"/>
                </a:lnTo>
                <a:lnTo>
                  <a:pt x="140" y="183"/>
                </a:lnTo>
                <a:lnTo>
                  <a:pt x="148" y="180"/>
                </a:lnTo>
                <a:lnTo>
                  <a:pt x="154" y="175"/>
                </a:lnTo>
                <a:lnTo>
                  <a:pt x="159" y="170"/>
                </a:lnTo>
                <a:lnTo>
                  <a:pt x="164" y="166"/>
                </a:lnTo>
                <a:lnTo>
                  <a:pt x="169" y="160"/>
                </a:lnTo>
                <a:lnTo>
                  <a:pt x="174" y="153"/>
                </a:lnTo>
                <a:lnTo>
                  <a:pt x="176" y="148"/>
                </a:lnTo>
                <a:lnTo>
                  <a:pt x="180" y="141"/>
                </a:lnTo>
                <a:lnTo>
                  <a:pt x="183" y="134"/>
                </a:lnTo>
                <a:lnTo>
                  <a:pt x="184" y="127"/>
                </a:lnTo>
                <a:lnTo>
                  <a:pt x="187" y="121"/>
                </a:lnTo>
                <a:lnTo>
                  <a:pt x="188" y="114"/>
                </a:lnTo>
                <a:lnTo>
                  <a:pt x="188" y="105"/>
                </a:lnTo>
                <a:lnTo>
                  <a:pt x="188" y="98"/>
                </a:lnTo>
                <a:lnTo>
                  <a:pt x="188" y="98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41" name="Freeform 53"/>
          <p:cNvSpPr>
            <a:spLocks/>
          </p:cNvSpPr>
          <p:nvPr/>
        </p:nvSpPr>
        <p:spPr bwMode="auto">
          <a:xfrm>
            <a:off x="7224713" y="5754688"/>
            <a:ext cx="287337" cy="263525"/>
          </a:xfrm>
          <a:custGeom>
            <a:avLst/>
            <a:gdLst/>
            <a:ahLst/>
            <a:cxnLst>
              <a:cxn ang="0">
                <a:pos x="187" y="91"/>
              </a:cxn>
              <a:cxn ang="0">
                <a:pos x="186" y="76"/>
              </a:cxn>
              <a:cxn ang="0">
                <a:pos x="183" y="61"/>
              </a:cxn>
              <a:cxn ang="0">
                <a:pos x="175" y="49"/>
              </a:cxn>
              <a:cxn ang="0">
                <a:pos x="168" y="37"/>
              </a:cxn>
              <a:cxn ang="0">
                <a:pos x="159" y="26"/>
              </a:cxn>
              <a:cxn ang="0">
                <a:pos x="148" y="17"/>
              </a:cxn>
              <a:cxn ang="0">
                <a:pos x="135" y="10"/>
              </a:cxn>
              <a:cxn ang="0">
                <a:pos x="121" y="4"/>
              </a:cxn>
              <a:cxn ang="0">
                <a:pos x="107" y="0"/>
              </a:cxn>
              <a:cxn ang="0">
                <a:pos x="93" y="0"/>
              </a:cxn>
              <a:cxn ang="0">
                <a:pos x="80" y="0"/>
              </a:cxn>
              <a:cxn ang="0">
                <a:pos x="67" y="4"/>
              </a:cxn>
              <a:cxn ang="0">
                <a:pos x="53" y="10"/>
              </a:cxn>
              <a:cxn ang="0">
                <a:pos x="41" y="17"/>
              </a:cxn>
              <a:cxn ang="0">
                <a:pos x="30" y="26"/>
              </a:cxn>
              <a:cxn ang="0">
                <a:pos x="19" y="37"/>
              </a:cxn>
              <a:cxn ang="0">
                <a:pos x="11" y="49"/>
              </a:cxn>
              <a:cxn ang="0">
                <a:pos x="7" y="61"/>
              </a:cxn>
              <a:cxn ang="0">
                <a:pos x="3" y="76"/>
              </a:cxn>
              <a:cxn ang="0">
                <a:pos x="0" y="91"/>
              </a:cxn>
              <a:cxn ang="0">
                <a:pos x="0" y="105"/>
              </a:cxn>
              <a:cxn ang="0">
                <a:pos x="3" y="121"/>
              </a:cxn>
              <a:cxn ang="0">
                <a:pos x="7" y="134"/>
              </a:cxn>
              <a:cxn ang="0">
                <a:pos x="11" y="148"/>
              </a:cxn>
              <a:cxn ang="0">
                <a:pos x="19" y="161"/>
              </a:cxn>
              <a:cxn ang="0">
                <a:pos x="30" y="170"/>
              </a:cxn>
              <a:cxn ang="0">
                <a:pos x="41" y="180"/>
              </a:cxn>
              <a:cxn ang="0">
                <a:pos x="53" y="187"/>
              </a:cxn>
              <a:cxn ang="0">
                <a:pos x="67" y="193"/>
              </a:cxn>
              <a:cxn ang="0">
                <a:pos x="80" y="196"/>
              </a:cxn>
              <a:cxn ang="0">
                <a:pos x="93" y="197"/>
              </a:cxn>
              <a:cxn ang="0">
                <a:pos x="107" y="196"/>
              </a:cxn>
              <a:cxn ang="0">
                <a:pos x="121" y="193"/>
              </a:cxn>
              <a:cxn ang="0">
                <a:pos x="135" y="187"/>
              </a:cxn>
              <a:cxn ang="0">
                <a:pos x="148" y="180"/>
              </a:cxn>
              <a:cxn ang="0">
                <a:pos x="159" y="170"/>
              </a:cxn>
              <a:cxn ang="0">
                <a:pos x="168" y="161"/>
              </a:cxn>
              <a:cxn ang="0">
                <a:pos x="175" y="148"/>
              </a:cxn>
              <a:cxn ang="0">
                <a:pos x="183" y="134"/>
              </a:cxn>
              <a:cxn ang="0">
                <a:pos x="186" y="121"/>
              </a:cxn>
              <a:cxn ang="0">
                <a:pos x="187" y="105"/>
              </a:cxn>
              <a:cxn ang="0">
                <a:pos x="187" y="98"/>
              </a:cxn>
            </a:cxnLst>
            <a:rect l="0" t="0" r="r" b="b"/>
            <a:pathLst>
              <a:path w="188" h="198">
                <a:moveTo>
                  <a:pt x="187" y="98"/>
                </a:moveTo>
                <a:lnTo>
                  <a:pt x="187" y="91"/>
                </a:lnTo>
                <a:lnTo>
                  <a:pt x="187" y="84"/>
                </a:lnTo>
                <a:lnTo>
                  <a:pt x="186" y="76"/>
                </a:lnTo>
                <a:lnTo>
                  <a:pt x="183" y="68"/>
                </a:lnTo>
                <a:lnTo>
                  <a:pt x="183" y="61"/>
                </a:lnTo>
                <a:lnTo>
                  <a:pt x="179" y="56"/>
                </a:lnTo>
                <a:lnTo>
                  <a:pt x="175" y="49"/>
                </a:lnTo>
                <a:lnTo>
                  <a:pt x="173" y="43"/>
                </a:lnTo>
                <a:lnTo>
                  <a:pt x="168" y="37"/>
                </a:lnTo>
                <a:lnTo>
                  <a:pt x="164" y="31"/>
                </a:lnTo>
                <a:lnTo>
                  <a:pt x="159" y="26"/>
                </a:lnTo>
                <a:lnTo>
                  <a:pt x="153" y="22"/>
                </a:lnTo>
                <a:lnTo>
                  <a:pt x="148" y="17"/>
                </a:lnTo>
                <a:lnTo>
                  <a:pt x="140" y="12"/>
                </a:lnTo>
                <a:lnTo>
                  <a:pt x="135" y="10"/>
                </a:lnTo>
                <a:lnTo>
                  <a:pt x="129" y="6"/>
                </a:lnTo>
                <a:lnTo>
                  <a:pt x="121" y="4"/>
                </a:lnTo>
                <a:lnTo>
                  <a:pt x="115" y="3"/>
                </a:lnTo>
                <a:lnTo>
                  <a:pt x="107" y="0"/>
                </a:lnTo>
                <a:lnTo>
                  <a:pt x="100" y="0"/>
                </a:lnTo>
                <a:lnTo>
                  <a:pt x="93" y="0"/>
                </a:lnTo>
                <a:lnTo>
                  <a:pt x="87" y="0"/>
                </a:lnTo>
                <a:lnTo>
                  <a:pt x="80" y="0"/>
                </a:lnTo>
                <a:lnTo>
                  <a:pt x="73" y="3"/>
                </a:lnTo>
                <a:lnTo>
                  <a:pt x="67" y="4"/>
                </a:lnTo>
                <a:lnTo>
                  <a:pt x="59" y="6"/>
                </a:lnTo>
                <a:lnTo>
                  <a:pt x="53" y="10"/>
                </a:lnTo>
                <a:lnTo>
                  <a:pt x="47" y="12"/>
                </a:lnTo>
                <a:lnTo>
                  <a:pt x="41" y="17"/>
                </a:lnTo>
                <a:lnTo>
                  <a:pt x="35" y="22"/>
                </a:lnTo>
                <a:lnTo>
                  <a:pt x="30" y="26"/>
                </a:lnTo>
                <a:lnTo>
                  <a:pt x="25" y="31"/>
                </a:lnTo>
                <a:lnTo>
                  <a:pt x="19" y="37"/>
                </a:lnTo>
                <a:lnTo>
                  <a:pt x="17" y="43"/>
                </a:lnTo>
                <a:lnTo>
                  <a:pt x="11" y="49"/>
                </a:lnTo>
                <a:lnTo>
                  <a:pt x="10" y="56"/>
                </a:lnTo>
                <a:lnTo>
                  <a:pt x="7" y="61"/>
                </a:lnTo>
                <a:lnTo>
                  <a:pt x="3" y="68"/>
                </a:lnTo>
                <a:lnTo>
                  <a:pt x="3" y="76"/>
                </a:lnTo>
                <a:lnTo>
                  <a:pt x="0" y="84"/>
                </a:lnTo>
                <a:lnTo>
                  <a:pt x="0" y="91"/>
                </a:lnTo>
                <a:lnTo>
                  <a:pt x="0" y="98"/>
                </a:lnTo>
                <a:lnTo>
                  <a:pt x="0" y="105"/>
                </a:lnTo>
                <a:lnTo>
                  <a:pt x="0" y="114"/>
                </a:lnTo>
                <a:lnTo>
                  <a:pt x="3" y="121"/>
                </a:lnTo>
                <a:lnTo>
                  <a:pt x="3" y="127"/>
                </a:lnTo>
                <a:lnTo>
                  <a:pt x="7" y="134"/>
                </a:lnTo>
                <a:lnTo>
                  <a:pt x="10" y="141"/>
                </a:lnTo>
                <a:lnTo>
                  <a:pt x="11" y="148"/>
                </a:lnTo>
                <a:lnTo>
                  <a:pt x="17" y="153"/>
                </a:lnTo>
                <a:lnTo>
                  <a:pt x="19" y="161"/>
                </a:lnTo>
                <a:lnTo>
                  <a:pt x="25" y="166"/>
                </a:lnTo>
                <a:lnTo>
                  <a:pt x="30" y="170"/>
                </a:lnTo>
                <a:lnTo>
                  <a:pt x="35" y="176"/>
                </a:lnTo>
                <a:lnTo>
                  <a:pt x="41" y="180"/>
                </a:lnTo>
                <a:lnTo>
                  <a:pt x="47" y="183"/>
                </a:lnTo>
                <a:lnTo>
                  <a:pt x="53" y="187"/>
                </a:lnTo>
                <a:lnTo>
                  <a:pt x="59" y="190"/>
                </a:lnTo>
                <a:lnTo>
                  <a:pt x="67" y="193"/>
                </a:lnTo>
                <a:lnTo>
                  <a:pt x="73" y="195"/>
                </a:lnTo>
                <a:lnTo>
                  <a:pt x="80" y="196"/>
                </a:lnTo>
                <a:lnTo>
                  <a:pt x="87" y="196"/>
                </a:lnTo>
                <a:lnTo>
                  <a:pt x="93" y="197"/>
                </a:lnTo>
                <a:lnTo>
                  <a:pt x="100" y="196"/>
                </a:lnTo>
                <a:lnTo>
                  <a:pt x="107" y="196"/>
                </a:lnTo>
                <a:lnTo>
                  <a:pt x="115" y="195"/>
                </a:lnTo>
                <a:lnTo>
                  <a:pt x="121" y="193"/>
                </a:lnTo>
                <a:lnTo>
                  <a:pt x="129" y="190"/>
                </a:lnTo>
                <a:lnTo>
                  <a:pt x="135" y="187"/>
                </a:lnTo>
                <a:lnTo>
                  <a:pt x="140" y="183"/>
                </a:lnTo>
                <a:lnTo>
                  <a:pt x="148" y="180"/>
                </a:lnTo>
                <a:lnTo>
                  <a:pt x="153" y="176"/>
                </a:lnTo>
                <a:lnTo>
                  <a:pt x="159" y="170"/>
                </a:lnTo>
                <a:lnTo>
                  <a:pt x="164" y="166"/>
                </a:lnTo>
                <a:lnTo>
                  <a:pt x="168" y="161"/>
                </a:lnTo>
                <a:lnTo>
                  <a:pt x="173" y="153"/>
                </a:lnTo>
                <a:lnTo>
                  <a:pt x="175" y="148"/>
                </a:lnTo>
                <a:lnTo>
                  <a:pt x="179" y="141"/>
                </a:lnTo>
                <a:lnTo>
                  <a:pt x="183" y="134"/>
                </a:lnTo>
                <a:lnTo>
                  <a:pt x="183" y="127"/>
                </a:lnTo>
                <a:lnTo>
                  <a:pt x="186" y="121"/>
                </a:lnTo>
                <a:lnTo>
                  <a:pt x="187" y="114"/>
                </a:lnTo>
                <a:lnTo>
                  <a:pt x="187" y="105"/>
                </a:lnTo>
                <a:lnTo>
                  <a:pt x="187" y="98"/>
                </a:lnTo>
                <a:lnTo>
                  <a:pt x="187" y="98"/>
                </a:lnTo>
              </a:path>
            </a:pathLst>
          </a:custGeom>
          <a:solidFill>
            <a:srgbClr val="FF0000"/>
          </a:solidFill>
          <a:ln w="18732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7942" name="Text Box 54"/>
          <p:cNvSpPr txBox="1">
            <a:spLocks noChangeArrowheads="1"/>
          </p:cNvSpPr>
          <p:nvPr/>
        </p:nvSpPr>
        <p:spPr bwMode="auto">
          <a:xfrm rot="-5400000">
            <a:off x="5985669" y="4863306"/>
            <a:ext cx="6937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defTabSz="403225" eaLnBrk="0" hangingPunct="0">
              <a:buClr>
                <a:srgbClr val="104160"/>
              </a:buClr>
              <a:buSzPct val="90000"/>
              <a:buFont typeface="Monotype Sorts" pitchFamily="2" charset="2"/>
              <a:buNone/>
            </a:pPr>
            <a:r>
              <a:rPr lang="en-US" sz="1800">
                <a:solidFill>
                  <a:schemeClr val="bg2"/>
                </a:solidFill>
                <a:latin typeface="Arial" pitchFamily="34" charset="0"/>
              </a:rPr>
              <a:t>Flow</a:t>
            </a:r>
            <a:endParaRPr lang="en-US" sz="2200">
              <a:solidFill>
                <a:schemeClr val="bg2"/>
              </a:solidFill>
            </a:endParaRPr>
          </a:p>
        </p:txBody>
      </p:sp>
      <p:sp>
        <p:nvSpPr>
          <p:cNvPr id="37943" name="Line 55"/>
          <p:cNvSpPr>
            <a:spLocks noChangeShapeType="1"/>
          </p:cNvSpPr>
          <p:nvPr/>
        </p:nvSpPr>
        <p:spPr bwMode="auto">
          <a:xfrm flipV="1">
            <a:off x="6483350" y="4495800"/>
            <a:ext cx="0" cy="1030288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 anchor="b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38200" y="1828800"/>
            <a:ext cx="7391400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When a separated compound elutes from the column , the thermal conductivity of the mixture of carrier gas and compound gas is lowered. The filament in the sample column becomes hotter than the control column. </a:t>
            </a:r>
          </a:p>
          <a:p>
            <a:pPr>
              <a:spcBef>
                <a:spcPct val="50000"/>
              </a:spcBef>
            </a:pPr>
            <a:r>
              <a:rPr lang="en-US" sz="2800"/>
              <a:t>The  imbalance between control and sample filament temeprature is measured by a simple gadget and a signal is recorded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3600">
                <a:solidFill>
                  <a:srgbClr val="FFFF00"/>
                </a:solidFill>
              </a:rPr>
              <a:t>Thermal Conductivity Detector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z="3600"/>
              <a:t>Relative Thermal Conductivity</a:t>
            </a:r>
          </a:p>
        </p:txBody>
      </p:sp>
      <p:graphicFrame>
        <p:nvGraphicFramePr>
          <p:cNvPr id="80899" name="Group 3"/>
          <p:cNvGraphicFramePr>
            <a:graphicFrameLocks noGrp="1"/>
          </p:cNvGraphicFramePr>
          <p:nvPr/>
        </p:nvGraphicFramePr>
        <p:xfrm>
          <a:off x="914400" y="1905000"/>
          <a:ext cx="7086600" cy="4376294"/>
        </p:xfrm>
        <a:graphic>
          <a:graphicData uri="http://schemas.openxmlformats.org/drawingml/2006/table">
            <a:tbl>
              <a:tblPr/>
              <a:tblGrid>
                <a:gridCol w="3278188"/>
                <a:gridCol w="3808412"/>
              </a:tblGrid>
              <a:tr h="793750"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Compound</a:t>
                      </a:r>
                      <a:endParaRPr kumimoji="1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Relative Thermal Conductivity</a:t>
                      </a:r>
                      <a:endParaRPr kumimoji="1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Carbon Tetrachloride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0.05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Benzene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0.11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Hexane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0.12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Argon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0.12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Methanol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0.13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Nitrogen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0.17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Helium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1.00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Hydrogen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91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1.28</a:t>
                      </a:r>
                    </a:p>
                  </a:txBody>
                  <a:tcPr marL="82058" marR="82058" marT="41029" marB="410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z="3600"/>
              <a:t>Thermal Conductivity Detector</a:t>
            </a: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828800"/>
            <a:ext cx="5638800" cy="4403725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228600" y="1905000"/>
            <a:ext cx="8839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Responds to all compounds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Adequate sensitivity for many compounds 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Good linear range of signal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Simple construction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Signal quite stable if carrier gas glow rate, block temperature, and filament power are effectively controlled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/>
              <a:t>Nondestructive detection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3600">
                <a:solidFill>
                  <a:srgbClr val="FFFF00"/>
                </a:solidFill>
              </a:rPr>
              <a:t>Thermal Conductivity Detector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Electron Capture Detector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762000" y="2438400"/>
            <a:ext cx="80772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Analyses for pesticide, Insecticides, vinyl chloride, and fluorocarbons in foods.</a:t>
            </a:r>
          </a:p>
          <a:p>
            <a:pPr>
              <a:spcBef>
                <a:spcPct val="50000"/>
              </a:spcBef>
            </a:pPr>
            <a:endParaRPr lang="en-US" sz="3200"/>
          </a:p>
          <a:p>
            <a:pPr>
              <a:spcBef>
                <a:spcPct val="50000"/>
              </a:spcBef>
            </a:pPr>
            <a:r>
              <a:rPr lang="en-US" sz="3200"/>
              <a:t>Most sensitive detector (10</a:t>
            </a:r>
            <a:r>
              <a:rPr lang="en-US" sz="3200" baseline="30000"/>
              <a:t>-12</a:t>
            </a:r>
            <a:r>
              <a:rPr lang="en-US" sz="3200"/>
              <a:t> gram)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914400"/>
          </a:xfrm>
        </p:spPr>
        <p:txBody>
          <a:bodyPr/>
          <a:lstStyle/>
          <a:p>
            <a:r>
              <a:rPr lang="en-US" sz="3600"/>
              <a:t>Electron Capture Detector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81000" y="1644650"/>
            <a:ext cx="86106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ECD detects positive ions of carrier gas by the anode electrode. </a:t>
            </a:r>
          </a:p>
          <a:p>
            <a:pPr>
              <a:spcBef>
                <a:spcPct val="50000"/>
              </a:spcBef>
            </a:pPr>
            <a:r>
              <a:rPr lang="en-US" baseline="30000"/>
              <a:t>63</a:t>
            </a:r>
            <a:r>
              <a:rPr lang="en-US"/>
              <a:t>Ni emits </a:t>
            </a:r>
            <a:r>
              <a:rPr lang="en-US">
                <a:sym typeface="Symbol" pitchFamily="18" charset="2"/>
              </a:rPr>
              <a:t> </a:t>
            </a:r>
            <a:r>
              <a:rPr lang="en-US"/>
              <a:t>particles.</a:t>
            </a:r>
          </a:p>
          <a:p>
            <a:pPr>
              <a:spcBef>
                <a:spcPct val="50000"/>
              </a:spcBef>
            </a:pPr>
            <a:r>
              <a:rPr lang="en-US"/>
              <a:t>Ionization : N</a:t>
            </a:r>
            <a:r>
              <a:rPr lang="en-US" baseline="-25000"/>
              <a:t>2</a:t>
            </a:r>
            <a:r>
              <a:rPr lang="en-US"/>
              <a:t> (Carrier gas) + </a:t>
            </a:r>
            <a:r>
              <a:rPr lang="en-US">
                <a:sym typeface="Symbol" pitchFamily="18" charset="2"/>
              </a:rPr>
              <a:t></a:t>
            </a:r>
            <a:r>
              <a:rPr lang="en-US"/>
              <a:t> (e) = N</a:t>
            </a:r>
            <a:r>
              <a:rPr lang="en-US" baseline="-25000"/>
              <a:t>2</a:t>
            </a:r>
            <a:r>
              <a:rPr lang="en-US" baseline="30000"/>
              <a:t>+</a:t>
            </a:r>
            <a:r>
              <a:rPr lang="en-US"/>
              <a:t> + 2e.  The N</a:t>
            </a:r>
            <a:r>
              <a:rPr lang="en-US" baseline="-25000"/>
              <a:t>2</a:t>
            </a:r>
            <a:r>
              <a:rPr lang="en-US" baseline="30000"/>
              <a:t>+</a:t>
            </a:r>
            <a:r>
              <a:rPr lang="en-US"/>
              <a:t> establish a “base line”</a:t>
            </a:r>
          </a:p>
          <a:p>
            <a:pPr>
              <a:spcBef>
                <a:spcPct val="50000"/>
              </a:spcBef>
            </a:pPr>
            <a:r>
              <a:rPr lang="en-US"/>
              <a:t>X  (F, Cl and Br) containing sample + </a:t>
            </a:r>
            <a:r>
              <a:rPr lang="en-US">
                <a:sym typeface="Symbol" pitchFamily="18" charset="2"/>
              </a:rPr>
              <a:t></a:t>
            </a:r>
            <a:r>
              <a:rPr lang="en-US"/>
              <a:t> (e) </a:t>
            </a:r>
            <a:r>
              <a:rPr lang="en-US">
                <a:sym typeface="Wingdings" pitchFamily="2" charset="2"/>
              </a:rPr>
              <a:t> X</a:t>
            </a:r>
            <a:r>
              <a:rPr lang="en-US" baseline="30000">
                <a:sym typeface="Wingdings" pitchFamily="2" charset="2"/>
              </a:rPr>
              <a:t>-</a:t>
            </a:r>
          </a:p>
          <a:p>
            <a:pPr>
              <a:spcBef>
                <a:spcPct val="50000"/>
              </a:spcBef>
            </a:pPr>
            <a:endParaRPr lang="en-US" sz="1000" baseline="30000">
              <a:sym typeface="Wingdings" pitchFamily="2" charset="2"/>
            </a:endParaRPr>
          </a:p>
          <a:p>
            <a:pPr>
              <a:spcBef>
                <a:spcPct val="50000"/>
              </a:spcBef>
            </a:pPr>
            <a:r>
              <a:rPr lang="en-US">
                <a:sym typeface="Wingdings" pitchFamily="2" charset="2"/>
              </a:rPr>
              <a:t>Ion recombination: X</a:t>
            </a:r>
            <a:r>
              <a:rPr lang="en-US" baseline="30000">
                <a:sym typeface="Wingdings" pitchFamily="2" charset="2"/>
              </a:rPr>
              <a:t>-</a:t>
            </a:r>
            <a:r>
              <a:rPr lang="en-US">
                <a:sym typeface="Wingdings" pitchFamily="2" charset="2"/>
              </a:rPr>
              <a:t>   + </a:t>
            </a:r>
            <a:r>
              <a:rPr lang="en-US"/>
              <a:t>N</a:t>
            </a:r>
            <a:r>
              <a:rPr lang="en-US" baseline="-25000"/>
              <a:t>2</a:t>
            </a:r>
            <a:r>
              <a:rPr lang="en-US" baseline="30000"/>
              <a:t>+</a:t>
            </a:r>
            <a:r>
              <a:rPr lang="en-US">
                <a:sym typeface="Wingdings" pitchFamily="2" charset="2"/>
              </a:rPr>
              <a:t> =  X  + </a:t>
            </a:r>
            <a:r>
              <a:rPr lang="en-US"/>
              <a:t>N</a:t>
            </a:r>
            <a:r>
              <a:rPr lang="en-US" baseline="-25000"/>
              <a:t>2,     </a:t>
            </a:r>
            <a:r>
              <a:rPr lang="en-US"/>
              <a:t>The “base line” due to the N</a:t>
            </a:r>
            <a:r>
              <a:rPr lang="en-US" baseline="-25000"/>
              <a:t>2</a:t>
            </a:r>
            <a:r>
              <a:rPr lang="en-US" baseline="30000"/>
              <a:t>+</a:t>
            </a:r>
            <a:r>
              <a:rPr lang="en-US"/>
              <a:t> will decrease and this decrease constitutes the signal. </a:t>
            </a:r>
          </a:p>
          <a:p>
            <a:pPr>
              <a:spcBef>
                <a:spcPct val="50000"/>
              </a:spcBef>
            </a:pPr>
            <a:endParaRPr lang="en-US" sz="1000"/>
          </a:p>
          <a:p>
            <a:pPr>
              <a:spcBef>
                <a:spcPct val="50000"/>
              </a:spcBef>
            </a:pPr>
            <a:r>
              <a:rPr lang="en-US"/>
              <a:t>The more the halogen containing X compounds in the sample, the less the N</a:t>
            </a:r>
            <a:r>
              <a:rPr lang="en-US" baseline="-25000"/>
              <a:t>2</a:t>
            </a:r>
            <a:r>
              <a:rPr lang="en-US" baseline="30000"/>
              <a:t>+</a:t>
            </a:r>
            <a:r>
              <a:rPr lang="en-US">
                <a:sym typeface="Wingdings" pitchFamily="2" charset="2"/>
              </a:rPr>
              <a:t> in the detector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Electron Capture Detector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981200"/>
            <a:ext cx="4953000" cy="427990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3600">
                <a:solidFill>
                  <a:srgbClr val="FFFF00"/>
                </a:solidFill>
              </a:rPr>
              <a:t>Electron Capture Detector</a:t>
            </a:r>
          </a:p>
        </p:txBody>
      </p:sp>
      <p:grpSp>
        <p:nvGrpSpPr>
          <p:cNvPr id="135171" name="Group 3"/>
          <p:cNvGrpSpPr>
            <a:grpSpLocks/>
          </p:cNvGrpSpPr>
          <p:nvPr/>
        </p:nvGrpSpPr>
        <p:grpSpPr bwMode="auto">
          <a:xfrm>
            <a:off x="2286000" y="2514600"/>
            <a:ext cx="4724400" cy="3733800"/>
            <a:chOff x="1344" y="1056"/>
            <a:chExt cx="2976" cy="2352"/>
          </a:xfrm>
        </p:grpSpPr>
        <p:sp>
          <p:nvSpPr>
            <p:cNvPr id="135172" name="Rectangle 4"/>
            <p:cNvSpPr>
              <a:spLocks noChangeArrowheads="1"/>
            </p:cNvSpPr>
            <p:nvPr/>
          </p:nvSpPr>
          <p:spPr bwMode="auto">
            <a:xfrm>
              <a:off x="1344" y="1056"/>
              <a:ext cx="2976" cy="2352"/>
            </a:xfrm>
            <a:prstGeom prst="rect">
              <a:avLst/>
            </a:prstGeom>
            <a:solidFill>
              <a:schemeClr val="tx1"/>
            </a:solidFill>
            <a:ln w="285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35173" name="Picture 5" descr="ecd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53" y="1056"/>
              <a:ext cx="2771" cy="231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</p:grp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5105400" y="5181600"/>
            <a:ext cx="167640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828800"/>
            <a:ext cx="8610600" cy="42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81000" y="700088"/>
            <a:ext cx="868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Chromatogram of Compounds from Fermented Cabbage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457200" y="2590800"/>
            <a:ext cx="83058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>
                <a:cs typeface="Times New Roman" pitchFamily="18" charset="0"/>
              </a:rPr>
              <a:t> Principles	</a:t>
            </a:r>
          </a:p>
          <a:p>
            <a:pPr>
              <a:spcBef>
                <a:spcPct val="50000"/>
              </a:spcBef>
            </a:pPr>
            <a:r>
              <a:rPr lang="en-US" sz="3600">
                <a:cs typeface="Times New Roman" pitchFamily="18" charset="0"/>
              </a:rPr>
              <a:t>Partition of molecules between gas (mobile phase) and liquid (stationary phase).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r>
              <a:rPr lang="en-US"/>
              <a:t>Gas Liquid Chromatography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762000" y="563563"/>
            <a:ext cx="7924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</a:rPr>
              <a:t>Chromatogram of Orange Juice Compounds</a:t>
            </a:r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304800" y="1524000"/>
          <a:ext cx="8534400" cy="5024438"/>
        </p:xfrm>
        <a:graphic>
          <a:graphicData uri="http://schemas.openxmlformats.org/presentationml/2006/ole">
            <p:oleObj spid="_x0000_s71683" name="Bitmap Image" r:id="rId4" imgW="24000000" imgH="22571429" progId="Paint.Picture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19400"/>
            <a:ext cx="8686800" cy="1143000"/>
          </a:xfrm>
        </p:spPr>
        <p:txBody>
          <a:bodyPr/>
          <a:lstStyle/>
          <a:p>
            <a:r>
              <a:rPr lang="en-US" sz="4000"/>
              <a:t>  Gas Chromatography Application  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19200" y="1730375"/>
            <a:ext cx="7162800" cy="4800600"/>
          </a:xfrm>
          <a:prstGeom prst="rect">
            <a:avLst/>
          </a:prstGeom>
          <a:solidFill>
            <a:schemeClr val="tx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09600" y="776288"/>
            <a:ext cx="8229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  <a:cs typeface="Times New Roman" pitchFamily="18" charset="0"/>
              </a:rPr>
              <a:t>Semi-Quantitative Analysis of Fatty Acids</a:t>
            </a:r>
            <a:endParaRPr lang="en-US" sz="2800" u="sng">
              <a:solidFill>
                <a:srgbClr val="FFFF00"/>
              </a:solidFill>
            </a:endParaRPr>
          </a:p>
        </p:txBody>
      </p:sp>
      <p:sp>
        <p:nvSpPr>
          <p:cNvPr id="9223" name="Arc 7"/>
          <p:cNvSpPr>
            <a:spLocks/>
          </p:cNvSpPr>
          <p:nvPr/>
        </p:nvSpPr>
        <p:spPr bwMode="auto">
          <a:xfrm>
            <a:off x="1624013" y="2105025"/>
            <a:ext cx="104775" cy="211138"/>
          </a:xfrm>
          <a:custGeom>
            <a:avLst/>
            <a:gdLst>
              <a:gd name="G0" fmla="+- 8700 0 0"/>
              <a:gd name="G1" fmla="+- 0 0 0"/>
              <a:gd name="G2" fmla="+- 21600 0 0"/>
              <a:gd name="T0" fmla="*/ 17371 w 17371"/>
              <a:gd name="T1" fmla="*/ 19783 h 21600"/>
              <a:gd name="T2" fmla="*/ 0 w 17371"/>
              <a:gd name="T3" fmla="*/ 19770 h 21600"/>
              <a:gd name="T4" fmla="*/ 8700 w 17371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71" h="21600" fill="none" extrusionOk="0">
                <a:moveTo>
                  <a:pt x="17371" y="19783"/>
                </a:moveTo>
                <a:cubicBezTo>
                  <a:pt x="14637" y="20981"/>
                  <a:pt x="11684" y="21599"/>
                  <a:pt x="8700" y="21600"/>
                </a:cubicBezTo>
                <a:cubicBezTo>
                  <a:pt x="5704" y="21600"/>
                  <a:pt x="2741" y="20976"/>
                  <a:pt x="-1" y="19770"/>
                </a:cubicBezTo>
              </a:path>
              <a:path w="17371" h="21600" stroke="0" extrusionOk="0">
                <a:moveTo>
                  <a:pt x="17371" y="19783"/>
                </a:moveTo>
                <a:cubicBezTo>
                  <a:pt x="14637" y="20981"/>
                  <a:pt x="11684" y="21599"/>
                  <a:pt x="8700" y="21600"/>
                </a:cubicBezTo>
                <a:cubicBezTo>
                  <a:pt x="5704" y="21600"/>
                  <a:pt x="2741" y="20976"/>
                  <a:pt x="-1" y="19770"/>
                </a:cubicBezTo>
                <a:lnTo>
                  <a:pt x="870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676400" y="2200275"/>
            <a:ext cx="1588" cy="28336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5" name="Arc 9"/>
          <p:cNvSpPr>
            <a:spLocks/>
          </p:cNvSpPr>
          <p:nvPr/>
        </p:nvSpPr>
        <p:spPr bwMode="auto">
          <a:xfrm>
            <a:off x="4440238" y="4933950"/>
            <a:ext cx="131762" cy="169863"/>
          </a:xfrm>
          <a:custGeom>
            <a:avLst/>
            <a:gdLst>
              <a:gd name="G0" fmla="+- 21600 0 0"/>
              <a:gd name="G1" fmla="+- 8704 0 0"/>
              <a:gd name="G2" fmla="+- 21600 0 0"/>
              <a:gd name="T0" fmla="*/ 1823 w 21600"/>
              <a:gd name="T1" fmla="*/ 17390 h 17390"/>
              <a:gd name="T2" fmla="*/ 1831 w 21600"/>
              <a:gd name="T3" fmla="*/ 0 h 17390"/>
              <a:gd name="T4" fmla="*/ 21600 w 21600"/>
              <a:gd name="T5" fmla="*/ 8704 h 17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390" fill="none" extrusionOk="0">
                <a:moveTo>
                  <a:pt x="1823" y="17389"/>
                </a:moveTo>
                <a:cubicBezTo>
                  <a:pt x="620" y="14651"/>
                  <a:pt x="0" y="11694"/>
                  <a:pt x="0" y="8704"/>
                </a:cubicBezTo>
                <a:cubicBezTo>
                  <a:pt x="-1" y="5707"/>
                  <a:pt x="623" y="2742"/>
                  <a:pt x="1831" y="0"/>
                </a:cubicBezTo>
              </a:path>
              <a:path w="21600" h="17390" stroke="0" extrusionOk="0">
                <a:moveTo>
                  <a:pt x="1823" y="17389"/>
                </a:moveTo>
                <a:cubicBezTo>
                  <a:pt x="620" y="14651"/>
                  <a:pt x="0" y="11694"/>
                  <a:pt x="0" y="8704"/>
                </a:cubicBezTo>
                <a:cubicBezTo>
                  <a:pt x="-1" y="5707"/>
                  <a:pt x="623" y="2742"/>
                  <a:pt x="1831" y="0"/>
                </a:cubicBezTo>
                <a:lnTo>
                  <a:pt x="21600" y="870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1676400" y="5018088"/>
            <a:ext cx="28352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V="1">
            <a:off x="2228850" y="3916363"/>
            <a:ext cx="1588" cy="1101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2882900" y="3140075"/>
            <a:ext cx="1588" cy="18780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3867150" y="2314575"/>
            <a:ext cx="1588" cy="2686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1676400" y="4822825"/>
            <a:ext cx="471488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V="1">
            <a:off x="2147888" y="3932238"/>
            <a:ext cx="80962" cy="890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2228850" y="3932238"/>
            <a:ext cx="90488" cy="890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2319338" y="4822825"/>
            <a:ext cx="49212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V="1">
            <a:off x="2811463" y="3124200"/>
            <a:ext cx="71437" cy="1698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2882900" y="3124200"/>
            <a:ext cx="60325" cy="1698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2943225" y="4822825"/>
            <a:ext cx="833438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 flipV="1">
            <a:off x="3776663" y="2314575"/>
            <a:ext cx="80962" cy="2508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3867150" y="2314575"/>
            <a:ext cx="111125" cy="2508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3978275" y="4822825"/>
            <a:ext cx="51276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0" name="Rectangle 24"/>
          <p:cNvSpPr>
            <a:spLocks noChangeArrowheads="1"/>
          </p:cNvSpPr>
          <p:nvPr/>
        </p:nvSpPr>
        <p:spPr bwMode="auto">
          <a:xfrm>
            <a:off x="2128838" y="3625850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New York" charset="0"/>
              </a:rPr>
              <a:t>C</a:t>
            </a:r>
            <a:endParaRPr lang="en-US"/>
          </a:p>
        </p:txBody>
      </p:sp>
      <p:sp>
        <p:nvSpPr>
          <p:cNvPr id="9241" name="Rectangle 25"/>
          <p:cNvSpPr>
            <a:spLocks noChangeArrowheads="1"/>
          </p:cNvSpPr>
          <p:nvPr/>
        </p:nvSpPr>
        <p:spPr bwMode="auto">
          <a:xfrm>
            <a:off x="2762250" y="2849563"/>
            <a:ext cx="1381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New York" charset="0"/>
              </a:rPr>
              <a:t>C</a:t>
            </a:r>
            <a:endParaRPr lang="en-US"/>
          </a:p>
        </p:txBody>
      </p:sp>
      <p:sp>
        <p:nvSpPr>
          <p:cNvPr id="9242" name="Rectangle 26"/>
          <p:cNvSpPr>
            <a:spLocks noChangeArrowheads="1"/>
          </p:cNvSpPr>
          <p:nvPr/>
        </p:nvSpPr>
        <p:spPr bwMode="auto">
          <a:xfrm>
            <a:off x="3757613" y="2105025"/>
            <a:ext cx="1381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New York" charset="0"/>
              </a:rPr>
              <a:t>C</a:t>
            </a:r>
            <a:endParaRPr lang="en-US"/>
          </a:p>
        </p:txBody>
      </p:sp>
      <p:sp>
        <p:nvSpPr>
          <p:cNvPr id="9243" name="Rectangle 27"/>
          <p:cNvSpPr>
            <a:spLocks noChangeArrowheads="1"/>
          </p:cNvSpPr>
          <p:nvPr/>
        </p:nvSpPr>
        <p:spPr bwMode="auto">
          <a:xfrm rot="-5400000">
            <a:off x="757238" y="3181350"/>
            <a:ext cx="16827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New York" charset="0"/>
              </a:rPr>
              <a:t>Detector Response</a:t>
            </a:r>
            <a:endParaRPr lang="en-US" sz="1600"/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2892425" y="5114925"/>
            <a:ext cx="12938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500">
                <a:solidFill>
                  <a:srgbClr val="000000"/>
                </a:solidFill>
                <a:latin typeface="New York" charset="0"/>
              </a:rPr>
              <a:t>Retention Time</a:t>
            </a:r>
            <a:endParaRPr lang="en-US"/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2198688" y="3722688"/>
            <a:ext cx="1682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New York" charset="0"/>
              </a:rPr>
              <a:t>14</a:t>
            </a:r>
            <a:endParaRPr lang="en-US"/>
          </a:p>
        </p:txBody>
      </p:sp>
      <p:sp>
        <p:nvSpPr>
          <p:cNvPr id="9246" name="Rectangle 30"/>
          <p:cNvSpPr>
            <a:spLocks noChangeArrowheads="1"/>
          </p:cNvSpPr>
          <p:nvPr/>
        </p:nvSpPr>
        <p:spPr bwMode="auto">
          <a:xfrm>
            <a:off x="2852738" y="2913063"/>
            <a:ext cx="168275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New York" charset="0"/>
              </a:rPr>
              <a:t>16</a:t>
            </a:r>
            <a:endParaRPr lang="en-US"/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3817938" y="2184400"/>
            <a:ext cx="1682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New York" charset="0"/>
              </a:rPr>
              <a:t>18</a:t>
            </a:r>
            <a:endParaRPr lang="en-US"/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5632450" y="2433638"/>
            <a:ext cx="1588" cy="20716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9" name="Line 33"/>
          <p:cNvSpPr>
            <a:spLocks noChangeShapeType="1"/>
          </p:cNvSpPr>
          <p:nvPr/>
        </p:nvSpPr>
        <p:spPr bwMode="auto">
          <a:xfrm>
            <a:off x="5632450" y="4505325"/>
            <a:ext cx="2528888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 flipV="1">
            <a:off x="5643563" y="2805113"/>
            <a:ext cx="2120900" cy="16859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1" name="Oval 35"/>
          <p:cNvSpPr>
            <a:spLocks noChangeArrowheads="1"/>
          </p:cNvSpPr>
          <p:nvPr/>
        </p:nvSpPr>
        <p:spPr bwMode="auto">
          <a:xfrm>
            <a:off x="7640638" y="2882900"/>
            <a:ext cx="49212" cy="60325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2" name="Oval 36"/>
          <p:cNvSpPr>
            <a:spLocks noChangeArrowheads="1"/>
          </p:cNvSpPr>
          <p:nvPr/>
        </p:nvSpPr>
        <p:spPr bwMode="auto">
          <a:xfrm>
            <a:off x="7091363" y="3313113"/>
            <a:ext cx="47625" cy="58737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3" name="Oval 37"/>
          <p:cNvSpPr>
            <a:spLocks noChangeArrowheads="1"/>
          </p:cNvSpPr>
          <p:nvPr/>
        </p:nvSpPr>
        <p:spPr bwMode="auto">
          <a:xfrm>
            <a:off x="5954713" y="4211638"/>
            <a:ext cx="49212" cy="58737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4" name="Oval 38"/>
          <p:cNvSpPr>
            <a:spLocks noChangeArrowheads="1"/>
          </p:cNvSpPr>
          <p:nvPr/>
        </p:nvSpPr>
        <p:spPr bwMode="auto">
          <a:xfrm>
            <a:off x="6375400" y="3898900"/>
            <a:ext cx="49213" cy="58738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5" name="Oval 39"/>
          <p:cNvSpPr>
            <a:spLocks noChangeArrowheads="1"/>
          </p:cNvSpPr>
          <p:nvPr/>
        </p:nvSpPr>
        <p:spPr bwMode="auto">
          <a:xfrm>
            <a:off x="6704013" y="3582988"/>
            <a:ext cx="47625" cy="58737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6" name="Oval 40"/>
          <p:cNvSpPr>
            <a:spLocks noChangeArrowheads="1"/>
          </p:cNvSpPr>
          <p:nvPr/>
        </p:nvSpPr>
        <p:spPr bwMode="auto">
          <a:xfrm>
            <a:off x="7394575" y="3141663"/>
            <a:ext cx="49213" cy="57150"/>
          </a:xfrm>
          <a:prstGeom prst="ellips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7" name="Rectangle 41"/>
          <p:cNvSpPr>
            <a:spLocks noChangeArrowheads="1"/>
          </p:cNvSpPr>
          <p:nvPr/>
        </p:nvSpPr>
        <p:spPr bwMode="auto">
          <a:xfrm rot="-5400000">
            <a:off x="5130006" y="2266157"/>
            <a:ext cx="16525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58" name="Rectangle 42"/>
          <p:cNvSpPr>
            <a:spLocks noChangeArrowheads="1"/>
          </p:cNvSpPr>
          <p:nvPr/>
        </p:nvSpPr>
        <p:spPr bwMode="auto">
          <a:xfrm rot="-5515756">
            <a:off x="4754563" y="3246437"/>
            <a:ext cx="9144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Peak Area</a:t>
            </a:r>
            <a:endParaRPr lang="en-US"/>
          </a:p>
        </p:txBody>
      </p:sp>
      <p:sp>
        <p:nvSpPr>
          <p:cNvPr id="9260" name="Rectangle 44"/>
          <p:cNvSpPr>
            <a:spLocks noChangeArrowheads="1"/>
          </p:cNvSpPr>
          <p:nvPr/>
        </p:nvSpPr>
        <p:spPr bwMode="auto">
          <a:xfrm>
            <a:off x="5819775" y="4876800"/>
            <a:ext cx="17700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1" name="Rectangle 45"/>
          <p:cNvSpPr>
            <a:spLocks noChangeArrowheads="1"/>
          </p:cNvSpPr>
          <p:nvPr/>
        </p:nvSpPr>
        <p:spPr bwMode="auto">
          <a:xfrm>
            <a:off x="5819775" y="4879975"/>
            <a:ext cx="22113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Sample Concentration (mg/ml)</a:t>
            </a:r>
            <a:endParaRPr lang="en-US"/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5608638" y="4191000"/>
            <a:ext cx="476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3" name="Line 47"/>
          <p:cNvSpPr>
            <a:spLocks noChangeShapeType="1"/>
          </p:cNvSpPr>
          <p:nvPr/>
        </p:nvSpPr>
        <p:spPr bwMode="auto">
          <a:xfrm>
            <a:off x="5608638" y="2589213"/>
            <a:ext cx="47625" cy="31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>
            <a:off x="5608638" y="2978150"/>
            <a:ext cx="476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5" name="Line 49"/>
          <p:cNvSpPr>
            <a:spLocks noChangeShapeType="1"/>
          </p:cNvSpPr>
          <p:nvPr/>
        </p:nvSpPr>
        <p:spPr bwMode="auto">
          <a:xfrm>
            <a:off x="5608638" y="3390900"/>
            <a:ext cx="476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6" name="Line 50"/>
          <p:cNvSpPr>
            <a:spLocks noChangeShapeType="1"/>
          </p:cNvSpPr>
          <p:nvPr/>
        </p:nvSpPr>
        <p:spPr bwMode="auto">
          <a:xfrm>
            <a:off x="5608638" y="3803650"/>
            <a:ext cx="47625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5456238" y="4089400"/>
            <a:ext cx="131762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5456238" y="4095750"/>
            <a:ext cx="88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2</a:t>
            </a:r>
            <a:endParaRPr lang="en-US"/>
          </a:p>
        </p:txBody>
      </p: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5421313" y="3690938"/>
            <a:ext cx="1301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0" name="Rectangle 54"/>
          <p:cNvSpPr>
            <a:spLocks noChangeArrowheads="1"/>
          </p:cNvSpPr>
          <p:nvPr/>
        </p:nvSpPr>
        <p:spPr bwMode="auto">
          <a:xfrm>
            <a:off x="5421313" y="3695700"/>
            <a:ext cx="88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4</a:t>
            </a:r>
            <a:endParaRPr lang="en-US"/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5445125" y="3290888"/>
            <a:ext cx="1301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2" name="Rectangle 56"/>
          <p:cNvSpPr>
            <a:spLocks noChangeArrowheads="1"/>
          </p:cNvSpPr>
          <p:nvPr/>
        </p:nvSpPr>
        <p:spPr bwMode="auto">
          <a:xfrm>
            <a:off x="5445125" y="3295650"/>
            <a:ext cx="88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6</a:t>
            </a:r>
            <a:endParaRPr lang="en-US"/>
          </a:p>
        </p:txBody>
      </p:sp>
      <p:sp>
        <p:nvSpPr>
          <p:cNvPr id="9273" name="Rectangle 57"/>
          <p:cNvSpPr>
            <a:spLocks noChangeArrowheads="1"/>
          </p:cNvSpPr>
          <p:nvPr/>
        </p:nvSpPr>
        <p:spPr bwMode="auto">
          <a:xfrm>
            <a:off x="5445125" y="2862263"/>
            <a:ext cx="130175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4" name="Rectangle 58"/>
          <p:cNvSpPr>
            <a:spLocks noChangeArrowheads="1"/>
          </p:cNvSpPr>
          <p:nvPr/>
        </p:nvSpPr>
        <p:spPr bwMode="auto">
          <a:xfrm>
            <a:off x="5445125" y="2867025"/>
            <a:ext cx="889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8</a:t>
            </a:r>
            <a:endParaRPr lang="en-US"/>
          </a:p>
        </p:txBody>
      </p:sp>
      <p:sp>
        <p:nvSpPr>
          <p:cNvPr id="9275" name="Rectangle 59"/>
          <p:cNvSpPr>
            <a:spLocks noChangeArrowheads="1"/>
          </p:cNvSpPr>
          <p:nvPr/>
        </p:nvSpPr>
        <p:spPr bwMode="auto">
          <a:xfrm>
            <a:off x="5375275" y="2492375"/>
            <a:ext cx="2000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6" name="Rectangle 60"/>
          <p:cNvSpPr>
            <a:spLocks noChangeArrowheads="1"/>
          </p:cNvSpPr>
          <p:nvPr/>
        </p:nvSpPr>
        <p:spPr bwMode="auto">
          <a:xfrm>
            <a:off x="5375275" y="2495550"/>
            <a:ext cx="1778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10</a:t>
            </a:r>
            <a:endParaRPr lang="en-US"/>
          </a:p>
        </p:txBody>
      </p:sp>
      <p:sp>
        <p:nvSpPr>
          <p:cNvPr id="9277" name="Line 61"/>
          <p:cNvSpPr>
            <a:spLocks noChangeShapeType="1"/>
          </p:cNvSpPr>
          <p:nvPr/>
        </p:nvSpPr>
        <p:spPr bwMode="auto">
          <a:xfrm>
            <a:off x="5948363" y="4462463"/>
            <a:ext cx="1587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8" name="Line 62"/>
          <p:cNvSpPr>
            <a:spLocks noChangeShapeType="1"/>
          </p:cNvSpPr>
          <p:nvPr/>
        </p:nvSpPr>
        <p:spPr bwMode="auto">
          <a:xfrm>
            <a:off x="7540625" y="4462463"/>
            <a:ext cx="1588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79" name="Line 63"/>
          <p:cNvSpPr>
            <a:spLocks noChangeShapeType="1"/>
          </p:cNvSpPr>
          <p:nvPr/>
        </p:nvSpPr>
        <p:spPr bwMode="auto">
          <a:xfrm>
            <a:off x="7107238" y="4462463"/>
            <a:ext cx="1587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0" name="Line 64"/>
          <p:cNvSpPr>
            <a:spLocks noChangeShapeType="1"/>
          </p:cNvSpPr>
          <p:nvPr/>
        </p:nvSpPr>
        <p:spPr bwMode="auto">
          <a:xfrm>
            <a:off x="6686550" y="4462463"/>
            <a:ext cx="1588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1" name="Line 65"/>
          <p:cNvSpPr>
            <a:spLocks noChangeShapeType="1"/>
          </p:cNvSpPr>
          <p:nvPr/>
        </p:nvSpPr>
        <p:spPr bwMode="auto">
          <a:xfrm>
            <a:off x="6299200" y="4448175"/>
            <a:ext cx="1588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2" name="Line 66"/>
          <p:cNvSpPr>
            <a:spLocks noChangeShapeType="1"/>
          </p:cNvSpPr>
          <p:nvPr/>
        </p:nvSpPr>
        <p:spPr bwMode="auto">
          <a:xfrm>
            <a:off x="7950200" y="4448175"/>
            <a:ext cx="1588" cy="8572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3" name="Rectangle 67"/>
          <p:cNvSpPr>
            <a:spLocks noChangeArrowheads="1"/>
          </p:cNvSpPr>
          <p:nvPr/>
        </p:nvSpPr>
        <p:spPr bwMode="auto">
          <a:xfrm>
            <a:off x="5819775" y="4562475"/>
            <a:ext cx="2349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4" name="Rectangle 68"/>
          <p:cNvSpPr>
            <a:spLocks noChangeArrowheads="1"/>
          </p:cNvSpPr>
          <p:nvPr/>
        </p:nvSpPr>
        <p:spPr bwMode="auto">
          <a:xfrm>
            <a:off x="5819775" y="4567238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0.5</a:t>
            </a:r>
            <a:endParaRPr lang="en-US"/>
          </a:p>
        </p:txBody>
      </p:sp>
      <p:sp>
        <p:nvSpPr>
          <p:cNvPr id="9285" name="Rectangle 69"/>
          <p:cNvSpPr>
            <a:spLocks noChangeArrowheads="1"/>
          </p:cNvSpPr>
          <p:nvPr/>
        </p:nvSpPr>
        <p:spPr bwMode="auto">
          <a:xfrm>
            <a:off x="6183313" y="4562475"/>
            <a:ext cx="2349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6" name="Rectangle 70"/>
          <p:cNvSpPr>
            <a:spLocks noChangeArrowheads="1"/>
          </p:cNvSpPr>
          <p:nvPr/>
        </p:nvSpPr>
        <p:spPr bwMode="auto">
          <a:xfrm>
            <a:off x="6183313" y="4567238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1.0</a:t>
            </a:r>
            <a:endParaRPr lang="en-US"/>
          </a:p>
        </p:txBody>
      </p:sp>
      <p:sp>
        <p:nvSpPr>
          <p:cNvPr id="9287" name="Rectangle 71"/>
          <p:cNvSpPr>
            <a:spLocks noChangeArrowheads="1"/>
          </p:cNvSpPr>
          <p:nvPr/>
        </p:nvSpPr>
        <p:spPr bwMode="auto">
          <a:xfrm>
            <a:off x="6580188" y="4591050"/>
            <a:ext cx="236537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88" name="Rectangle 72"/>
          <p:cNvSpPr>
            <a:spLocks noChangeArrowheads="1"/>
          </p:cNvSpPr>
          <p:nvPr/>
        </p:nvSpPr>
        <p:spPr bwMode="auto">
          <a:xfrm>
            <a:off x="6580188" y="4595813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1.5</a:t>
            </a:r>
            <a:endParaRPr lang="en-US"/>
          </a:p>
        </p:txBody>
      </p:sp>
      <p:sp>
        <p:nvSpPr>
          <p:cNvPr id="9289" name="Rectangle 73"/>
          <p:cNvSpPr>
            <a:spLocks noChangeArrowheads="1"/>
          </p:cNvSpPr>
          <p:nvPr/>
        </p:nvSpPr>
        <p:spPr bwMode="auto">
          <a:xfrm>
            <a:off x="6991350" y="4575175"/>
            <a:ext cx="2349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90" name="Rectangle 74"/>
          <p:cNvSpPr>
            <a:spLocks noChangeArrowheads="1"/>
          </p:cNvSpPr>
          <p:nvPr/>
        </p:nvSpPr>
        <p:spPr bwMode="auto">
          <a:xfrm>
            <a:off x="6991350" y="4579938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2.0</a:t>
            </a:r>
            <a:endParaRPr lang="en-US"/>
          </a:p>
        </p:txBody>
      </p:sp>
      <p:sp>
        <p:nvSpPr>
          <p:cNvPr id="9291" name="Rectangle 75"/>
          <p:cNvSpPr>
            <a:spLocks noChangeArrowheads="1"/>
          </p:cNvSpPr>
          <p:nvPr/>
        </p:nvSpPr>
        <p:spPr bwMode="auto">
          <a:xfrm>
            <a:off x="7446963" y="4575175"/>
            <a:ext cx="2349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92" name="Rectangle 76"/>
          <p:cNvSpPr>
            <a:spLocks noChangeArrowheads="1"/>
          </p:cNvSpPr>
          <p:nvPr/>
        </p:nvSpPr>
        <p:spPr bwMode="auto">
          <a:xfrm>
            <a:off x="7446963" y="4579938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2.5</a:t>
            </a:r>
            <a:endParaRPr lang="en-US"/>
          </a:p>
        </p:txBody>
      </p:sp>
      <p:sp>
        <p:nvSpPr>
          <p:cNvPr id="9293" name="Rectangle 77"/>
          <p:cNvSpPr>
            <a:spLocks noChangeArrowheads="1"/>
          </p:cNvSpPr>
          <p:nvPr/>
        </p:nvSpPr>
        <p:spPr bwMode="auto">
          <a:xfrm>
            <a:off x="7856538" y="4562475"/>
            <a:ext cx="236537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94" name="Rectangle 78"/>
          <p:cNvSpPr>
            <a:spLocks noChangeArrowheads="1"/>
          </p:cNvSpPr>
          <p:nvPr/>
        </p:nvSpPr>
        <p:spPr bwMode="auto">
          <a:xfrm>
            <a:off x="7856538" y="4567238"/>
            <a:ext cx="222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</a:rPr>
              <a:t>3.0</a:t>
            </a:r>
            <a:endParaRPr lang="en-US"/>
          </a:p>
        </p:txBody>
      </p:sp>
      <p:sp>
        <p:nvSpPr>
          <p:cNvPr id="9295" name="Rectangle 79"/>
          <p:cNvSpPr>
            <a:spLocks noChangeArrowheads="1"/>
          </p:cNvSpPr>
          <p:nvPr/>
        </p:nvSpPr>
        <p:spPr bwMode="auto">
          <a:xfrm>
            <a:off x="5959475" y="2179638"/>
            <a:ext cx="1174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5562600"/>
            <a:ext cx="6096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438400" y="1524000"/>
            <a:ext cx="4267200" cy="5105400"/>
          </a:xfrm>
          <a:prstGeom prst="rect">
            <a:avLst/>
          </a:prstGeom>
          <a:solidFill>
            <a:schemeClr val="tx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3400" y="639763"/>
            <a:ext cx="822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  <a:cs typeface="Times New Roman" pitchFamily="18" charset="0"/>
              </a:rPr>
              <a:t>Tentative Identification of Unknown Compounds</a:t>
            </a:r>
            <a:endParaRPr lang="en-US" sz="3200" u="sng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0245" name="Freeform 5"/>
          <p:cNvSpPr>
            <a:spLocks/>
          </p:cNvSpPr>
          <p:nvPr/>
        </p:nvSpPr>
        <p:spPr bwMode="auto">
          <a:xfrm>
            <a:off x="2803525" y="1636713"/>
            <a:ext cx="104775" cy="122237"/>
          </a:xfrm>
          <a:custGeom>
            <a:avLst/>
            <a:gdLst/>
            <a:ahLst/>
            <a:cxnLst>
              <a:cxn ang="0">
                <a:pos x="132" y="141"/>
              </a:cxn>
              <a:cxn ang="0">
                <a:pos x="117" y="146"/>
              </a:cxn>
              <a:cxn ang="0">
                <a:pos x="100" y="151"/>
              </a:cxn>
              <a:cxn ang="0">
                <a:pos x="83" y="152"/>
              </a:cxn>
              <a:cxn ang="0">
                <a:pos x="67" y="154"/>
              </a:cxn>
              <a:cxn ang="0">
                <a:pos x="50" y="152"/>
              </a:cxn>
              <a:cxn ang="0">
                <a:pos x="33" y="151"/>
              </a:cxn>
              <a:cxn ang="0">
                <a:pos x="17" y="146"/>
              </a:cxn>
              <a:cxn ang="0">
                <a:pos x="0" y="141"/>
              </a:cxn>
              <a:cxn ang="0">
                <a:pos x="67" y="0"/>
              </a:cxn>
              <a:cxn ang="0">
                <a:pos x="132" y="141"/>
              </a:cxn>
            </a:cxnLst>
            <a:rect l="0" t="0" r="r" b="b"/>
            <a:pathLst>
              <a:path w="132" h="154">
                <a:moveTo>
                  <a:pt x="132" y="141"/>
                </a:moveTo>
                <a:lnTo>
                  <a:pt x="117" y="146"/>
                </a:lnTo>
                <a:lnTo>
                  <a:pt x="100" y="151"/>
                </a:lnTo>
                <a:lnTo>
                  <a:pt x="83" y="152"/>
                </a:lnTo>
                <a:lnTo>
                  <a:pt x="67" y="154"/>
                </a:lnTo>
                <a:lnTo>
                  <a:pt x="50" y="152"/>
                </a:lnTo>
                <a:lnTo>
                  <a:pt x="33" y="151"/>
                </a:lnTo>
                <a:lnTo>
                  <a:pt x="17" y="146"/>
                </a:lnTo>
                <a:lnTo>
                  <a:pt x="0" y="141"/>
                </a:lnTo>
                <a:lnTo>
                  <a:pt x="67" y="0"/>
                </a:lnTo>
                <a:lnTo>
                  <a:pt x="132" y="1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2855913" y="1692275"/>
            <a:ext cx="1587" cy="19748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Freeform 7"/>
          <p:cNvSpPr>
            <a:spLocks/>
          </p:cNvSpPr>
          <p:nvPr/>
        </p:nvSpPr>
        <p:spPr bwMode="auto">
          <a:xfrm>
            <a:off x="6337300" y="3617913"/>
            <a:ext cx="130175" cy="98425"/>
          </a:xfrm>
          <a:custGeom>
            <a:avLst/>
            <a:gdLst/>
            <a:ahLst/>
            <a:cxnLst>
              <a:cxn ang="0">
                <a:pos x="14" y="124"/>
              </a:cxn>
              <a:cxn ang="0">
                <a:pos x="8" y="110"/>
              </a:cxn>
              <a:cxn ang="0">
                <a:pos x="3" y="94"/>
              </a:cxn>
              <a:cxn ang="0">
                <a:pos x="2" y="78"/>
              </a:cxn>
              <a:cxn ang="0">
                <a:pos x="0" y="63"/>
              </a:cxn>
              <a:cxn ang="0">
                <a:pos x="2" y="47"/>
              </a:cxn>
              <a:cxn ang="0">
                <a:pos x="3" y="31"/>
              </a:cxn>
              <a:cxn ang="0">
                <a:pos x="8" y="16"/>
              </a:cxn>
              <a:cxn ang="0">
                <a:pos x="14" y="0"/>
              </a:cxn>
              <a:cxn ang="0">
                <a:pos x="164" y="63"/>
              </a:cxn>
              <a:cxn ang="0">
                <a:pos x="14" y="124"/>
              </a:cxn>
            </a:cxnLst>
            <a:rect l="0" t="0" r="r" b="b"/>
            <a:pathLst>
              <a:path w="164" h="124">
                <a:moveTo>
                  <a:pt x="14" y="124"/>
                </a:moveTo>
                <a:lnTo>
                  <a:pt x="8" y="110"/>
                </a:lnTo>
                <a:lnTo>
                  <a:pt x="3" y="94"/>
                </a:lnTo>
                <a:lnTo>
                  <a:pt x="2" y="78"/>
                </a:lnTo>
                <a:lnTo>
                  <a:pt x="0" y="63"/>
                </a:lnTo>
                <a:lnTo>
                  <a:pt x="2" y="47"/>
                </a:lnTo>
                <a:lnTo>
                  <a:pt x="3" y="31"/>
                </a:lnTo>
                <a:lnTo>
                  <a:pt x="8" y="16"/>
                </a:lnTo>
                <a:lnTo>
                  <a:pt x="14" y="0"/>
                </a:lnTo>
                <a:lnTo>
                  <a:pt x="164" y="63"/>
                </a:lnTo>
                <a:lnTo>
                  <a:pt x="14" y="12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2855913" y="3667125"/>
            <a:ext cx="35512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V="1">
            <a:off x="3689350" y="2820988"/>
            <a:ext cx="1588" cy="8461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V="1">
            <a:off x="4722813" y="2379663"/>
            <a:ext cx="1587" cy="127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V="1">
            <a:off x="5895975" y="2444750"/>
            <a:ext cx="1588" cy="1222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2865438" y="3600450"/>
            <a:ext cx="752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V="1">
            <a:off x="3617913" y="2801938"/>
            <a:ext cx="71437" cy="7985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3689350" y="2801938"/>
            <a:ext cx="79375" cy="7985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3768725" y="3600450"/>
            <a:ext cx="893763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 flipV="1">
            <a:off x="4662488" y="2379663"/>
            <a:ext cx="50800" cy="12207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4713288" y="2379663"/>
            <a:ext cx="69850" cy="12207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8" name="Line 18"/>
          <p:cNvSpPr>
            <a:spLocks noChangeShapeType="1"/>
          </p:cNvSpPr>
          <p:nvPr/>
        </p:nvSpPr>
        <p:spPr bwMode="auto">
          <a:xfrm>
            <a:off x="4783138" y="3600450"/>
            <a:ext cx="1052512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9" name="Line 19"/>
          <p:cNvSpPr>
            <a:spLocks noChangeShapeType="1"/>
          </p:cNvSpPr>
          <p:nvPr/>
        </p:nvSpPr>
        <p:spPr bwMode="auto">
          <a:xfrm flipV="1">
            <a:off x="5835650" y="2435225"/>
            <a:ext cx="60325" cy="1157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0" name="Line 20"/>
          <p:cNvSpPr>
            <a:spLocks noChangeShapeType="1"/>
          </p:cNvSpPr>
          <p:nvPr/>
        </p:nvSpPr>
        <p:spPr bwMode="auto">
          <a:xfrm>
            <a:off x="5895975" y="2435225"/>
            <a:ext cx="60325" cy="11652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1" name="Line 21"/>
          <p:cNvSpPr>
            <a:spLocks noChangeShapeType="1"/>
          </p:cNvSpPr>
          <p:nvPr/>
        </p:nvSpPr>
        <p:spPr bwMode="auto">
          <a:xfrm>
            <a:off x="5956300" y="3600450"/>
            <a:ext cx="471488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2676525" y="1504950"/>
            <a:ext cx="5222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 rot="-5400000">
            <a:off x="2323307" y="2383631"/>
            <a:ext cx="7794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Response</a:t>
            </a:r>
            <a:endParaRPr lang="en-US" sz="1600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3408363" y="3789363"/>
            <a:ext cx="223837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5" name="Rectangle 25"/>
          <p:cNvSpPr>
            <a:spLocks noChangeArrowheads="1"/>
          </p:cNvSpPr>
          <p:nvPr/>
        </p:nvSpPr>
        <p:spPr bwMode="auto">
          <a:xfrm>
            <a:off x="3052763" y="3690938"/>
            <a:ext cx="3521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GC Retention Time on Carbowax-20 (min)</a:t>
            </a:r>
            <a:endParaRPr lang="en-US" sz="1600"/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698875" y="1776413"/>
            <a:ext cx="1557338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3698875" y="1798638"/>
            <a:ext cx="2470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Mixture of known compounds</a:t>
            </a:r>
            <a:endParaRPr lang="en-US" sz="1600"/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3498850" y="2670175"/>
            <a:ext cx="403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3498850" y="2514600"/>
            <a:ext cx="620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Hexane</a:t>
            </a:r>
            <a:endParaRPr lang="en-US" sz="1600"/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4532313" y="2209800"/>
            <a:ext cx="39211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4532313" y="2133600"/>
            <a:ext cx="576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Octane</a:t>
            </a:r>
            <a:endParaRPr lang="en-US" sz="1600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5694363" y="2276475"/>
            <a:ext cx="403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5694363" y="2209800"/>
            <a:ext cx="609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Decane</a:t>
            </a:r>
            <a:endParaRPr lang="en-US" sz="1600"/>
          </a:p>
        </p:txBody>
      </p:sp>
      <p:sp>
        <p:nvSpPr>
          <p:cNvPr id="10274" name="Rectangle 34"/>
          <p:cNvSpPr>
            <a:spLocks noChangeArrowheads="1"/>
          </p:cNvSpPr>
          <p:nvPr/>
        </p:nvSpPr>
        <p:spPr bwMode="auto">
          <a:xfrm>
            <a:off x="3298825" y="2379663"/>
            <a:ext cx="701675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5" name="Rectangle 35"/>
          <p:cNvSpPr>
            <a:spLocks noChangeArrowheads="1"/>
          </p:cNvSpPr>
          <p:nvPr/>
        </p:nvSpPr>
        <p:spPr bwMode="auto">
          <a:xfrm>
            <a:off x="3298825" y="2286000"/>
            <a:ext cx="1096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1.6 min = RT</a:t>
            </a:r>
            <a:endParaRPr lang="en-US" sz="1600"/>
          </a:p>
        </p:txBody>
      </p:sp>
      <p:sp>
        <p:nvSpPr>
          <p:cNvPr id="10276" name="Freeform 36"/>
          <p:cNvSpPr>
            <a:spLocks/>
          </p:cNvSpPr>
          <p:nvPr/>
        </p:nvSpPr>
        <p:spPr bwMode="auto">
          <a:xfrm>
            <a:off x="2814638" y="4541838"/>
            <a:ext cx="104775" cy="122237"/>
          </a:xfrm>
          <a:custGeom>
            <a:avLst/>
            <a:gdLst/>
            <a:ahLst/>
            <a:cxnLst>
              <a:cxn ang="0">
                <a:pos x="132" y="143"/>
              </a:cxn>
              <a:cxn ang="0">
                <a:pos x="115" y="148"/>
              </a:cxn>
              <a:cxn ang="0">
                <a:pos x="98" y="153"/>
              </a:cxn>
              <a:cxn ang="0">
                <a:pos x="82" y="154"/>
              </a:cxn>
              <a:cxn ang="0">
                <a:pos x="65" y="156"/>
              </a:cxn>
              <a:cxn ang="0">
                <a:pos x="48" y="154"/>
              </a:cxn>
              <a:cxn ang="0">
                <a:pos x="32" y="153"/>
              </a:cxn>
              <a:cxn ang="0">
                <a:pos x="15" y="148"/>
              </a:cxn>
              <a:cxn ang="0">
                <a:pos x="0" y="143"/>
              </a:cxn>
              <a:cxn ang="0">
                <a:pos x="65" y="0"/>
              </a:cxn>
              <a:cxn ang="0">
                <a:pos x="132" y="143"/>
              </a:cxn>
            </a:cxnLst>
            <a:rect l="0" t="0" r="r" b="b"/>
            <a:pathLst>
              <a:path w="132" h="156">
                <a:moveTo>
                  <a:pt x="132" y="143"/>
                </a:moveTo>
                <a:lnTo>
                  <a:pt x="115" y="148"/>
                </a:lnTo>
                <a:lnTo>
                  <a:pt x="98" y="153"/>
                </a:lnTo>
                <a:lnTo>
                  <a:pt x="82" y="154"/>
                </a:lnTo>
                <a:lnTo>
                  <a:pt x="65" y="156"/>
                </a:lnTo>
                <a:lnTo>
                  <a:pt x="48" y="154"/>
                </a:lnTo>
                <a:lnTo>
                  <a:pt x="32" y="153"/>
                </a:lnTo>
                <a:lnTo>
                  <a:pt x="15" y="148"/>
                </a:lnTo>
                <a:lnTo>
                  <a:pt x="0" y="143"/>
                </a:lnTo>
                <a:lnTo>
                  <a:pt x="65" y="0"/>
                </a:lnTo>
                <a:lnTo>
                  <a:pt x="132" y="14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7" name="Line 37"/>
          <p:cNvSpPr>
            <a:spLocks noChangeShapeType="1"/>
          </p:cNvSpPr>
          <p:nvPr/>
        </p:nvSpPr>
        <p:spPr bwMode="auto">
          <a:xfrm>
            <a:off x="2865438" y="4597400"/>
            <a:ext cx="1587" cy="1646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8" name="Freeform 38"/>
          <p:cNvSpPr>
            <a:spLocks/>
          </p:cNvSpPr>
          <p:nvPr/>
        </p:nvSpPr>
        <p:spPr bwMode="auto">
          <a:xfrm>
            <a:off x="6356350" y="6194425"/>
            <a:ext cx="131763" cy="98425"/>
          </a:xfrm>
          <a:custGeom>
            <a:avLst/>
            <a:gdLst/>
            <a:ahLst/>
            <a:cxnLst>
              <a:cxn ang="0">
                <a:pos x="15" y="123"/>
              </a:cxn>
              <a:cxn ang="0">
                <a:pos x="9" y="109"/>
              </a:cxn>
              <a:cxn ang="0">
                <a:pos x="4" y="94"/>
              </a:cxn>
              <a:cxn ang="0">
                <a:pos x="1" y="78"/>
              </a:cxn>
              <a:cxn ang="0">
                <a:pos x="0" y="62"/>
              </a:cxn>
              <a:cxn ang="0">
                <a:pos x="1" y="47"/>
              </a:cxn>
              <a:cxn ang="0">
                <a:pos x="4" y="31"/>
              </a:cxn>
              <a:cxn ang="0">
                <a:pos x="9" y="15"/>
              </a:cxn>
              <a:cxn ang="0">
                <a:pos x="15" y="0"/>
              </a:cxn>
              <a:cxn ang="0">
                <a:pos x="165" y="62"/>
              </a:cxn>
              <a:cxn ang="0">
                <a:pos x="15" y="123"/>
              </a:cxn>
            </a:cxnLst>
            <a:rect l="0" t="0" r="r" b="b"/>
            <a:pathLst>
              <a:path w="165" h="123">
                <a:moveTo>
                  <a:pt x="15" y="123"/>
                </a:moveTo>
                <a:lnTo>
                  <a:pt x="9" y="109"/>
                </a:lnTo>
                <a:lnTo>
                  <a:pt x="4" y="94"/>
                </a:lnTo>
                <a:lnTo>
                  <a:pt x="1" y="78"/>
                </a:lnTo>
                <a:lnTo>
                  <a:pt x="0" y="62"/>
                </a:lnTo>
                <a:lnTo>
                  <a:pt x="1" y="47"/>
                </a:lnTo>
                <a:lnTo>
                  <a:pt x="4" y="31"/>
                </a:lnTo>
                <a:lnTo>
                  <a:pt x="9" y="15"/>
                </a:lnTo>
                <a:lnTo>
                  <a:pt x="15" y="0"/>
                </a:lnTo>
                <a:lnTo>
                  <a:pt x="165" y="62"/>
                </a:lnTo>
                <a:lnTo>
                  <a:pt x="15" y="12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9" name="Line 39"/>
          <p:cNvSpPr>
            <a:spLocks noChangeShapeType="1"/>
          </p:cNvSpPr>
          <p:nvPr/>
        </p:nvSpPr>
        <p:spPr bwMode="auto">
          <a:xfrm>
            <a:off x="2865438" y="6243638"/>
            <a:ext cx="35623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0" name="Line 40"/>
          <p:cNvSpPr>
            <a:spLocks noChangeShapeType="1"/>
          </p:cNvSpPr>
          <p:nvPr/>
        </p:nvSpPr>
        <p:spPr bwMode="auto">
          <a:xfrm>
            <a:off x="3678238" y="5622925"/>
            <a:ext cx="1587" cy="630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1" name="Line 41"/>
          <p:cNvSpPr>
            <a:spLocks noChangeShapeType="1"/>
          </p:cNvSpPr>
          <p:nvPr/>
        </p:nvSpPr>
        <p:spPr bwMode="auto">
          <a:xfrm>
            <a:off x="2876550" y="6167438"/>
            <a:ext cx="741363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2" name="Line 42"/>
          <p:cNvSpPr>
            <a:spLocks noChangeShapeType="1"/>
          </p:cNvSpPr>
          <p:nvPr/>
        </p:nvSpPr>
        <p:spPr bwMode="auto">
          <a:xfrm flipV="1">
            <a:off x="3617913" y="5613400"/>
            <a:ext cx="60325" cy="5540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3" name="Line 43"/>
          <p:cNvSpPr>
            <a:spLocks noChangeShapeType="1"/>
          </p:cNvSpPr>
          <p:nvPr/>
        </p:nvSpPr>
        <p:spPr bwMode="auto">
          <a:xfrm>
            <a:off x="3678238" y="5613400"/>
            <a:ext cx="60325" cy="565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4" name="Line 44"/>
          <p:cNvSpPr>
            <a:spLocks noChangeShapeType="1"/>
          </p:cNvSpPr>
          <p:nvPr/>
        </p:nvSpPr>
        <p:spPr bwMode="auto">
          <a:xfrm>
            <a:off x="3738563" y="6178550"/>
            <a:ext cx="2728912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5" name="Rectangle 45"/>
          <p:cNvSpPr>
            <a:spLocks noChangeArrowheads="1"/>
          </p:cNvSpPr>
          <p:nvPr/>
        </p:nvSpPr>
        <p:spPr bwMode="auto">
          <a:xfrm>
            <a:off x="2667000" y="4362450"/>
            <a:ext cx="522288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6" name="Rectangle 46"/>
          <p:cNvSpPr>
            <a:spLocks noChangeArrowheads="1"/>
          </p:cNvSpPr>
          <p:nvPr/>
        </p:nvSpPr>
        <p:spPr bwMode="auto">
          <a:xfrm rot="-5400000">
            <a:off x="2307432" y="5126831"/>
            <a:ext cx="7794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Response</a:t>
            </a:r>
            <a:endParaRPr lang="en-US" sz="1600"/>
          </a:p>
        </p:txBody>
      </p:sp>
      <p:sp>
        <p:nvSpPr>
          <p:cNvPr id="10287" name="Rectangle 47"/>
          <p:cNvSpPr>
            <a:spLocks noChangeArrowheads="1"/>
          </p:cNvSpPr>
          <p:nvPr/>
        </p:nvSpPr>
        <p:spPr bwMode="auto">
          <a:xfrm>
            <a:off x="3438525" y="4879975"/>
            <a:ext cx="19177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88" name="Rectangle 48"/>
          <p:cNvSpPr>
            <a:spLocks noChangeArrowheads="1"/>
          </p:cNvSpPr>
          <p:nvPr/>
        </p:nvSpPr>
        <p:spPr bwMode="auto">
          <a:xfrm>
            <a:off x="3438525" y="4902200"/>
            <a:ext cx="3025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Unknown compound may be Hexane</a:t>
            </a:r>
            <a:endParaRPr lang="en-US" sz="1600"/>
          </a:p>
        </p:txBody>
      </p:sp>
      <p:sp>
        <p:nvSpPr>
          <p:cNvPr id="10289" name="Rectangle 49"/>
          <p:cNvSpPr>
            <a:spLocks noChangeArrowheads="1"/>
          </p:cNvSpPr>
          <p:nvPr/>
        </p:nvSpPr>
        <p:spPr bwMode="auto">
          <a:xfrm>
            <a:off x="3517900" y="5453063"/>
            <a:ext cx="7032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90" name="Rectangle 50"/>
          <p:cNvSpPr>
            <a:spLocks noChangeArrowheads="1"/>
          </p:cNvSpPr>
          <p:nvPr/>
        </p:nvSpPr>
        <p:spPr bwMode="auto">
          <a:xfrm>
            <a:off x="3517900" y="5334000"/>
            <a:ext cx="1096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1.6 min = RT</a:t>
            </a:r>
            <a:endParaRPr lang="en-US" sz="1600"/>
          </a:p>
        </p:txBody>
      </p:sp>
      <p:sp>
        <p:nvSpPr>
          <p:cNvPr id="10291" name="Rectangle 51"/>
          <p:cNvSpPr>
            <a:spLocks noChangeArrowheads="1"/>
          </p:cNvSpPr>
          <p:nvPr/>
        </p:nvSpPr>
        <p:spPr bwMode="auto">
          <a:xfrm>
            <a:off x="3317875" y="6394450"/>
            <a:ext cx="19177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92" name="Rectangle 52"/>
          <p:cNvSpPr>
            <a:spLocks noChangeArrowheads="1"/>
          </p:cNvSpPr>
          <p:nvPr/>
        </p:nvSpPr>
        <p:spPr bwMode="auto">
          <a:xfrm>
            <a:off x="3200400" y="6248400"/>
            <a:ext cx="31892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Retention Time on Carbowax-20 (min)</a:t>
            </a:r>
            <a:endParaRPr lang="en-US" sz="16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14600" y="1676400"/>
            <a:ext cx="4267200" cy="4979988"/>
          </a:xfrm>
          <a:prstGeom prst="rect">
            <a:avLst/>
          </a:prstGeom>
          <a:solidFill>
            <a:schemeClr val="tx1"/>
          </a:solidFill>
          <a:ln w="2857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3208338" y="4476750"/>
            <a:ext cx="1587" cy="18288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3208338" y="3582988"/>
            <a:ext cx="3044825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 flipV="1">
            <a:off x="4589463" y="5440363"/>
            <a:ext cx="1587" cy="8651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3216275" y="3341688"/>
            <a:ext cx="1282700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V="1">
            <a:off x="4506913" y="5451475"/>
            <a:ext cx="76200" cy="601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4591050" y="5462588"/>
            <a:ext cx="84138" cy="6127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4692650" y="3363913"/>
            <a:ext cx="1501775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3208338" y="1752600"/>
            <a:ext cx="1587" cy="18303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7" name="Line 13"/>
          <p:cNvSpPr>
            <a:spLocks noChangeShapeType="1"/>
          </p:cNvSpPr>
          <p:nvPr/>
        </p:nvSpPr>
        <p:spPr bwMode="auto">
          <a:xfrm>
            <a:off x="3208338" y="6316663"/>
            <a:ext cx="3044825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 flipV="1">
            <a:off x="4591050" y="2728913"/>
            <a:ext cx="1588" cy="8651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3216275" y="6053138"/>
            <a:ext cx="1282700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0" name="Line 16"/>
          <p:cNvSpPr>
            <a:spLocks noChangeShapeType="1"/>
          </p:cNvSpPr>
          <p:nvPr/>
        </p:nvSpPr>
        <p:spPr bwMode="auto">
          <a:xfrm flipV="1">
            <a:off x="4506913" y="2740025"/>
            <a:ext cx="76200" cy="601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Line 17"/>
          <p:cNvSpPr>
            <a:spLocks noChangeShapeType="1"/>
          </p:cNvSpPr>
          <p:nvPr/>
        </p:nvSpPr>
        <p:spPr bwMode="auto">
          <a:xfrm>
            <a:off x="4591050" y="2740025"/>
            <a:ext cx="84138" cy="6127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2" name="Line 18"/>
          <p:cNvSpPr>
            <a:spLocks noChangeShapeType="1"/>
          </p:cNvSpPr>
          <p:nvPr/>
        </p:nvSpPr>
        <p:spPr bwMode="auto">
          <a:xfrm>
            <a:off x="4692650" y="6075363"/>
            <a:ext cx="1501775" cy="158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3046413" y="4235450"/>
            <a:ext cx="4413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 rot="-5387245">
            <a:off x="2628106" y="5153819"/>
            <a:ext cx="7794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Response</a:t>
            </a:r>
            <a:endParaRPr lang="en-US" sz="1600"/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3856038" y="6469063"/>
            <a:ext cx="12414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3657600" y="6289675"/>
            <a:ext cx="24177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GC Retention Time on SE-30</a:t>
            </a:r>
            <a:endParaRPr lang="en-US" sz="1600"/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4278313" y="5232400"/>
            <a:ext cx="10715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4278313" y="5132388"/>
            <a:ext cx="1709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Unknown compound</a:t>
            </a:r>
            <a:endParaRPr lang="en-US" sz="1600"/>
          </a:p>
        </p:txBody>
      </p:sp>
      <p:sp>
        <p:nvSpPr>
          <p:cNvPr id="11289" name="Rectangle 25"/>
          <p:cNvSpPr>
            <a:spLocks noChangeArrowheads="1"/>
          </p:cNvSpPr>
          <p:nvPr/>
        </p:nvSpPr>
        <p:spPr bwMode="auto">
          <a:xfrm>
            <a:off x="4135438" y="4892675"/>
            <a:ext cx="8874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0" name="Rectangle 26"/>
          <p:cNvSpPr>
            <a:spLocks noChangeArrowheads="1"/>
          </p:cNvSpPr>
          <p:nvPr/>
        </p:nvSpPr>
        <p:spPr bwMode="auto">
          <a:xfrm>
            <a:off x="4135438" y="4827588"/>
            <a:ext cx="17065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RT= 4 min on SE-30</a:t>
            </a:r>
            <a:endParaRPr lang="en-US" sz="1600"/>
          </a:p>
        </p:txBody>
      </p:sp>
      <p:sp>
        <p:nvSpPr>
          <p:cNvPr id="11291" name="Rectangle 27"/>
          <p:cNvSpPr>
            <a:spLocks noChangeArrowheads="1"/>
          </p:cNvSpPr>
          <p:nvPr/>
        </p:nvSpPr>
        <p:spPr bwMode="auto">
          <a:xfrm>
            <a:off x="3046413" y="1600200"/>
            <a:ext cx="4413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 rot="-5417123">
            <a:off x="2551906" y="2553494"/>
            <a:ext cx="7794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Response</a:t>
            </a:r>
            <a:endParaRPr lang="en-US" sz="1600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3873500" y="3714750"/>
            <a:ext cx="12414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3581400" y="3657600"/>
            <a:ext cx="24177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GC Retention Time on SE-30</a:t>
            </a:r>
            <a:endParaRPr lang="en-US" sz="1600"/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4438650" y="2541588"/>
            <a:ext cx="3397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6" name="Rectangle 32"/>
          <p:cNvSpPr>
            <a:spLocks noChangeArrowheads="1"/>
          </p:cNvSpPr>
          <p:nvPr/>
        </p:nvSpPr>
        <p:spPr bwMode="auto">
          <a:xfrm>
            <a:off x="4438650" y="2438400"/>
            <a:ext cx="620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Hexane</a:t>
            </a:r>
            <a:endParaRPr lang="en-US" sz="1600"/>
          </a:p>
        </p:txBody>
      </p:sp>
      <p:sp>
        <p:nvSpPr>
          <p:cNvPr id="11297" name="Rectangle 33"/>
          <p:cNvSpPr>
            <a:spLocks noChangeArrowheads="1"/>
          </p:cNvSpPr>
          <p:nvPr/>
        </p:nvSpPr>
        <p:spPr bwMode="auto">
          <a:xfrm>
            <a:off x="4178300" y="2300288"/>
            <a:ext cx="9620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auto">
          <a:xfrm>
            <a:off x="4178300" y="2209800"/>
            <a:ext cx="1858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RT= 4.0 min on SE-30</a:t>
            </a:r>
            <a:endParaRPr lang="en-US" sz="160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609600"/>
            <a:ext cx="7772400" cy="762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600">
                <a:cs typeface="Times New Roman" pitchFamily="18" charset="0"/>
              </a:rPr>
              <a:t>Retention Times</a:t>
            </a:r>
            <a:endParaRPr lang="en-US" sz="3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830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rgbClr val="FFFF00"/>
                </a:solidFill>
                <a:cs typeface="Times New Roman" pitchFamily="18" charset="0"/>
              </a:rPr>
              <a:t>Advantages of Gas Chromatography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981200" y="2514600"/>
            <a:ext cx="63246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Very good separation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Time (analysis is short)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Small sample is needed - </a:t>
            </a:r>
            <a:r>
              <a:rPr lang="en-US" sz="2800">
                <a:latin typeface="Symbol" pitchFamily="18" charset="2"/>
                <a:cs typeface="Times New Roman" pitchFamily="18" charset="0"/>
              </a:rPr>
              <a:t>m</a:t>
            </a:r>
            <a:r>
              <a:rPr lang="en-US" sz="2800">
                <a:cs typeface="Times New Roman" pitchFamily="18" charset="0"/>
              </a:rPr>
              <a:t>l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Good detection system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Quantitatively analyzed</a:t>
            </a:r>
            <a:r>
              <a:rPr lang="en-US" sz="2800"/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143000" y="2286000"/>
            <a:ext cx="6934200" cy="4038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81000" y="654050"/>
            <a:ext cx="838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rgbClr val="FFFF00"/>
                </a:solidFill>
                <a:cs typeface="Times New Roman" pitchFamily="18" charset="0"/>
              </a:rPr>
              <a:t>Disadvantages of Gas Chromatography</a:t>
            </a:r>
            <a:r>
              <a:rPr lang="en-US" sz="3600" u="sng">
                <a:solidFill>
                  <a:schemeClr val="tx2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701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cs typeface="Times New Roman" pitchFamily="18" charset="0"/>
              </a:rPr>
              <a:t>Material has to be volatilized at 250C without decomposition.</a:t>
            </a:r>
            <a:endParaRPr lang="en-US" sz="2000"/>
          </a:p>
        </p:txBody>
      </p:sp>
      <p:sp>
        <p:nvSpPr>
          <p:cNvPr id="13397" name="Rectangle 85"/>
          <p:cNvSpPr>
            <a:spLocks noChangeArrowheads="1"/>
          </p:cNvSpPr>
          <p:nvPr/>
        </p:nvSpPr>
        <p:spPr bwMode="auto">
          <a:xfrm>
            <a:off x="1143000" y="2286000"/>
            <a:ext cx="6934200" cy="4038600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379" name="Group 67"/>
          <p:cNvGrpSpPr>
            <a:grpSpLocks/>
          </p:cNvGrpSpPr>
          <p:nvPr/>
        </p:nvGrpSpPr>
        <p:grpSpPr bwMode="auto">
          <a:xfrm>
            <a:off x="1352550" y="2954338"/>
            <a:ext cx="6143625" cy="3403600"/>
            <a:chOff x="900" y="1957"/>
            <a:chExt cx="3870" cy="2144"/>
          </a:xfrm>
        </p:grpSpPr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900" y="1957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 </a:t>
              </a:r>
              <a:endParaRPr lang="en-US" sz="1600"/>
            </a:p>
          </p:txBody>
        </p:sp>
        <p:sp>
          <p:nvSpPr>
            <p:cNvPr id="13319" name="Line 7"/>
            <p:cNvSpPr>
              <a:spLocks noChangeShapeType="1"/>
            </p:cNvSpPr>
            <p:nvPr/>
          </p:nvSpPr>
          <p:spPr bwMode="auto">
            <a:xfrm>
              <a:off x="1133" y="2227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8"/>
            <p:cNvSpPr>
              <a:spLocks noChangeShapeType="1"/>
            </p:cNvSpPr>
            <p:nvPr/>
          </p:nvSpPr>
          <p:spPr bwMode="auto">
            <a:xfrm>
              <a:off x="1017" y="2358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9"/>
            <p:cNvSpPr>
              <a:spLocks noChangeShapeType="1"/>
            </p:cNvSpPr>
            <p:nvPr/>
          </p:nvSpPr>
          <p:spPr bwMode="auto">
            <a:xfrm>
              <a:off x="1600" y="3843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10"/>
            <p:cNvSpPr>
              <a:spLocks noChangeShapeType="1"/>
            </p:cNvSpPr>
            <p:nvPr/>
          </p:nvSpPr>
          <p:spPr bwMode="auto">
            <a:xfrm>
              <a:off x="1547" y="2919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11"/>
            <p:cNvSpPr>
              <a:spLocks noChangeShapeType="1"/>
            </p:cNvSpPr>
            <p:nvPr/>
          </p:nvSpPr>
          <p:spPr bwMode="auto">
            <a:xfrm>
              <a:off x="3508" y="2237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Line 12"/>
            <p:cNvSpPr>
              <a:spLocks noChangeShapeType="1"/>
            </p:cNvSpPr>
            <p:nvPr/>
          </p:nvSpPr>
          <p:spPr bwMode="auto">
            <a:xfrm>
              <a:off x="3476" y="2237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Line 13"/>
            <p:cNvSpPr>
              <a:spLocks noChangeShapeType="1"/>
            </p:cNvSpPr>
            <p:nvPr/>
          </p:nvSpPr>
          <p:spPr bwMode="auto">
            <a:xfrm>
              <a:off x="1155" y="2227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14"/>
            <p:cNvSpPr>
              <a:spLocks noChangeShapeType="1"/>
            </p:cNvSpPr>
            <p:nvPr/>
          </p:nvSpPr>
          <p:spPr bwMode="auto">
            <a:xfrm>
              <a:off x="1430" y="3040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1208" y="3040"/>
              <a:ext cx="8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16"/>
            <p:cNvSpPr>
              <a:spLocks noChangeShapeType="1"/>
            </p:cNvSpPr>
            <p:nvPr/>
          </p:nvSpPr>
          <p:spPr bwMode="auto">
            <a:xfrm>
              <a:off x="3731" y="2377"/>
              <a:ext cx="8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>
              <a:off x="3550" y="2367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>
              <a:off x="3370" y="2367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19"/>
            <p:cNvSpPr>
              <a:spLocks noChangeShapeType="1"/>
            </p:cNvSpPr>
            <p:nvPr/>
          </p:nvSpPr>
          <p:spPr bwMode="auto">
            <a:xfrm>
              <a:off x="1197" y="2367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>
              <a:off x="932" y="2293"/>
              <a:ext cx="88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R   C   OH     CH</a:t>
              </a:r>
              <a:endParaRPr lang="en-US" sz="1600"/>
            </a:p>
          </p:txBody>
        </p:sp>
        <p:sp>
          <p:nvSpPr>
            <p:cNvPr id="13333" name="Rectangle 21"/>
            <p:cNvSpPr>
              <a:spLocks noChangeArrowheads="1"/>
            </p:cNvSpPr>
            <p:nvPr/>
          </p:nvSpPr>
          <p:spPr bwMode="auto">
            <a:xfrm>
              <a:off x="1812" y="2340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3</a:t>
              </a:r>
              <a:endParaRPr lang="en-US" sz="1600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1865" y="2293"/>
              <a:ext cx="43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OH     H</a:t>
              </a:r>
              <a:endParaRPr lang="en-US" sz="1600"/>
            </a:p>
          </p:txBody>
        </p:sp>
        <p:sp>
          <p:nvSpPr>
            <p:cNvPr id="13335" name="Rectangle 23"/>
            <p:cNvSpPr>
              <a:spLocks noChangeArrowheads="1"/>
            </p:cNvSpPr>
            <p:nvPr/>
          </p:nvSpPr>
          <p:spPr bwMode="auto">
            <a:xfrm>
              <a:off x="2299" y="2340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2</a:t>
              </a:r>
              <a:endParaRPr lang="en-US" sz="1600"/>
            </a:p>
          </p:txBody>
        </p:sp>
        <p:sp>
          <p:nvSpPr>
            <p:cNvPr id="13336" name="Rectangle 24"/>
            <p:cNvSpPr>
              <a:spLocks noChangeArrowheads="1"/>
            </p:cNvSpPr>
            <p:nvPr/>
          </p:nvSpPr>
          <p:spPr bwMode="auto">
            <a:xfrm>
              <a:off x="2352" y="2293"/>
              <a:ext cx="16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SO</a:t>
              </a:r>
              <a:endParaRPr lang="en-US" sz="1600"/>
            </a:p>
          </p:txBody>
        </p:sp>
        <p:sp>
          <p:nvSpPr>
            <p:cNvPr id="13337" name="Rectangle 25"/>
            <p:cNvSpPr>
              <a:spLocks noChangeArrowheads="1"/>
            </p:cNvSpPr>
            <p:nvPr/>
          </p:nvSpPr>
          <p:spPr bwMode="auto">
            <a:xfrm>
              <a:off x="2511" y="2340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4</a:t>
              </a:r>
              <a:endParaRPr lang="en-US" sz="1600"/>
            </a:p>
          </p:txBody>
        </p:sp>
        <p:sp>
          <p:nvSpPr>
            <p:cNvPr id="13338" name="Rectangle 26"/>
            <p:cNvSpPr>
              <a:spLocks noChangeArrowheads="1"/>
            </p:cNvSpPr>
            <p:nvPr/>
          </p:nvSpPr>
          <p:spPr bwMode="auto">
            <a:xfrm>
              <a:off x="1112" y="2097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39" name="Rectangle 27"/>
            <p:cNvSpPr>
              <a:spLocks noChangeArrowheads="1"/>
            </p:cNvSpPr>
            <p:nvPr/>
          </p:nvSpPr>
          <p:spPr bwMode="auto">
            <a:xfrm>
              <a:off x="3275" y="2293"/>
              <a:ext cx="72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R   C   O   CH</a:t>
              </a:r>
              <a:endParaRPr lang="en-US" sz="1600"/>
            </a:p>
          </p:txBody>
        </p:sp>
        <p:sp>
          <p:nvSpPr>
            <p:cNvPr id="13340" name="Rectangle 28"/>
            <p:cNvSpPr>
              <a:spLocks noChangeArrowheads="1"/>
            </p:cNvSpPr>
            <p:nvPr/>
          </p:nvSpPr>
          <p:spPr bwMode="auto">
            <a:xfrm>
              <a:off x="3996" y="2340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3</a:t>
              </a:r>
              <a:endParaRPr lang="en-US" sz="1600"/>
            </a:p>
          </p:txBody>
        </p:sp>
        <p:sp>
          <p:nvSpPr>
            <p:cNvPr id="13341" name="Rectangle 29"/>
            <p:cNvSpPr>
              <a:spLocks noChangeArrowheads="1"/>
            </p:cNvSpPr>
            <p:nvPr/>
          </p:nvSpPr>
          <p:spPr bwMode="auto">
            <a:xfrm>
              <a:off x="3466" y="2106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42" name="Rectangle 30"/>
            <p:cNvSpPr>
              <a:spLocks noChangeArrowheads="1"/>
            </p:cNvSpPr>
            <p:nvPr/>
          </p:nvSpPr>
          <p:spPr bwMode="auto">
            <a:xfrm>
              <a:off x="1017" y="2975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</a:t>
              </a:r>
              <a:endParaRPr lang="en-US" sz="1600"/>
            </a:p>
          </p:txBody>
        </p:sp>
        <p:sp>
          <p:nvSpPr>
            <p:cNvPr id="13343" name="Rectangle 31"/>
            <p:cNvSpPr>
              <a:spLocks noChangeArrowheads="1"/>
            </p:cNvSpPr>
            <p:nvPr/>
          </p:nvSpPr>
          <p:spPr bwMode="auto">
            <a:xfrm>
              <a:off x="1197" y="3022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2</a:t>
              </a:r>
              <a:endParaRPr lang="en-US" sz="1600"/>
            </a:p>
          </p:txBody>
        </p:sp>
        <p:sp>
          <p:nvSpPr>
            <p:cNvPr id="13344" name="Rectangle 32"/>
            <p:cNvSpPr>
              <a:spLocks noChangeArrowheads="1"/>
            </p:cNvSpPr>
            <p:nvPr/>
          </p:nvSpPr>
          <p:spPr bwMode="auto">
            <a:xfrm>
              <a:off x="1250" y="2975"/>
              <a:ext cx="55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   O   C   R</a:t>
              </a:r>
              <a:endParaRPr lang="en-US" sz="1600"/>
            </a:p>
          </p:txBody>
        </p:sp>
        <p:sp>
          <p:nvSpPr>
            <p:cNvPr id="13345" name="Rectangle 33"/>
            <p:cNvSpPr>
              <a:spLocks noChangeArrowheads="1"/>
            </p:cNvSpPr>
            <p:nvPr/>
          </p:nvSpPr>
          <p:spPr bwMode="auto">
            <a:xfrm>
              <a:off x="1017" y="3451"/>
              <a:ext cx="79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     O   C   R</a:t>
              </a:r>
              <a:endParaRPr lang="en-US" sz="1600"/>
            </a:p>
          </p:txBody>
        </p:sp>
        <p:sp>
          <p:nvSpPr>
            <p:cNvPr id="13346" name="Rectangle 34"/>
            <p:cNvSpPr>
              <a:spLocks noChangeArrowheads="1"/>
            </p:cNvSpPr>
            <p:nvPr/>
          </p:nvSpPr>
          <p:spPr bwMode="auto">
            <a:xfrm>
              <a:off x="1017" y="3900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</a:t>
              </a:r>
              <a:endParaRPr lang="en-US" sz="1600"/>
            </a:p>
          </p:txBody>
        </p:sp>
        <p:sp>
          <p:nvSpPr>
            <p:cNvPr id="13347" name="Rectangle 35"/>
            <p:cNvSpPr>
              <a:spLocks noChangeArrowheads="1"/>
            </p:cNvSpPr>
            <p:nvPr/>
          </p:nvSpPr>
          <p:spPr bwMode="auto">
            <a:xfrm>
              <a:off x="1197" y="3947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2</a:t>
              </a:r>
              <a:endParaRPr lang="en-US" sz="1600"/>
            </a:p>
          </p:txBody>
        </p:sp>
        <p:sp>
          <p:nvSpPr>
            <p:cNvPr id="13348" name="Rectangle 36"/>
            <p:cNvSpPr>
              <a:spLocks noChangeArrowheads="1"/>
            </p:cNvSpPr>
            <p:nvPr/>
          </p:nvSpPr>
          <p:spPr bwMode="auto">
            <a:xfrm>
              <a:off x="1250" y="3900"/>
              <a:ext cx="58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    O   C   R</a:t>
              </a:r>
              <a:endParaRPr lang="en-US" sz="1600"/>
            </a:p>
          </p:txBody>
        </p:sp>
        <p:sp>
          <p:nvSpPr>
            <p:cNvPr id="13349" name="Line 37"/>
            <p:cNvSpPr>
              <a:spLocks noChangeShapeType="1"/>
            </p:cNvSpPr>
            <p:nvPr/>
          </p:nvSpPr>
          <p:spPr bwMode="auto">
            <a:xfrm>
              <a:off x="1642" y="3965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Line 38"/>
            <p:cNvSpPr>
              <a:spLocks noChangeShapeType="1"/>
            </p:cNvSpPr>
            <p:nvPr/>
          </p:nvSpPr>
          <p:spPr bwMode="auto">
            <a:xfrm>
              <a:off x="1462" y="3965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Line 39"/>
            <p:cNvSpPr>
              <a:spLocks noChangeShapeType="1"/>
            </p:cNvSpPr>
            <p:nvPr/>
          </p:nvSpPr>
          <p:spPr bwMode="auto">
            <a:xfrm>
              <a:off x="1229" y="3965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40"/>
            <p:cNvSpPr>
              <a:spLocks noChangeShapeType="1"/>
            </p:cNvSpPr>
            <p:nvPr/>
          </p:nvSpPr>
          <p:spPr bwMode="auto">
            <a:xfrm>
              <a:off x="1632" y="3526"/>
              <a:ext cx="8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Line 41"/>
            <p:cNvSpPr>
              <a:spLocks noChangeShapeType="1"/>
            </p:cNvSpPr>
            <p:nvPr/>
          </p:nvSpPr>
          <p:spPr bwMode="auto">
            <a:xfrm>
              <a:off x="1441" y="3526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4" name="Line 42"/>
            <p:cNvSpPr>
              <a:spLocks noChangeShapeType="1"/>
            </p:cNvSpPr>
            <p:nvPr/>
          </p:nvSpPr>
          <p:spPr bwMode="auto">
            <a:xfrm>
              <a:off x="1218" y="3526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5" name="Line 43"/>
            <p:cNvSpPr>
              <a:spLocks noChangeShapeType="1"/>
            </p:cNvSpPr>
            <p:nvPr/>
          </p:nvSpPr>
          <p:spPr bwMode="auto">
            <a:xfrm>
              <a:off x="1621" y="3040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6" name="Line 44"/>
            <p:cNvSpPr>
              <a:spLocks noChangeShapeType="1"/>
            </p:cNvSpPr>
            <p:nvPr/>
          </p:nvSpPr>
          <p:spPr bwMode="auto">
            <a:xfrm>
              <a:off x="1568" y="3843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7" name="Line 45"/>
            <p:cNvSpPr>
              <a:spLocks noChangeShapeType="1"/>
            </p:cNvSpPr>
            <p:nvPr/>
          </p:nvSpPr>
          <p:spPr bwMode="auto">
            <a:xfrm>
              <a:off x="1600" y="3395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8" name="Line 46"/>
            <p:cNvSpPr>
              <a:spLocks noChangeShapeType="1"/>
            </p:cNvSpPr>
            <p:nvPr/>
          </p:nvSpPr>
          <p:spPr bwMode="auto">
            <a:xfrm>
              <a:off x="1568" y="3395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9" name="Line 47"/>
            <p:cNvSpPr>
              <a:spLocks noChangeShapeType="1"/>
            </p:cNvSpPr>
            <p:nvPr/>
          </p:nvSpPr>
          <p:spPr bwMode="auto">
            <a:xfrm>
              <a:off x="1579" y="2919"/>
              <a:ext cx="1" cy="6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0" name="Line 48"/>
            <p:cNvSpPr>
              <a:spLocks noChangeShapeType="1"/>
            </p:cNvSpPr>
            <p:nvPr/>
          </p:nvSpPr>
          <p:spPr bwMode="auto">
            <a:xfrm>
              <a:off x="1049" y="3171"/>
              <a:ext cx="1" cy="18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1" name="Line 49"/>
            <p:cNvSpPr>
              <a:spLocks noChangeShapeType="1"/>
            </p:cNvSpPr>
            <p:nvPr/>
          </p:nvSpPr>
          <p:spPr bwMode="auto">
            <a:xfrm>
              <a:off x="1049" y="3666"/>
              <a:ext cx="1" cy="18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62" name="Rectangle 50"/>
            <p:cNvSpPr>
              <a:spLocks noChangeArrowheads="1"/>
            </p:cNvSpPr>
            <p:nvPr/>
          </p:nvSpPr>
          <p:spPr bwMode="auto">
            <a:xfrm>
              <a:off x="1526" y="2788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63" name="Rectangle 51"/>
            <p:cNvSpPr>
              <a:spLocks noChangeArrowheads="1"/>
            </p:cNvSpPr>
            <p:nvPr/>
          </p:nvSpPr>
          <p:spPr bwMode="auto">
            <a:xfrm>
              <a:off x="1557" y="3713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64" name="Rectangle 52"/>
            <p:cNvSpPr>
              <a:spLocks noChangeArrowheads="1"/>
            </p:cNvSpPr>
            <p:nvPr/>
          </p:nvSpPr>
          <p:spPr bwMode="auto">
            <a:xfrm>
              <a:off x="1557" y="3274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65" name="Rectangle 53"/>
            <p:cNvSpPr>
              <a:spLocks noChangeArrowheads="1"/>
            </p:cNvSpPr>
            <p:nvPr/>
          </p:nvSpPr>
          <p:spPr bwMode="auto">
            <a:xfrm>
              <a:off x="2395" y="3479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</a:t>
              </a:r>
              <a:endParaRPr lang="en-US" sz="1600"/>
            </a:p>
          </p:txBody>
        </p:sp>
        <p:sp>
          <p:nvSpPr>
            <p:cNvPr id="13366" name="Rectangle 54"/>
            <p:cNvSpPr>
              <a:spLocks noChangeArrowheads="1"/>
            </p:cNvSpPr>
            <p:nvPr/>
          </p:nvSpPr>
          <p:spPr bwMode="auto">
            <a:xfrm>
              <a:off x="2575" y="3526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3</a:t>
              </a:r>
              <a:endParaRPr lang="en-US" sz="1600"/>
            </a:p>
          </p:txBody>
        </p:sp>
        <p:sp>
          <p:nvSpPr>
            <p:cNvPr id="13367" name="Rectangle 55"/>
            <p:cNvSpPr>
              <a:spLocks noChangeArrowheads="1"/>
            </p:cNvSpPr>
            <p:nvPr/>
          </p:nvSpPr>
          <p:spPr bwMode="auto">
            <a:xfrm>
              <a:off x="2628" y="3479"/>
              <a:ext cx="111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OH                             </a:t>
              </a:r>
              <a:endParaRPr lang="en-US" sz="1600"/>
            </a:p>
          </p:txBody>
        </p:sp>
        <p:sp>
          <p:nvSpPr>
            <p:cNvPr id="13368" name="Rectangle 56"/>
            <p:cNvSpPr>
              <a:spLocks noChangeArrowheads="1"/>
            </p:cNvSpPr>
            <p:nvPr/>
          </p:nvSpPr>
          <p:spPr bwMode="auto">
            <a:xfrm>
              <a:off x="4165" y="3246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</a:t>
              </a:r>
              <a:endParaRPr lang="en-US" sz="1600"/>
            </a:p>
          </p:txBody>
        </p:sp>
        <p:sp>
          <p:nvSpPr>
            <p:cNvPr id="13369" name="Rectangle 57"/>
            <p:cNvSpPr>
              <a:spLocks noChangeArrowheads="1"/>
            </p:cNvSpPr>
            <p:nvPr/>
          </p:nvSpPr>
          <p:spPr bwMode="auto">
            <a:xfrm>
              <a:off x="3985" y="3442"/>
              <a:ext cx="72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R   C   O   CH</a:t>
              </a:r>
              <a:endParaRPr lang="en-US" sz="1600"/>
            </a:p>
          </p:txBody>
        </p:sp>
        <p:sp>
          <p:nvSpPr>
            <p:cNvPr id="13370" name="Rectangle 58"/>
            <p:cNvSpPr>
              <a:spLocks noChangeArrowheads="1"/>
            </p:cNvSpPr>
            <p:nvPr/>
          </p:nvSpPr>
          <p:spPr bwMode="auto">
            <a:xfrm>
              <a:off x="4706" y="3489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3</a:t>
              </a:r>
              <a:endParaRPr lang="en-US" sz="1600"/>
            </a:p>
          </p:txBody>
        </p:sp>
        <p:sp>
          <p:nvSpPr>
            <p:cNvPr id="13371" name="Line 59"/>
            <p:cNvSpPr>
              <a:spLocks noChangeShapeType="1"/>
            </p:cNvSpPr>
            <p:nvPr/>
          </p:nvSpPr>
          <p:spPr bwMode="auto">
            <a:xfrm>
              <a:off x="4080" y="3507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Line 60"/>
            <p:cNvSpPr>
              <a:spLocks noChangeShapeType="1"/>
            </p:cNvSpPr>
            <p:nvPr/>
          </p:nvSpPr>
          <p:spPr bwMode="auto">
            <a:xfrm>
              <a:off x="4261" y="3507"/>
              <a:ext cx="8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3" name="Line 61"/>
            <p:cNvSpPr>
              <a:spLocks noChangeShapeType="1"/>
            </p:cNvSpPr>
            <p:nvPr/>
          </p:nvSpPr>
          <p:spPr bwMode="auto">
            <a:xfrm>
              <a:off x="4441" y="3516"/>
              <a:ext cx="8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4" name="Line 62"/>
            <p:cNvSpPr>
              <a:spLocks noChangeShapeType="1"/>
            </p:cNvSpPr>
            <p:nvPr/>
          </p:nvSpPr>
          <p:spPr bwMode="auto">
            <a:xfrm>
              <a:off x="4186" y="3376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5" name="Line 63"/>
            <p:cNvSpPr>
              <a:spLocks noChangeShapeType="1"/>
            </p:cNvSpPr>
            <p:nvPr/>
          </p:nvSpPr>
          <p:spPr bwMode="auto">
            <a:xfrm>
              <a:off x="4218" y="3376"/>
              <a:ext cx="1" cy="6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76" name="Rectangle 64"/>
            <p:cNvSpPr>
              <a:spLocks noChangeArrowheads="1"/>
            </p:cNvSpPr>
            <p:nvPr/>
          </p:nvSpPr>
          <p:spPr bwMode="auto">
            <a:xfrm>
              <a:off x="3169" y="3283"/>
              <a:ext cx="1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CH</a:t>
              </a:r>
              <a:endParaRPr lang="en-US" sz="1600"/>
            </a:p>
          </p:txBody>
        </p:sp>
        <p:sp>
          <p:nvSpPr>
            <p:cNvPr id="13377" name="Rectangle 65"/>
            <p:cNvSpPr>
              <a:spLocks noChangeArrowheads="1"/>
            </p:cNvSpPr>
            <p:nvPr/>
          </p:nvSpPr>
          <p:spPr bwMode="auto">
            <a:xfrm>
              <a:off x="3349" y="3330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3</a:t>
              </a:r>
              <a:endParaRPr lang="en-US" sz="1600"/>
            </a:p>
          </p:txBody>
        </p:sp>
        <p:sp>
          <p:nvSpPr>
            <p:cNvPr id="13378" name="Rectangle 66"/>
            <p:cNvSpPr>
              <a:spLocks noChangeArrowheads="1"/>
            </p:cNvSpPr>
            <p:nvPr/>
          </p:nvSpPr>
          <p:spPr bwMode="auto">
            <a:xfrm>
              <a:off x="3402" y="3283"/>
              <a:ext cx="24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>
                  <a:solidFill>
                    <a:srgbClr val="000000"/>
                  </a:solidFill>
                </a:rPr>
                <a:t>ONa</a:t>
              </a:r>
              <a:endParaRPr lang="en-US" sz="1600"/>
            </a:p>
          </p:txBody>
        </p:sp>
      </p:grpSp>
      <p:sp>
        <p:nvSpPr>
          <p:cNvPr id="13380" name="Rectangle 68"/>
          <p:cNvSpPr>
            <a:spLocks noChangeArrowheads="1"/>
          </p:cNvSpPr>
          <p:nvPr/>
        </p:nvSpPr>
        <p:spPr bwMode="auto">
          <a:xfrm>
            <a:off x="1336675" y="2389188"/>
            <a:ext cx="995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Fatty Acids </a:t>
            </a:r>
            <a:endParaRPr lang="en-US" sz="1600"/>
          </a:p>
        </p:txBody>
      </p:sp>
      <p:sp>
        <p:nvSpPr>
          <p:cNvPr id="13381" name="Arc 69"/>
          <p:cNvSpPr>
            <a:spLocks/>
          </p:cNvSpPr>
          <p:nvPr/>
        </p:nvSpPr>
        <p:spPr bwMode="auto">
          <a:xfrm>
            <a:off x="3287713" y="2416175"/>
            <a:ext cx="219075" cy="155575"/>
          </a:xfrm>
          <a:custGeom>
            <a:avLst/>
            <a:gdLst>
              <a:gd name="G0" fmla="+- 21600 0 0"/>
              <a:gd name="G1" fmla="+- 8702 0 0"/>
              <a:gd name="G2" fmla="+- 21600 0 0"/>
              <a:gd name="T0" fmla="*/ 1822 w 21600"/>
              <a:gd name="T1" fmla="*/ 17385 h 17385"/>
              <a:gd name="T2" fmla="*/ 1831 w 21600"/>
              <a:gd name="T3" fmla="*/ 0 h 17385"/>
              <a:gd name="T4" fmla="*/ 21600 w 21600"/>
              <a:gd name="T5" fmla="*/ 8702 h 17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385" fill="none" extrusionOk="0">
                <a:moveTo>
                  <a:pt x="1822" y="17384"/>
                </a:moveTo>
                <a:cubicBezTo>
                  <a:pt x="620" y="14647"/>
                  <a:pt x="0" y="11691"/>
                  <a:pt x="0" y="8702"/>
                </a:cubicBezTo>
                <a:cubicBezTo>
                  <a:pt x="-1" y="5705"/>
                  <a:pt x="623" y="2742"/>
                  <a:pt x="1830" y="-1"/>
                </a:cubicBezTo>
              </a:path>
              <a:path w="21600" h="17385" stroke="0" extrusionOk="0">
                <a:moveTo>
                  <a:pt x="1822" y="17384"/>
                </a:moveTo>
                <a:cubicBezTo>
                  <a:pt x="620" y="14647"/>
                  <a:pt x="0" y="11691"/>
                  <a:pt x="0" y="8702"/>
                </a:cubicBezTo>
                <a:cubicBezTo>
                  <a:pt x="-1" y="5705"/>
                  <a:pt x="623" y="2742"/>
                  <a:pt x="1830" y="-1"/>
                </a:cubicBezTo>
                <a:lnTo>
                  <a:pt x="21600" y="870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2" name="Line 70"/>
          <p:cNvSpPr>
            <a:spLocks noChangeShapeType="1"/>
          </p:cNvSpPr>
          <p:nvPr/>
        </p:nvSpPr>
        <p:spPr bwMode="auto">
          <a:xfrm>
            <a:off x="2732088" y="2493963"/>
            <a:ext cx="6731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3" name="Rectangle 71"/>
          <p:cNvSpPr>
            <a:spLocks noChangeArrowheads="1"/>
          </p:cNvSpPr>
          <p:nvPr/>
        </p:nvSpPr>
        <p:spPr bwMode="auto">
          <a:xfrm>
            <a:off x="3741738" y="2374900"/>
            <a:ext cx="974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Methylester</a:t>
            </a:r>
            <a:endParaRPr lang="en-US" sz="1600"/>
          </a:p>
        </p:txBody>
      </p:sp>
      <p:sp>
        <p:nvSpPr>
          <p:cNvPr id="13384" name="Arc 72"/>
          <p:cNvSpPr>
            <a:spLocks/>
          </p:cNvSpPr>
          <p:nvPr/>
        </p:nvSpPr>
        <p:spPr bwMode="auto">
          <a:xfrm>
            <a:off x="4702175" y="3514725"/>
            <a:ext cx="219075" cy="155575"/>
          </a:xfrm>
          <a:custGeom>
            <a:avLst/>
            <a:gdLst>
              <a:gd name="G0" fmla="+- 21600 0 0"/>
              <a:gd name="G1" fmla="+- 8695 0 0"/>
              <a:gd name="G2" fmla="+- 21600 0 0"/>
              <a:gd name="T0" fmla="*/ 1810 w 21600"/>
              <a:gd name="T1" fmla="*/ 17352 h 17352"/>
              <a:gd name="T2" fmla="*/ 1828 w 21600"/>
              <a:gd name="T3" fmla="*/ 0 h 17352"/>
              <a:gd name="T4" fmla="*/ 21600 w 21600"/>
              <a:gd name="T5" fmla="*/ 8695 h 17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352" fill="none" extrusionOk="0">
                <a:moveTo>
                  <a:pt x="1810" y="17351"/>
                </a:moveTo>
                <a:cubicBezTo>
                  <a:pt x="616" y="14621"/>
                  <a:pt x="0" y="11674"/>
                  <a:pt x="0" y="8695"/>
                </a:cubicBezTo>
                <a:cubicBezTo>
                  <a:pt x="-1" y="5701"/>
                  <a:pt x="622" y="2740"/>
                  <a:pt x="1827" y="-1"/>
                </a:cubicBezTo>
              </a:path>
              <a:path w="21600" h="17352" stroke="0" extrusionOk="0">
                <a:moveTo>
                  <a:pt x="1810" y="17351"/>
                </a:moveTo>
                <a:cubicBezTo>
                  <a:pt x="616" y="14621"/>
                  <a:pt x="0" y="11674"/>
                  <a:pt x="0" y="8695"/>
                </a:cubicBezTo>
                <a:cubicBezTo>
                  <a:pt x="-1" y="5701"/>
                  <a:pt x="622" y="2740"/>
                  <a:pt x="1827" y="-1"/>
                </a:cubicBezTo>
                <a:lnTo>
                  <a:pt x="21600" y="869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5" name="Line 73"/>
          <p:cNvSpPr>
            <a:spLocks noChangeShapeType="1"/>
          </p:cNvSpPr>
          <p:nvPr/>
        </p:nvSpPr>
        <p:spPr bwMode="auto">
          <a:xfrm>
            <a:off x="4113213" y="3590925"/>
            <a:ext cx="70643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6" name="Arc 74"/>
          <p:cNvSpPr>
            <a:spLocks/>
          </p:cNvSpPr>
          <p:nvPr/>
        </p:nvSpPr>
        <p:spPr bwMode="auto">
          <a:xfrm>
            <a:off x="5778500" y="5338763"/>
            <a:ext cx="219075" cy="155575"/>
          </a:xfrm>
          <a:custGeom>
            <a:avLst/>
            <a:gdLst>
              <a:gd name="G0" fmla="+- 21600 0 0"/>
              <a:gd name="G1" fmla="+- 8722 0 0"/>
              <a:gd name="G2" fmla="+- 21600 0 0"/>
              <a:gd name="T0" fmla="*/ 1822 w 21600"/>
              <a:gd name="T1" fmla="*/ 17405 h 17405"/>
              <a:gd name="T2" fmla="*/ 1839 w 21600"/>
              <a:gd name="T3" fmla="*/ 0 h 17405"/>
              <a:gd name="T4" fmla="*/ 21600 w 21600"/>
              <a:gd name="T5" fmla="*/ 8722 h 17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7405" fill="none" extrusionOk="0">
                <a:moveTo>
                  <a:pt x="1822" y="17404"/>
                </a:moveTo>
                <a:cubicBezTo>
                  <a:pt x="620" y="14667"/>
                  <a:pt x="0" y="11711"/>
                  <a:pt x="0" y="8722"/>
                </a:cubicBezTo>
                <a:cubicBezTo>
                  <a:pt x="-1" y="5718"/>
                  <a:pt x="626" y="2747"/>
                  <a:pt x="1839" y="0"/>
                </a:cubicBezTo>
              </a:path>
              <a:path w="21600" h="17405" stroke="0" extrusionOk="0">
                <a:moveTo>
                  <a:pt x="1822" y="17404"/>
                </a:moveTo>
                <a:cubicBezTo>
                  <a:pt x="620" y="14667"/>
                  <a:pt x="0" y="11711"/>
                  <a:pt x="0" y="8722"/>
                </a:cubicBezTo>
                <a:cubicBezTo>
                  <a:pt x="-1" y="5718"/>
                  <a:pt x="626" y="2747"/>
                  <a:pt x="1839" y="0"/>
                </a:cubicBezTo>
                <a:lnTo>
                  <a:pt x="21600" y="872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7" name="Line 75"/>
          <p:cNvSpPr>
            <a:spLocks noChangeShapeType="1"/>
          </p:cNvSpPr>
          <p:nvPr/>
        </p:nvSpPr>
        <p:spPr bwMode="auto">
          <a:xfrm>
            <a:off x="4584700" y="5414963"/>
            <a:ext cx="131127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8" name="Rectangle 76"/>
          <p:cNvSpPr>
            <a:spLocks noChangeArrowheads="1"/>
          </p:cNvSpPr>
          <p:nvPr/>
        </p:nvSpPr>
        <p:spPr bwMode="auto">
          <a:xfrm>
            <a:off x="4113213" y="3679825"/>
            <a:ext cx="554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Reflux</a:t>
            </a:r>
            <a:endParaRPr lang="en-US" sz="1600"/>
          </a:p>
        </p:txBody>
      </p:sp>
      <p:sp>
        <p:nvSpPr>
          <p:cNvPr id="13389" name="Rectangle 77"/>
          <p:cNvSpPr>
            <a:spLocks noChangeArrowheads="1"/>
          </p:cNvSpPr>
          <p:nvPr/>
        </p:nvSpPr>
        <p:spPr bwMode="auto">
          <a:xfrm>
            <a:off x="3254375" y="5386388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1600"/>
          </a:p>
        </p:txBody>
      </p:sp>
      <p:sp>
        <p:nvSpPr>
          <p:cNvPr id="13390" name="Rectangle 78"/>
          <p:cNvSpPr>
            <a:spLocks noChangeArrowheads="1"/>
          </p:cNvSpPr>
          <p:nvPr/>
        </p:nvSpPr>
        <p:spPr bwMode="auto">
          <a:xfrm>
            <a:off x="6081713" y="5311775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3</a:t>
            </a:r>
            <a:endParaRPr lang="en-US" sz="1600"/>
          </a:p>
        </p:txBody>
      </p:sp>
      <p:sp>
        <p:nvSpPr>
          <p:cNvPr id="13391" name="Rectangle 79"/>
          <p:cNvSpPr>
            <a:spLocks noChangeArrowheads="1"/>
          </p:cNvSpPr>
          <p:nvPr/>
        </p:nvSpPr>
        <p:spPr bwMode="auto">
          <a:xfrm>
            <a:off x="5122863" y="3768725"/>
            <a:ext cx="12842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Volatile in Gas </a:t>
            </a:r>
            <a:endParaRPr lang="en-US" sz="1600"/>
          </a:p>
        </p:txBody>
      </p:sp>
      <p:sp>
        <p:nvSpPr>
          <p:cNvPr id="13392" name="Rectangle 80"/>
          <p:cNvSpPr>
            <a:spLocks noChangeArrowheads="1"/>
          </p:cNvSpPr>
          <p:nvPr/>
        </p:nvSpPr>
        <p:spPr bwMode="auto">
          <a:xfrm>
            <a:off x="5189538" y="4006850"/>
            <a:ext cx="13795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Chromatography</a:t>
            </a:r>
            <a:endParaRPr lang="en-US" sz="1600"/>
          </a:p>
        </p:txBody>
      </p:sp>
      <p:sp>
        <p:nvSpPr>
          <p:cNvPr id="13393" name="Rectangle 81"/>
          <p:cNvSpPr>
            <a:spLocks noChangeArrowheads="1"/>
          </p:cNvSpPr>
          <p:nvPr/>
        </p:nvSpPr>
        <p:spPr bwMode="auto">
          <a:xfrm>
            <a:off x="6216650" y="5622925"/>
            <a:ext cx="12842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Volatile in Gas </a:t>
            </a:r>
            <a:endParaRPr lang="en-US" sz="1600"/>
          </a:p>
        </p:txBody>
      </p:sp>
      <p:sp>
        <p:nvSpPr>
          <p:cNvPr id="13394" name="Rectangle 82"/>
          <p:cNvSpPr>
            <a:spLocks noChangeArrowheads="1"/>
          </p:cNvSpPr>
          <p:nvPr/>
        </p:nvSpPr>
        <p:spPr bwMode="auto">
          <a:xfrm>
            <a:off x="6216650" y="5830888"/>
            <a:ext cx="13795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Chromatography</a:t>
            </a:r>
            <a:endParaRPr lang="en-US" sz="1600"/>
          </a:p>
        </p:txBody>
      </p:sp>
      <p:sp>
        <p:nvSpPr>
          <p:cNvPr id="13395" name="Rectangle 83"/>
          <p:cNvSpPr>
            <a:spLocks noChangeArrowheads="1"/>
          </p:cNvSpPr>
          <p:nvPr/>
        </p:nvSpPr>
        <p:spPr bwMode="auto">
          <a:xfrm>
            <a:off x="2328863" y="3471863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1600"/>
          </a:p>
        </p:txBody>
      </p:sp>
      <p:sp>
        <p:nvSpPr>
          <p:cNvPr id="13396" name="Rectangle 84"/>
          <p:cNvSpPr>
            <a:spLocks noChangeArrowheads="1"/>
          </p:cNvSpPr>
          <p:nvPr/>
        </p:nvSpPr>
        <p:spPr bwMode="auto">
          <a:xfrm>
            <a:off x="3236913" y="3471863"/>
            <a:ext cx="114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rgbClr val="000000"/>
                </a:solidFill>
              </a:rPr>
              <a:t>+</a:t>
            </a:r>
            <a:endParaRPr lang="en-US" sz="16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824038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600200"/>
            <a:ext cx="5473700" cy="502443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ffectLst/>
        </p:spPr>
      </p:pic>
      <p:sp>
        <p:nvSpPr>
          <p:cNvPr id="1434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228600"/>
            <a:ext cx="8915400" cy="1143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200">
                <a:cs typeface="Times New Roman" pitchFamily="18" charset="0"/>
              </a:rPr>
              <a:t>Gas Chromatogram of Methyl Esters of Fatty Acids</a:t>
            </a:r>
            <a:r>
              <a:rPr lang="en-US" sz="320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04800" y="8826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>
                <a:solidFill>
                  <a:srgbClr val="FFFF00"/>
                </a:solidFill>
                <a:cs typeface="Times New Roman" pitchFamily="18" charset="0"/>
              </a:rPr>
              <a:t>Effects of OH groups of Carbohydrates</a:t>
            </a:r>
          </a:p>
        </p:txBody>
      </p:sp>
      <p:sp>
        <p:nvSpPr>
          <p:cNvPr id="15543" name="Rectangle 183"/>
          <p:cNvSpPr>
            <a:spLocks noChangeArrowheads="1"/>
          </p:cNvSpPr>
          <p:nvPr/>
        </p:nvSpPr>
        <p:spPr bwMode="auto">
          <a:xfrm>
            <a:off x="2133600" y="2209800"/>
            <a:ext cx="4724400" cy="3352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76" name="Rectangle 216"/>
          <p:cNvSpPr>
            <a:spLocks noChangeArrowheads="1"/>
          </p:cNvSpPr>
          <p:nvPr/>
        </p:nvSpPr>
        <p:spPr bwMode="auto">
          <a:xfrm>
            <a:off x="5926138" y="4221163"/>
            <a:ext cx="292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</a:rPr>
              <a:t>OH</a:t>
            </a:r>
          </a:p>
        </p:txBody>
      </p:sp>
      <p:sp>
        <p:nvSpPr>
          <p:cNvPr id="15577" name="Rectangle 217"/>
          <p:cNvSpPr>
            <a:spLocks noChangeArrowheads="1"/>
          </p:cNvSpPr>
          <p:nvPr/>
        </p:nvSpPr>
        <p:spPr bwMode="auto">
          <a:xfrm>
            <a:off x="5038725" y="3151188"/>
            <a:ext cx="1603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O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78" name="Rectangle 218"/>
          <p:cNvSpPr>
            <a:spLocks noChangeArrowheads="1"/>
          </p:cNvSpPr>
          <p:nvPr/>
        </p:nvSpPr>
        <p:spPr bwMode="auto">
          <a:xfrm>
            <a:off x="5038725" y="464661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OH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79" name="Rectangle 219"/>
          <p:cNvSpPr>
            <a:spLocks noChangeArrowheads="1"/>
          </p:cNvSpPr>
          <p:nvPr/>
        </p:nvSpPr>
        <p:spPr bwMode="auto">
          <a:xfrm>
            <a:off x="3584575" y="379571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OH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80" name="Rectangle 220"/>
          <p:cNvSpPr>
            <a:spLocks noChangeArrowheads="1"/>
          </p:cNvSpPr>
          <p:nvPr/>
        </p:nvSpPr>
        <p:spPr bwMode="auto">
          <a:xfrm>
            <a:off x="2803525" y="405606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HO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81" name="Rectangle 221"/>
          <p:cNvSpPr>
            <a:spLocks noChangeArrowheads="1"/>
          </p:cNvSpPr>
          <p:nvPr/>
        </p:nvSpPr>
        <p:spPr bwMode="auto">
          <a:xfrm>
            <a:off x="3619500" y="2660650"/>
            <a:ext cx="5238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CH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82" name="Rectangle 222"/>
          <p:cNvSpPr>
            <a:spLocks noChangeArrowheads="1"/>
          </p:cNvSpPr>
          <p:nvPr/>
        </p:nvSpPr>
        <p:spPr bwMode="auto">
          <a:xfrm>
            <a:off x="3919538" y="2781300"/>
            <a:ext cx="111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2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83" name="Rectangle 223"/>
          <p:cNvSpPr>
            <a:spLocks noChangeArrowheads="1"/>
          </p:cNvSpPr>
          <p:nvPr/>
        </p:nvSpPr>
        <p:spPr bwMode="auto">
          <a:xfrm>
            <a:off x="4070350" y="2660650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OH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584" name="Freeform 224"/>
          <p:cNvSpPr>
            <a:spLocks/>
          </p:cNvSpPr>
          <p:nvPr/>
        </p:nvSpPr>
        <p:spPr bwMode="auto">
          <a:xfrm>
            <a:off x="5145088" y="3819525"/>
            <a:ext cx="815975" cy="638175"/>
          </a:xfrm>
          <a:custGeom>
            <a:avLst/>
            <a:gdLst/>
            <a:ahLst/>
            <a:cxnLst>
              <a:cxn ang="0">
                <a:pos x="12" y="300"/>
              </a:cxn>
              <a:cxn ang="0">
                <a:pos x="24" y="324"/>
              </a:cxn>
              <a:cxn ang="0">
                <a:pos x="276" y="12"/>
              </a:cxn>
              <a:cxn ang="0">
                <a:pos x="276" y="0"/>
              </a:cxn>
              <a:cxn ang="0">
                <a:pos x="276" y="0"/>
              </a:cxn>
              <a:cxn ang="0">
                <a:pos x="0" y="288"/>
              </a:cxn>
              <a:cxn ang="0">
                <a:pos x="12" y="300"/>
              </a:cxn>
            </a:cxnLst>
            <a:rect l="0" t="0" r="r" b="b"/>
            <a:pathLst>
              <a:path w="276" h="324">
                <a:moveTo>
                  <a:pt x="12" y="300"/>
                </a:moveTo>
                <a:lnTo>
                  <a:pt x="24" y="324"/>
                </a:lnTo>
                <a:lnTo>
                  <a:pt x="276" y="12"/>
                </a:lnTo>
                <a:lnTo>
                  <a:pt x="276" y="0"/>
                </a:lnTo>
                <a:lnTo>
                  <a:pt x="276" y="0"/>
                </a:lnTo>
                <a:lnTo>
                  <a:pt x="0" y="288"/>
                </a:lnTo>
                <a:lnTo>
                  <a:pt x="12" y="30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85" name="Line 225"/>
          <p:cNvSpPr>
            <a:spLocks noChangeShapeType="1"/>
          </p:cNvSpPr>
          <p:nvPr/>
        </p:nvSpPr>
        <p:spPr bwMode="auto">
          <a:xfrm flipH="1" flipV="1">
            <a:off x="5322888" y="3370263"/>
            <a:ext cx="638175" cy="4492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86" name="Line 226"/>
          <p:cNvSpPr>
            <a:spLocks noChangeShapeType="1"/>
          </p:cNvSpPr>
          <p:nvPr/>
        </p:nvSpPr>
        <p:spPr bwMode="auto">
          <a:xfrm flipH="1">
            <a:off x="3725863" y="3275013"/>
            <a:ext cx="12065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87" name="Line 227"/>
          <p:cNvSpPr>
            <a:spLocks noChangeShapeType="1"/>
          </p:cNvSpPr>
          <p:nvPr/>
        </p:nvSpPr>
        <p:spPr bwMode="auto">
          <a:xfrm flipH="1">
            <a:off x="2944813" y="3275013"/>
            <a:ext cx="781050" cy="54451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88" name="Freeform 228"/>
          <p:cNvSpPr>
            <a:spLocks/>
          </p:cNvSpPr>
          <p:nvPr/>
        </p:nvSpPr>
        <p:spPr bwMode="auto">
          <a:xfrm>
            <a:off x="2944813" y="3819525"/>
            <a:ext cx="815975" cy="638175"/>
          </a:xfrm>
          <a:custGeom>
            <a:avLst/>
            <a:gdLst/>
            <a:ahLst/>
            <a:cxnLst>
              <a:cxn ang="0">
                <a:pos x="264" y="300"/>
              </a:cxn>
              <a:cxn ang="0">
                <a:pos x="276" y="288"/>
              </a:cxn>
              <a:cxn ang="0">
                <a:pos x="0" y="0"/>
              </a:cxn>
              <a:cxn ang="0">
                <a:pos x="0" y="0"/>
              </a:cxn>
              <a:cxn ang="0">
                <a:pos x="0" y="12"/>
              </a:cxn>
              <a:cxn ang="0">
                <a:pos x="252" y="324"/>
              </a:cxn>
              <a:cxn ang="0">
                <a:pos x="264" y="300"/>
              </a:cxn>
            </a:cxnLst>
            <a:rect l="0" t="0" r="r" b="b"/>
            <a:pathLst>
              <a:path w="276" h="324">
                <a:moveTo>
                  <a:pt x="264" y="300"/>
                </a:moveTo>
                <a:lnTo>
                  <a:pt x="276" y="288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252" y="324"/>
                </a:lnTo>
                <a:lnTo>
                  <a:pt x="264" y="30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89" name="Freeform 229"/>
          <p:cNvSpPr>
            <a:spLocks/>
          </p:cNvSpPr>
          <p:nvPr/>
        </p:nvSpPr>
        <p:spPr bwMode="auto">
          <a:xfrm>
            <a:off x="3690938" y="4386263"/>
            <a:ext cx="1525587" cy="71437"/>
          </a:xfrm>
          <a:custGeom>
            <a:avLst/>
            <a:gdLst/>
            <a:ahLst/>
            <a:cxnLst>
              <a:cxn ang="0">
                <a:pos x="12" y="12"/>
              </a:cxn>
              <a:cxn ang="0">
                <a:pos x="0" y="36"/>
              </a:cxn>
              <a:cxn ang="0">
                <a:pos x="516" y="36"/>
              </a:cxn>
              <a:cxn ang="0">
                <a:pos x="504" y="12"/>
              </a:cxn>
              <a:cxn ang="0">
                <a:pos x="504" y="0"/>
              </a:cxn>
              <a:cxn ang="0">
                <a:pos x="12" y="0"/>
              </a:cxn>
              <a:cxn ang="0">
                <a:pos x="12" y="12"/>
              </a:cxn>
            </a:cxnLst>
            <a:rect l="0" t="0" r="r" b="b"/>
            <a:pathLst>
              <a:path w="516" h="36">
                <a:moveTo>
                  <a:pt x="12" y="12"/>
                </a:moveTo>
                <a:lnTo>
                  <a:pt x="0" y="36"/>
                </a:lnTo>
                <a:lnTo>
                  <a:pt x="516" y="36"/>
                </a:lnTo>
                <a:lnTo>
                  <a:pt x="504" y="12"/>
                </a:lnTo>
                <a:lnTo>
                  <a:pt x="504" y="0"/>
                </a:lnTo>
                <a:lnTo>
                  <a:pt x="12" y="0"/>
                </a:lnTo>
                <a:lnTo>
                  <a:pt x="12" y="12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0" name="Line 230"/>
          <p:cNvSpPr>
            <a:spLocks noChangeShapeType="1"/>
          </p:cNvSpPr>
          <p:nvPr/>
        </p:nvSpPr>
        <p:spPr bwMode="auto">
          <a:xfrm>
            <a:off x="5961063" y="3819525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1" name="Line 231"/>
          <p:cNvSpPr>
            <a:spLocks noChangeShapeType="1"/>
          </p:cNvSpPr>
          <p:nvPr/>
        </p:nvSpPr>
        <p:spPr bwMode="auto">
          <a:xfrm flipV="1">
            <a:off x="5961063" y="3394075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2" name="Line 232"/>
          <p:cNvSpPr>
            <a:spLocks noChangeShapeType="1"/>
          </p:cNvSpPr>
          <p:nvPr/>
        </p:nvSpPr>
        <p:spPr bwMode="auto">
          <a:xfrm flipV="1">
            <a:off x="5180013" y="3984625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3" name="Line 233"/>
          <p:cNvSpPr>
            <a:spLocks noChangeShapeType="1"/>
          </p:cNvSpPr>
          <p:nvPr/>
        </p:nvSpPr>
        <p:spPr bwMode="auto">
          <a:xfrm>
            <a:off x="5180013" y="4410075"/>
            <a:ext cx="3175" cy="2365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4" name="Line 234"/>
          <p:cNvSpPr>
            <a:spLocks noChangeShapeType="1"/>
          </p:cNvSpPr>
          <p:nvPr/>
        </p:nvSpPr>
        <p:spPr bwMode="auto">
          <a:xfrm flipV="1">
            <a:off x="3725863" y="4102100"/>
            <a:ext cx="3175" cy="307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5" name="Line 235"/>
          <p:cNvSpPr>
            <a:spLocks noChangeShapeType="1"/>
          </p:cNvSpPr>
          <p:nvPr/>
        </p:nvSpPr>
        <p:spPr bwMode="auto">
          <a:xfrm>
            <a:off x="3725863" y="4410075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6" name="Line 236"/>
          <p:cNvSpPr>
            <a:spLocks noChangeShapeType="1"/>
          </p:cNvSpPr>
          <p:nvPr/>
        </p:nvSpPr>
        <p:spPr bwMode="auto">
          <a:xfrm>
            <a:off x="2944813" y="3819525"/>
            <a:ext cx="3175" cy="2365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7" name="Line 237"/>
          <p:cNvSpPr>
            <a:spLocks noChangeShapeType="1"/>
          </p:cNvSpPr>
          <p:nvPr/>
        </p:nvSpPr>
        <p:spPr bwMode="auto">
          <a:xfrm flipV="1">
            <a:off x="2944813" y="3394075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8" name="Line 238"/>
          <p:cNvSpPr>
            <a:spLocks noChangeShapeType="1"/>
          </p:cNvSpPr>
          <p:nvPr/>
        </p:nvSpPr>
        <p:spPr bwMode="auto">
          <a:xfrm>
            <a:off x="3725863" y="3275013"/>
            <a:ext cx="3175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599" name="Line 239"/>
          <p:cNvSpPr>
            <a:spLocks noChangeShapeType="1"/>
          </p:cNvSpPr>
          <p:nvPr/>
        </p:nvSpPr>
        <p:spPr bwMode="auto">
          <a:xfrm flipV="1">
            <a:off x="3725863" y="2967038"/>
            <a:ext cx="3175" cy="307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00" name="Rectangle 240"/>
          <p:cNvSpPr>
            <a:spLocks noChangeArrowheads="1"/>
          </p:cNvSpPr>
          <p:nvPr/>
        </p:nvSpPr>
        <p:spPr bwMode="auto">
          <a:xfrm>
            <a:off x="6032500" y="3676650"/>
            <a:ext cx="111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1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601" name="Rectangle 241"/>
          <p:cNvSpPr>
            <a:spLocks noChangeArrowheads="1"/>
          </p:cNvSpPr>
          <p:nvPr/>
        </p:nvSpPr>
        <p:spPr bwMode="auto">
          <a:xfrm>
            <a:off x="5251450" y="4362450"/>
            <a:ext cx="112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2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602" name="Rectangle 242"/>
          <p:cNvSpPr>
            <a:spLocks noChangeArrowheads="1"/>
          </p:cNvSpPr>
          <p:nvPr/>
        </p:nvSpPr>
        <p:spPr bwMode="auto">
          <a:xfrm>
            <a:off x="3760788" y="4433888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3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603" name="Rectangle 243"/>
          <p:cNvSpPr>
            <a:spLocks noChangeArrowheads="1"/>
          </p:cNvSpPr>
          <p:nvPr/>
        </p:nvSpPr>
        <p:spPr bwMode="auto">
          <a:xfrm>
            <a:off x="2590800" y="3630613"/>
            <a:ext cx="112713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4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604" name="Rectangle 244"/>
          <p:cNvSpPr>
            <a:spLocks noChangeArrowheads="1"/>
          </p:cNvSpPr>
          <p:nvPr/>
        </p:nvSpPr>
        <p:spPr bwMode="auto">
          <a:xfrm>
            <a:off x="3797300" y="3322638"/>
            <a:ext cx="112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5</a:t>
            </a:r>
            <a:endParaRPr lang="en-US" sz="1600">
              <a:solidFill>
                <a:schemeClr val="bg2"/>
              </a:solidFill>
            </a:endParaRPr>
          </a:p>
        </p:txBody>
      </p:sp>
      <p:sp>
        <p:nvSpPr>
          <p:cNvPr id="15605" name="Rectangle 245"/>
          <p:cNvSpPr>
            <a:spLocks noChangeArrowheads="1"/>
          </p:cNvSpPr>
          <p:nvPr/>
        </p:nvSpPr>
        <p:spPr bwMode="auto">
          <a:xfrm>
            <a:off x="3548063" y="2376488"/>
            <a:ext cx="1127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bg2"/>
                </a:solidFill>
                <a:latin typeface="New York" charset="0"/>
              </a:rPr>
              <a:t>6</a:t>
            </a:r>
            <a:endParaRPr lang="en-US" sz="16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762000" y="1570038"/>
            <a:ext cx="7772400" cy="4876800"/>
          </a:xfrm>
          <a:prstGeom prst="rect">
            <a:avLst/>
          </a:prstGeom>
          <a:solidFill>
            <a:schemeClr val="tx1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1828800" y="4079875"/>
            <a:ext cx="1047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3300">
                <a:solidFill>
                  <a:srgbClr val="000000"/>
                </a:solidFill>
              </a:rPr>
              <a:t> </a:t>
            </a:r>
            <a:endParaRPr lang="en-US"/>
          </a:p>
        </p:txBody>
      </p:sp>
      <p:grpSp>
        <p:nvGrpSpPr>
          <p:cNvPr id="67588" name="Group 4"/>
          <p:cNvGrpSpPr>
            <a:grpSpLocks/>
          </p:cNvGrpSpPr>
          <p:nvPr/>
        </p:nvGrpSpPr>
        <p:grpSpPr bwMode="auto">
          <a:xfrm>
            <a:off x="1447800" y="1570038"/>
            <a:ext cx="2120900" cy="2103437"/>
            <a:chOff x="3960" y="2316"/>
            <a:chExt cx="1336" cy="1325"/>
          </a:xfrm>
        </p:grpSpPr>
        <p:sp>
          <p:nvSpPr>
            <p:cNvPr id="67589" name="Rectangle 5"/>
            <p:cNvSpPr>
              <a:spLocks noChangeArrowheads="1"/>
            </p:cNvSpPr>
            <p:nvPr/>
          </p:nvSpPr>
          <p:spPr bwMode="auto">
            <a:xfrm>
              <a:off x="5088" y="3252"/>
              <a:ext cx="2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OH</a:t>
              </a:r>
              <a:endParaRPr lang="en-US"/>
            </a:p>
          </p:txBody>
        </p:sp>
        <p:sp>
          <p:nvSpPr>
            <p:cNvPr id="67590" name="Rectangle 6"/>
            <p:cNvSpPr>
              <a:spLocks noChangeArrowheads="1"/>
            </p:cNvSpPr>
            <p:nvPr/>
          </p:nvSpPr>
          <p:spPr bwMode="auto">
            <a:xfrm>
              <a:off x="4788" y="2676"/>
              <a:ext cx="1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O</a:t>
              </a:r>
              <a:endParaRPr lang="en-US"/>
            </a:p>
          </p:txBody>
        </p:sp>
        <p:sp>
          <p:nvSpPr>
            <p:cNvPr id="67591" name="Rectangle 7"/>
            <p:cNvSpPr>
              <a:spLocks noChangeArrowheads="1"/>
            </p:cNvSpPr>
            <p:nvPr/>
          </p:nvSpPr>
          <p:spPr bwMode="auto">
            <a:xfrm>
              <a:off x="4788" y="3468"/>
              <a:ext cx="2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OH</a:t>
              </a:r>
              <a:endParaRPr lang="en-US"/>
            </a:p>
          </p:txBody>
        </p:sp>
        <p:sp>
          <p:nvSpPr>
            <p:cNvPr id="67592" name="Rectangle 8"/>
            <p:cNvSpPr>
              <a:spLocks noChangeArrowheads="1"/>
            </p:cNvSpPr>
            <p:nvPr/>
          </p:nvSpPr>
          <p:spPr bwMode="auto">
            <a:xfrm>
              <a:off x="4296" y="3036"/>
              <a:ext cx="2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OH</a:t>
              </a:r>
              <a:endParaRPr lang="en-US"/>
            </a:p>
          </p:txBody>
        </p:sp>
        <p:sp>
          <p:nvSpPr>
            <p:cNvPr id="67593" name="Rectangle 9"/>
            <p:cNvSpPr>
              <a:spLocks noChangeArrowheads="1"/>
            </p:cNvSpPr>
            <p:nvPr/>
          </p:nvSpPr>
          <p:spPr bwMode="auto">
            <a:xfrm>
              <a:off x="4032" y="3168"/>
              <a:ext cx="2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HO</a:t>
              </a:r>
              <a:endParaRPr lang="en-US"/>
            </a:p>
          </p:txBody>
        </p:sp>
        <p:sp>
          <p:nvSpPr>
            <p:cNvPr id="67594" name="Rectangle 10"/>
            <p:cNvSpPr>
              <a:spLocks noChangeArrowheads="1"/>
            </p:cNvSpPr>
            <p:nvPr/>
          </p:nvSpPr>
          <p:spPr bwMode="auto">
            <a:xfrm>
              <a:off x="4308" y="2460"/>
              <a:ext cx="20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CH</a:t>
              </a:r>
              <a:endParaRPr lang="en-US"/>
            </a:p>
          </p:txBody>
        </p:sp>
        <p:sp>
          <p:nvSpPr>
            <p:cNvPr id="67595" name="Rectangle 11"/>
            <p:cNvSpPr>
              <a:spLocks noChangeArrowheads="1"/>
            </p:cNvSpPr>
            <p:nvPr/>
          </p:nvSpPr>
          <p:spPr bwMode="auto">
            <a:xfrm>
              <a:off x="4500" y="2532"/>
              <a:ext cx="62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>
                  <a:solidFill>
                    <a:srgbClr val="000000"/>
                  </a:solidFill>
                  <a:latin typeface="New York" charset="0"/>
                </a:rPr>
                <a:t>2</a:t>
              </a:r>
              <a:endParaRPr lang="en-US"/>
            </a:p>
          </p:txBody>
        </p:sp>
        <p:sp>
          <p:nvSpPr>
            <p:cNvPr id="67596" name="Rectangle 12"/>
            <p:cNvSpPr>
              <a:spLocks noChangeArrowheads="1"/>
            </p:cNvSpPr>
            <p:nvPr/>
          </p:nvSpPr>
          <p:spPr bwMode="auto">
            <a:xfrm>
              <a:off x="4572" y="2460"/>
              <a:ext cx="2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OH</a:t>
              </a:r>
              <a:endParaRPr lang="en-US"/>
            </a:p>
          </p:txBody>
        </p:sp>
        <p:sp>
          <p:nvSpPr>
            <p:cNvPr id="67597" name="Freeform 13"/>
            <p:cNvSpPr>
              <a:spLocks/>
            </p:cNvSpPr>
            <p:nvPr/>
          </p:nvSpPr>
          <p:spPr bwMode="auto">
            <a:xfrm>
              <a:off x="4824" y="3048"/>
              <a:ext cx="276" cy="324"/>
            </a:xfrm>
            <a:custGeom>
              <a:avLst/>
              <a:gdLst/>
              <a:ahLst/>
              <a:cxnLst>
                <a:cxn ang="0">
                  <a:pos x="12" y="300"/>
                </a:cxn>
                <a:cxn ang="0">
                  <a:pos x="24" y="324"/>
                </a:cxn>
                <a:cxn ang="0">
                  <a:pos x="276" y="12"/>
                </a:cxn>
                <a:cxn ang="0">
                  <a:pos x="276" y="0"/>
                </a:cxn>
                <a:cxn ang="0">
                  <a:pos x="276" y="0"/>
                </a:cxn>
                <a:cxn ang="0">
                  <a:pos x="0" y="288"/>
                </a:cxn>
                <a:cxn ang="0">
                  <a:pos x="12" y="300"/>
                </a:cxn>
              </a:cxnLst>
              <a:rect l="0" t="0" r="r" b="b"/>
              <a:pathLst>
                <a:path w="276" h="324">
                  <a:moveTo>
                    <a:pt x="12" y="300"/>
                  </a:moveTo>
                  <a:lnTo>
                    <a:pt x="24" y="324"/>
                  </a:lnTo>
                  <a:lnTo>
                    <a:pt x="276" y="12"/>
                  </a:lnTo>
                  <a:lnTo>
                    <a:pt x="276" y="0"/>
                  </a:lnTo>
                  <a:lnTo>
                    <a:pt x="276" y="0"/>
                  </a:lnTo>
                  <a:lnTo>
                    <a:pt x="0" y="288"/>
                  </a:lnTo>
                  <a:lnTo>
                    <a:pt x="12" y="30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598" name="Line 14"/>
            <p:cNvSpPr>
              <a:spLocks noChangeShapeType="1"/>
            </p:cNvSpPr>
            <p:nvPr/>
          </p:nvSpPr>
          <p:spPr bwMode="auto">
            <a:xfrm flipH="1" flipV="1">
              <a:off x="4884" y="2820"/>
              <a:ext cx="216" cy="2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599" name="Line 15"/>
            <p:cNvSpPr>
              <a:spLocks noChangeShapeType="1"/>
            </p:cNvSpPr>
            <p:nvPr/>
          </p:nvSpPr>
          <p:spPr bwMode="auto">
            <a:xfrm flipH="1">
              <a:off x="4344" y="2772"/>
              <a:ext cx="40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0" name="Line 16"/>
            <p:cNvSpPr>
              <a:spLocks noChangeShapeType="1"/>
            </p:cNvSpPr>
            <p:nvPr/>
          </p:nvSpPr>
          <p:spPr bwMode="auto">
            <a:xfrm flipH="1">
              <a:off x="4080" y="2772"/>
              <a:ext cx="264" cy="27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1" name="Freeform 17"/>
            <p:cNvSpPr>
              <a:spLocks/>
            </p:cNvSpPr>
            <p:nvPr/>
          </p:nvSpPr>
          <p:spPr bwMode="auto">
            <a:xfrm>
              <a:off x="4080" y="3048"/>
              <a:ext cx="276" cy="324"/>
            </a:xfrm>
            <a:custGeom>
              <a:avLst/>
              <a:gdLst/>
              <a:ahLst/>
              <a:cxnLst>
                <a:cxn ang="0">
                  <a:pos x="264" y="300"/>
                </a:cxn>
                <a:cxn ang="0">
                  <a:pos x="276" y="28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2" y="324"/>
                </a:cxn>
                <a:cxn ang="0">
                  <a:pos x="264" y="300"/>
                </a:cxn>
              </a:cxnLst>
              <a:rect l="0" t="0" r="r" b="b"/>
              <a:pathLst>
                <a:path w="276" h="324">
                  <a:moveTo>
                    <a:pt x="264" y="300"/>
                  </a:moveTo>
                  <a:lnTo>
                    <a:pt x="276" y="28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52" y="324"/>
                  </a:lnTo>
                  <a:lnTo>
                    <a:pt x="264" y="30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2" name="Freeform 18"/>
            <p:cNvSpPr>
              <a:spLocks/>
            </p:cNvSpPr>
            <p:nvPr/>
          </p:nvSpPr>
          <p:spPr bwMode="auto">
            <a:xfrm>
              <a:off x="4332" y="3336"/>
              <a:ext cx="516" cy="36"/>
            </a:xfrm>
            <a:custGeom>
              <a:avLst/>
              <a:gdLst/>
              <a:ahLst/>
              <a:cxnLst>
                <a:cxn ang="0">
                  <a:pos x="12" y="12"/>
                </a:cxn>
                <a:cxn ang="0">
                  <a:pos x="0" y="36"/>
                </a:cxn>
                <a:cxn ang="0">
                  <a:pos x="516" y="36"/>
                </a:cxn>
                <a:cxn ang="0">
                  <a:pos x="504" y="12"/>
                </a:cxn>
                <a:cxn ang="0">
                  <a:pos x="504" y="0"/>
                </a:cxn>
                <a:cxn ang="0">
                  <a:pos x="12" y="0"/>
                </a:cxn>
                <a:cxn ang="0">
                  <a:pos x="12" y="12"/>
                </a:cxn>
              </a:cxnLst>
              <a:rect l="0" t="0" r="r" b="b"/>
              <a:pathLst>
                <a:path w="516" h="36">
                  <a:moveTo>
                    <a:pt x="12" y="12"/>
                  </a:moveTo>
                  <a:lnTo>
                    <a:pt x="0" y="36"/>
                  </a:lnTo>
                  <a:lnTo>
                    <a:pt x="516" y="36"/>
                  </a:lnTo>
                  <a:lnTo>
                    <a:pt x="504" y="12"/>
                  </a:lnTo>
                  <a:lnTo>
                    <a:pt x="504" y="0"/>
                  </a:lnTo>
                  <a:lnTo>
                    <a:pt x="12" y="0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3" name="Line 19"/>
            <p:cNvSpPr>
              <a:spLocks noChangeShapeType="1"/>
            </p:cNvSpPr>
            <p:nvPr/>
          </p:nvSpPr>
          <p:spPr bwMode="auto">
            <a:xfrm>
              <a:off x="5100" y="3048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4" name="Line 20"/>
            <p:cNvSpPr>
              <a:spLocks noChangeShapeType="1"/>
            </p:cNvSpPr>
            <p:nvPr/>
          </p:nvSpPr>
          <p:spPr bwMode="auto">
            <a:xfrm flipV="1">
              <a:off x="5100" y="2832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5" name="Line 21"/>
            <p:cNvSpPr>
              <a:spLocks noChangeShapeType="1"/>
            </p:cNvSpPr>
            <p:nvPr/>
          </p:nvSpPr>
          <p:spPr bwMode="auto">
            <a:xfrm flipV="1">
              <a:off x="4836" y="3132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6" name="Line 22"/>
            <p:cNvSpPr>
              <a:spLocks noChangeShapeType="1"/>
            </p:cNvSpPr>
            <p:nvPr/>
          </p:nvSpPr>
          <p:spPr bwMode="auto">
            <a:xfrm>
              <a:off x="4836" y="3348"/>
              <a:ext cx="1" cy="1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7" name="Line 23"/>
            <p:cNvSpPr>
              <a:spLocks noChangeShapeType="1"/>
            </p:cNvSpPr>
            <p:nvPr/>
          </p:nvSpPr>
          <p:spPr bwMode="auto">
            <a:xfrm flipV="1">
              <a:off x="4344" y="3192"/>
              <a:ext cx="1" cy="15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8" name="Line 24"/>
            <p:cNvSpPr>
              <a:spLocks noChangeShapeType="1"/>
            </p:cNvSpPr>
            <p:nvPr/>
          </p:nvSpPr>
          <p:spPr bwMode="auto">
            <a:xfrm>
              <a:off x="4344" y="3348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9" name="Line 25"/>
            <p:cNvSpPr>
              <a:spLocks noChangeShapeType="1"/>
            </p:cNvSpPr>
            <p:nvPr/>
          </p:nvSpPr>
          <p:spPr bwMode="auto">
            <a:xfrm>
              <a:off x="4080" y="3048"/>
              <a:ext cx="1" cy="1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0" name="Line 26"/>
            <p:cNvSpPr>
              <a:spLocks noChangeShapeType="1"/>
            </p:cNvSpPr>
            <p:nvPr/>
          </p:nvSpPr>
          <p:spPr bwMode="auto">
            <a:xfrm flipV="1">
              <a:off x="4080" y="2832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1" name="Line 27"/>
            <p:cNvSpPr>
              <a:spLocks noChangeShapeType="1"/>
            </p:cNvSpPr>
            <p:nvPr/>
          </p:nvSpPr>
          <p:spPr bwMode="auto">
            <a:xfrm>
              <a:off x="4344" y="2772"/>
              <a:ext cx="1" cy="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2" name="Line 28"/>
            <p:cNvSpPr>
              <a:spLocks noChangeShapeType="1"/>
            </p:cNvSpPr>
            <p:nvPr/>
          </p:nvSpPr>
          <p:spPr bwMode="auto">
            <a:xfrm flipV="1">
              <a:off x="4344" y="2616"/>
              <a:ext cx="1" cy="15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3" name="Rectangle 29"/>
            <p:cNvSpPr>
              <a:spLocks noChangeArrowheads="1"/>
            </p:cNvSpPr>
            <p:nvPr/>
          </p:nvSpPr>
          <p:spPr bwMode="auto">
            <a:xfrm>
              <a:off x="5124" y="2976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1</a:t>
              </a:r>
              <a:endParaRPr lang="en-US"/>
            </a:p>
          </p:txBody>
        </p:sp>
        <p:sp>
          <p:nvSpPr>
            <p:cNvPr id="67614" name="Rectangle 30"/>
            <p:cNvSpPr>
              <a:spLocks noChangeArrowheads="1"/>
            </p:cNvSpPr>
            <p:nvPr/>
          </p:nvSpPr>
          <p:spPr bwMode="auto">
            <a:xfrm>
              <a:off x="4860" y="3324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2</a:t>
              </a:r>
              <a:endParaRPr lang="en-US"/>
            </a:p>
          </p:txBody>
        </p:sp>
        <p:sp>
          <p:nvSpPr>
            <p:cNvPr id="67615" name="Rectangle 31"/>
            <p:cNvSpPr>
              <a:spLocks noChangeArrowheads="1"/>
            </p:cNvSpPr>
            <p:nvPr/>
          </p:nvSpPr>
          <p:spPr bwMode="auto">
            <a:xfrm>
              <a:off x="4356" y="3360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3</a:t>
              </a:r>
              <a:endParaRPr lang="en-US"/>
            </a:p>
          </p:txBody>
        </p:sp>
        <p:sp>
          <p:nvSpPr>
            <p:cNvPr id="67616" name="Rectangle 32"/>
            <p:cNvSpPr>
              <a:spLocks noChangeArrowheads="1"/>
            </p:cNvSpPr>
            <p:nvPr/>
          </p:nvSpPr>
          <p:spPr bwMode="auto">
            <a:xfrm>
              <a:off x="3960" y="2952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4</a:t>
              </a:r>
              <a:endParaRPr lang="en-US"/>
            </a:p>
          </p:txBody>
        </p:sp>
        <p:sp>
          <p:nvSpPr>
            <p:cNvPr id="67617" name="Rectangle 33"/>
            <p:cNvSpPr>
              <a:spLocks noChangeArrowheads="1"/>
            </p:cNvSpPr>
            <p:nvPr/>
          </p:nvSpPr>
          <p:spPr bwMode="auto">
            <a:xfrm>
              <a:off x="4368" y="2796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5</a:t>
              </a:r>
              <a:endParaRPr lang="en-US"/>
            </a:p>
          </p:txBody>
        </p:sp>
        <p:sp>
          <p:nvSpPr>
            <p:cNvPr id="67618" name="Rectangle 34"/>
            <p:cNvSpPr>
              <a:spLocks noChangeArrowheads="1"/>
            </p:cNvSpPr>
            <p:nvPr/>
          </p:nvSpPr>
          <p:spPr bwMode="auto">
            <a:xfrm>
              <a:off x="4284" y="2316"/>
              <a:ext cx="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  <a:latin typeface="New York" charset="0"/>
                </a:rPr>
                <a:t>6</a:t>
              </a:r>
              <a:endParaRPr lang="en-US"/>
            </a:p>
          </p:txBody>
        </p:sp>
      </p:grpSp>
      <p:sp>
        <p:nvSpPr>
          <p:cNvPr id="67619" name="Rectangle 35"/>
          <p:cNvSpPr>
            <a:spLocks noChangeArrowheads="1"/>
          </p:cNvSpPr>
          <p:nvPr/>
        </p:nvSpPr>
        <p:spPr bwMode="auto">
          <a:xfrm>
            <a:off x="3657600" y="2560638"/>
            <a:ext cx="171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>
                <a:solidFill>
                  <a:schemeClr val="bg2"/>
                </a:solidFill>
              </a:rPr>
              <a:t>+</a:t>
            </a:r>
          </a:p>
        </p:txBody>
      </p:sp>
      <p:grpSp>
        <p:nvGrpSpPr>
          <p:cNvPr id="67620" name="Group 36"/>
          <p:cNvGrpSpPr>
            <a:grpSpLocks/>
          </p:cNvGrpSpPr>
          <p:nvPr/>
        </p:nvGrpSpPr>
        <p:grpSpPr bwMode="auto">
          <a:xfrm>
            <a:off x="4114800" y="1970088"/>
            <a:ext cx="2057400" cy="1511300"/>
            <a:chOff x="2880" y="1500"/>
            <a:chExt cx="1296" cy="952"/>
          </a:xfrm>
        </p:grpSpPr>
        <p:sp>
          <p:nvSpPr>
            <p:cNvPr id="67621" name="Line 37"/>
            <p:cNvSpPr>
              <a:spLocks noChangeShapeType="1"/>
            </p:cNvSpPr>
            <p:nvPr/>
          </p:nvSpPr>
          <p:spPr bwMode="auto">
            <a:xfrm>
              <a:off x="3634" y="1970"/>
              <a:ext cx="146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2" name="Line 38"/>
            <p:cNvSpPr>
              <a:spLocks noChangeShapeType="1"/>
            </p:cNvSpPr>
            <p:nvPr/>
          </p:nvSpPr>
          <p:spPr bwMode="auto">
            <a:xfrm>
              <a:off x="3216" y="1968"/>
              <a:ext cx="146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3" name="Line 39"/>
            <p:cNvSpPr>
              <a:spLocks noChangeShapeType="1"/>
            </p:cNvSpPr>
            <p:nvPr/>
          </p:nvSpPr>
          <p:spPr bwMode="auto">
            <a:xfrm>
              <a:off x="3488" y="2100"/>
              <a:ext cx="1" cy="1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4" name="Line 40"/>
            <p:cNvSpPr>
              <a:spLocks noChangeShapeType="1"/>
            </p:cNvSpPr>
            <p:nvPr/>
          </p:nvSpPr>
          <p:spPr bwMode="auto">
            <a:xfrm>
              <a:off x="3488" y="1727"/>
              <a:ext cx="1" cy="1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25" name="Rectangle 41"/>
            <p:cNvSpPr>
              <a:spLocks noChangeArrowheads="1"/>
            </p:cNvSpPr>
            <p:nvPr/>
          </p:nvSpPr>
          <p:spPr bwMode="auto">
            <a:xfrm>
              <a:off x="3423" y="1840"/>
              <a:ext cx="16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</a:rPr>
                <a:t>Si</a:t>
              </a:r>
              <a:endParaRPr lang="en-US"/>
            </a:p>
          </p:txBody>
        </p:sp>
        <p:sp>
          <p:nvSpPr>
            <p:cNvPr id="67626" name="Rectangle 42"/>
            <p:cNvSpPr>
              <a:spLocks noChangeArrowheads="1"/>
            </p:cNvSpPr>
            <p:nvPr/>
          </p:nvSpPr>
          <p:spPr bwMode="auto">
            <a:xfrm>
              <a:off x="3440" y="2197"/>
              <a:ext cx="2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</a:rPr>
                <a:t>CH</a:t>
              </a:r>
              <a:endParaRPr lang="en-US"/>
            </a:p>
          </p:txBody>
        </p:sp>
        <p:sp>
          <p:nvSpPr>
            <p:cNvPr id="67627" name="Rectangle 43"/>
            <p:cNvSpPr>
              <a:spLocks noChangeArrowheads="1"/>
            </p:cNvSpPr>
            <p:nvPr/>
          </p:nvSpPr>
          <p:spPr bwMode="auto">
            <a:xfrm>
              <a:off x="3715" y="2279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67628" name="Rectangle 44"/>
            <p:cNvSpPr>
              <a:spLocks noChangeArrowheads="1"/>
            </p:cNvSpPr>
            <p:nvPr/>
          </p:nvSpPr>
          <p:spPr bwMode="auto">
            <a:xfrm>
              <a:off x="3440" y="1500"/>
              <a:ext cx="2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</a:rPr>
                <a:t>CH</a:t>
              </a:r>
              <a:endParaRPr lang="en-US"/>
            </a:p>
          </p:txBody>
        </p:sp>
        <p:sp>
          <p:nvSpPr>
            <p:cNvPr id="67629" name="Rectangle 45"/>
            <p:cNvSpPr>
              <a:spLocks noChangeArrowheads="1"/>
            </p:cNvSpPr>
            <p:nvPr/>
          </p:nvSpPr>
          <p:spPr bwMode="auto">
            <a:xfrm>
              <a:off x="3715" y="1581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67630" name="Rectangle 46"/>
            <p:cNvSpPr>
              <a:spLocks noChangeArrowheads="1"/>
            </p:cNvSpPr>
            <p:nvPr/>
          </p:nvSpPr>
          <p:spPr bwMode="auto">
            <a:xfrm>
              <a:off x="3829" y="1856"/>
              <a:ext cx="2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>
                  <a:solidFill>
                    <a:srgbClr val="000000"/>
                  </a:solidFill>
                </a:rPr>
                <a:t>CH</a:t>
              </a:r>
              <a:endParaRPr lang="en-US"/>
            </a:p>
          </p:txBody>
        </p:sp>
        <p:sp>
          <p:nvSpPr>
            <p:cNvPr id="67631" name="Rectangle 47"/>
            <p:cNvSpPr>
              <a:spLocks noChangeArrowheads="1"/>
            </p:cNvSpPr>
            <p:nvPr/>
          </p:nvSpPr>
          <p:spPr bwMode="auto">
            <a:xfrm>
              <a:off x="4104" y="1938"/>
              <a:ext cx="7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3</a:t>
              </a:r>
              <a:endParaRPr lang="en-US"/>
            </a:p>
          </p:txBody>
        </p:sp>
        <p:sp>
          <p:nvSpPr>
            <p:cNvPr id="67632" name="Rectangle 48"/>
            <p:cNvSpPr>
              <a:spLocks noChangeArrowheads="1"/>
            </p:cNvSpPr>
            <p:nvPr/>
          </p:nvSpPr>
          <p:spPr bwMode="auto">
            <a:xfrm>
              <a:off x="2880" y="1846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>
                  <a:solidFill>
                    <a:schemeClr val="bg2"/>
                  </a:solidFill>
                </a:rPr>
                <a:t>5Cl</a:t>
              </a:r>
            </a:p>
          </p:txBody>
        </p:sp>
      </p:grpSp>
      <p:sp>
        <p:nvSpPr>
          <p:cNvPr id="67633" name="Rectangle 49"/>
          <p:cNvSpPr>
            <a:spLocks noChangeArrowheads="1"/>
          </p:cNvSpPr>
          <p:nvPr/>
        </p:nvSpPr>
        <p:spPr bwMode="auto">
          <a:xfrm>
            <a:off x="4914900" y="5722938"/>
            <a:ext cx="11811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</a:rPr>
              <a:t>O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-Si(CH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)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</a:p>
          <a:p>
            <a:endParaRPr lang="en-US"/>
          </a:p>
        </p:txBody>
      </p:sp>
      <p:sp>
        <p:nvSpPr>
          <p:cNvPr id="67634" name="Rectangle 50"/>
          <p:cNvSpPr>
            <a:spLocks noChangeArrowheads="1"/>
          </p:cNvSpPr>
          <p:nvPr/>
        </p:nvSpPr>
        <p:spPr bwMode="auto">
          <a:xfrm>
            <a:off x="4438650" y="4808538"/>
            <a:ext cx="177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O</a:t>
            </a:r>
            <a:endParaRPr lang="en-US"/>
          </a:p>
        </p:txBody>
      </p:sp>
      <p:sp>
        <p:nvSpPr>
          <p:cNvPr id="67635" name="Rectangle 51"/>
          <p:cNvSpPr>
            <a:spLocks noChangeArrowheads="1"/>
          </p:cNvSpPr>
          <p:nvPr/>
        </p:nvSpPr>
        <p:spPr bwMode="auto">
          <a:xfrm>
            <a:off x="4438650" y="6065838"/>
            <a:ext cx="11080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O-Si(CH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)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</a:p>
          <a:p>
            <a:endParaRPr lang="en-US"/>
          </a:p>
        </p:txBody>
      </p:sp>
      <p:sp>
        <p:nvSpPr>
          <p:cNvPr id="67636" name="Rectangle 52"/>
          <p:cNvSpPr>
            <a:spLocks noChangeArrowheads="1"/>
          </p:cNvSpPr>
          <p:nvPr/>
        </p:nvSpPr>
        <p:spPr bwMode="auto">
          <a:xfrm>
            <a:off x="3657600" y="5380038"/>
            <a:ext cx="11080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O-Si(CH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)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</a:p>
          <a:p>
            <a:endParaRPr lang="en-US"/>
          </a:p>
        </p:txBody>
      </p:sp>
      <p:sp>
        <p:nvSpPr>
          <p:cNvPr id="67637" name="Rectangle 53"/>
          <p:cNvSpPr>
            <a:spLocks noChangeArrowheads="1"/>
          </p:cNvSpPr>
          <p:nvPr/>
        </p:nvSpPr>
        <p:spPr bwMode="auto">
          <a:xfrm>
            <a:off x="2306638" y="5581650"/>
            <a:ext cx="1184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(CH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)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-Si-O</a:t>
            </a:r>
            <a:endParaRPr lang="en-US" sz="1800" baseline="-25000">
              <a:solidFill>
                <a:srgbClr val="000000"/>
              </a:solidFill>
              <a:latin typeface="New York" charset="0"/>
            </a:endParaRPr>
          </a:p>
          <a:p>
            <a:endParaRPr lang="en-US" sz="1800">
              <a:solidFill>
                <a:srgbClr val="000000"/>
              </a:solidFill>
              <a:latin typeface="New York" charset="0"/>
            </a:endParaRPr>
          </a:p>
        </p:txBody>
      </p:sp>
      <p:sp>
        <p:nvSpPr>
          <p:cNvPr id="67638" name="Rectangle 54"/>
          <p:cNvSpPr>
            <a:spLocks noChangeArrowheads="1"/>
          </p:cNvSpPr>
          <p:nvPr/>
        </p:nvSpPr>
        <p:spPr bwMode="auto">
          <a:xfrm>
            <a:off x="3676650" y="4465638"/>
            <a:ext cx="330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CH</a:t>
            </a:r>
            <a:endParaRPr lang="en-US"/>
          </a:p>
        </p:txBody>
      </p:sp>
      <p:sp>
        <p:nvSpPr>
          <p:cNvPr id="67639" name="Rectangle 55"/>
          <p:cNvSpPr>
            <a:spLocks noChangeArrowheads="1"/>
          </p:cNvSpPr>
          <p:nvPr/>
        </p:nvSpPr>
        <p:spPr bwMode="auto">
          <a:xfrm>
            <a:off x="3981450" y="4579938"/>
            <a:ext cx="984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>
                <a:solidFill>
                  <a:srgbClr val="000000"/>
                </a:solidFill>
                <a:latin typeface="New York" charset="0"/>
              </a:rPr>
              <a:t>2</a:t>
            </a:r>
            <a:endParaRPr lang="en-US"/>
          </a:p>
        </p:txBody>
      </p:sp>
      <p:sp>
        <p:nvSpPr>
          <p:cNvPr id="67640" name="Rectangle 56"/>
          <p:cNvSpPr>
            <a:spLocks noChangeArrowheads="1"/>
          </p:cNvSpPr>
          <p:nvPr/>
        </p:nvSpPr>
        <p:spPr bwMode="auto">
          <a:xfrm>
            <a:off x="4095750" y="4465638"/>
            <a:ext cx="1108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O-Si(CH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  <a:r>
              <a:rPr lang="en-US" sz="1800">
                <a:solidFill>
                  <a:srgbClr val="000000"/>
                </a:solidFill>
                <a:latin typeface="New York" charset="0"/>
              </a:rPr>
              <a:t>)</a:t>
            </a:r>
            <a:r>
              <a:rPr lang="en-US" sz="1800" baseline="-25000">
                <a:solidFill>
                  <a:srgbClr val="000000"/>
                </a:solidFill>
                <a:latin typeface="New York" charset="0"/>
              </a:rPr>
              <a:t>3</a:t>
            </a:r>
          </a:p>
        </p:txBody>
      </p:sp>
      <p:sp>
        <p:nvSpPr>
          <p:cNvPr id="67641" name="Freeform 57"/>
          <p:cNvSpPr>
            <a:spLocks/>
          </p:cNvSpPr>
          <p:nvPr/>
        </p:nvSpPr>
        <p:spPr bwMode="auto">
          <a:xfrm>
            <a:off x="4495800" y="5399088"/>
            <a:ext cx="438150" cy="514350"/>
          </a:xfrm>
          <a:custGeom>
            <a:avLst/>
            <a:gdLst/>
            <a:ahLst/>
            <a:cxnLst>
              <a:cxn ang="0">
                <a:pos x="12" y="300"/>
              </a:cxn>
              <a:cxn ang="0">
                <a:pos x="24" y="324"/>
              </a:cxn>
              <a:cxn ang="0">
                <a:pos x="276" y="12"/>
              </a:cxn>
              <a:cxn ang="0">
                <a:pos x="276" y="0"/>
              </a:cxn>
              <a:cxn ang="0">
                <a:pos x="276" y="0"/>
              </a:cxn>
              <a:cxn ang="0">
                <a:pos x="0" y="288"/>
              </a:cxn>
              <a:cxn ang="0">
                <a:pos x="12" y="300"/>
              </a:cxn>
            </a:cxnLst>
            <a:rect l="0" t="0" r="r" b="b"/>
            <a:pathLst>
              <a:path w="276" h="324">
                <a:moveTo>
                  <a:pt x="12" y="300"/>
                </a:moveTo>
                <a:lnTo>
                  <a:pt x="24" y="324"/>
                </a:lnTo>
                <a:lnTo>
                  <a:pt x="276" y="12"/>
                </a:lnTo>
                <a:lnTo>
                  <a:pt x="276" y="0"/>
                </a:lnTo>
                <a:lnTo>
                  <a:pt x="276" y="0"/>
                </a:lnTo>
                <a:lnTo>
                  <a:pt x="0" y="288"/>
                </a:lnTo>
                <a:lnTo>
                  <a:pt x="12" y="30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2" name="Line 58"/>
          <p:cNvSpPr>
            <a:spLocks noChangeShapeType="1"/>
          </p:cNvSpPr>
          <p:nvPr/>
        </p:nvSpPr>
        <p:spPr bwMode="auto">
          <a:xfrm flipH="1" flipV="1">
            <a:off x="4591050" y="5037138"/>
            <a:ext cx="342900" cy="3619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3" name="Line 59"/>
          <p:cNvSpPr>
            <a:spLocks noChangeShapeType="1"/>
          </p:cNvSpPr>
          <p:nvPr/>
        </p:nvSpPr>
        <p:spPr bwMode="auto">
          <a:xfrm flipH="1">
            <a:off x="3733800" y="4960938"/>
            <a:ext cx="647700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4" name="Line 60"/>
          <p:cNvSpPr>
            <a:spLocks noChangeShapeType="1"/>
          </p:cNvSpPr>
          <p:nvPr/>
        </p:nvSpPr>
        <p:spPr bwMode="auto">
          <a:xfrm flipH="1">
            <a:off x="3314700" y="4960938"/>
            <a:ext cx="419100" cy="438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5" name="Freeform 61"/>
          <p:cNvSpPr>
            <a:spLocks/>
          </p:cNvSpPr>
          <p:nvPr/>
        </p:nvSpPr>
        <p:spPr bwMode="auto">
          <a:xfrm>
            <a:off x="3314700" y="5399088"/>
            <a:ext cx="438150" cy="514350"/>
          </a:xfrm>
          <a:custGeom>
            <a:avLst/>
            <a:gdLst/>
            <a:ahLst/>
            <a:cxnLst>
              <a:cxn ang="0">
                <a:pos x="264" y="300"/>
              </a:cxn>
              <a:cxn ang="0">
                <a:pos x="276" y="288"/>
              </a:cxn>
              <a:cxn ang="0">
                <a:pos x="0" y="0"/>
              </a:cxn>
              <a:cxn ang="0">
                <a:pos x="0" y="0"/>
              </a:cxn>
              <a:cxn ang="0">
                <a:pos x="0" y="12"/>
              </a:cxn>
              <a:cxn ang="0">
                <a:pos x="252" y="324"/>
              </a:cxn>
              <a:cxn ang="0">
                <a:pos x="264" y="300"/>
              </a:cxn>
            </a:cxnLst>
            <a:rect l="0" t="0" r="r" b="b"/>
            <a:pathLst>
              <a:path w="276" h="324">
                <a:moveTo>
                  <a:pt x="264" y="300"/>
                </a:moveTo>
                <a:lnTo>
                  <a:pt x="276" y="288"/>
                </a:lnTo>
                <a:lnTo>
                  <a:pt x="0" y="0"/>
                </a:lnTo>
                <a:lnTo>
                  <a:pt x="0" y="0"/>
                </a:lnTo>
                <a:lnTo>
                  <a:pt x="0" y="12"/>
                </a:lnTo>
                <a:lnTo>
                  <a:pt x="252" y="324"/>
                </a:lnTo>
                <a:lnTo>
                  <a:pt x="264" y="300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6" name="Freeform 62"/>
          <p:cNvSpPr>
            <a:spLocks/>
          </p:cNvSpPr>
          <p:nvPr/>
        </p:nvSpPr>
        <p:spPr bwMode="auto">
          <a:xfrm>
            <a:off x="3714750" y="5856288"/>
            <a:ext cx="819150" cy="57150"/>
          </a:xfrm>
          <a:custGeom>
            <a:avLst/>
            <a:gdLst/>
            <a:ahLst/>
            <a:cxnLst>
              <a:cxn ang="0">
                <a:pos x="12" y="12"/>
              </a:cxn>
              <a:cxn ang="0">
                <a:pos x="0" y="36"/>
              </a:cxn>
              <a:cxn ang="0">
                <a:pos x="516" y="36"/>
              </a:cxn>
              <a:cxn ang="0">
                <a:pos x="504" y="12"/>
              </a:cxn>
              <a:cxn ang="0">
                <a:pos x="504" y="0"/>
              </a:cxn>
              <a:cxn ang="0">
                <a:pos x="12" y="0"/>
              </a:cxn>
              <a:cxn ang="0">
                <a:pos x="12" y="12"/>
              </a:cxn>
            </a:cxnLst>
            <a:rect l="0" t="0" r="r" b="b"/>
            <a:pathLst>
              <a:path w="516" h="36">
                <a:moveTo>
                  <a:pt x="12" y="12"/>
                </a:moveTo>
                <a:lnTo>
                  <a:pt x="0" y="36"/>
                </a:lnTo>
                <a:lnTo>
                  <a:pt x="516" y="36"/>
                </a:lnTo>
                <a:lnTo>
                  <a:pt x="504" y="12"/>
                </a:lnTo>
                <a:lnTo>
                  <a:pt x="504" y="0"/>
                </a:lnTo>
                <a:lnTo>
                  <a:pt x="12" y="0"/>
                </a:lnTo>
                <a:lnTo>
                  <a:pt x="12" y="12"/>
                </a:lnTo>
                <a:close/>
              </a:path>
            </a:pathLst>
          </a:custGeom>
          <a:solidFill>
            <a:srgbClr val="000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7" name="Line 63"/>
          <p:cNvSpPr>
            <a:spLocks noChangeShapeType="1"/>
          </p:cNvSpPr>
          <p:nvPr/>
        </p:nvSpPr>
        <p:spPr bwMode="auto">
          <a:xfrm>
            <a:off x="4933950" y="539908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8" name="Line 64"/>
          <p:cNvSpPr>
            <a:spLocks noChangeShapeType="1"/>
          </p:cNvSpPr>
          <p:nvPr/>
        </p:nvSpPr>
        <p:spPr bwMode="auto">
          <a:xfrm flipV="1">
            <a:off x="4933950" y="505618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49" name="Line 65"/>
          <p:cNvSpPr>
            <a:spLocks noChangeShapeType="1"/>
          </p:cNvSpPr>
          <p:nvPr/>
        </p:nvSpPr>
        <p:spPr bwMode="auto">
          <a:xfrm flipV="1">
            <a:off x="4514850" y="564673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0" name="Line 66"/>
          <p:cNvSpPr>
            <a:spLocks noChangeShapeType="1"/>
          </p:cNvSpPr>
          <p:nvPr/>
        </p:nvSpPr>
        <p:spPr bwMode="auto">
          <a:xfrm>
            <a:off x="4514850" y="5875338"/>
            <a:ext cx="1588" cy="190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1" name="Line 67"/>
          <p:cNvSpPr>
            <a:spLocks noChangeShapeType="1"/>
          </p:cNvSpPr>
          <p:nvPr/>
        </p:nvSpPr>
        <p:spPr bwMode="auto">
          <a:xfrm flipV="1">
            <a:off x="3733800" y="5627688"/>
            <a:ext cx="1588" cy="2476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2" name="Line 68"/>
          <p:cNvSpPr>
            <a:spLocks noChangeShapeType="1"/>
          </p:cNvSpPr>
          <p:nvPr/>
        </p:nvSpPr>
        <p:spPr bwMode="auto">
          <a:xfrm>
            <a:off x="3733800" y="587533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3" name="Line 69"/>
          <p:cNvSpPr>
            <a:spLocks noChangeShapeType="1"/>
          </p:cNvSpPr>
          <p:nvPr/>
        </p:nvSpPr>
        <p:spPr bwMode="auto">
          <a:xfrm>
            <a:off x="3314700" y="5399088"/>
            <a:ext cx="1588" cy="190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4" name="Line 70"/>
          <p:cNvSpPr>
            <a:spLocks noChangeShapeType="1"/>
          </p:cNvSpPr>
          <p:nvPr/>
        </p:nvSpPr>
        <p:spPr bwMode="auto">
          <a:xfrm flipV="1">
            <a:off x="3314700" y="505618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5" name="Line 71"/>
          <p:cNvSpPr>
            <a:spLocks noChangeShapeType="1"/>
          </p:cNvSpPr>
          <p:nvPr/>
        </p:nvSpPr>
        <p:spPr bwMode="auto">
          <a:xfrm>
            <a:off x="3733800" y="4960938"/>
            <a:ext cx="1588" cy="3429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6" name="Line 72"/>
          <p:cNvSpPr>
            <a:spLocks noChangeShapeType="1"/>
          </p:cNvSpPr>
          <p:nvPr/>
        </p:nvSpPr>
        <p:spPr bwMode="auto">
          <a:xfrm flipV="1">
            <a:off x="3733800" y="4713288"/>
            <a:ext cx="1588" cy="2476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57" name="Rectangle 73"/>
          <p:cNvSpPr>
            <a:spLocks noChangeArrowheads="1"/>
          </p:cNvSpPr>
          <p:nvPr/>
        </p:nvSpPr>
        <p:spPr bwMode="auto">
          <a:xfrm>
            <a:off x="4972050" y="528478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1</a:t>
            </a:r>
            <a:endParaRPr lang="en-US"/>
          </a:p>
        </p:txBody>
      </p:sp>
      <p:sp>
        <p:nvSpPr>
          <p:cNvPr id="67658" name="Rectangle 74"/>
          <p:cNvSpPr>
            <a:spLocks noChangeArrowheads="1"/>
          </p:cNvSpPr>
          <p:nvPr/>
        </p:nvSpPr>
        <p:spPr bwMode="auto">
          <a:xfrm>
            <a:off x="4552950" y="583723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2</a:t>
            </a:r>
            <a:endParaRPr lang="en-US"/>
          </a:p>
        </p:txBody>
      </p:sp>
      <p:sp>
        <p:nvSpPr>
          <p:cNvPr id="67659" name="Rectangle 75"/>
          <p:cNvSpPr>
            <a:spLocks noChangeArrowheads="1"/>
          </p:cNvSpPr>
          <p:nvPr/>
        </p:nvSpPr>
        <p:spPr bwMode="auto">
          <a:xfrm>
            <a:off x="3752850" y="589438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3</a:t>
            </a:r>
            <a:endParaRPr lang="en-US"/>
          </a:p>
        </p:txBody>
      </p:sp>
      <p:sp>
        <p:nvSpPr>
          <p:cNvPr id="67660" name="Rectangle 76"/>
          <p:cNvSpPr>
            <a:spLocks noChangeArrowheads="1"/>
          </p:cNvSpPr>
          <p:nvPr/>
        </p:nvSpPr>
        <p:spPr bwMode="auto">
          <a:xfrm>
            <a:off x="3124200" y="524668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4</a:t>
            </a:r>
            <a:endParaRPr lang="en-US"/>
          </a:p>
        </p:txBody>
      </p:sp>
      <p:sp>
        <p:nvSpPr>
          <p:cNvPr id="67661" name="Rectangle 77"/>
          <p:cNvSpPr>
            <a:spLocks noChangeArrowheads="1"/>
          </p:cNvSpPr>
          <p:nvPr/>
        </p:nvSpPr>
        <p:spPr bwMode="auto">
          <a:xfrm>
            <a:off x="3771900" y="499903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5</a:t>
            </a:r>
            <a:endParaRPr lang="en-US"/>
          </a:p>
        </p:txBody>
      </p:sp>
      <p:sp>
        <p:nvSpPr>
          <p:cNvPr id="67662" name="Rectangle 78"/>
          <p:cNvSpPr>
            <a:spLocks noChangeArrowheads="1"/>
          </p:cNvSpPr>
          <p:nvPr/>
        </p:nvSpPr>
        <p:spPr bwMode="auto">
          <a:xfrm>
            <a:off x="3638550" y="4237038"/>
            <a:ext cx="127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>
                <a:solidFill>
                  <a:srgbClr val="000000"/>
                </a:solidFill>
                <a:latin typeface="New York" charset="0"/>
              </a:rPr>
              <a:t>6</a:t>
            </a:r>
            <a:endParaRPr lang="en-US"/>
          </a:p>
        </p:txBody>
      </p:sp>
      <p:sp>
        <p:nvSpPr>
          <p:cNvPr id="67663" name="Line 79"/>
          <p:cNvSpPr>
            <a:spLocks noChangeShapeType="1"/>
          </p:cNvSpPr>
          <p:nvPr/>
        </p:nvSpPr>
        <p:spPr bwMode="auto">
          <a:xfrm>
            <a:off x="6858000" y="2789238"/>
            <a:ext cx="895350" cy="1587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67664" name="Rectangle 80"/>
          <p:cNvSpPr>
            <a:spLocks noChangeArrowheads="1"/>
          </p:cNvSpPr>
          <p:nvPr/>
        </p:nvSpPr>
        <p:spPr bwMode="auto">
          <a:xfrm>
            <a:off x="7315200" y="5075238"/>
            <a:ext cx="660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5HCl</a:t>
            </a:r>
            <a:endParaRPr lang="en-US"/>
          </a:p>
        </p:txBody>
      </p:sp>
      <p:sp>
        <p:nvSpPr>
          <p:cNvPr id="67665" name="Rectangle 81"/>
          <p:cNvSpPr>
            <a:spLocks noChangeArrowheads="1"/>
          </p:cNvSpPr>
          <p:nvPr/>
        </p:nvSpPr>
        <p:spPr bwMode="auto">
          <a:xfrm>
            <a:off x="6400800" y="5075238"/>
            <a:ext cx="171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>
                <a:solidFill>
                  <a:schemeClr val="bg2"/>
                </a:solidFill>
              </a:rPr>
              <a:t>+</a:t>
            </a:r>
          </a:p>
        </p:txBody>
      </p:sp>
      <p:sp>
        <p:nvSpPr>
          <p:cNvPr id="67666" name="Text Box 82"/>
          <p:cNvSpPr txBox="1">
            <a:spLocks noChangeArrowheads="1"/>
          </p:cNvSpPr>
          <p:nvPr/>
        </p:nvSpPr>
        <p:spPr bwMode="auto">
          <a:xfrm>
            <a:off x="381000" y="639763"/>
            <a:ext cx="868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>
                <a:solidFill>
                  <a:srgbClr val="FFFF00"/>
                </a:solidFill>
                <a:cs typeface="Times New Roman" pitchFamily="18" charset="0"/>
              </a:rPr>
              <a:t>Derivation of Glucose with  </a:t>
            </a:r>
            <a:r>
              <a:rPr lang="en-US" sz="3200">
                <a:solidFill>
                  <a:srgbClr val="FFFF00"/>
                </a:solidFill>
              </a:rPr>
              <a:t>Trimethylchlorosilane</a:t>
            </a:r>
            <a:endParaRPr lang="en-US" sz="320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67667" name="Text Box 83"/>
          <p:cNvSpPr txBox="1">
            <a:spLocks noChangeArrowheads="1"/>
          </p:cNvSpPr>
          <p:nvPr/>
        </p:nvSpPr>
        <p:spPr bwMode="auto">
          <a:xfrm>
            <a:off x="1828800" y="3703638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Glucose</a:t>
            </a:r>
          </a:p>
        </p:txBody>
      </p:sp>
      <p:sp>
        <p:nvSpPr>
          <p:cNvPr id="67668" name="Text Box 84"/>
          <p:cNvSpPr txBox="1">
            <a:spLocks noChangeArrowheads="1"/>
          </p:cNvSpPr>
          <p:nvPr/>
        </p:nvSpPr>
        <p:spPr bwMode="auto">
          <a:xfrm>
            <a:off x="4038600" y="3703638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Trimethylchlorosilane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Most Common Stationary Phases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09600" y="2362200"/>
            <a:ext cx="80772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en-US" sz="2800"/>
              <a:t>1.	Separation of mixture of polar compounds</a:t>
            </a:r>
          </a:p>
          <a:p>
            <a:pPr marL="457200" indent="-457200"/>
            <a:r>
              <a:rPr lang="en-US" sz="2800"/>
              <a:t>	Carbowax 20M (polyethylene glycol)</a:t>
            </a:r>
          </a:p>
          <a:p>
            <a:pPr marL="457200" indent="-457200"/>
            <a:endParaRPr lang="en-US" sz="2800"/>
          </a:p>
          <a:p>
            <a:pPr marL="457200" indent="-457200"/>
            <a:r>
              <a:rPr lang="en-US" sz="2800"/>
              <a:t>2.	Separation of mixtures of non-polar compounds</a:t>
            </a:r>
          </a:p>
          <a:p>
            <a:pPr marL="457200" indent="-457200"/>
            <a:r>
              <a:rPr lang="en-US" sz="2800"/>
              <a:t>	OV101 or SE-30 (polymer of methylsilicone)</a:t>
            </a:r>
          </a:p>
          <a:p>
            <a:pPr marL="457200" indent="-457200"/>
            <a:endParaRPr lang="en-US" sz="2800"/>
          </a:p>
          <a:p>
            <a:pPr marL="457200" indent="-457200">
              <a:buFontTx/>
              <a:buAutoNum type="arabicPeriod" startAt="3"/>
            </a:pPr>
            <a:r>
              <a:rPr lang="en-US" sz="2800"/>
              <a:t>Methylester of fatty acids</a:t>
            </a:r>
          </a:p>
          <a:p>
            <a:pPr marL="457200" indent="-457200"/>
            <a:r>
              <a:rPr lang="en-US" sz="2800"/>
              <a:t>	DEGS (diethylene glycol succinate)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Effects of Derivation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2590800" y="2667000"/>
            <a:ext cx="4572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>
                <a:cs typeface="Times New Roman" pitchFamily="18" charset="0"/>
              </a:rPr>
              <a:t>Time consumption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>
                <a:cs typeface="Times New Roman" pitchFamily="18" charset="0"/>
              </a:rPr>
              <a:t>Side reaction</a:t>
            </a:r>
          </a:p>
          <a:p>
            <a:pPr marL="341313" indent="-341313">
              <a:spcBef>
                <a:spcPct val="50000"/>
              </a:spcBef>
              <a:buFontTx/>
              <a:buChar char="•"/>
            </a:pPr>
            <a:r>
              <a:rPr lang="en-US">
                <a:cs typeface="Times New Roman" pitchFamily="18" charset="0"/>
              </a:rPr>
              <a:t>Loss of sample</a:t>
            </a: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151188" y="3671888"/>
            <a:ext cx="2700337" cy="2063750"/>
            <a:chOff x="1968" y="2544"/>
            <a:chExt cx="1872" cy="1473"/>
          </a:xfrm>
        </p:grpSpPr>
        <p:grpSp>
          <p:nvGrpSpPr>
            <p:cNvPr id="22531" name="Group 3"/>
            <p:cNvGrpSpPr>
              <a:grpSpLocks/>
            </p:cNvGrpSpPr>
            <p:nvPr/>
          </p:nvGrpSpPr>
          <p:grpSpPr bwMode="auto">
            <a:xfrm>
              <a:off x="1968" y="2544"/>
              <a:ext cx="1872" cy="1473"/>
              <a:chOff x="1968" y="2016"/>
              <a:chExt cx="1872" cy="1473"/>
            </a:xfrm>
          </p:grpSpPr>
          <p:pic>
            <p:nvPicPr>
              <p:cNvPr id="22532" name="Picture 4" descr="6890 oven open_bw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68" y="2016"/>
                <a:ext cx="1872" cy="1473"/>
              </a:xfrm>
              <a:prstGeom prst="rect">
                <a:avLst/>
              </a:prstGeom>
              <a:noFill/>
            </p:spPr>
          </p:pic>
          <p:grpSp>
            <p:nvGrpSpPr>
              <p:cNvPr id="22533" name="Group 5"/>
              <p:cNvGrpSpPr>
                <a:grpSpLocks/>
              </p:cNvGrpSpPr>
              <p:nvPr/>
            </p:nvGrpSpPr>
            <p:grpSpPr bwMode="auto">
              <a:xfrm>
                <a:off x="2734" y="2710"/>
                <a:ext cx="210" cy="323"/>
                <a:chOff x="2734" y="2710"/>
                <a:chExt cx="210" cy="323"/>
              </a:xfrm>
            </p:grpSpPr>
            <p:grpSp>
              <p:nvGrpSpPr>
                <p:cNvPr id="22534" name="Group 6"/>
                <p:cNvGrpSpPr>
                  <a:grpSpLocks/>
                </p:cNvGrpSpPr>
                <p:nvPr/>
              </p:nvGrpSpPr>
              <p:grpSpPr bwMode="auto">
                <a:xfrm rot="-1273665">
                  <a:off x="2745" y="2781"/>
                  <a:ext cx="192" cy="240"/>
                  <a:chOff x="2639" y="3984"/>
                  <a:chExt cx="192" cy="240"/>
                </a:xfrm>
              </p:grpSpPr>
              <p:sp>
                <p:nvSpPr>
                  <p:cNvPr id="22535" name="Oval 7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49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36" name="Oval 8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39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37" name="Oval 9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59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38" name="Oval 10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68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39" name="Oval 11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78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22540" name="Oval 12"/>
                  <p:cNvSpPr>
                    <a:spLocks noChangeArrowheads="1"/>
                  </p:cNvSpPr>
                  <p:nvPr/>
                </p:nvSpPr>
                <p:spPr bwMode="auto">
                  <a:xfrm rot="-174707">
                    <a:off x="2687" y="3984"/>
                    <a:ext cx="144" cy="240"/>
                  </a:xfrm>
                  <a:prstGeom prst="ellipse">
                    <a:avLst/>
                  </a:prstGeom>
                  <a:noFill/>
                  <a:ln w="9525">
                    <a:solidFill>
                      <a:srgbClr val="9966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2541" name="Line 13"/>
                <p:cNvSpPr>
                  <a:spLocks noChangeShapeType="1"/>
                </p:cNvSpPr>
                <p:nvPr/>
              </p:nvSpPr>
              <p:spPr bwMode="auto">
                <a:xfrm>
                  <a:off x="2734" y="2710"/>
                  <a:ext cx="2" cy="170"/>
                </a:xfrm>
                <a:prstGeom prst="line">
                  <a:avLst/>
                </a:prstGeom>
                <a:noFill/>
                <a:ln w="9525">
                  <a:solidFill>
                    <a:srgbClr val="9966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2" name="Freeform 14"/>
                <p:cNvSpPr>
                  <a:spLocks/>
                </p:cNvSpPr>
                <p:nvPr/>
              </p:nvSpPr>
              <p:spPr bwMode="auto">
                <a:xfrm>
                  <a:off x="2828" y="2830"/>
                  <a:ext cx="116" cy="203"/>
                </a:xfrm>
                <a:custGeom>
                  <a:avLst/>
                  <a:gdLst/>
                  <a:ahLst/>
                  <a:cxnLst>
                    <a:cxn ang="0">
                      <a:pos x="0" y="188"/>
                    </a:cxn>
                    <a:cxn ang="0">
                      <a:pos x="90" y="172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16" h="203">
                      <a:moveTo>
                        <a:pt x="0" y="188"/>
                      </a:moveTo>
                      <a:cubicBezTo>
                        <a:pt x="15" y="185"/>
                        <a:pt x="71" y="203"/>
                        <a:pt x="90" y="172"/>
                      </a:cubicBezTo>
                      <a:cubicBezTo>
                        <a:pt x="109" y="141"/>
                        <a:pt x="111" y="36"/>
                        <a:pt x="116" y="0"/>
                      </a:cubicBezTo>
                    </a:path>
                  </a:pathLst>
                </a:custGeom>
                <a:noFill/>
                <a:ln w="9525">
                  <a:solidFill>
                    <a:srgbClr val="9966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22543" name="Group 15"/>
            <p:cNvGrpSpPr>
              <a:grpSpLocks/>
            </p:cNvGrpSpPr>
            <p:nvPr/>
          </p:nvGrpSpPr>
          <p:grpSpPr bwMode="auto">
            <a:xfrm>
              <a:off x="2728" y="2654"/>
              <a:ext cx="48" cy="336"/>
              <a:chOff x="2400" y="2310"/>
              <a:chExt cx="37" cy="370"/>
            </a:xfrm>
          </p:grpSpPr>
          <p:sp>
            <p:nvSpPr>
              <p:cNvPr id="22544" name="Line 16"/>
              <p:cNvSpPr>
                <a:spLocks noChangeShapeType="1"/>
              </p:cNvSpPr>
              <p:nvPr/>
            </p:nvSpPr>
            <p:spPr bwMode="auto">
              <a:xfrm>
                <a:off x="2418" y="2584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545" name="Group 17"/>
              <p:cNvGrpSpPr>
                <a:grpSpLocks/>
              </p:cNvGrpSpPr>
              <p:nvPr/>
            </p:nvGrpSpPr>
            <p:grpSpPr bwMode="auto">
              <a:xfrm>
                <a:off x="2400" y="2310"/>
                <a:ext cx="37" cy="275"/>
                <a:chOff x="2640" y="2112"/>
                <a:chExt cx="37" cy="275"/>
              </a:xfrm>
            </p:grpSpPr>
            <p:sp>
              <p:nvSpPr>
                <p:cNvPr id="22546" name="Rectangle 18"/>
                <p:cNvSpPr>
                  <a:spLocks noChangeArrowheads="1"/>
                </p:cNvSpPr>
                <p:nvPr/>
              </p:nvSpPr>
              <p:spPr bwMode="auto">
                <a:xfrm>
                  <a:off x="2647" y="2215"/>
                  <a:ext cx="22" cy="172"/>
                </a:xfrm>
                <a:prstGeom prst="rect">
                  <a:avLst/>
                </a:prstGeom>
                <a:solidFill>
                  <a:srgbClr val="969696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7" name="Rectangle 19"/>
                <p:cNvSpPr>
                  <a:spLocks noChangeArrowheads="1"/>
                </p:cNvSpPr>
                <p:nvPr/>
              </p:nvSpPr>
              <p:spPr bwMode="auto">
                <a:xfrm>
                  <a:off x="2647" y="2165"/>
                  <a:ext cx="22" cy="17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8" name="Rectangle 20"/>
                <p:cNvSpPr>
                  <a:spLocks noChangeArrowheads="1"/>
                </p:cNvSpPr>
                <p:nvPr/>
              </p:nvSpPr>
              <p:spPr bwMode="auto">
                <a:xfrm>
                  <a:off x="2640" y="2154"/>
                  <a:ext cx="37" cy="11"/>
                </a:xfrm>
                <a:prstGeom prst="rect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49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2659" y="2113"/>
                  <a:ext cx="1" cy="41"/>
                </a:xfrm>
                <a:prstGeom prst="line">
                  <a:avLst/>
                </a:prstGeom>
                <a:noFill/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550" name="Line 22"/>
                <p:cNvSpPr>
                  <a:spLocks noChangeShapeType="1"/>
                </p:cNvSpPr>
                <p:nvPr/>
              </p:nvSpPr>
              <p:spPr bwMode="auto">
                <a:xfrm>
                  <a:off x="2641" y="2112"/>
                  <a:ext cx="34" cy="1"/>
                </a:xfrm>
                <a:prstGeom prst="line">
                  <a:avLst/>
                </a:prstGeom>
                <a:noFill/>
                <a:ln w="793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2551" name="Freeform 23"/>
          <p:cNvSpPr>
            <a:spLocks/>
          </p:cNvSpPr>
          <p:nvPr/>
        </p:nvSpPr>
        <p:spPr bwMode="auto">
          <a:xfrm>
            <a:off x="1951038" y="3336925"/>
            <a:ext cx="714375" cy="476250"/>
          </a:xfrm>
          <a:custGeom>
            <a:avLst/>
            <a:gdLst/>
            <a:ahLst/>
            <a:cxnLst>
              <a:cxn ang="0">
                <a:pos x="495" y="4"/>
              </a:cxn>
              <a:cxn ang="0">
                <a:pos x="0" y="0"/>
              </a:cxn>
              <a:cxn ang="0">
                <a:pos x="2" y="200"/>
              </a:cxn>
            </a:cxnLst>
            <a:rect l="0" t="0" r="r" b="b"/>
            <a:pathLst>
              <a:path w="495" h="200">
                <a:moveTo>
                  <a:pt x="495" y="4"/>
                </a:moveTo>
                <a:lnTo>
                  <a:pt x="0" y="0"/>
                </a:lnTo>
                <a:lnTo>
                  <a:pt x="2" y="20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2" name="Freeform 24"/>
          <p:cNvSpPr>
            <a:spLocks/>
          </p:cNvSpPr>
          <p:nvPr/>
        </p:nvSpPr>
        <p:spPr bwMode="auto">
          <a:xfrm>
            <a:off x="1011238" y="2528888"/>
            <a:ext cx="1689100" cy="1287462"/>
          </a:xfrm>
          <a:custGeom>
            <a:avLst/>
            <a:gdLst/>
            <a:ahLst/>
            <a:cxnLst>
              <a:cxn ang="0">
                <a:pos x="1170" y="0"/>
              </a:cxn>
              <a:cxn ang="0">
                <a:pos x="1" y="0"/>
              </a:cxn>
              <a:cxn ang="0">
                <a:pos x="0" y="715"/>
              </a:cxn>
            </a:cxnLst>
            <a:rect l="0" t="0" r="r" b="b"/>
            <a:pathLst>
              <a:path w="1170" h="715">
                <a:moveTo>
                  <a:pt x="1170" y="0"/>
                </a:moveTo>
                <a:lnTo>
                  <a:pt x="1" y="0"/>
                </a:lnTo>
                <a:lnTo>
                  <a:pt x="0" y="715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2249488" y="2179638"/>
            <a:ext cx="1063625" cy="212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latin typeface="Arial" pitchFamily="34" charset="0"/>
              </a:rPr>
              <a:t>Filters/Traps</a:t>
            </a:r>
            <a:endParaRPr lang="en-US" sz="1400" b="1"/>
          </a:p>
        </p:txBody>
      </p:sp>
      <p:grpSp>
        <p:nvGrpSpPr>
          <p:cNvPr id="22554" name="Group 26"/>
          <p:cNvGrpSpPr>
            <a:grpSpLocks/>
          </p:cNvGrpSpPr>
          <p:nvPr/>
        </p:nvGrpSpPr>
        <p:grpSpPr bwMode="auto">
          <a:xfrm>
            <a:off x="865188" y="3740150"/>
            <a:ext cx="1243012" cy="1863725"/>
            <a:chOff x="545" y="1895"/>
            <a:chExt cx="783" cy="1174"/>
          </a:xfrm>
        </p:grpSpPr>
        <p:sp>
          <p:nvSpPr>
            <p:cNvPr id="22555" name="Freeform 27"/>
            <p:cNvSpPr>
              <a:spLocks/>
            </p:cNvSpPr>
            <p:nvPr/>
          </p:nvSpPr>
          <p:spPr bwMode="auto">
            <a:xfrm>
              <a:off x="1141" y="2266"/>
              <a:ext cx="187" cy="801"/>
            </a:xfrm>
            <a:custGeom>
              <a:avLst/>
              <a:gdLst/>
              <a:ahLst/>
              <a:cxnLst>
                <a:cxn ang="0">
                  <a:pos x="0" y="2722"/>
                </a:cxn>
                <a:cxn ang="0">
                  <a:pos x="620" y="2722"/>
                </a:cxn>
                <a:cxn ang="0">
                  <a:pos x="620" y="426"/>
                </a:cxn>
                <a:cxn ang="0">
                  <a:pos x="620" y="402"/>
                </a:cxn>
                <a:cxn ang="0">
                  <a:pos x="620" y="377"/>
                </a:cxn>
                <a:cxn ang="0">
                  <a:pos x="615" y="345"/>
                </a:cxn>
                <a:cxn ang="0">
                  <a:pos x="608" y="320"/>
                </a:cxn>
                <a:cxn ang="0">
                  <a:pos x="605" y="295"/>
                </a:cxn>
                <a:cxn ang="0">
                  <a:pos x="597" y="272"/>
                </a:cxn>
                <a:cxn ang="0">
                  <a:pos x="587" y="247"/>
                </a:cxn>
                <a:cxn ang="0">
                  <a:pos x="579" y="222"/>
                </a:cxn>
                <a:cxn ang="0">
                  <a:pos x="569" y="199"/>
                </a:cxn>
                <a:cxn ang="0">
                  <a:pos x="559" y="178"/>
                </a:cxn>
                <a:cxn ang="0">
                  <a:pos x="548" y="157"/>
                </a:cxn>
                <a:cxn ang="0">
                  <a:pos x="537" y="136"/>
                </a:cxn>
                <a:cxn ang="0">
                  <a:pos x="523" y="116"/>
                </a:cxn>
                <a:cxn ang="0">
                  <a:pos x="506" y="98"/>
                </a:cxn>
                <a:cxn ang="0">
                  <a:pos x="495" y="85"/>
                </a:cxn>
                <a:cxn ang="0">
                  <a:pos x="478" y="66"/>
                </a:cxn>
                <a:cxn ang="0">
                  <a:pos x="460" y="51"/>
                </a:cxn>
                <a:cxn ang="0">
                  <a:pos x="443" y="43"/>
                </a:cxn>
                <a:cxn ang="0">
                  <a:pos x="424" y="36"/>
                </a:cxn>
                <a:cxn ang="0">
                  <a:pos x="402" y="23"/>
                </a:cxn>
                <a:cxn ang="0">
                  <a:pos x="386" y="15"/>
                </a:cxn>
                <a:cxn ang="0">
                  <a:pos x="368" y="7"/>
                </a:cxn>
                <a:cxn ang="0">
                  <a:pos x="346" y="2"/>
                </a:cxn>
                <a:cxn ang="0">
                  <a:pos x="328" y="2"/>
                </a:cxn>
                <a:cxn ang="0">
                  <a:pos x="307" y="0"/>
                </a:cxn>
                <a:cxn ang="0">
                  <a:pos x="292" y="2"/>
                </a:cxn>
                <a:cxn ang="0">
                  <a:pos x="268" y="2"/>
                </a:cxn>
                <a:cxn ang="0">
                  <a:pos x="254" y="7"/>
                </a:cxn>
                <a:cxn ang="0">
                  <a:pos x="234" y="15"/>
                </a:cxn>
                <a:cxn ang="0">
                  <a:pos x="216" y="23"/>
                </a:cxn>
                <a:cxn ang="0">
                  <a:pos x="198" y="36"/>
                </a:cxn>
                <a:cxn ang="0">
                  <a:pos x="180" y="43"/>
                </a:cxn>
                <a:cxn ang="0">
                  <a:pos x="162" y="51"/>
                </a:cxn>
                <a:cxn ang="0">
                  <a:pos x="144" y="66"/>
                </a:cxn>
                <a:cxn ang="0">
                  <a:pos x="127" y="85"/>
                </a:cxn>
                <a:cxn ang="0">
                  <a:pos x="113" y="98"/>
                </a:cxn>
                <a:cxn ang="0">
                  <a:pos x="100" y="116"/>
                </a:cxn>
                <a:cxn ang="0">
                  <a:pos x="83" y="136"/>
                </a:cxn>
                <a:cxn ang="0">
                  <a:pos x="74" y="157"/>
                </a:cxn>
                <a:cxn ang="0">
                  <a:pos x="59" y="178"/>
                </a:cxn>
                <a:cxn ang="0">
                  <a:pos x="52" y="199"/>
                </a:cxn>
                <a:cxn ang="0">
                  <a:pos x="39" y="222"/>
                </a:cxn>
                <a:cxn ang="0">
                  <a:pos x="28" y="247"/>
                </a:cxn>
                <a:cxn ang="0">
                  <a:pos x="21" y="272"/>
                </a:cxn>
                <a:cxn ang="0">
                  <a:pos x="16" y="295"/>
                </a:cxn>
                <a:cxn ang="0">
                  <a:pos x="14" y="320"/>
                </a:cxn>
                <a:cxn ang="0">
                  <a:pos x="8" y="345"/>
                </a:cxn>
                <a:cxn ang="0">
                  <a:pos x="3" y="377"/>
                </a:cxn>
                <a:cxn ang="0">
                  <a:pos x="3" y="402"/>
                </a:cxn>
                <a:cxn ang="0">
                  <a:pos x="0" y="426"/>
                </a:cxn>
                <a:cxn ang="0">
                  <a:pos x="0" y="2722"/>
                </a:cxn>
              </a:cxnLst>
              <a:rect l="0" t="0" r="r" b="b"/>
              <a:pathLst>
                <a:path w="620" h="2722">
                  <a:moveTo>
                    <a:pt x="0" y="2722"/>
                  </a:moveTo>
                  <a:lnTo>
                    <a:pt x="620" y="2722"/>
                  </a:lnTo>
                  <a:lnTo>
                    <a:pt x="620" y="426"/>
                  </a:lnTo>
                  <a:lnTo>
                    <a:pt x="620" y="402"/>
                  </a:lnTo>
                  <a:lnTo>
                    <a:pt x="620" y="377"/>
                  </a:lnTo>
                  <a:lnTo>
                    <a:pt x="615" y="345"/>
                  </a:lnTo>
                  <a:lnTo>
                    <a:pt x="608" y="320"/>
                  </a:lnTo>
                  <a:lnTo>
                    <a:pt x="605" y="295"/>
                  </a:lnTo>
                  <a:lnTo>
                    <a:pt x="597" y="272"/>
                  </a:lnTo>
                  <a:lnTo>
                    <a:pt x="587" y="247"/>
                  </a:lnTo>
                  <a:lnTo>
                    <a:pt x="579" y="222"/>
                  </a:lnTo>
                  <a:lnTo>
                    <a:pt x="569" y="199"/>
                  </a:lnTo>
                  <a:lnTo>
                    <a:pt x="559" y="178"/>
                  </a:lnTo>
                  <a:lnTo>
                    <a:pt x="548" y="157"/>
                  </a:lnTo>
                  <a:lnTo>
                    <a:pt x="537" y="136"/>
                  </a:lnTo>
                  <a:lnTo>
                    <a:pt x="523" y="116"/>
                  </a:lnTo>
                  <a:lnTo>
                    <a:pt x="506" y="98"/>
                  </a:lnTo>
                  <a:lnTo>
                    <a:pt x="495" y="85"/>
                  </a:lnTo>
                  <a:lnTo>
                    <a:pt x="478" y="66"/>
                  </a:lnTo>
                  <a:lnTo>
                    <a:pt x="460" y="51"/>
                  </a:lnTo>
                  <a:lnTo>
                    <a:pt x="443" y="43"/>
                  </a:lnTo>
                  <a:lnTo>
                    <a:pt x="424" y="36"/>
                  </a:lnTo>
                  <a:lnTo>
                    <a:pt x="402" y="23"/>
                  </a:lnTo>
                  <a:lnTo>
                    <a:pt x="386" y="15"/>
                  </a:lnTo>
                  <a:lnTo>
                    <a:pt x="368" y="7"/>
                  </a:lnTo>
                  <a:lnTo>
                    <a:pt x="346" y="2"/>
                  </a:lnTo>
                  <a:lnTo>
                    <a:pt x="328" y="2"/>
                  </a:lnTo>
                  <a:lnTo>
                    <a:pt x="307" y="0"/>
                  </a:lnTo>
                  <a:lnTo>
                    <a:pt x="292" y="2"/>
                  </a:lnTo>
                  <a:lnTo>
                    <a:pt x="268" y="2"/>
                  </a:lnTo>
                  <a:lnTo>
                    <a:pt x="254" y="7"/>
                  </a:lnTo>
                  <a:lnTo>
                    <a:pt x="234" y="15"/>
                  </a:lnTo>
                  <a:lnTo>
                    <a:pt x="216" y="23"/>
                  </a:lnTo>
                  <a:lnTo>
                    <a:pt x="198" y="36"/>
                  </a:lnTo>
                  <a:lnTo>
                    <a:pt x="180" y="43"/>
                  </a:lnTo>
                  <a:lnTo>
                    <a:pt x="162" y="51"/>
                  </a:lnTo>
                  <a:lnTo>
                    <a:pt x="144" y="66"/>
                  </a:lnTo>
                  <a:lnTo>
                    <a:pt x="127" y="85"/>
                  </a:lnTo>
                  <a:lnTo>
                    <a:pt x="113" y="98"/>
                  </a:lnTo>
                  <a:lnTo>
                    <a:pt x="100" y="116"/>
                  </a:lnTo>
                  <a:lnTo>
                    <a:pt x="83" y="136"/>
                  </a:lnTo>
                  <a:lnTo>
                    <a:pt x="74" y="157"/>
                  </a:lnTo>
                  <a:lnTo>
                    <a:pt x="59" y="178"/>
                  </a:lnTo>
                  <a:lnTo>
                    <a:pt x="52" y="199"/>
                  </a:lnTo>
                  <a:lnTo>
                    <a:pt x="39" y="222"/>
                  </a:lnTo>
                  <a:lnTo>
                    <a:pt x="28" y="247"/>
                  </a:lnTo>
                  <a:lnTo>
                    <a:pt x="21" y="272"/>
                  </a:lnTo>
                  <a:lnTo>
                    <a:pt x="16" y="295"/>
                  </a:lnTo>
                  <a:lnTo>
                    <a:pt x="14" y="320"/>
                  </a:lnTo>
                  <a:lnTo>
                    <a:pt x="8" y="345"/>
                  </a:lnTo>
                  <a:lnTo>
                    <a:pt x="3" y="377"/>
                  </a:lnTo>
                  <a:lnTo>
                    <a:pt x="3" y="402"/>
                  </a:lnTo>
                  <a:lnTo>
                    <a:pt x="0" y="426"/>
                  </a:lnTo>
                  <a:lnTo>
                    <a:pt x="0" y="2722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6" name="Freeform 28"/>
            <p:cNvSpPr>
              <a:spLocks/>
            </p:cNvSpPr>
            <p:nvPr/>
          </p:nvSpPr>
          <p:spPr bwMode="auto">
            <a:xfrm>
              <a:off x="849" y="2266"/>
              <a:ext cx="187" cy="801"/>
            </a:xfrm>
            <a:custGeom>
              <a:avLst/>
              <a:gdLst/>
              <a:ahLst/>
              <a:cxnLst>
                <a:cxn ang="0">
                  <a:pos x="0" y="2722"/>
                </a:cxn>
                <a:cxn ang="0">
                  <a:pos x="620" y="2722"/>
                </a:cxn>
                <a:cxn ang="0">
                  <a:pos x="620" y="426"/>
                </a:cxn>
                <a:cxn ang="0">
                  <a:pos x="620" y="402"/>
                </a:cxn>
                <a:cxn ang="0">
                  <a:pos x="615" y="377"/>
                </a:cxn>
                <a:cxn ang="0">
                  <a:pos x="615" y="345"/>
                </a:cxn>
                <a:cxn ang="0">
                  <a:pos x="608" y="320"/>
                </a:cxn>
                <a:cxn ang="0">
                  <a:pos x="601" y="295"/>
                </a:cxn>
                <a:cxn ang="0">
                  <a:pos x="597" y="272"/>
                </a:cxn>
                <a:cxn ang="0">
                  <a:pos x="587" y="247"/>
                </a:cxn>
                <a:cxn ang="0">
                  <a:pos x="580" y="222"/>
                </a:cxn>
                <a:cxn ang="0">
                  <a:pos x="569" y="199"/>
                </a:cxn>
                <a:cxn ang="0">
                  <a:pos x="559" y="178"/>
                </a:cxn>
                <a:cxn ang="0">
                  <a:pos x="547" y="157"/>
                </a:cxn>
                <a:cxn ang="0">
                  <a:pos x="538" y="136"/>
                </a:cxn>
                <a:cxn ang="0">
                  <a:pos x="519" y="116"/>
                </a:cxn>
                <a:cxn ang="0">
                  <a:pos x="505" y="98"/>
                </a:cxn>
                <a:cxn ang="0">
                  <a:pos x="488" y="85"/>
                </a:cxn>
                <a:cxn ang="0">
                  <a:pos x="479" y="66"/>
                </a:cxn>
                <a:cxn ang="0">
                  <a:pos x="460" y="51"/>
                </a:cxn>
                <a:cxn ang="0">
                  <a:pos x="442" y="43"/>
                </a:cxn>
                <a:cxn ang="0">
                  <a:pos x="424" y="36"/>
                </a:cxn>
                <a:cxn ang="0">
                  <a:pos x="403" y="23"/>
                </a:cxn>
                <a:cxn ang="0">
                  <a:pos x="386" y="15"/>
                </a:cxn>
                <a:cxn ang="0">
                  <a:pos x="368" y="7"/>
                </a:cxn>
                <a:cxn ang="0">
                  <a:pos x="346" y="2"/>
                </a:cxn>
                <a:cxn ang="0">
                  <a:pos x="328" y="2"/>
                </a:cxn>
                <a:cxn ang="0">
                  <a:pos x="307" y="0"/>
                </a:cxn>
                <a:cxn ang="0">
                  <a:pos x="294" y="2"/>
                </a:cxn>
                <a:cxn ang="0">
                  <a:pos x="267" y="2"/>
                </a:cxn>
                <a:cxn ang="0">
                  <a:pos x="253" y="7"/>
                </a:cxn>
                <a:cxn ang="0">
                  <a:pos x="234" y="15"/>
                </a:cxn>
                <a:cxn ang="0">
                  <a:pos x="216" y="23"/>
                </a:cxn>
                <a:cxn ang="0">
                  <a:pos x="197" y="36"/>
                </a:cxn>
                <a:cxn ang="0">
                  <a:pos x="180" y="43"/>
                </a:cxn>
                <a:cxn ang="0">
                  <a:pos x="161" y="51"/>
                </a:cxn>
                <a:cxn ang="0">
                  <a:pos x="144" y="66"/>
                </a:cxn>
                <a:cxn ang="0">
                  <a:pos x="126" y="85"/>
                </a:cxn>
                <a:cxn ang="0">
                  <a:pos x="112" y="98"/>
                </a:cxn>
                <a:cxn ang="0">
                  <a:pos x="99" y="116"/>
                </a:cxn>
                <a:cxn ang="0">
                  <a:pos x="83" y="136"/>
                </a:cxn>
                <a:cxn ang="0">
                  <a:pos x="74" y="157"/>
                </a:cxn>
                <a:cxn ang="0">
                  <a:pos x="59" y="178"/>
                </a:cxn>
                <a:cxn ang="0">
                  <a:pos x="52" y="199"/>
                </a:cxn>
                <a:cxn ang="0">
                  <a:pos x="39" y="222"/>
                </a:cxn>
                <a:cxn ang="0">
                  <a:pos x="27" y="247"/>
                </a:cxn>
                <a:cxn ang="0">
                  <a:pos x="20" y="272"/>
                </a:cxn>
                <a:cxn ang="0">
                  <a:pos x="15" y="295"/>
                </a:cxn>
                <a:cxn ang="0">
                  <a:pos x="13" y="320"/>
                </a:cxn>
                <a:cxn ang="0">
                  <a:pos x="7" y="345"/>
                </a:cxn>
                <a:cxn ang="0">
                  <a:pos x="3" y="377"/>
                </a:cxn>
                <a:cxn ang="0">
                  <a:pos x="0" y="402"/>
                </a:cxn>
                <a:cxn ang="0">
                  <a:pos x="0" y="426"/>
                </a:cxn>
                <a:cxn ang="0">
                  <a:pos x="0" y="2722"/>
                </a:cxn>
              </a:cxnLst>
              <a:rect l="0" t="0" r="r" b="b"/>
              <a:pathLst>
                <a:path w="620" h="2722">
                  <a:moveTo>
                    <a:pt x="0" y="2722"/>
                  </a:moveTo>
                  <a:lnTo>
                    <a:pt x="620" y="2722"/>
                  </a:lnTo>
                  <a:lnTo>
                    <a:pt x="620" y="426"/>
                  </a:lnTo>
                  <a:lnTo>
                    <a:pt x="620" y="402"/>
                  </a:lnTo>
                  <a:lnTo>
                    <a:pt x="615" y="377"/>
                  </a:lnTo>
                  <a:lnTo>
                    <a:pt x="615" y="345"/>
                  </a:lnTo>
                  <a:lnTo>
                    <a:pt x="608" y="320"/>
                  </a:lnTo>
                  <a:lnTo>
                    <a:pt x="601" y="295"/>
                  </a:lnTo>
                  <a:lnTo>
                    <a:pt x="597" y="272"/>
                  </a:lnTo>
                  <a:lnTo>
                    <a:pt x="587" y="247"/>
                  </a:lnTo>
                  <a:lnTo>
                    <a:pt x="580" y="222"/>
                  </a:lnTo>
                  <a:lnTo>
                    <a:pt x="569" y="199"/>
                  </a:lnTo>
                  <a:lnTo>
                    <a:pt x="559" y="178"/>
                  </a:lnTo>
                  <a:lnTo>
                    <a:pt x="547" y="157"/>
                  </a:lnTo>
                  <a:lnTo>
                    <a:pt x="538" y="136"/>
                  </a:lnTo>
                  <a:lnTo>
                    <a:pt x="519" y="116"/>
                  </a:lnTo>
                  <a:lnTo>
                    <a:pt x="505" y="98"/>
                  </a:lnTo>
                  <a:lnTo>
                    <a:pt x="488" y="85"/>
                  </a:lnTo>
                  <a:lnTo>
                    <a:pt x="479" y="66"/>
                  </a:lnTo>
                  <a:lnTo>
                    <a:pt x="460" y="51"/>
                  </a:lnTo>
                  <a:lnTo>
                    <a:pt x="442" y="43"/>
                  </a:lnTo>
                  <a:lnTo>
                    <a:pt x="424" y="36"/>
                  </a:lnTo>
                  <a:lnTo>
                    <a:pt x="403" y="23"/>
                  </a:lnTo>
                  <a:lnTo>
                    <a:pt x="386" y="15"/>
                  </a:lnTo>
                  <a:lnTo>
                    <a:pt x="368" y="7"/>
                  </a:lnTo>
                  <a:lnTo>
                    <a:pt x="346" y="2"/>
                  </a:lnTo>
                  <a:lnTo>
                    <a:pt x="328" y="2"/>
                  </a:lnTo>
                  <a:lnTo>
                    <a:pt x="307" y="0"/>
                  </a:lnTo>
                  <a:lnTo>
                    <a:pt x="294" y="2"/>
                  </a:lnTo>
                  <a:lnTo>
                    <a:pt x="267" y="2"/>
                  </a:lnTo>
                  <a:lnTo>
                    <a:pt x="253" y="7"/>
                  </a:lnTo>
                  <a:lnTo>
                    <a:pt x="234" y="15"/>
                  </a:lnTo>
                  <a:lnTo>
                    <a:pt x="216" y="23"/>
                  </a:lnTo>
                  <a:lnTo>
                    <a:pt x="197" y="36"/>
                  </a:lnTo>
                  <a:lnTo>
                    <a:pt x="180" y="43"/>
                  </a:lnTo>
                  <a:lnTo>
                    <a:pt x="161" y="51"/>
                  </a:lnTo>
                  <a:lnTo>
                    <a:pt x="144" y="66"/>
                  </a:lnTo>
                  <a:lnTo>
                    <a:pt x="126" y="85"/>
                  </a:lnTo>
                  <a:lnTo>
                    <a:pt x="112" y="98"/>
                  </a:lnTo>
                  <a:lnTo>
                    <a:pt x="99" y="116"/>
                  </a:lnTo>
                  <a:lnTo>
                    <a:pt x="83" y="136"/>
                  </a:lnTo>
                  <a:lnTo>
                    <a:pt x="74" y="157"/>
                  </a:lnTo>
                  <a:lnTo>
                    <a:pt x="59" y="178"/>
                  </a:lnTo>
                  <a:lnTo>
                    <a:pt x="52" y="199"/>
                  </a:lnTo>
                  <a:lnTo>
                    <a:pt x="39" y="222"/>
                  </a:lnTo>
                  <a:lnTo>
                    <a:pt x="27" y="247"/>
                  </a:lnTo>
                  <a:lnTo>
                    <a:pt x="20" y="272"/>
                  </a:lnTo>
                  <a:lnTo>
                    <a:pt x="15" y="295"/>
                  </a:lnTo>
                  <a:lnTo>
                    <a:pt x="13" y="320"/>
                  </a:lnTo>
                  <a:lnTo>
                    <a:pt x="7" y="345"/>
                  </a:lnTo>
                  <a:lnTo>
                    <a:pt x="3" y="377"/>
                  </a:lnTo>
                  <a:lnTo>
                    <a:pt x="0" y="402"/>
                  </a:lnTo>
                  <a:lnTo>
                    <a:pt x="0" y="426"/>
                  </a:lnTo>
                  <a:lnTo>
                    <a:pt x="0" y="2722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7" name="Freeform 29"/>
            <p:cNvSpPr>
              <a:spLocks/>
            </p:cNvSpPr>
            <p:nvPr/>
          </p:nvSpPr>
          <p:spPr bwMode="auto">
            <a:xfrm>
              <a:off x="545" y="2269"/>
              <a:ext cx="190" cy="800"/>
            </a:xfrm>
            <a:custGeom>
              <a:avLst/>
              <a:gdLst/>
              <a:ahLst/>
              <a:cxnLst>
                <a:cxn ang="0">
                  <a:pos x="0" y="2722"/>
                </a:cxn>
                <a:cxn ang="0">
                  <a:pos x="628" y="2722"/>
                </a:cxn>
                <a:cxn ang="0">
                  <a:pos x="628" y="427"/>
                </a:cxn>
                <a:cxn ang="0">
                  <a:pos x="628" y="402"/>
                </a:cxn>
                <a:cxn ang="0">
                  <a:pos x="624" y="378"/>
                </a:cxn>
                <a:cxn ang="0">
                  <a:pos x="617" y="346"/>
                </a:cxn>
                <a:cxn ang="0">
                  <a:pos x="614" y="321"/>
                </a:cxn>
                <a:cxn ang="0">
                  <a:pos x="610" y="296"/>
                </a:cxn>
                <a:cxn ang="0">
                  <a:pos x="607" y="273"/>
                </a:cxn>
                <a:cxn ang="0">
                  <a:pos x="596" y="248"/>
                </a:cxn>
                <a:cxn ang="0">
                  <a:pos x="589" y="224"/>
                </a:cxn>
                <a:cxn ang="0">
                  <a:pos x="575" y="198"/>
                </a:cxn>
                <a:cxn ang="0">
                  <a:pos x="568" y="179"/>
                </a:cxn>
                <a:cxn ang="0">
                  <a:pos x="553" y="158"/>
                </a:cxn>
                <a:cxn ang="0">
                  <a:pos x="539" y="138"/>
                </a:cxn>
                <a:cxn ang="0">
                  <a:pos x="528" y="118"/>
                </a:cxn>
                <a:cxn ang="0">
                  <a:pos x="514" y="99"/>
                </a:cxn>
                <a:cxn ang="0">
                  <a:pos x="496" y="86"/>
                </a:cxn>
                <a:cxn ang="0">
                  <a:pos x="480" y="70"/>
                </a:cxn>
                <a:cxn ang="0">
                  <a:pos x="468" y="51"/>
                </a:cxn>
                <a:cxn ang="0">
                  <a:pos x="447" y="44"/>
                </a:cxn>
                <a:cxn ang="0">
                  <a:pos x="429" y="36"/>
                </a:cxn>
                <a:cxn ang="0">
                  <a:pos x="412" y="24"/>
                </a:cxn>
                <a:cxn ang="0">
                  <a:pos x="394" y="16"/>
                </a:cxn>
                <a:cxn ang="0">
                  <a:pos x="373" y="8"/>
                </a:cxn>
                <a:cxn ang="0">
                  <a:pos x="355" y="3"/>
                </a:cxn>
                <a:cxn ang="0">
                  <a:pos x="335" y="3"/>
                </a:cxn>
                <a:cxn ang="0">
                  <a:pos x="317" y="0"/>
                </a:cxn>
                <a:cxn ang="0">
                  <a:pos x="294" y="3"/>
                </a:cxn>
                <a:cxn ang="0">
                  <a:pos x="277" y="3"/>
                </a:cxn>
                <a:cxn ang="0">
                  <a:pos x="257" y="8"/>
                </a:cxn>
                <a:cxn ang="0">
                  <a:pos x="238" y="16"/>
                </a:cxn>
                <a:cxn ang="0">
                  <a:pos x="221" y="24"/>
                </a:cxn>
                <a:cxn ang="0">
                  <a:pos x="201" y="36"/>
                </a:cxn>
                <a:cxn ang="0">
                  <a:pos x="182" y="44"/>
                </a:cxn>
                <a:cxn ang="0">
                  <a:pos x="165" y="51"/>
                </a:cxn>
                <a:cxn ang="0">
                  <a:pos x="146" y="70"/>
                </a:cxn>
                <a:cxn ang="0">
                  <a:pos x="135" y="86"/>
                </a:cxn>
                <a:cxn ang="0">
                  <a:pos x="117" y="99"/>
                </a:cxn>
                <a:cxn ang="0">
                  <a:pos x="104" y="118"/>
                </a:cxn>
                <a:cxn ang="0">
                  <a:pos x="85" y="138"/>
                </a:cxn>
                <a:cxn ang="0">
                  <a:pos x="75" y="158"/>
                </a:cxn>
                <a:cxn ang="0">
                  <a:pos x="65" y="179"/>
                </a:cxn>
                <a:cxn ang="0">
                  <a:pos x="55" y="198"/>
                </a:cxn>
                <a:cxn ang="0">
                  <a:pos x="43" y="224"/>
                </a:cxn>
                <a:cxn ang="0">
                  <a:pos x="36" y="248"/>
                </a:cxn>
                <a:cxn ang="0">
                  <a:pos x="26" y="273"/>
                </a:cxn>
                <a:cxn ang="0">
                  <a:pos x="23" y="296"/>
                </a:cxn>
                <a:cxn ang="0">
                  <a:pos x="16" y="321"/>
                </a:cxn>
                <a:cxn ang="0">
                  <a:pos x="7" y="346"/>
                </a:cxn>
                <a:cxn ang="0">
                  <a:pos x="7" y="378"/>
                </a:cxn>
                <a:cxn ang="0">
                  <a:pos x="5" y="402"/>
                </a:cxn>
                <a:cxn ang="0">
                  <a:pos x="5" y="427"/>
                </a:cxn>
                <a:cxn ang="0">
                  <a:pos x="5" y="2722"/>
                </a:cxn>
              </a:cxnLst>
              <a:rect l="0" t="0" r="r" b="b"/>
              <a:pathLst>
                <a:path w="628" h="2722">
                  <a:moveTo>
                    <a:pt x="0" y="2722"/>
                  </a:moveTo>
                  <a:lnTo>
                    <a:pt x="628" y="2722"/>
                  </a:lnTo>
                  <a:lnTo>
                    <a:pt x="628" y="427"/>
                  </a:lnTo>
                  <a:lnTo>
                    <a:pt x="628" y="402"/>
                  </a:lnTo>
                  <a:lnTo>
                    <a:pt x="624" y="378"/>
                  </a:lnTo>
                  <a:lnTo>
                    <a:pt x="617" y="346"/>
                  </a:lnTo>
                  <a:lnTo>
                    <a:pt x="614" y="321"/>
                  </a:lnTo>
                  <a:lnTo>
                    <a:pt x="610" y="296"/>
                  </a:lnTo>
                  <a:lnTo>
                    <a:pt x="607" y="273"/>
                  </a:lnTo>
                  <a:lnTo>
                    <a:pt x="596" y="248"/>
                  </a:lnTo>
                  <a:lnTo>
                    <a:pt x="589" y="224"/>
                  </a:lnTo>
                  <a:lnTo>
                    <a:pt x="575" y="198"/>
                  </a:lnTo>
                  <a:lnTo>
                    <a:pt x="568" y="179"/>
                  </a:lnTo>
                  <a:lnTo>
                    <a:pt x="553" y="158"/>
                  </a:lnTo>
                  <a:lnTo>
                    <a:pt x="539" y="138"/>
                  </a:lnTo>
                  <a:lnTo>
                    <a:pt x="528" y="118"/>
                  </a:lnTo>
                  <a:lnTo>
                    <a:pt x="514" y="99"/>
                  </a:lnTo>
                  <a:lnTo>
                    <a:pt x="496" y="86"/>
                  </a:lnTo>
                  <a:lnTo>
                    <a:pt x="480" y="70"/>
                  </a:lnTo>
                  <a:lnTo>
                    <a:pt x="468" y="51"/>
                  </a:lnTo>
                  <a:lnTo>
                    <a:pt x="447" y="44"/>
                  </a:lnTo>
                  <a:lnTo>
                    <a:pt x="429" y="36"/>
                  </a:lnTo>
                  <a:lnTo>
                    <a:pt x="412" y="24"/>
                  </a:lnTo>
                  <a:lnTo>
                    <a:pt x="394" y="16"/>
                  </a:lnTo>
                  <a:lnTo>
                    <a:pt x="373" y="8"/>
                  </a:lnTo>
                  <a:lnTo>
                    <a:pt x="355" y="3"/>
                  </a:lnTo>
                  <a:lnTo>
                    <a:pt x="335" y="3"/>
                  </a:lnTo>
                  <a:lnTo>
                    <a:pt x="317" y="0"/>
                  </a:lnTo>
                  <a:lnTo>
                    <a:pt x="294" y="3"/>
                  </a:lnTo>
                  <a:lnTo>
                    <a:pt x="277" y="3"/>
                  </a:lnTo>
                  <a:lnTo>
                    <a:pt x="257" y="8"/>
                  </a:lnTo>
                  <a:lnTo>
                    <a:pt x="238" y="16"/>
                  </a:lnTo>
                  <a:lnTo>
                    <a:pt x="221" y="24"/>
                  </a:lnTo>
                  <a:lnTo>
                    <a:pt x="201" y="36"/>
                  </a:lnTo>
                  <a:lnTo>
                    <a:pt x="182" y="44"/>
                  </a:lnTo>
                  <a:lnTo>
                    <a:pt x="165" y="51"/>
                  </a:lnTo>
                  <a:lnTo>
                    <a:pt x="146" y="70"/>
                  </a:lnTo>
                  <a:lnTo>
                    <a:pt x="135" y="86"/>
                  </a:lnTo>
                  <a:lnTo>
                    <a:pt x="117" y="99"/>
                  </a:lnTo>
                  <a:lnTo>
                    <a:pt x="104" y="118"/>
                  </a:lnTo>
                  <a:lnTo>
                    <a:pt x="85" y="138"/>
                  </a:lnTo>
                  <a:lnTo>
                    <a:pt x="75" y="158"/>
                  </a:lnTo>
                  <a:lnTo>
                    <a:pt x="65" y="179"/>
                  </a:lnTo>
                  <a:lnTo>
                    <a:pt x="55" y="198"/>
                  </a:lnTo>
                  <a:lnTo>
                    <a:pt x="43" y="224"/>
                  </a:lnTo>
                  <a:lnTo>
                    <a:pt x="36" y="248"/>
                  </a:lnTo>
                  <a:lnTo>
                    <a:pt x="26" y="273"/>
                  </a:lnTo>
                  <a:lnTo>
                    <a:pt x="23" y="296"/>
                  </a:lnTo>
                  <a:lnTo>
                    <a:pt x="16" y="321"/>
                  </a:lnTo>
                  <a:lnTo>
                    <a:pt x="7" y="346"/>
                  </a:lnTo>
                  <a:lnTo>
                    <a:pt x="7" y="378"/>
                  </a:lnTo>
                  <a:lnTo>
                    <a:pt x="5" y="402"/>
                  </a:lnTo>
                  <a:lnTo>
                    <a:pt x="5" y="427"/>
                  </a:lnTo>
                  <a:lnTo>
                    <a:pt x="5" y="2722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558" name="Group 30"/>
            <p:cNvGrpSpPr>
              <a:grpSpLocks/>
            </p:cNvGrpSpPr>
            <p:nvPr/>
          </p:nvGrpSpPr>
          <p:grpSpPr bwMode="auto">
            <a:xfrm>
              <a:off x="1176" y="1941"/>
              <a:ext cx="109" cy="123"/>
              <a:chOff x="1176" y="1941"/>
              <a:chExt cx="109" cy="123"/>
            </a:xfrm>
          </p:grpSpPr>
          <p:sp>
            <p:nvSpPr>
              <p:cNvPr id="22559" name="Freeform 31"/>
              <p:cNvSpPr>
                <a:spLocks/>
              </p:cNvSpPr>
              <p:nvPr/>
            </p:nvSpPr>
            <p:spPr bwMode="auto">
              <a:xfrm>
                <a:off x="1176" y="1941"/>
                <a:ext cx="109" cy="123"/>
              </a:xfrm>
              <a:custGeom>
                <a:avLst/>
                <a:gdLst/>
                <a:ahLst/>
                <a:cxnLst>
                  <a:cxn ang="0">
                    <a:pos x="202" y="0"/>
                  </a:cxn>
                  <a:cxn ang="0">
                    <a:pos x="175" y="0"/>
                  </a:cxn>
                  <a:cxn ang="0">
                    <a:pos x="144" y="4"/>
                  </a:cxn>
                  <a:cxn ang="0">
                    <a:pos x="119" y="8"/>
                  </a:cxn>
                  <a:cxn ang="0">
                    <a:pos x="99" y="22"/>
                  </a:cxn>
                  <a:cxn ang="0">
                    <a:pos x="74" y="39"/>
                  </a:cxn>
                  <a:cxn ang="0">
                    <a:pos x="52" y="60"/>
                  </a:cxn>
                  <a:cxn ang="0">
                    <a:pos x="34" y="85"/>
                  </a:cxn>
                  <a:cxn ang="0">
                    <a:pos x="20" y="109"/>
                  </a:cxn>
                  <a:cxn ang="0">
                    <a:pos x="7" y="138"/>
                  </a:cxn>
                  <a:cxn ang="0">
                    <a:pos x="3" y="170"/>
                  </a:cxn>
                  <a:cxn ang="0">
                    <a:pos x="0" y="198"/>
                  </a:cxn>
                  <a:cxn ang="0">
                    <a:pos x="0" y="232"/>
                  </a:cxn>
                  <a:cxn ang="0">
                    <a:pos x="3" y="263"/>
                  </a:cxn>
                  <a:cxn ang="0">
                    <a:pos x="13" y="292"/>
                  </a:cxn>
                  <a:cxn ang="0">
                    <a:pos x="25" y="317"/>
                  </a:cxn>
                  <a:cxn ang="0">
                    <a:pos x="42" y="340"/>
                  </a:cxn>
                  <a:cxn ang="0">
                    <a:pos x="59" y="365"/>
                  </a:cxn>
                  <a:cxn ang="0">
                    <a:pos x="81" y="386"/>
                  </a:cxn>
                  <a:cxn ang="0">
                    <a:pos x="105" y="402"/>
                  </a:cxn>
                  <a:cxn ang="0">
                    <a:pos x="130" y="411"/>
                  </a:cxn>
                  <a:cxn ang="0">
                    <a:pos x="159" y="418"/>
                  </a:cxn>
                  <a:cxn ang="0">
                    <a:pos x="187" y="418"/>
                  </a:cxn>
                  <a:cxn ang="0">
                    <a:pos x="211" y="418"/>
                  </a:cxn>
                  <a:cxn ang="0">
                    <a:pos x="241" y="406"/>
                  </a:cxn>
                  <a:cxn ang="0">
                    <a:pos x="265" y="390"/>
                  </a:cxn>
                  <a:cxn ang="0">
                    <a:pos x="285" y="377"/>
                  </a:cxn>
                  <a:cxn ang="0">
                    <a:pos x="307" y="356"/>
                  </a:cxn>
                  <a:cxn ang="0">
                    <a:pos x="326" y="334"/>
                  </a:cxn>
                  <a:cxn ang="0">
                    <a:pos x="339" y="309"/>
                  </a:cxn>
                  <a:cxn ang="0">
                    <a:pos x="350" y="275"/>
                  </a:cxn>
                  <a:cxn ang="0">
                    <a:pos x="361" y="248"/>
                  </a:cxn>
                  <a:cxn ang="0">
                    <a:pos x="361" y="219"/>
                  </a:cxn>
                  <a:cxn ang="0">
                    <a:pos x="361" y="182"/>
                  </a:cxn>
                  <a:cxn ang="0">
                    <a:pos x="353" y="155"/>
                  </a:cxn>
                  <a:cxn ang="0">
                    <a:pos x="346" y="126"/>
                  </a:cxn>
                  <a:cxn ang="0">
                    <a:pos x="333" y="97"/>
                  </a:cxn>
                  <a:cxn ang="0">
                    <a:pos x="314" y="72"/>
                  </a:cxn>
                  <a:cxn ang="0">
                    <a:pos x="301" y="48"/>
                  </a:cxn>
                  <a:cxn ang="0">
                    <a:pos x="278" y="28"/>
                  </a:cxn>
                  <a:cxn ang="0">
                    <a:pos x="251" y="14"/>
                  </a:cxn>
                  <a:cxn ang="0">
                    <a:pos x="227" y="4"/>
                  </a:cxn>
                </a:cxnLst>
                <a:rect l="0" t="0" r="r" b="b"/>
                <a:pathLst>
                  <a:path w="361" h="418">
                    <a:moveTo>
                      <a:pt x="211" y="4"/>
                    </a:moveTo>
                    <a:lnTo>
                      <a:pt x="202" y="0"/>
                    </a:lnTo>
                    <a:lnTo>
                      <a:pt x="187" y="0"/>
                    </a:lnTo>
                    <a:lnTo>
                      <a:pt x="175" y="0"/>
                    </a:lnTo>
                    <a:lnTo>
                      <a:pt x="161" y="0"/>
                    </a:lnTo>
                    <a:lnTo>
                      <a:pt x="144" y="4"/>
                    </a:lnTo>
                    <a:lnTo>
                      <a:pt x="130" y="4"/>
                    </a:lnTo>
                    <a:lnTo>
                      <a:pt x="119" y="8"/>
                    </a:lnTo>
                    <a:lnTo>
                      <a:pt x="105" y="14"/>
                    </a:lnTo>
                    <a:lnTo>
                      <a:pt x="99" y="22"/>
                    </a:lnTo>
                    <a:lnTo>
                      <a:pt x="83" y="28"/>
                    </a:lnTo>
                    <a:lnTo>
                      <a:pt x="74" y="39"/>
                    </a:lnTo>
                    <a:lnTo>
                      <a:pt x="63" y="48"/>
                    </a:lnTo>
                    <a:lnTo>
                      <a:pt x="52" y="60"/>
                    </a:lnTo>
                    <a:lnTo>
                      <a:pt x="42" y="69"/>
                    </a:lnTo>
                    <a:lnTo>
                      <a:pt x="34" y="85"/>
                    </a:lnTo>
                    <a:lnTo>
                      <a:pt x="25" y="93"/>
                    </a:lnTo>
                    <a:lnTo>
                      <a:pt x="20" y="109"/>
                    </a:lnTo>
                    <a:lnTo>
                      <a:pt x="15" y="126"/>
                    </a:lnTo>
                    <a:lnTo>
                      <a:pt x="7" y="138"/>
                    </a:lnTo>
                    <a:lnTo>
                      <a:pt x="3" y="155"/>
                    </a:lnTo>
                    <a:lnTo>
                      <a:pt x="3" y="170"/>
                    </a:lnTo>
                    <a:lnTo>
                      <a:pt x="0" y="182"/>
                    </a:lnTo>
                    <a:lnTo>
                      <a:pt x="0" y="198"/>
                    </a:lnTo>
                    <a:lnTo>
                      <a:pt x="0" y="215"/>
                    </a:lnTo>
                    <a:lnTo>
                      <a:pt x="0" y="232"/>
                    </a:lnTo>
                    <a:lnTo>
                      <a:pt x="3" y="248"/>
                    </a:lnTo>
                    <a:lnTo>
                      <a:pt x="3" y="263"/>
                    </a:lnTo>
                    <a:lnTo>
                      <a:pt x="7" y="275"/>
                    </a:lnTo>
                    <a:lnTo>
                      <a:pt x="13" y="292"/>
                    </a:lnTo>
                    <a:lnTo>
                      <a:pt x="20" y="309"/>
                    </a:lnTo>
                    <a:lnTo>
                      <a:pt x="25" y="317"/>
                    </a:lnTo>
                    <a:lnTo>
                      <a:pt x="34" y="334"/>
                    </a:lnTo>
                    <a:lnTo>
                      <a:pt x="42" y="340"/>
                    </a:lnTo>
                    <a:lnTo>
                      <a:pt x="52" y="356"/>
                    </a:lnTo>
                    <a:lnTo>
                      <a:pt x="59" y="365"/>
                    </a:lnTo>
                    <a:lnTo>
                      <a:pt x="74" y="377"/>
                    </a:lnTo>
                    <a:lnTo>
                      <a:pt x="81" y="386"/>
                    </a:lnTo>
                    <a:lnTo>
                      <a:pt x="95" y="390"/>
                    </a:lnTo>
                    <a:lnTo>
                      <a:pt x="105" y="402"/>
                    </a:lnTo>
                    <a:lnTo>
                      <a:pt x="119" y="406"/>
                    </a:lnTo>
                    <a:lnTo>
                      <a:pt x="130" y="411"/>
                    </a:lnTo>
                    <a:lnTo>
                      <a:pt x="144" y="411"/>
                    </a:lnTo>
                    <a:lnTo>
                      <a:pt x="159" y="418"/>
                    </a:lnTo>
                    <a:lnTo>
                      <a:pt x="168" y="418"/>
                    </a:lnTo>
                    <a:lnTo>
                      <a:pt x="187" y="418"/>
                    </a:lnTo>
                    <a:lnTo>
                      <a:pt x="202" y="418"/>
                    </a:lnTo>
                    <a:lnTo>
                      <a:pt x="211" y="418"/>
                    </a:lnTo>
                    <a:lnTo>
                      <a:pt x="227" y="411"/>
                    </a:lnTo>
                    <a:lnTo>
                      <a:pt x="241" y="406"/>
                    </a:lnTo>
                    <a:lnTo>
                      <a:pt x="251" y="402"/>
                    </a:lnTo>
                    <a:lnTo>
                      <a:pt x="265" y="390"/>
                    </a:lnTo>
                    <a:lnTo>
                      <a:pt x="272" y="386"/>
                    </a:lnTo>
                    <a:lnTo>
                      <a:pt x="285" y="377"/>
                    </a:lnTo>
                    <a:lnTo>
                      <a:pt x="294" y="365"/>
                    </a:lnTo>
                    <a:lnTo>
                      <a:pt x="307" y="356"/>
                    </a:lnTo>
                    <a:lnTo>
                      <a:pt x="314" y="344"/>
                    </a:lnTo>
                    <a:lnTo>
                      <a:pt x="326" y="334"/>
                    </a:lnTo>
                    <a:lnTo>
                      <a:pt x="333" y="321"/>
                    </a:lnTo>
                    <a:lnTo>
                      <a:pt x="339" y="309"/>
                    </a:lnTo>
                    <a:lnTo>
                      <a:pt x="346" y="292"/>
                    </a:lnTo>
                    <a:lnTo>
                      <a:pt x="350" y="275"/>
                    </a:lnTo>
                    <a:lnTo>
                      <a:pt x="353" y="263"/>
                    </a:lnTo>
                    <a:lnTo>
                      <a:pt x="361" y="248"/>
                    </a:lnTo>
                    <a:lnTo>
                      <a:pt x="361" y="232"/>
                    </a:lnTo>
                    <a:lnTo>
                      <a:pt x="361" y="219"/>
                    </a:lnTo>
                    <a:lnTo>
                      <a:pt x="361" y="203"/>
                    </a:lnTo>
                    <a:lnTo>
                      <a:pt x="361" y="182"/>
                    </a:lnTo>
                    <a:lnTo>
                      <a:pt x="361" y="170"/>
                    </a:lnTo>
                    <a:lnTo>
                      <a:pt x="353" y="155"/>
                    </a:lnTo>
                    <a:lnTo>
                      <a:pt x="350" y="138"/>
                    </a:lnTo>
                    <a:lnTo>
                      <a:pt x="346" y="126"/>
                    </a:lnTo>
                    <a:lnTo>
                      <a:pt x="343" y="109"/>
                    </a:lnTo>
                    <a:lnTo>
                      <a:pt x="333" y="97"/>
                    </a:lnTo>
                    <a:lnTo>
                      <a:pt x="326" y="85"/>
                    </a:lnTo>
                    <a:lnTo>
                      <a:pt x="314" y="72"/>
                    </a:lnTo>
                    <a:lnTo>
                      <a:pt x="307" y="60"/>
                    </a:lnTo>
                    <a:lnTo>
                      <a:pt x="301" y="48"/>
                    </a:lnTo>
                    <a:lnTo>
                      <a:pt x="285" y="39"/>
                    </a:lnTo>
                    <a:lnTo>
                      <a:pt x="278" y="28"/>
                    </a:lnTo>
                    <a:lnTo>
                      <a:pt x="265" y="22"/>
                    </a:lnTo>
                    <a:lnTo>
                      <a:pt x="251" y="14"/>
                    </a:lnTo>
                    <a:lnTo>
                      <a:pt x="241" y="8"/>
                    </a:lnTo>
                    <a:lnTo>
                      <a:pt x="227" y="4"/>
                    </a:lnTo>
                    <a:lnTo>
                      <a:pt x="211" y="4"/>
                    </a:lnTo>
                    <a:close/>
                  </a:path>
                </a:pathLst>
              </a:custGeom>
              <a:solidFill>
                <a:srgbClr val="000000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0" name="Freeform 32"/>
              <p:cNvSpPr>
                <a:spLocks/>
              </p:cNvSpPr>
              <p:nvPr/>
            </p:nvSpPr>
            <p:spPr bwMode="auto">
              <a:xfrm>
                <a:off x="1231" y="1974"/>
                <a:ext cx="44" cy="57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0" y="102"/>
                  </a:cxn>
                  <a:cxn ang="0">
                    <a:pos x="146" y="192"/>
                  </a:cxn>
                  <a:cxn ang="0">
                    <a:pos x="146" y="0"/>
                  </a:cxn>
                </a:cxnLst>
                <a:rect l="0" t="0" r="r" b="b"/>
                <a:pathLst>
                  <a:path w="146" h="192">
                    <a:moveTo>
                      <a:pt x="146" y="0"/>
                    </a:moveTo>
                    <a:lnTo>
                      <a:pt x="0" y="102"/>
                    </a:lnTo>
                    <a:lnTo>
                      <a:pt x="146" y="192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1" name="Freeform 33"/>
              <p:cNvSpPr>
                <a:spLocks/>
              </p:cNvSpPr>
              <p:nvPr/>
            </p:nvSpPr>
            <p:spPr bwMode="auto">
              <a:xfrm>
                <a:off x="1177" y="1967"/>
                <a:ext cx="11" cy="7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16"/>
                  </a:cxn>
                  <a:cxn ang="0">
                    <a:pos x="17" y="28"/>
                  </a:cxn>
                  <a:cxn ang="0">
                    <a:pos x="12" y="41"/>
                  </a:cxn>
                  <a:cxn ang="0">
                    <a:pos x="7" y="52"/>
                  </a:cxn>
                  <a:cxn ang="0">
                    <a:pos x="4" y="69"/>
                  </a:cxn>
                  <a:cxn ang="0">
                    <a:pos x="0" y="85"/>
                  </a:cxn>
                  <a:cxn ang="0">
                    <a:pos x="0" y="97"/>
                  </a:cxn>
                  <a:cxn ang="0">
                    <a:pos x="0" y="118"/>
                  </a:cxn>
                  <a:cxn ang="0">
                    <a:pos x="0" y="134"/>
                  </a:cxn>
                  <a:cxn ang="0">
                    <a:pos x="0" y="147"/>
                  </a:cxn>
                  <a:cxn ang="0">
                    <a:pos x="0" y="162"/>
                  </a:cxn>
                  <a:cxn ang="0">
                    <a:pos x="4" y="178"/>
                  </a:cxn>
                  <a:cxn ang="0">
                    <a:pos x="7" y="191"/>
                  </a:cxn>
                  <a:cxn ang="0">
                    <a:pos x="12" y="207"/>
                  </a:cxn>
                  <a:cxn ang="0">
                    <a:pos x="17" y="224"/>
                  </a:cxn>
                  <a:cxn ang="0">
                    <a:pos x="24" y="236"/>
                  </a:cxn>
                  <a:cxn ang="0">
                    <a:pos x="36" y="248"/>
                  </a:cxn>
                  <a:cxn ang="0">
                    <a:pos x="36" y="0"/>
                  </a:cxn>
                </a:cxnLst>
                <a:rect l="0" t="0" r="r" b="b"/>
                <a:pathLst>
                  <a:path w="36" h="248">
                    <a:moveTo>
                      <a:pt x="36" y="0"/>
                    </a:moveTo>
                    <a:lnTo>
                      <a:pt x="24" y="16"/>
                    </a:lnTo>
                    <a:lnTo>
                      <a:pt x="17" y="28"/>
                    </a:lnTo>
                    <a:lnTo>
                      <a:pt x="12" y="41"/>
                    </a:lnTo>
                    <a:lnTo>
                      <a:pt x="7" y="52"/>
                    </a:lnTo>
                    <a:lnTo>
                      <a:pt x="4" y="69"/>
                    </a:lnTo>
                    <a:lnTo>
                      <a:pt x="0" y="85"/>
                    </a:lnTo>
                    <a:lnTo>
                      <a:pt x="0" y="97"/>
                    </a:lnTo>
                    <a:lnTo>
                      <a:pt x="0" y="118"/>
                    </a:lnTo>
                    <a:lnTo>
                      <a:pt x="0" y="134"/>
                    </a:lnTo>
                    <a:lnTo>
                      <a:pt x="0" y="147"/>
                    </a:lnTo>
                    <a:lnTo>
                      <a:pt x="0" y="162"/>
                    </a:lnTo>
                    <a:lnTo>
                      <a:pt x="4" y="178"/>
                    </a:lnTo>
                    <a:lnTo>
                      <a:pt x="7" y="191"/>
                    </a:lnTo>
                    <a:lnTo>
                      <a:pt x="12" y="207"/>
                    </a:lnTo>
                    <a:lnTo>
                      <a:pt x="17" y="224"/>
                    </a:lnTo>
                    <a:lnTo>
                      <a:pt x="24" y="236"/>
                    </a:lnTo>
                    <a:lnTo>
                      <a:pt x="36" y="24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2" name="Freeform 34"/>
              <p:cNvSpPr>
                <a:spLocks/>
              </p:cNvSpPr>
              <p:nvPr/>
            </p:nvSpPr>
            <p:spPr bwMode="auto">
              <a:xfrm>
                <a:off x="1188" y="1978"/>
                <a:ext cx="43" cy="55"/>
              </a:xfrm>
              <a:custGeom>
                <a:avLst/>
                <a:gdLst/>
                <a:ahLst/>
                <a:cxnLst>
                  <a:cxn ang="0">
                    <a:pos x="0" y="187"/>
                  </a:cxn>
                  <a:cxn ang="0">
                    <a:pos x="141" y="89"/>
                  </a:cxn>
                  <a:cxn ang="0">
                    <a:pos x="0" y="0"/>
                  </a:cxn>
                  <a:cxn ang="0">
                    <a:pos x="0" y="187"/>
                  </a:cxn>
                </a:cxnLst>
                <a:rect l="0" t="0" r="r" b="b"/>
                <a:pathLst>
                  <a:path w="141" h="187">
                    <a:moveTo>
                      <a:pt x="0" y="187"/>
                    </a:moveTo>
                    <a:lnTo>
                      <a:pt x="141" y="89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63" name="Group 35"/>
            <p:cNvGrpSpPr>
              <a:grpSpLocks/>
            </p:cNvGrpSpPr>
            <p:nvPr/>
          </p:nvGrpSpPr>
          <p:grpSpPr bwMode="auto">
            <a:xfrm>
              <a:off x="885" y="1939"/>
              <a:ext cx="109" cy="124"/>
              <a:chOff x="885" y="1939"/>
              <a:chExt cx="109" cy="124"/>
            </a:xfrm>
          </p:grpSpPr>
          <p:sp>
            <p:nvSpPr>
              <p:cNvPr id="22564" name="Freeform 36"/>
              <p:cNvSpPr>
                <a:spLocks/>
              </p:cNvSpPr>
              <p:nvPr/>
            </p:nvSpPr>
            <p:spPr bwMode="auto">
              <a:xfrm>
                <a:off x="885" y="1939"/>
                <a:ext cx="109" cy="124"/>
              </a:xfrm>
              <a:custGeom>
                <a:avLst/>
                <a:gdLst/>
                <a:ahLst/>
                <a:cxnLst>
                  <a:cxn ang="0">
                    <a:pos x="202" y="3"/>
                  </a:cxn>
                  <a:cxn ang="0">
                    <a:pos x="177" y="0"/>
                  </a:cxn>
                  <a:cxn ang="0">
                    <a:pos x="143" y="3"/>
                  </a:cxn>
                  <a:cxn ang="0">
                    <a:pos x="119" y="16"/>
                  </a:cxn>
                  <a:cxn ang="0">
                    <a:pos x="99" y="22"/>
                  </a:cxn>
                  <a:cxn ang="0">
                    <a:pos x="73" y="39"/>
                  </a:cxn>
                  <a:cxn ang="0">
                    <a:pos x="51" y="60"/>
                  </a:cxn>
                  <a:cxn ang="0">
                    <a:pos x="34" y="85"/>
                  </a:cxn>
                  <a:cxn ang="0">
                    <a:pos x="20" y="113"/>
                  </a:cxn>
                  <a:cxn ang="0">
                    <a:pos x="7" y="138"/>
                  </a:cxn>
                  <a:cxn ang="0">
                    <a:pos x="2" y="174"/>
                  </a:cxn>
                  <a:cxn ang="0">
                    <a:pos x="0" y="202"/>
                  </a:cxn>
                  <a:cxn ang="0">
                    <a:pos x="0" y="231"/>
                  </a:cxn>
                  <a:cxn ang="0">
                    <a:pos x="2" y="263"/>
                  </a:cxn>
                  <a:cxn ang="0">
                    <a:pos x="13" y="292"/>
                  </a:cxn>
                  <a:cxn ang="0">
                    <a:pos x="24" y="321"/>
                  </a:cxn>
                  <a:cxn ang="0">
                    <a:pos x="42" y="345"/>
                  </a:cxn>
                  <a:cxn ang="0">
                    <a:pos x="58" y="364"/>
                  </a:cxn>
                  <a:cxn ang="0">
                    <a:pos x="80" y="385"/>
                  </a:cxn>
                  <a:cxn ang="0">
                    <a:pos x="105" y="402"/>
                  </a:cxn>
                  <a:cxn ang="0">
                    <a:pos x="129" y="410"/>
                  </a:cxn>
                  <a:cxn ang="0">
                    <a:pos x="159" y="414"/>
                  </a:cxn>
                  <a:cxn ang="0">
                    <a:pos x="184" y="423"/>
                  </a:cxn>
                  <a:cxn ang="0">
                    <a:pos x="211" y="414"/>
                  </a:cxn>
                  <a:cxn ang="0">
                    <a:pos x="240" y="406"/>
                  </a:cxn>
                  <a:cxn ang="0">
                    <a:pos x="265" y="394"/>
                  </a:cxn>
                  <a:cxn ang="0">
                    <a:pos x="286" y="381"/>
                  </a:cxn>
                  <a:cxn ang="0">
                    <a:pos x="307" y="360"/>
                  </a:cxn>
                  <a:cxn ang="0">
                    <a:pos x="325" y="337"/>
                  </a:cxn>
                  <a:cxn ang="0">
                    <a:pos x="338" y="308"/>
                  </a:cxn>
                  <a:cxn ang="0">
                    <a:pos x="350" y="279"/>
                  </a:cxn>
                  <a:cxn ang="0">
                    <a:pos x="353" y="252"/>
                  </a:cxn>
                  <a:cxn ang="0">
                    <a:pos x="362" y="219"/>
                  </a:cxn>
                  <a:cxn ang="0">
                    <a:pos x="362" y="186"/>
                  </a:cxn>
                  <a:cxn ang="0">
                    <a:pos x="353" y="157"/>
                  </a:cxn>
                  <a:cxn ang="0">
                    <a:pos x="345" y="128"/>
                  </a:cxn>
                  <a:cxn ang="0">
                    <a:pos x="332" y="97"/>
                  </a:cxn>
                  <a:cxn ang="0">
                    <a:pos x="314" y="72"/>
                  </a:cxn>
                  <a:cxn ang="0">
                    <a:pos x="301" y="51"/>
                  </a:cxn>
                  <a:cxn ang="0">
                    <a:pos x="278" y="36"/>
                  </a:cxn>
                  <a:cxn ang="0">
                    <a:pos x="251" y="20"/>
                  </a:cxn>
                  <a:cxn ang="0">
                    <a:pos x="226" y="8"/>
                  </a:cxn>
                </a:cxnLst>
                <a:rect l="0" t="0" r="r" b="b"/>
                <a:pathLst>
                  <a:path w="362" h="423">
                    <a:moveTo>
                      <a:pt x="211" y="3"/>
                    </a:moveTo>
                    <a:lnTo>
                      <a:pt x="202" y="3"/>
                    </a:lnTo>
                    <a:lnTo>
                      <a:pt x="187" y="0"/>
                    </a:lnTo>
                    <a:lnTo>
                      <a:pt x="177" y="0"/>
                    </a:lnTo>
                    <a:lnTo>
                      <a:pt x="161" y="3"/>
                    </a:lnTo>
                    <a:lnTo>
                      <a:pt x="143" y="3"/>
                    </a:lnTo>
                    <a:lnTo>
                      <a:pt x="129" y="8"/>
                    </a:lnTo>
                    <a:lnTo>
                      <a:pt x="119" y="16"/>
                    </a:lnTo>
                    <a:lnTo>
                      <a:pt x="105" y="20"/>
                    </a:lnTo>
                    <a:lnTo>
                      <a:pt x="99" y="22"/>
                    </a:lnTo>
                    <a:lnTo>
                      <a:pt x="83" y="36"/>
                    </a:lnTo>
                    <a:lnTo>
                      <a:pt x="73" y="39"/>
                    </a:lnTo>
                    <a:lnTo>
                      <a:pt x="63" y="47"/>
                    </a:lnTo>
                    <a:lnTo>
                      <a:pt x="51" y="60"/>
                    </a:lnTo>
                    <a:lnTo>
                      <a:pt x="42" y="72"/>
                    </a:lnTo>
                    <a:lnTo>
                      <a:pt x="34" y="85"/>
                    </a:lnTo>
                    <a:lnTo>
                      <a:pt x="24" y="97"/>
                    </a:lnTo>
                    <a:lnTo>
                      <a:pt x="20" y="113"/>
                    </a:lnTo>
                    <a:lnTo>
                      <a:pt x="13" y="121"/>
                    </a:lnTo>
                    <a:lnTo>
                      <a:pt x="7" y="138"/>
                    </a:lnTo>
                    <a:lnTo>
                      <a:pt x="2" y="153"/>
                    </a:lnTo>
                    <a:lnTo>
                      <a:pt x="2" y="174"/>
                    </a:lnTo>
                    <a:lnTo>
                      <a:pt x="0" y="186"/>
                    </a:lnTo>
                    <a:lnTo>
                      <a:pt x="0" y="202"/>
                    </a:lnTo>
                    <a:lnTo>
                      <a:pt x="0" y="219"/>
                    </a:lnTo>
                    <a:lnTo>
                      <a:pt x="0" y="231"/>
                    </a:lnTo>
                    <a:lnTo>
                      <a:pt x="2" y="248"/>
                    </a:lnTo>
                    <a:lnTo>
                      <a:pt x="2" y="263"/>
                    </a:lnTo>
                    <a:lnTo>
                      <a:pt x="7" y="275"/>
                    </a:lnTo>
                    <a:lnTo>
                      <a:pt x="13" y="292"/>
                    </a:lnTo>
                    <a:lnTo>
                      <a:pt x="20" y="308"/>
                    </a:lnTo>
                    <a:lnTo>
                      <a:pt x="24" y="321"/>
                    </a:lnTo>
                    <a:lnTo>
                      <a:pt x="34" y="333"/>
                    </a:lnTo>
                    <a:lnTo>
                      <a:pt x="42" y="345"/>
                    </a:lnTo>
                    <a:lnTo>
                      <a:pt x="51" y="356"/>
                    </a:lnTo>
                    <a:lnTo>
                      <a:pt x="58" y="364"/>
                    </a:lnTo>
                    <a:lnTo>
                      <a:pt x="73" y="377"/>
                    </a:lnTo>
                    <a:lnTo>
                      <a:pt x="80" y="385"/>
                    </a:lnTo>
                    <a:lnTo>
                      <a:pt x="94" y="394"/>
                    </a:lnTo>
                    <a:lnTo>
                      <a:pt x="105" y="402"/>
                    </a:lnTo>
                    <a:lnTo>
                      <a:pt x="119" y="406"/>
                    </a:lnTo>
                    <a:lnTo>
                      <a:pt x="129" y="410"/>
                    </a:lnTo>
                    <a:lnTo>
                      <a:pt x="143" y="414"/>
                    </a:lnTo>
                    <a:lnTo>
                      <a:pt x="159" y="414"/>
                    </a:lnTo>
                    <a:lnTo>
                      <a:pt x="168" y="423"/>
                    </a:lnTo>
                    <a:lnTo>
                      <a:pt x="184" y="423"/>
                    </a:lnTo>
                    <a:lnTo>
                      <a:pt x="202" y="414"/>
                    </a:lnTo>
                    <a:lnTo>
                      <a:pt x="211" y="414"/>
                    </a:lnTo>
                    <a:lnTo>
                      <a:pt x="226" y="410"/>
                    </a:lnTo>
                    <a:lnTo>
                      <a:pt x="240" y="406"/>
                    </a:lnTo>
                    <a:lnTo>
                      <a:pt x="251" y="402"/>
                    </a:lnTo>
                    <a:lnTo>
                      <a:pt x="265" y="394"/>
                    </a:lnTo>
                    <a:lnTo>
                      <a:pt x="272" y="385"/>
                    </a:lnTo>
                    <a:lnTo>
                      <a:pt x="286" y="381"/>
                    </a:lnTo>
                    <a:lnTo>
                      <a:pt x="294" y="369"/>
                    </a:lnTo>
                    <a:lnTo>
                      <a:pt x="307" y="360"/>
                    </a:lnTo>
                    <a:lnTo>
                      <a:pt x="314" y="345"/>
                    </a:lnTo>
                    <a:lnTo>
                      <a:pt x="325" y="337"/>
                    </a:lnTo>
                    <a:lnTo>
                      <a:pt x="332" y="321"/>
                    </a:lnTo>
                    <a:lnTo>
                      <a:pt x="338" y="308"/>
                    </a:lnTo>
                    <a:lnTo>
                      <a:pt x="345" y="296"/>
                    </a:lnTo>
                    <a:lnTo>
                      <a:pt x="350" y="279"/>
                    </a:lnTo>
                    <a:lnTo>
                      <a:pt x="353" y="267"/>
                    </a:lnTo>
                    <a:lnTo>
                      <a:pt x="353" y="252"/>
                    </a:lnTo>
                    <a:lnTo>
                      <a:pt x="362" y="231"/>
                    </a:lnTo>
                    <a:lnTo>
                      <a:pt x="362" y="219"/>
                    </a:lnTo>
                    <a:lnTo>
                      <a:pt x="362" y="202"/>
                    </a:lnTo>
                    <a:lnTo>
                      <a:pt x="362" y="186"/>
                    </a:lnTo>
                    <a:lnTo>
                      <a:pt x="362" y="174"/>
                    </a:lnTo>
                    <a:lnTo>
                      <a:pt x="353" y="157"/>
                    </a:lnTo>
                    <a:lnTo>
                      <a:pt x="350" y="142"/>
                    </a:lnTo>
                    <a:lnTo>
                      <a:pt x="345" y="128"/>
                    </a:lnTo>
                    <a:lnTo>
                      <a:pt x="338" y="113"/>
                    </a:lnTo>
                    <a:lnTo>
                      <a:pt x="332" y="97"/>
                    </a:lnTo>
                    <a:lnTo>
                      <a:pt x="325" y="89"/>
                    </a:lnTo>
                    <a:lnTo>
                      <a:pt x="314" y="72"/>
                    </a:lnTo>
                    <a:lnTo>
                      <a:pt x="307" y="64"/>
                    </a:lnTo>
                    <a:lnTo>
                      <a:pt x="301" y="51"/>
                    </a:lnTo>
                    <a:lnTo>
                      <a:pt x="286" y="43"/>
                    </a:lnTo>
                    <a:lnTo>
                      <a:pt x="278" y="36"/>
                    </a:lnTo>
                    <a:lnTo>
                      <a:pt x="265" y="22"/>
                    </a:lnTo>
                    <a:lnTo>
                      <a:pt x="251" y="20"/>
                    </a:lnTo>
                    <a:lnTo>
                      <a:pt x="240" y="16"/>
                    </a:lnTo>
                    <a:lnTo>
                      <a:pt x="226" y="8"/>
                    </a:lnTo>
                    <a:lnTo>
                      <a:pt x="2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5" name="Freeform 37"/>
              <p:cNvSpPr>
                <a:spLocks/>
              </p:cNvSpPr>
              <p:nvPr/>
            </p:nvSpPr>
            <p:spPr bwMode="auto">
              <a:xfrm>
                <a:off x="983" y="1964"/>
                <a:ext cx="11" cy="74"/>
              </a:xfrm>
              <a:custGeom>
                <a:avLst/>
                <a:gdLst/>
                <a:ahLst/>
                <a:cxnLst>
                  <a:cxn ang="0">
                    <a:pos x="0" y="248"/>
                  </a:cxn>
                  <a:cxn ang="0">
                    <a:pos x="7" y="232"/>
                  </a:cxn>
                  <a:cxn ang="0">
                    <a:pos x="13" y="215"/>
                  </a:cxn>
                  <a:cxn ang="0">
                    <a:pos x="20" y="207"/>
                  </a:cxn>
                  <a:cxn ang="0">
                    <a:pos x="25" y="190"/>
                  </a:cxn>
                  <a:cxn ang="0">
                    <a:pos x="28" y="178"/>
                  </a:cxn>
                  <a:cxn ang="0">
                    <a:pos x="28" y="163"/>
                  </a:cxn>
                  <a:cxn ang="0">
                    <a:pos x="37" y="142"/>
                  </a:cxn>
                  <a:cxn ang="0">
                    <a:pos x="37" y="126"/>
                  </a:cxn>
                  <a:cxn ang="0">
                    <a:pos x="37" y="113"/>
                  </a:cxn>
                  <a:cxn ang="0">
                    <a:pos x="37" y="97"/>
                  </a:cxn>
                  <a:cxn ang="0">
                    <a:pos x="37" y="85"/>
                  </a:cxn>
                  <a:cxn ang="0">
                    <a:pos x="28" y="68"/>
                  </a:cxn>
                  <a:cxn ang="0">
                    <a:pos x="25" y="53"/>
                  </a:cxn>
                  <a:cxn ang="0">
                    <a:pos x="20" y="39"/>
                  </a:cxn>
                  <a:cxn ang="0">
                    <a:pos x="13" y="24"/>
                  </a:cxn>
                  <a:cxn ang="0">
                    <a:pos x="7" y="8"/>
                  </a:cxn>
                  <a:cxn ang="0">
                    <a:pos x="0" y="0"/>
                  </a:cxn>
                  <a:cxn ang="0">
                    <a:pos x="0" y="248"/>
                  </a:cxn>
                </a:cxnLst>
                <a:rect l="0" t="0" r="r" b="b"/>
                <a:pathLst>
                  <a:path w="37" h="248">
                    <a:moveTo>
                      <a:pt x="0" y="248"/>
                    </a:moveTo>
                    <a:lnTo>
                      <a:pt x="7" y="232"/>
                    </a:lnTo>
                    <a:lnTo>
                      <a:pt x="13" y="215"/>
                    </a:lnTo>
                    <a:lnTo>
                      <a:pt x="20" y="207"/>
                    </a:lnTo>
                    <a:lnTo>
                      <a:pt x="25" y="190"/>
                    </a:lnTo>
                    <a:lnTo>
                      <a:pt x="28" y="178"/>
                    </a:lnTo>
                    <a:lnTo>
                      <a:pt x="28" y="163"/>
                    </a:lnTo>
                    <a:lnTo>
                      <a:pt x="37" y="142"/>
                    </a:lnTo>
                    <a:lnTo>
                      <a:pt x="37" y="126"/>
                    </a:lnTo>
                    <a:lnTo>
                      <a:pt x="37" y="113"/>
                    </a:lnTo>
                    <a:lnTo>
                      <a:pt x="37" y="97"/>
                    </a:lnTo>
                    <a:lnTo>
                      <a:pt x="37" y="85"/>
                    </a:lnTo>
                    <a:lnTo>
                      <a:pt x="28" y="68"/>
                    </a:lnTo>
                    <a:lnTo>
                      <a:pt x="25" y="53"/>
                    </a:lnTo>
                    <a:lnTo>
                      <a:pt x="20" y="39"/>
                    </a:lnTo>
                    <a:lnTo>
                      <a:pt x="13" y="24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0" y="248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6" name="Freeform 38"/>
              <p:cNvSpPr>
                <a:spLocks/>
              </p:cNvSpPr>
              <p:nvPr/>
            </p:nvSpPr>
            <p:spPr bwMode="auto">
              <a:xfrm>
                <a:off x="939" y="1971"/>
                <a:ext cx="44" cy="56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0" y="98"/>
                  </a:cxn>
                  <a:cxn ang="0">
                    <a:pos x="145" y="187"/>
                  </a:cxn>
                  <a:cxn ang="0">
                    <a:pos x="145" y="0"/>
                  </a:cxn>
                </a:cxnLst>
                <a:rect l="0" t="0" r="r" b="b"/>
                <a:pathLst>
                  <a:path w="145" h="187">
                    <a:moveTo>
                      <a:pt x="145" y="0"/>
                    </a:moveTo>
                    <a:lnTo>
                      <a:pt x="0" y="98"/>
                    </a:lnTo>
                    <a:lnTo>
                      <a:pt x="145" y="187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7" name="Freeform 39"/>
              <p:cNvSpPr>
                <a:spLocks/>
              </p:cNvSpPr>
              <p:nvPr/>
            </p:nvSpPr>
            <p:spPr bwMode="auto">
              <a:xfrm>
                <a:off x="885" y="1966"/>
                <a:ext cx="10" cy="73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27" y="8"/>
                  </a:cxn>
                  <a:cxn ang="0">
                    <a:pos x="20" y="24"/>
                  </a:cxn>
                  <a:cxn ang="0">
                    <a:pos x="17" y="41"/>
                  </a:cxn>
                  <a:cxn ang="0">
                    <a:pos x="13" y="53"/>
                  </a:cxn>
                  <a:cxn ang="0">
                    <a:pos x="7" y="70"/>
                  </a:cxn>
                  <a:cxn ang="0">
                    <a:pos x="2" y="85"/>
                  </a:cxn>
                  <a:cxn ang="0">
                    <a:pos x="2" y="97"/>
                  </a:cxn>
                  <a:cxn ang="0">
                    <a:pos x="0" y="113"/>
                  </a:cxn>
                  <a:cxn ang="0">
                    <a:pos x="0" y="126"/>
                  </a:cxn>
                  <a:cxn ang="0">
                    <a:pos x="2" y="142"/>
                  </a:cxn>
                  <a:cxn ang="0">
                    <a:pos x="2" y="163"/>
                  </a:cxn>
                  <a:cxn ang="0">
                    <a:pos x="7" y="178"/>
                  </a:cxn>
                  <a:cxn ang="0">
                    <a:pos x="13" y="190"/>
                  </a:cxn>
                  <a:cxn ang="0">
                    <a:pos x="17" y="207"/>
                  </a:cxn>
                  <a:cxn ang="0">
                    <a:pos x="20" y="215"/>
                  </a:cxn>
                  <a:cxn ang="0">
                    <a:pos x="27" y="232"/>
                  </a:cxn>
                  <a:cxn ang="0">
                    <a:pos x="31" y="249"/>
                  </a:cxn>
                  <a:cxn ang="0">
                    <a:pos x="38" y="0"/>
                  </a:cxn>
                </a:cxnLst>
                <a:rect l="0" t="0" r="r" b="b"/>
                <a:pathLst>
                  <a:path w="38" h="249">
                    <a:moveTo>
                      <a:pt x="38" y="0"/>
                    </a:moveTo>
                    <a:lnTo>
                      <a:pt x="27" y="8"/>
                    </a:lnTo>
                    <a:lnTo>
                      <a:pt x="20" y="24"/>
                    </a:lnTo>
                    <a:lnTo>
                      <a:pt x="17" y="41"/>
                    </a:lnTo>
                    <a:lnTo>
                      <a:pt x="13" y="53"/>
                    </a:lnTo>
                    <a:lnTo>
                      <a:pt x="7" y="70"/>
                    </a:lnTo>
                    <a:lnTo>
                      <a:pt x="2" y="85"/>
                    </a:lnTo>
                    <a:lnTo>
                      <a:pt x="2" y="97"/>
                    </a:lnTo>
                    <a:lnTo>
                      <a:pt x="0" y="113"/>
                    </a:lnTo>
                    <a:lnTo>
                      <a:pt x="0" y="126"/>
                    </a:lnTo>
                    <a:lnTo>
                      <a:pt x="2" y="142"/>
                    </a:lnTo>
                    <a:lnTo>
                      <a:pt x="2" y="163"/>
                    </a:lnTo>
                    <a:lnTo>
                      <a:pt x="7" y="178"/>
                    </a:lnTo>
                    <a:lnTo>
                      <a:pt x="13" y="190"/>
                    </a:lnTo>
                    <a:lnTo>
                      <a:pt x="17" y="207"/>
                    </a:lnTo>
                    <a:lnTo>
                      <a:pt x="20" y="215"/>
                    </a:lnTo>
                    <a:lnTo>
                      <a:pt x="27" y="232"/>
                    </a:lnTo>
                    <a:lnTo>
                      <a:pt x="31" y="24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8" name="Freeform 40"/>
              <p:cNvSpPr>
                <a:spLocks/>
              </p:cNvSpPr>
              <p:nvPr/>
            </p:nvSpPr>
            <p:spPr bwMode="auto">
              <a:xfrm>
                <a:off x="894" y="1974"/>
                <a:ext cx="45" cy="57"/>
              </a:xfrm>
              <a:custGeom>
                <a:avLst/>
                <a:gdLst/>
                <a:ahLst/>
                <a:cxnLst>
                  <a:cxn ang="0">
                    <a:pos x="3" y="192"/>
                  </a:cxn>
                  <a:cxn ang="0">
                    <a:pos x="149" y="90"/>
                  </a:cxn>
                  <a:cxn ang="0">
                    <a:pos x="3" y="0"/>
                  </a:cxn>
                  <a:cxn ang="0">
                    <a:pos x="0" y="192"/>
                  </a:cxn>
                  <a:cxn ang="0">
                    <a:pos x="3" y="192"/>
                  </a:cxn>
                </a:cxnLst>
                <a:rect l="0" t="0" r="r" b="b"/>
                <a:pathLst>
                  <a:path w="149" h="192">
                    <a:moveTo>
                      <a:pt x="3" y="192"/>
                    </a:moveTo>
                    <a:lnTo>
                      <a:pt x="149" y="90"/>
                    </a:lnTo>
                    <a:lnTo>
                      <a:pt x="3" y="0"/>
                    </a:lnTo>
                    <a:lnTo>
                      <a:pt x="0" y="192"/>
                    </a:lnTo>
                    <a:lnTo>
                      <a:pt x="3" y="192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69" name="Group 41"/>
            <p:cNvGrpSpPr>
              <a:grpSpLocks/>
            </p:cNvGrpSpPr>
            <p:nvPr/>
          </p:nvGrpSpPr>
          <p:grpSpPr bwMode="auto">
            <a:xfrm>
              <a:off x="584" y="1941"/>
              <a:ext cx="111" cy="123"/>
              <a:chOff x="584" y="1941"/>
              <a:chExt cx="111" cy="123"/>
            </a:xfrm>
          </p:grpSpPr>
          <p:sp>
            <p:nvSpPr>
              <p:cNvPr id="22570" name="Freeform 42"/>
              <p:cNvSpPr>
                <a:spLocks/>
              </p:cNvSpPr>
              <p:nvPr/>
            </p:nvSpPr>
            <p:spPr bwMode="auto">
              <a:xfrm>
                <a:off x="584" y="1941"/>
                <a:ext cx="111" cy="123"/>
              </a:xfrm>
              <a:custGeom>
                <a:avLst/>
                <a:gdLst/>
                <a:ahLst/>
                <a:cxnLst>
                  <a:cxn ang="0">
                    <a:pos x="202" y="0"/>
                  </a:cxn>
                  <a:cxn ang="0">
                    <a:pos x="173" y="0"/>
                  </a:cxn>
                  <a:cxn ang="0">
                    <a:pos x="149" y="4"/>
                  </a:cxn>
                  <a:cxn ang="0">
                    <a:pos x="122" y="8"/>
                  </a:cxn>
                  <a:cxn ang="0">
                    <a:pos x="97" y="22"/>
                  </a:cxn>
                  <a:cxn ang="0">
                    <a:pos x="74" y="39"/>
                  </a:cxn>
                  <a:cxn ang="0">
                    <a:pos x="54" y="60"/>
                  </a:cxn>
                  <a:cxn ang="0">
                    <a:pos x="37" y="85"/>
                  </a:cxn>
                  <a:cxn ang="0">
                    <a:pos x="23" y="109"/>
                  </a:cxn>
                  <a:cxn ang="0">
                    <a:pos x="7" y="138"/>
                  </a:cxn>
                  <a:cxn ang="0">
                    <a:pos x="0" y="170"/>
                  </a:cxn>
                  <a:cxn ang="0">
                    <a:pos x="0" y="198"/>
                  </a:cxn>
                  <a:cxn ang="0">
                    <a:pos x="0" y="232"/>
                  </a:cxn>
                  <a:cxn ang="0">
                    <a:pos x="5" y="263"/>
                  </a:cxn>
                  <a:cxn ang="0">
                    <a:pos x="14" y="292"/>
                  </a:cxn>
                  <a:cxn ang="0">
                    <a:pos x="25" y="317"/>
                  </a:cxn>
                  <a:cxn ang="0">
                    <a:pos x="44" y="340"/>
                  </a:cxn>
                  <a:cxn ang="0">
                    <a:pos x="61" y="365"/>
                  </a:cxn>
                  <a:cxn ang="0">
                    <a:pos x="81" y="386"/>
                  </a:cxn>
                  <a:cxn ang="0">
                    <a:pos x="110" y="402"/>
                  </a:cxn>
                  <a:cxn ang="0">
                    <a:pos x="135" y="411"/>
                  </a:cxn>
                  <a:cxn ang="0">
                    <a:pos x="160" y="418"/>
                  </a:cxn>
                  <a:cxn ang="0">
                    <a:pos x="189" y="418"/>
                  </a:cxn>
                  <a:cxn ang="0">
                    <a:pos x="216" y="418"/>
                  </a:cxn>
                  <a:cxn ang="0">
                    <a:pos x="242" y="406"/>
                  </a:cxn>
                  <a:cxn ang="0">
                    <a:pos x="263" y="390"/>
                  </a:cxn>
                  <a:cxn ang="0">
                    <a:pos x="291" y="377"/>
                  </a:cxn>
                  <a:cxn ang="0">
                    <a:pos x="312" y="356"/>
                  </a:cxn>
                  <a:cxn ang="0">
                    <a:pos x="331" y="334"/>
                  </a:cxn>
                  <a:cxn ang="0">
                    <a:pos x="340" y="309"/>
                  </a:cxn>
                  <a:cxn ang="0">
                    <a:pos x="355" y="275"/>
                  </a:cxn>
                  <a:cxn ang="0">
                    <a:pos x="359" y="248"/>
                  </a:cxn>
                  <a:cxn ang="0">
                    <a:pos x="366" y="219"/>
                  </a:cxn>
                  <a:cxn ang="0">
                    <a:pos x="366" y="182"/>
                  </a:cxn>
                  <a:cxn ang="0">
                    <a:pos x="359" y="155"/>
                  </a:cxn>
                  <a:cxn ang="0">
                    <a:pos x="352" y="126"/>
                  </a:cxn>
                  <a:cxn ang="0">
                    <a:pos x="336" y="97"/>
                  </a:cxn>
                  <a:cxn ang="0">
                    <a:pos x="319" y="72"/>
                  </a:cxn>
                  <a:cxn ang="0">
                    <a:pos x="301" y="48"/>
                  </a:cxn>
                  <a:cxn ang="0">
                    <a:pos x="280" y="28"/>
                  </a:cxn>
                  <a:cxn ang="0">
                    <a:pos x="256" y="14"/>
                  </a:cxn>
                  <a:cxn ang="0">
                    <a:pos x="231" y="4"/>
                  </a:cxn>
                </a:cxnLst>
                <a:rect l="0" t="0" r="r" b="b"/>
                <a:pathLst>
                  <a:path w="366" h="418">
                    <a:moveTo>
                      <a:pt x="216" y="4"/>
                    </a:moveTo>
                    <a:lnTo>
                      <a:pt x="202" y="0"/>
                    </a:lnTo>
                    <a:lnTo>
                      <a:pt x="191" y="0"/>
                    </a:lnTo>
                    <a:lnTo>
                      <a:pt x="173" y="0"/>
                    </a:lnTo>
                    <a:lnTo>
                      <a:pt x="160" y="0"/>
                    </a:lnTo>
                    <a:lnTo>
                      <a:pt x="149" y="4"/>
                    </a:lnTo>
                    <a:lnTo>
                      <a:pt x="135" y="4"/>
                    </a:lnTo>
                    <a:lnTo>
                      <a:pt x="122" y="8"/>
                    </a:lnTo>
                    <a:lnTo>
                      <a:pt x="110" y="14"/>
                    </a:lnTo>
                    <a:lnTo>
                      <a:pt x="97" y="22"/>
                    </a:lnTo>
                    <a:lnTo>
                      <a:pt x="86" y="28"/>
                    </a:lnTo>
                    <a:lnTo>
                      <a:pt x="74" y="39"/>
                    </a:lnTo>
                    <a:lnTo>
                      <a:pt x="61" y="48"/>
                    </a:lnTo>
                    <a:lnTo>
                      <a:pt x="54" y="60"/>
                    </a:lnTo>
                    <a:lnTo>
                      <a:pt x="44" y="69"/>
                    </a:lnTo>
                    <a:lnTo>
                      <a:pt x="37" y="85"/>
                    </a:lnTo>
                    <a:lnTo>
                      <a:pt x="25" y="93"/>
                    </a:lnTo>
                    <a:lnTo>
                      <a:pt x="23" y="109"/>
                    </a:lnTo>
                    <a:lnTo>
                      <a:pt x="14" y="126"/>
                    </a:lnTo>
                    <a:lnTo>
                      <a:pt x="7" y="138"/>
                    </a:lnTo>
                    <a:lnTo>
                      <a:pt x="5" y="155"/>
                    </a:lnTo>
                    <a:lnTo>
                      <a:pt x="0" y="170"/>
                    </a:lnTo>
                    <a:lnTo>
                      <a:pt x="0" y="182"/>
                    </a:lnTo>
                    <a:lnTo>
                      <a:pt x="0" y="198"/>
                    </a:lnTo>
                    <a:lnTo>
                      <a:pt x="0" y="215"/>
                    </a:lnTo>
                    <a:lnTo>
                      <a:pt x="0" y="232"/>
                    </a:lnTo>
                    <a:lnTo>
                      <a:pt x="0" y="248"/>
                    </a:lnTo>
                    <a:lnTo>
                      <a:pt x="5" y="263"/>
                    </a:lnTo>
                    <a:lnTo>
                      <a:pt x="7" y="275"/>
                    </a:lnTo>
                    <a:lnTo>
                      <a:pt x="14" y="292"/>
                    </a:lnTo>
                    <a:lnTo>
                      <a:pt x="18" y="309"/>
                    </a:lnTo>
                    <a:lnTo>
                      <a:pt x="25" y="317"/>
                    </a:lnTo>
                    <a:lnTo>
                      <a:pt x="37" y="334"/>
                    </a:lnTo>
                    <a:lnTo>
                      <a:pt x="44" y="340"/>
                    </a:lnTo>
                    <a:lnTo>
                      <a:pt x="54" y="356"/>
                    </a:lnTo>
                    <a:lnTo>
                      <a:pt x="61" y="365"/>
                    </a:lnTo>
                    <a:lnTo>
                      <a:pt x="74" y="377"/>
                    </a:lnTo>
                    <a:lnTo>
                      <a:pt x="81" y="386"/>
                    </a:lnTo>
                    <a:lnTo>
                      <a:pt x="97" y="390"/>
                    </a:lnTo>
                    <a:lnTo>
                      <a:pt x="110" y="402"/>
                    </a:lnTo>
                    <a:lnTo>
                      <a:pt x="122" y="406"/>
                    </a:lnTo>
                    <a:lnTo>
                      <a:pt x="135" y="411"/>
                    </a:lnTo>
                    <a:lnTo>
                      <a:pt x="149" y="411"/>
                    </a:lnTo>
                    <a:lnTo>
                      <a:pt x="160" y="418"/>
                    </a:lnTo>
                    <a:lnTo>
                      <a:pt x="173" y="418"/>
                    </a:lnTo>
                    <a:lnTo>
                      <a:pt x="189" y="418"/>
                    </a:lnTo>
                    <a:lnTo>
                      <a:pt x="199" y="418"/>
                    </a:lnTo>
                    <a:lnTo>
                      <a:pt x="216" y="418"/>
                    </a:lnTo>
                    <a:lnTo>
                      <a:pt x="231" y="411"/>
                    </a:lnTo>
                    <a:lnTo>
                      <a:pt x="242" y="406"/>
                    </a:lnTo>
                    <a:lnTo>
                      <a:pt x="256" y="402"/>
                    </a:lnTo>
                    <a:lnTo>
                      <a:pt x="263" y="390"/>
                    </a:lnTo>
                    <a:lnTo>
                      <a:pt x="277" y="386"/>
                    </a:lnTo>
                    <a:lnTo>
                      <a:pt x="291" y="377"/>
                    </a:lnTo>
                    <a:lnTo>
                      <a:pt x="299" y="365"/>
                    </a:lnTo>
                    <a:lnTo>
                      <a:pt x="312" y="356"/>
                    </a:lnTo>
                    <a:lnTo>
                      <a:pt x="319" y="344"/>
                    </a:lnTo>
                    <a:lnTo>
                      <a:pt x="331" y="334"/>
                    </a:lnTo>
                    <a:lnTo>
                      <a:pt x="334" y="321"/>
                    </a:lnTo>
                    <a:lnTo>
                      <a:pt x="340" y="309"/>
                    </a:lnTo>
                    <a:lnTo>
                      <a:pt x="348" y="292"/>
                    </a:lnTo>
                    <a:lnTo>
                      <a:pt x="355" y="275"/>
                    </a:lnTo>
                    <a:lnTo>
                      <a:pt x="359" y="263"/>
                    </a:lnTo>
                    <a:lnTo>
                      <a:pt x="359" y="248"/>
                    </a:lnTo>
                    <a:lnTo>
                      <a:pt x="366" y="232"/>
                    </a:lnTo>
                    <a:lnTo>
                      <a:pt x="366" y="219"/>
                    </a:lnTo>
                    <a:lnTo>
                      <a:pt x="366" y="203"/>
                    </a:lnTo>
                    <a:lnTo>
                      <a:pt x="366" y="182"/>
                    </a:lnTo>
                    <a:lnTo>
                      <a:pt x="359" y="170"/>
                    </a:lnTo>
                    <a:lnTo>
                      <a:pt x="359" y="155"/>
                    </a:lnTo>
                    <a:lnTo>
                      <a:pt x="355" y="138"/>
                    </a:lnTo>
                    <a:lnTo>
                      <a:pt x="352" y="126"/>
                    </a:lnTo>
                    <a:lnTo>
                      <a:pt x="340" y="109"/>
                    </a:lnTo>
                    <a:lnTo>
                      <a:pt x="336" y="97"/>
                    </a:lnTo>
                    <a:lnTo>
                      <a:pt x="331" y="85"/>
                    </a:lnTo>
                    <a:lnTo>
                      <a:pt x="319" y="72"/>
                    </a:lnTo>
                    <a:lnTo>
                      <a:pt x="312" y="60"/>
                    </a:lnTo>
                    <a:lnTo>
                      <a:pt x="301" y="48"/>
                    </a:lnTo>
                    <a:lnTo>
                      <a:pt x="291" y="39"/>
                    </a:lnTo>
                    <a:lnTo>
                      <a:pt x="280" y="28"/>
                    </a:lnTo>
                    <a:lnTo>
                      <a:pt x="270" y="22"/>
                    </a:lnTo>
                    <a:lnTo>
                      <a:pt x="256" y="14"/>
                    </a:lnTo>
                    <a:lnTo>
                      <a:pt x="242" y="8"/>
                    </a:lnTo>
                    <a:lnTo>
                      <a:pt x="231" y="4"/>
                    </a:lnTo>
                    <a:lnTo>
                      <a:pt x="216" y="4"/>
                    </a:lnTo>
                    <a:close/>
                  </a:path>
                </a:pathLst>
              </a:custGeom>
              <a:solidFill>
                <a:srgbClr val="000000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1" name="Freeform 43"/>
              <p:cNvSpPr>
                <a:spLocks/>
              </p:cNvSpPr>
              <p:nvPr/>
            </p:nvSpPr>
            <p:spPr bwMode="auto">
              <a:xfrm>
                <a:off x="684" y="1966"/>
                <a:ext cx="11" cy="73"/>
              </a:xfrm>
              <a:custGeom>
                <a:avLst/>
                <a:gdLst/>
                <a:ahLst/>
                <a:cxnLst>
                  <a:cxn ang="0">
                    <a:pos x="0" y="249"/>
                  </a:cxn>
                  <a:cxn ang="0">
                    <a:pos x="3" y="236"/>
                  </a:cxn>
                  <a:cxn ang="0">
                    <a:pos x="12" y="224"/>
                  </a:cxn>
                  <a:cxn ang="0">
                    <a:pos x="17" y="207"/>
                  </a:cxn>
                  <a:cxn ang="0">
                    <a:pos x="24" y="190"/>
                  </a:cxn>
                  <a:cxn ang="0">
                    <a:pos x="28" y="178"/>
                  </a:cxn>
                  <a:cxn ang="0">
                    <a:pos x="28" y="163"/>
                  </a:cxn>
                  <a:cxn ang="0">
                    <a:pos x="35" y="147"/>
                  </a:cxn>
                  <a:cxn ang="0">
                    <a:pos x="35" y="134"/>
                  </a:cxn>
                  <a:cxn ang="0">
                    <a:pos x="35" y="118"/>
                  </a:cxn>
                  <a:cxn ang="0">
                    <a:pos x="35" y="97"/>
                  </a:cxn>
                  <a:cxn ang="0">
                    <a:pos x="28" y="85"/>
                  </a:cxn>
                  <a:cxn ang="0">
                    <a:pos x="28" y="70"/>
                  </a:cxn>
                  <a:cxn ang="0">
                    <a:pos x="24" y="53"/>
                  </a:cxn>
                  <a:cxn ang="0">
                    <a:pos x="21" y="41"/>
                  </a:cxn>
                  <a:cxn ang="0">
                    <a:pos x="12" y="24"/>
                  </a:cxn>
                  <a:cxn ang="0">
                    <a:pos x="5" y="15"/>
                  </a:cxn>
                  <a:cxn ang="0">
                    <a:pos x="0" y="0"/>
                  </a:cxn>
                  <a:cxn ang="0">
                    <a:pos x="0" y="249"/>
                  </a:cxn>
                </a:cxnLst>
                <a:rect l="0" t="0" r="r" b="b"/>
                <a:pathLst>
                  <a:path w="35" h="249">
                    <a:moveTo>
                      <a:pt x="0" y="249"/>
                    </a:moveTo>
                    <a:lnTo>
                      <a:pt x="3" y="236"/>
                    </a:lnTo>
                    <a:lnTo>
                      <a:pt x="12" y="224"/>
                    </a:lnTo>
                    <a:lnTo>
                      <a:pt x="17" y="207"/>
                    </a:lnTo>
                    <a:lnTo>
                      <a:pt x="24" y="190"/>
                    </a:lnTo>
                    <a:lnTo>
                      <a:pt x="28" y="178"/>
                    </a:lnTo>
                    <a:lnTo>
                      <a:pt x="28" y="163"/>
                    </a:lnTo>
                    <a:lnTo>
                      <a:pt x="35" y="147"/>
                    </a:lnTo>
                    <a:lnTo>
                      <a:pt x="35" y="134"/>
                    </a:lnTo>
                    <a:lnTo>
                      <a:pt x="35" y="118"/>
                    </a:lnTo>
                    <a:lnTo>
                      <a:pt x="35" y="97"/>
                    </a:lnTo>
                    <a:lnTo>
                      <a:pt x="28" y="85"/>
                    </a:lnTo>
                    <a:lnTo>
                      <a:pt x="28" y="70"/>
                    </a:lnTo>
                    <a:lnTo>
                      <a:pt x="24" y="53"/>
                    </a:lnTo>
                    <a:lnTo>
                      <a:pt x="21" y="41"/>
                    </a:lnTo>
                    <a:lnTo>
                      <a:pt x="12" y="24"/>
                    </a:lnTo>
                    <a:lnTo>
                      <a:pt x="5" y="15"/>
                    </a:lnTo>
                    <a:lnTo>
                      <a:pt x="0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2" name="Freeform 44"/>
              <p:cNvSpPr>
                <a:spLocks/>
              </p:cNvSpPr>
              <p:nvPr/>
            </p:nvSpPr>
            <p:spPr bwMode="auto">
              <a:xfrm>
                <a:off x="638" y="1974"/>
                <a:ext cx="46" cy="57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0" y="102"/>
                  </a:cxn>
                  <a:cxn ang="0">
                    <a:pos x="145" y="192"/>
                  </a:cxn>
                  <a:cxn ang="0">
                    <a:pos x="150" y="0"/>
                  </a:cxn>
                  <a:cxn ang="0">
                    <a:pos x="145" y="0"/>
                  </a:cxn>
                </a:cxnLst>
                <a:rect l="0" t="0" r="r" b="b"/>
                <a:pathLst>
                  <a:path w="150" h="192">
                    <a:moveTo>
                      <a:pt x="145" y="0"/>
                    </a:moveTo>
                    <a:lnTo>
                      <a:pt x="0" y="102"/>
                    </a:lnTo>
                    <a:lnTo>
                      <a:pt x="145" y="192"/>
                    </a:lnTo>
                    <a:lnTo>
                      <a:pt x="150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3" name="Freeform 45"/>
              <p:cNvSpPr>
                <a:spLocks/>
              </p:cNvSpPr>
              <p:nvPr/>
            </p:nvSpPr>
            <p:spPr bwMode="auto">
              <a:xfrm>
                <a:off x="584" y="1967"/>
                <a:ext cx="11" cy="73"/>
              </a:xfrm>
              <a:custGeom>
                <a:avLst/>
                <a:gdLst/>
                <a:ahLst/>
                <a:cxnLst>
                  <a:cxn ang="0">
                    <a:pos x="39" y="0"/>
                  </a:cxn>
                  <a:cxn ang="0">
                    <a:pos x="30" y="16"/>
                  </a:cxn>
                  <a:cxn ang="0">
                    <a:pos x="23" y="28"/>
                  </a:cxn>
                  <a:cxn ang="0">
                    <a:pos x="18" y="41"/>
                  </a:cxn>
                  <a:cxn ang="0">
                    <a:pos x="14" y="52"/>
                  </a:cxn>
                  <a:cxn ang="0">
                    <a:pos x="7" y="69"/>
                  </a:cxn>
                  <a:cxn ang="0">
                    <a:pos x="5" y="85"/>
                  </a:cxn>
                  <a:cxn ang="0">
                    <a:pos x="0" y="97"/>
                  </a:cxn>
                  <a:cxn ang="0">
                    <a:pos x="0" y="118"/>
                  </a:cxn>
                  <a:cxn ang="0">
                    <a:pos x="0" y="134"/>
                  </a:cxn>
                  <a:cxn ang="0">
                    <a:pos x="0" y="147"/>
                  </a:cxn>
                  <a:cxn ang="0">
                    <a:pos x="5" y="162"/>
                  </a:cxn>
                  <a:cxn ang="0">
                    <a:pos x="5" y="178"/>
                  </a:cxn>
                  <a:cxn ang="0">
                    <a:pos x="7" y="191"/>
                  </a:cxn>
                  <a:cxn ang="0">
                    <a:pos x="18" y="207"/>
                  </a:cxn>
                  <a:cxn ang="0">
                    <a:pos x="23" y="224"/>
                  </a:cxn>
                  <a:cxn ang="0">
                    <a:pos x="25" y="236"/>
                  </a:cxn>
                  <a:cxn ang="0">
                    <a:pos x="32" y="248"/>
                  </a:cxn>
                  <a:cxn ang="0">
                    <a:pos x="39" y="0"/>
                  </a:cxn>
                </a:cxnLst>
                <a:rect l="0" t="0" r="r" b="b"/>
                <a:pathLst>
                  <a:path w="39" h="248">
                    <a:moveTo>
                      <a:pt x="39" y="0"/>
                    </a:moveTo>
                    <a:lnTo>
                      <a:pt x="30" y="16"/>
                    </a:lnTo>
                    <a:lnTo>
                      <a:pt x="23" y="28"/>
                    </a:lnTo>
                    <a:lnTo>
                      <a:pt x="18" y="41"/>
                    </a:lnTo>
                    <a:lnTo>
                      <a:pt x="14" y="52"/>
                    </a:lnTo>
                    <a:lnTo>
                      <a:pt x="7" y="69"/>
                    </a:lnTo>
                    <a:lnTo>
                      <a:pt x="5" y="85"/>
                    </a:lnTo>
                    <a:lnTo>
                      <a:pt x="0" y="97"/>
                    </a:lnTo>
                    <a:lnTo>
                      <a:pt x="0" y="118"/>
                    </a:lnTo>
                    <a:lnTo>
                      <a:pt x="0" y="134"/>
                    </a:lnTo>
                    <a:lnTo>
                      <a:pt x="0" y="147"/>
                    </a:lnTo>
                    <a:lnTo>
                      <a:pt x="5" y="162"/>
                    </a:lnTo>
                    <a:lnTo>
                      <a:pt x="5" y="178"/>
                    </a:lnTo>
                    <a:lnTo>
                      <a:pt x="7" y="191"/>
                    </a:lnTo>
                    <a:lnTo>
                      <a:pt x="18" y="207"/>
                    </a:lnTo>
                    <a:lnTo>
                      <a:pt x="23" y="224"/>
                    </a:lnTo>
                    <a:lnTo>
                      <a:pt x="25" y="236"/>
                    </a:lnTo>
                    <a:lnTo>
                      <a:pt x="32" y="248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4" name="Freeform 46"/>
              <p:cNvSpPr>
                <a:spLocks/>
              </p:cNvSpPr>
              <p:nvPr/>
            </p:nvSpPr>
            <p:spPr bwMode="auto">
              <a:xfrm>
                <a:off x="595" y="1978"/>
                <a:ext cx="43" cy="55"/>
              </a:xfrm>
              <a:custGeom>
                <a:avLst/>
                <a:gdLst/>
                <a:ahLst/>
                <a:cxnLst>
                  <a:cxn ang="0">
                    <a:pos x="2" y="187"/>
                  </a:cxn>
                  <a:cxn ang="0">
                    <a:pos x="144" y="89"/>
                  </a:cxn>
                  <a:cxn ang="0">
                    <a:pos x="2" y="0"/>
                  </a:cxn>
                  <a:cxn ang="0">
                    <a:pos x="0" y="187"/>
                  </a:cxn>
                  <a:cxn ang="0">
                    <a:pos x="2" y="187"/>
                  </a:cxn>
                </a:cxnLst>
                <a:rect l="0" t="0" r="r" b="b"/>
                <a:pathLst>
                  <a:path w="144" h="187">
                    <a:moveTo>
                      <a:pt x="2" y="187"/>
                    </a:moveTo>
                    <a:lnTo>
                      <a:pt x="144" y="89"/>
                    </a:lnTo>
                    <a:lnTo>
                      <a:pt x="2" y="0"/>
                    </a:lnTo>
                    <a:lnTo>
                      <a:pt x="0" y="187"/>
                    </a:lnTo>
                    <a:lnTo>
                      <a:pt x="2" y="18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75" name="Line 47"/>
            <p:cNvSpPr>
              <a:spLocks noChangeShapeType="1"/>
            </p:cNvSpPr>
            <p:nvPr/>
          </p:nvSpPr>
          <p:spPr bwMode="auto">
            <a:xfrm>
              <a:off x="638" y="2068"/>
              <a:ext cx="1" cy="10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6" name="Line 48"/>
            <p:cNvSpPr>
              <a:spLocks noChangeShapeType="1"/>
            </p:cNvSpPr>
            <p:nvPr/>
          </p:nvSpPr>
          <p:spPr bwMode="auto">
            <a:xfrm>
              <a:off x="941" y="2065"/>
              <a:ext cx="1" cy="10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7" name="Line 49"/>
            <p:cNvSpPr>
              <a:spLocks noChangeShapeType="1"/>
            </p:cNvSpPr>
            <p:nvPr/>
          </p:nvSpPr>
          <p:spPr bwMode="auto">
            <a:xfrm>
              <a:off x="1232" y="2068"/>
              <a:ext cx="1" cy="107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8" name="Freeform 50"/>
            <p:cNvSpPr>
              <a:spLocks/>
            </p:cNvSpPr>
            <p:nvPr/>
          </p:nvSpPr>
          <p:spPr bwMode="auto">
            <a:xfrm>
              <a:off x="937" y="1895"/>
              <a:ext cx="1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48"/>
                </a:cxn>
              </a:cxnLst>
              <a:rect l="0" t="0" r="r" b="b"/>
              <a:pathLst>
                <a:path w="1" h="48">
                  <a:moveTo>
                    <a:pt x="0" y="0"/>
                  </a:moveTo>
                  <a:lnTo>
                    <a:pt x="1" y="48"/>
                  </a:lnTo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579" name="Rectangle 51"/>
            <p:cNvSpPr>
              <a:spLocks noChangeArrowheads="1"/>
            </p:cNvSpPr>
            <p:nvPr/>
          </p:nvSpPr>
          <p:spPr bwMode="auto">
            <a:xfrm rot="5400000">
              <a:off x="569" y="2664"/>
              <a:ext cx="1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20738" eaLnBrk="0" hangingPunct="0"/>
              <a:r>
                <a:rPr lang="en-US" sz="1100" b="1">
                  <a:latin typeface="Arial" pitchFamily="34" charset="0"/>
                </a:rPr>
                <a:t>Air</a:t>
              </a:r>
              <a:endParaRPr lang="en-US" sz="1100" b="1"/>
            </a:p>
          </p:txBody>
        </p:sp>
        <p:sp>
          <p:nvSpPr>
            <p:cNvPr id="22580" name="Rectangle 52"/>
            <p:cNvSpPr>
              <a:spLocks noChangeArrowheads="1"/>
            </p:cNvSpPr>
            <p:nvPr/>
          </p:nvSpPr>
          <p:spPr bwMode="auto">
            <a:xfrm rot="5400000">
              <a:off x="729" y="2723"/>
              <a:ext cx="41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20738" eaLnBrk="0" hangingPunct="0"/>
              <a:r>
                <a:rPr lang="en-US" sz="1100" b="1">
                  <a:latin typeface="Arial" pitchFamily="34" charset="0"/>
                </a:rPr>
                <a:t>Hydrogen</a:t>
              </a:r>
              <a:endParaRPr lang="en-US" sz="1100" b="1"/>
            </a:p>
          </p:txBody>
        </p:sp>
        <p:sp>
          <p:nvSpPr>
            <p:cNvPr id="22581" name="Rectangle 53"/>
            <p:cNvSpPr>
              <a:spLocks noChangeArrowheads="1"/>
            </p:cNvSpPr>
            <p:nvPr/>
          </p:nvSpPr>
          <p:spPr bwMode="auto">
            <a:xfrm rot="5400000">
              <a:off x="976" y="2726"/>
              <a:ext cx="50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20738" eaLnBrk="0" hangingPunct="0"/>
              <a:r>
                <a:rPr lang="en-US" sz="1100" b="1">
                  <a:latin typeface="Arial" pitchFamily="34" charset="0"/>
                </a:rPr>
                <a:t>Gas Carrier </a:t>
              </a:r>
              <a:endParaRPr lang="en-US" sz="1100" b="1"/>
            </a:p>
          </p:txBody>
        </p:sp>
        <p:sp>
          <p:nvSpPr>
            <p:cNvPr id="22582" name="Freeform 54"/>
            <p:cNvSpPr>
              <a:spLocks/>
            </p:cNvSpPr>
            <p:nvPr/>
          </p:nvSpPr>
          <p:spPr bwMode="auto">
            <a:xfrm>
              <a:off x="615" y="2196"/>
              <a:ext cx="76" cy="76"/>
            </a:xfrm>
            <a:custGeom>
              <a:avLst/>
              <a:gdLst/>
              <a:ahLst/>
              <a:cxnLst>
                <a:cxn ang="0">
                  <a:pos x="0" y="258"/>
                </a:cxn>
                <a:cxn ang="0">
                  <a:pos x="0" y="0"/>
                </a:cxn>
                <a:cxn ang="0">
                  <a:pos x="153" y="0"/>
                </a:cxn>
                <a:cxn ang="0">
                  <a:pos x="153" y="48"/>
                </a:cxn>
                <a:cxn ang="0">
                  <a:pos x="252" y="48"/>
                </a:cxn>
                <a:cxn ang="0">
                  <a:pos x="252" y="151"/>
                </a:cxn>
                <a:cxn ang="0">
                  <a:pos x="145" y="151"/>
                </a:cxn>
                <a:cxn ang="0">
                  <a:pos x="145" y="252"/>
                </a:cxn>
              </a:cxnLst>
              <a:rect l="0" t="0" r="r" b="b"/>
              <a:pathLst>
                <a:path w="252" h="258">
                  <a:moveTo>
                    <a:pt x="0" y="258"/>
                  </a:moveTo>
                  <a:lnTo>
                    <a:pt x="0" y="0"/>
                  </a:lnTo>
                  <a:lnTo>
                    <a:pt x="153" y="0"/>
                  </a:lnTo>
                  <a:lnTo>
                    <a:pt x="153" y="48"/>
                  </a:lnTo>
                  <a:lnTo>
                    <a:pt x="252" y="48"/>
                  </a:lnTo>
                  <a:lnTo>
                    <a:pt x="252" y="151"/>
                  </a:lnTo>
                  <a:lnTo>
                    <a:pt x="145" y="151"/>
                  </a:lnTo>
                  <a:lnTo>
                    <a:pt x="145" y="252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3" name="Line 55"/>
            <p:cNvSpPr>
              <a:spLocks noChangeShapeType="1"/>
            </p:cNvSpPr>
            <p:nvPr/>
          </p:nvSpPr>
          <p:spPr bwMode="auto">
            <a:xfrm flipV="1">
              <a:off x="637" y="2176"/>
              <a:ext cx="1" cy="16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4" name="Line 56"/>
            <p:cNvSpPr>
              <a:spLocks noChangeShapeType="1"/>
            </p:cNvSpPr>
            <p:nvPr/>
          </p:nvSpPr>
          <p:spPr bwMode="auto">
            <a:xfrm>
              <a:off x="607" y="2172"/>
              <a:ext cx="60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5" name="Freeform 57"/>
            <p:cNvSpPr>
              <a:spLocks/>
            </p:cNvSpPr>
            <p:nvPr/>
          </p:nvSpPr>
          <p:spPr bwMode="auto">
            <a:xfrm>
              <a:off x="917" y="2193"/>
              <a:ext cx="77" cy="77"/>
            </a:xfrm>
            <a:custGeom>
              <a:avLst/>
              <a:gdLst/>
              <a:ahLst/>
              <a:cxnLst>
                <a:cxn ang="0">
                  <a:pos x="0" y="261"/>
                </a:cxn>
                <a:cxn ang="0">
                  <a:pos x="0" y="0"/>
                </a:cxn>
                <a:cxn ang="0">
                  <a:pos x="151" y="0"/>
                </a:cxn>
                <a:cxn ang="0">
                  <a:pos x="151" y="50"/>
                </a:cxn>
                <a:cxn ang="0">
                  <a:pos x="252" y="50"/>
                </a:cxn>
                <a:cxn ang="0">
                  <a:pos x="252" y="160"/>
                </a:cxn>
                <a:cxn ang="0">
                  <a:pos x="143" y="160"/>
                </a:cxn>
                <a:cxn ang="0">
                  <a:pos x="143" y="258"/>
                </a:cxn>
              </a:cxnLst>
              <a:rect l="0" t="0" r="r" b="b"/>
              <a:pathLst>
                <a:path w="252" h="261">
                  <a:moveTo>
                    <a:pt x="0" y="261"/>
                  </a:moveTo>
                  <a:lnTo>
                    <a:pt x="0" y="0"/>
                  </a:lnTo>
                  <a:lnTo>
                    <a:pt x="151" y="0"/>
                  </a:lnTo>
                  <a:lnTo>
                    <a:pt x="151" y="50"/>
                  </a:lnTo>
                  <a:lnTo>
                    <a:pt x="252" y="50"/>
                  </a:lnTo>
                  <a:lnTo>
                    <a:pt x="252" y="160"/>
                  </a:lnTo>
                  <a:lnTo>
                    <a:pt x="143" y="160"/>
                  </a:lnTo>
                  <a:lnTo>
                    <a:pt x="143" y="258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6" name="Line 58"/>
            <p:cNvSpPr>
              <a:spLocks noChangeShapeType="1"/>
            </p:cNvSpPr>
            <p:nvPr/>
          </p:nvSpPr>
          <p:spPr bwMode="auto">
            <a:xfrm flipV="1">
              <a:off x="940" y="2173"/>
              <a:ext cx="1" cy="16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7" name="Line 59"/>
            <p:cNvSpPr>
              <a:spLocks noChangeShapeType="1"/>
            </p:cNvSpPr>
            <p:nvPr/>
          </p:nvSpPr>
          <p:spPr bwMode="auto">
            <a:xfrm>
              <a:off x="909" y="2169"/>
              <a:ext cx="61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8" name="Freeform 60"/>
            <p:cNvSpPr>
              <a:spLocks/>
            </p:cNvSpPr>
            <p:nvPr/>
          </p:nvSpPr>
          <p:spPr bwMode="auto">
            <a:xfrm>
              <a:off x="1208" y="2189"/>
              <a:ext cx="77" cy="75"/>
            </a:xfrm>
            <a:custGeom>
              <a:avLst/>
              <a:gdLst/>
              <a:ahLst/>
              <a:cxnLst>
                <a:cxn ang="0">
                  <a:pos x="0" y="255"/>
                </a:cxn>
                <a:cxn ang="0">
                  <a:pos x="0" y="0"/>
                </a:cxn>
                <a:cxn ang="0">
                  <a:pos x="153" y="0"/>
                </a:cxn>
                <a:cxn ang="0">
                  <a:pos x="153" y="50"/>
                </a:cxn>
                <a:cxn ang="0">
                  <a:pos x="252" y="50"/>
                </a:cxn>
                <a:cxn ang="0">
                  <a:pos x="252" y="149"/>
                </a:cxn>
                <a:cxn ang="0">
                  <a:pos x="153" y="149"/>
                </a:cxn>
                <a:cxn ang="0">
                  <a:pos x="153" y="253"/>
                </a:cxn>
              </a:cxnLst>
              <a:rect l="0" t="0" r="r" b="b"/>
              <a:pathLst>
                <a:path w="252" h="255">
                  <a:moveTo>
                    <a:pt x="0" y="255"/>
                  </a:moveTo>
                  <a:lnTo>
                    <a:pt x="0" y="0"/>
                  </a:lnTo>
                  <a:lnTo>
                    <a:pt x="153" y="0"/>
                  </a:lnTo>
                  <a:lnTo>
                    <a:pt x="153" y="50"/>
                  </a:lnTo>
                  <a:lnTo>
                    <a:pt x="252" y="50"/>
                  </a:lnTo>
                  <a:lnTo>
                    <a:pt x="252" y="149"/>
                  </a:lnTo>
                  <a:lnTo>
                    <a:pt x="153" y="149"/>
                  </a:lnTo>
                  <a:lnTo>
                    <a:pt x="153" y="253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9" name="Line 61"/>
            <p:cNvSpPr>
              <a:spLocks noChangeShapeType="1"/>
            </p:cNvSpPr>
            <p:nvPr/>
          </p:nvSpPr>
          <p:spPr bwMode="auto">
            <a:xfrm flipV="1">
              <a:off x="1232" y="2169"/>
              <a:ext cx="1" cy="1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0" name="Line 62"/>
            <p:cNvSpPr>
              <a:spLocks noChangeShapeType="1"/>
            </p:cNvSpPr>
            <p:nvPr/>
          </p:nvSpPr>
          <p:spPr bwMode="auto">
            <a:xfrm>
              <a:off x="1201" y="2165"/>
              <a:ext cx="61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91" name="Freeform 63"/>
          <p:cNvSpPr>
            <a:spLocks/>
          </p:cNvSpPr>
          <p:nvPr/>
        </p:nvSpPr>
        <p:spPr bwMode="auto">
          <a:xfrm>
            <a:off x="1485900" y="2932113"/>
            <a:ext cx="1204913" cy="633412"/>
          </a:xfrm>
          <a:custGeom>
            <a:avLst/>
            <a:gdLst/>
            <a:ahLst/>
            <a:cxnLst>
              <a:cxn ang="0">
                <a:pos x="835" y="1"/>
              </a:cxn>
              <a:cxn ang="0">
                <a:pos x="1" y="0"/>
              </a:cxn>
              <a:cxn ang="0">
                <a:pos x="0" y="165"/>
              </a:cxn>
            </a:cxnLst>
            <a:rect l="0" t="0" r="r" b="b"/>
            <a:pathLst>
              <a:path w="835" h="165">
                <a:moveTo>
                  <a:pt x="835" y="1"/>
                </a:moveTo>
                <a:lnTo>
                  <a:pt x="1" y="0"/>
                </a:lnTo>
                <a:lnTo>
                  <a:pt x="0" y="165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2" name="Rectangle 64"/>
          <p:cNvSpPr>
            <a:spLocks noChangeArrowheads="1"/>
          </p:cNvSpPr>
          <p:nvPr/>
        </p:nvSpPr>
        <p:spPr bwMode="auto">
          <a:xfrm>
            <a:off x="3884613" y="5151438"/>
            <a:ext cx="6604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solidFill>
                  <a:schemeClr val="bg2"/>
                </a:solidFill>
                <a:latin typeface="Arial" pitchFamily="34" charset="0"/>
              </a:rPr>
              <a:t>Column</a:t>
            </a:r>
            <a:endParaRPr lang="en-US" sz="1400" b="1">
              <a:solidFill>
                <a:schemeClr val="bg2"/>
              </a:solidFill>
            </a:endParaRPr>
          </a:p>
        </p:txBody>
      </p:sp>
      <p:sp>
        <p:nvSpPr>
          <p:cNvPr id="22594" name="Rectangle 66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r>
              <a:rPr lang="en-US" sz="3600"/>
              <a:t>Gas Chromatography</a:t>
            </a:r>
          </a:p>
        </p:txBody>
      </p:sp>
      <p:sp>
        <p:nvSpPr>
          <p:cNvPr id="22595" name="Rectangle 67"/>
          <p:cNvSpPr>
            <a:spLocks noGrp="1" noChangeArrowheads="1"/>
          </p:cNvSpPr>
          <p:nvPr>
            <p:ph type="body" sz="half" idx="2"/>
          </p:nvPr>
        </p:nvSpPr>
        <p:spPr>
          <a:xfrm>
            <a:off x="6553200" y="4492625"/>
            <a:ext cx="2286000" cy="1908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gas system</a:t>
            </a:r>
          </a:p>
          <a:p>
            <a:pPr>
              <a:lnSpc>
                <a:spcPct val="90000"/>
              </a:lnSpc>
            </a:pPr>
            <a:r>
              <a:rPr lang="en-US" sz="2400"/>
              <a:t>inlet</a:t>
            </a:r>
          </a:p>
          <a:p>
            <a:pPr>
              <a:lnSpc>
                <a:spcPct val="90000"/>
              </a:lnSpc>
            </a:pPr>
            <a:r>
              <a:rPr lang="en-US" sz="2400"/>
              <a:t>column</a:t>
            </a:r>
          </a:p>
          <a:p>
            <a:pPr>
              <a:lnSpc>
                <a:spcPct val="90000"/>
              </a:lnSpc>
            </a:pPr>
            <a:r>
              <a:rPr lang="en-US" sz="2400"/>
              <a:t>detector</a:t>
            </a:r>
          </a:p>
          <a:p>
            <a:pPr>
              <a:lnSpc>
                <a:spcPct val="90000"/>
              </a:lnSpc>
            </a:pPr>
            <a:r>
              <a:rPr lang="en-US" sz="2400"/>
              <a:t>data system</a:t>
            </a:r>
          </a:p>
        </p:txBody>
      </p:sp>
      <p:sp>
        <p:nvSpPr>
          <p:cNvPr id="22596" name="Rectangle 68"/>
          <p:cNvSpPr>
            <a:spLocks noChangeArrowheads="1"/>
          </p:cNvSpPr>
          <p:nvPr/>
        </p:nvSpPr>
        <p:spPr bwMode="auto">
          <a:xfrm>
            <a:off x="6288088" y="2246313"/>
            <a:ext cx="10445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latin typeface="Arial" pitchFamily="34" charset="0"/>
              </a:rPr>
              <a:t>Data system</a:t>
            </a:r>
            <a:endParaRPr lang="en-US" sz="1400" b="1"/>
          </a:p>
        </p:txBody>
      </p:sp>
      <p:grpSp>
        <p:nvGrpSpPr>
          <p:cNvPr id="22597" name="Group 69"/>
          <p:cNvGrpSpPr>
            <a:grpSpLocks/>
          </p:cNvGrpSpPr>
          <p:nvPr/>
        </p:nvGrpSpPr>
        <p:grpSpPr bwMode="auto">
          <a:xfrm>
            <a:off x="2933700" y="3336925"/>
            <a:ext cx="2155825" cy="495300"/>
            <a:chOff x="1818" y="2112"/>
            <a:chExt cx="1494" cy="354"/>
          </a:xfrm>
        </p:grpSpPr>
        <p:sp>
          <p:nvSpPr>
            <p:cNvPr id="22598" name="Line 70"/>
            <p:cNvSpPr>
              <a:spLocks noChangeShapeType="1"/>
            </p:cNvSpPr>
            <p:nvPr/>
          </p:nvSpPr>
          <p:spPr bwMode="auto">
            <a:xfrm>
              <a:off x="1818" y="2112"/>
              <a:ext cx="14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599" name="Line 71"/>
            <p:cNvSpPr>
              <a:spLocks noChangeShapeType="1"/>
            </p:cNvSpPr>
            <p:nvPr/>
          </p:nvSpPr>
          <p:spPr bwMode="auto">
            <a:xfrm flipH="1">
              <a:off x="3310" y="2112"/>
              <a:ext cx="2" cy="3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00" name="Rectangle 72"/>
          <p:cNvSpPr>
            <a:spLocks noChangeArrowheads="1"/>
          </p:cNvSpPr>
          <p:nvPr/>
        </p:nvSpPr>
        <p:spPr bwMode="auto">
          <a:xfrm>
            <a:off x="2644775" y="3268663"/>
            <a:ext cx="298450" cy="150812"/>
          </a:xfrm>
          <a:prstGeom prst="rect">
            <a:avLst/>
          </a:prstGeom>
          <a:solidFill>
            <a:schemeClr val="bg1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601" name="Group 73"/>
          <p:cNvGrpSpPr>
            <a:grpSpLocks/>
          </p:cNvGrpSpPr>
          <p:nvPr/>
        </p:nvGrpSpPr>
        <p:grpSpPr bwMode="auto">
          <a:xfrm>
            <a:off x="2873375" y="2932113"/>
            <a:ext cx="2493963" cy="1076325"/>
            <a:chOff x="1776" y="1824"/>
            <a:chExt cx="1728" cy="768"/>
          </a:xfrm>
        </p:grpSpPr>
        <p:sp>
          <p:nvSpPr>
            <p:cNvPr id="22602" name="Line 74"/>
            <p:cNvSpPr>
              <a:spLocks noChangeShapeType="1"/>
            </p:cNvSpPr>
            <p:nvPr/>
          </p:nvSpPr>
          <p:spPr bwMode="auto">
            <a:xfrm>
              <a:off x="1776" y="1824"/>
              <a:ext cx="17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03" name="Line 75"/>
            <p:cNvSpPr>
              <a:spLocks noChangeShapeType="1"/>
            </p:cNvSpPr>
            <p:nvPr/>
          </p:nvSpPr>
          <p:spPr bwMode="auto">
            <a:xfrm>
              <a:off x="3504" y="1824"/>
              <a:ext cx="0" cy="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604" name="Group 76"/>
          <p:cNvGrpSpPr>
            <a:grpSpLocks/>
          </p:cNvGrpSpPr>
          <p:nvPr/>
        </p:nvGrpSpPr>
        <p:grpSpPr bwMode="auto">
          <a:xfrm>
            <a:off x="2873375" y="2528888"/>
            <a:ext cx="2632075" cy="1546225"/>
            <a:chOff x="1776" y="1536"/>
            <a:chExt cx="1824" cy="1104"/>
          </a:xfrm>
        </p:grpSpPr>
        <p:sp>
          <p:nvSpPr>
            <p:cNvPr id="22605" name="Line 77"/>
            <p:cNvSpPr>
              <a:spLocks noChangeShapeType="1"/>
            </p:cNvSpPr>
            <p:nvPr/>
          </p:nvSpPr>
          <p:spPr bwMode="auto">
            <a:xfrm>
              <a:off x="1776" y="1536"/>
              <a:ext cx="18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06" name="Line 78"/>
            <p:cNvSpPr>
              <a:spLocks noChangeShapeType="1"/>
            </p:cNvSpPr>
            <p:nvPr/>
          </p:nvSpPr>
          <p:spPr bwMode="auto">
            <a:xfrm>
              <a:off x="3600" y="1536"/>
              <a:ext cx="0" cy="11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07" name="Rectangle 79"/>
          <p:cNvSpPr>
            <a:spLocks noChangeArrowheads="1"/>
          </p:cNvSpPr>
          <p:nvPr/>
        </p:nvSpPr>
        <p:spPr bwMode="auto">
          <a:xfrm>
            <a:off x="2644775" y="2462213"/>
            <a:ext cx="298450" cy="147637"/>
          </a:xfrm>
          <a:prstGeom prst="rect">
            <a:avLst/>
          </a:prstGeom>
          <a:solidFill>
            <a:schemeClr val="bg1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8" name="Rectangle 80"/>
          <p:cNvSpPr>
            <a:spLocks noChangeArrowheads="1"/>
          </p:cNvSpPr>
          <p:nvPr/>
        </p:nvSpPr>
        <p:spPr bwMode="auto">
          <a:xfrm>
            <a:off x="2644775" y="2865438"/>
            <a:ext cx="298450" cy="149225"/>
          </a:xfrm>
          <a:prstGeom prst="rect">
            <a:avLst/>
          </a:prstGeom>
          <a:solidFill>
            <a:schemeClr val="bg1"/>
          </a:solidFill>
          <a:ln w="79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9" name="Rectangle 81"/>
          <p:cNvSpPr>
            <a:spLocks noChangeArrowheads="1"/>
          </p:cNvSpPr>
          <p:nvPr/>
        </p:nvSpPr>
        <p:spPr bwMode="auto">
          <a:xfrm>
            <a:off x="3505200" y="3448050"/>
            <a:ext cx="1401763" cy="212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latin typeface="Arial" pitchFamily="34" charset="0"/>
              </a:rPr>
              <a:t>Syringe/Sampler</a:t>
            </a:r>
            <a:endParaRPr lang="en-US" sz="1400" b="1"/>
          </a:p>
        </p:txBody>
      </p:sp>
      <p:sp>
        <p:nvSpPr>
          <p:cNvPr id="22610" name="Rectangle 82"/>
          <p:cNvSpPr>
            <a:spLocks noChangeArrowheads="1"/>
          </p:cNvSpPr>
          <p:nvPr/>
        </p:nvSpPr>
        <p:spPr bwMode="auto">
          <a:xfrm>
            <a:off x="3498850" y="4008438"/>
            <a:ext cx="4619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solidFill>
                  <a:schemeClr val="bg2"/>
                </a:solidFill>
                <a:latin typeface="Arial" pitchFamily="34" charset="0"/>
              </a:rPr>
              <a:t>Inlets</a:t>
            </a:r>
            <a:endParaRPr lang="en-US" sz="1400" b="1">
              <a:solidFill>
                <a:schemeClr val="bg2"/>
              </a:solidFill>
            </a:endParaRPr>
          </a:p>
        </p:txBody>
      </p:sp>
      <p:sp>
        <p:nvSpPr>
          <p:cNvPr id="22611" name="Rectangle 83"/>
          <p:cNvSpPr>
            <a:spLocks noChangeArrowheads="1"/>
          </p:cNvSpPr>
          <p:nvPr/>
        </p:nvSpPr>
        <p:spPr bwMode="auto">
          <a:xfrm>
            <a:off x="4930775" y="4479925"/>
            <a:ext cx="8175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820738" eaLnBrk="0" hangingPunct="0"/>
            <a:r>
              <a:rPr lang="en-US" sz="1400" b="1">
                <a:solidFill>
                  <a:schemeClr val="bg2"/>
                </a:solidFill>
                <a:latin typeface="Arial" pitchFamily="34" charset="0"/>
              </a:rPr>
              <a:t>Detectors</a:t>
            </a:r>
            <a:endParaRPr lang="en-US" sz="1400" b="1">
              <a:solidFill>
                <a:schemeClr val="bg2"/>
              </a:solidFill>
            </a:endParaRPr>
          </a:p>
        </p:txBody>
      </p:sp>
      <p:sp>
        <p:nvSpPr>
          <p:cNvPr id="22612" name="Rectangle 84"/>
          <p:cNvSpPr>
            <a:spLocks noChangeArrowheads="1"/>
          </p:cNvSpPr>
          <p:nvPr/>
        </p:nvSpPr>
        <p:spPr bwMode="auto">
          <a:xfrm>
            <a:off x="933450" y="3470275"/>
            <a:ext cx="1103313" cy="212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20738" eaLnBrk="0" hangingPunct="0"/>
            <a:r>
              <a:rPr lang="en-US" sz="1400" b="1">
                <a:latin typeface="Arial" pitchFamily="34" charset="0"/>
              </a:rPr>
              <a:t>Regulators</a:t>
            </a:r>
            <a:endParaRPr lang="en-US" sz="1400" b="1"/>
          </a:p>
        </p:txBody>
      </p:sp>
      <p:sp>
        <p:nvSpPr>
          <p:cNvPr id="22613" name="Freeform 85"/>
          <p:cNvSpPr>
            <a:spLocks/>
          </p:cNvSpPr>
          <p:nvPr/>
        </p:nvSpPr>
        <p:spPr bwMode="auto">
          <a:xfrm>
            <a:off x="5818188" y="3403600"/>
            <a:ext cx="485775" cy="1344613"/>
          </a:xfrm>
          <a:custGeom>
            <a:avLst/>
            <a:gdLst/>
            <a:ahLst/>
            <a:cxnLst>
              <a:cxn ang="0">
                <a:pos x="0" y="960"/>
              </a:cxn>
              <a:cxn ang="0">
                <a:pos x="96" y="960"/>
              </a:cxn>
              <a:cxn ang="0">
                <a:pos x="96" y="0"/>
              </a:cxn>
              <a:cxn ang="0">
                <a:pos x="336" y="0"/>
              </a:cxn>
            </a:cxnLst>
            <a:rect l="0" t="0" r="r" b="b"/>
            <a:pathLst>
              <a:path w="336" h="960">
                <a:moveTo>
                  <a:pt x="0" y="960"/>
                </a:moveTo>
                <a:lnTo>
                  <a:pt x="96" y="960"/>
                </a:lnTo>
                <a:lnTo>
                  <a:pt x="96" y="0"/>
                </a:lnTo>
                <a:lnTo>
                  <a:pt x="336" y="0"/>
                </a:ln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614" name="Group 86"/>
          <p:cNvGrpSpPr>
            <a:grpSpLocks/>
          </p:cNvGrpSpPr>
          <p:nvPr/>
        </p:nvGrpSpPr>
        <p:grpSpPr bwMode="auto">
          <a:xfrm>
            <a:off x="6215063" y="2527300"/>
            <a:ext cx="1230312" cy="1279525"/>
            <a:chOff x="3570" y="2197"/>
            <a:chExt cx="516" cy="625"/>
          </a:xfrm>
        </p:grpSpPr>
        <p:sp>
          <p:nvSpPr>
            <p:cNvPr id="22615" name="Freeform 87"/>
            <p:cNvSpPr>
              <a:spLocks/>
            </p:cNvSpPr>
            <p:nvPr/>
          </p:nvSpPr>
          <p:spPr bwMode="auto">
            <a:xfrm>
              <a:off x="3588" y="2502"/>
              <a:ext cx="483" cy="51"/>
            </a:xfrm>
            <a:custGeom>
              <a:avLst/>
              <a:gdLst/>
              <a:ahLst/>
              <a:cxnLst>
                <a:cxn ang="0">
                  <a:pos x="0" y="155"/>
                </a:cxn>
                <a:cxn ang="0">
                  <a:pos x="169" y="1"/>
                </a:cxn>
                <a:cxn ang="0">
                  <a:pos x="1307" y="0"/>
                </a:cxn>
                <a:cxn ang="0">
                  <a:pos x="1449" y="152"/>
                </a:cxn>
                <a:cxn ang="0">
                  <a:pos x="0" y="155"/>
                </a:cxn>
              </a:cxnLst>
              <a:rect l="0" t="0" r="r" b="b"/>
              <a:pathLst>
                <a:path w="1449" h="155">
                  <a:moveTo>
                    <a:pt x="0" y="155"/>
                  </a:moveTo>
                  <a:lnTo>
                    <a:pt x="169" y="1"/>
                  </a:lnTo>
                  <a:lnTo>
                    <a:pt x="1307" y="0"/>
                  </a:lnTo>
                  <a:lnTo>
                    <a:pt x="1449" y="152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16" name="Freeform 88"/>
            <p:cNvSpPr>
              <a:spLocks/>
            </p:cNvSpPr>
            <p:nvPr/>
          </p:nvSpPr>
          <p:spPr bwMode="auto">
            <a:xfrm>
              <a:off x="3586" y="2547"/>
              <a:ext cx="488" cy="141"/>
            </a:xfrm>
            <a:custGeom>
              <a:avLst/>
              <a:gdLst/>
              <a:ahLst/>
              <a:cxnLst>
                <a:cxn ang="0">
                  <a:pos x="1439" y="0"/>
                </a:cxn>
                <a:cxn ang="0">
                  <a:pos x="1448" y="8"/>
                </a:cxn>
                <a:cxn ang="0">
                  <a:pos x="1466" y="37"/>
                </a:cxn>
                <a:cxn ang="0">
                  <a:pos x="1466" y="368"/>
                </a:cxn>
                <a:cxn ang="0">
                  <a:pos x="1464" y="397"/>
                </a:cxn>
                <a:cxn ang="0">
                  <a:pos x="1454" y="423"/>
                </a:cxn>
                <a:cxn ang="0">
                  <a:pos x="755" y="423"/>
                </a:cxn>
                <a:cxn ang="0">
                  <a:pos x="264" y="423"/>
                </a:cxn>
                <a:cxn ang="0">
                  <a:pos x="17" y="423"/>
                </a:cxn>
                <a:cxn ang="0">
                  <a:pos x="8" y="413"/>
                </a:cxn>
                <a:cxn ang="0">
                  <a:pos x="4" y="400"/>
                </a:cxn>
                <a:cxn ang="0">
                  <a:pos x="0" y="355"/>
                </a:cxn>
                <a:cxn ang="0">
                  <a:pos x="0" y="27"/>
                </a:cxn>
                <a:cxn ang="0">
                  <a:pos x="5" y="18"/>
                </a:cxn>
                <a:cxn ang="0">
                  <a:pos x="43" y="3"/>
                </a:cxn>
                <a:cxn ang="0">
                  <a:pos x="1439" y="0"/>
                </a:cxn>
              </a:cxnLst>
              <a:rect l="0" t="0" r="r" b="b"/>
              <a:pathLst>
                <a:path w="1466" h="423">
                  <a:moveTo>
                    <a:pt x="1439" y="0"/>
                  </a:moveTo>
                  <a:lnTo>
                    <a:pt x="1448" y="8"/>
                  </a:lnTo>
                  <a:lnTo>
                    <a:pt x="1466" y="37"/>
                  </a:lnTo>
                  <a:lnTo>
                    <a:pt x="1466" y="368"/>
                  </a:lnTo>
                  <a:lnTo>
                    <a:pt x="1464" y="397"/>
                  </a:lnTo>
                  <a:lnTo>
                    <a:pt x="1454" y="423"/>
                  </a:lnTo>
                  <a:lnTo>
                    <a:pt x="755" y="423"/>
                  </a:lnTo>
                  <a:lnTo>
                    <a:pt x="264" y="423"/>
                  </a:lnTo>
                  <a:lnTo>
                    <a:pt x="17" y="423"/>
                  </a:lnTo>
                  <a:lnTo>
                    <a:pt x="8" y="413"/>
                  </a:lnTo>
                  <a:lnTo>
                    <a:pt x="4" y="400"/>
                  </a:lnTo>
                  <a:lnTo>
                    <a:pt x="0" y="355"/>
                  </a:lnTo>
                  <a:lnTo>
                    <a:pt x="0" y="27"/>
                  </a:lnTo>
                  <a:lnTo>
                    <a:pt x="5" y="18"/>
                  </a:lnTo>
                  <a:lnTo>
                    <a:pt x="43" y="3"/>
                  </a:lnTo>
                  <a:lnTo>
                    <a:pt x="143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17" name="Freeform 89"/>
            <p:cNvSpPr>
              <a:spLocks/>
            </p:cNvSpPr>
            <p:nvPr/>
          </p:nvSpPr>
          <p:spPr bwMode="auto">
            <a:xfrm>
              <a:off x="3588" y="2546"/>
              <a:ext cx="484" cy="7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25" y="0"/>
                </a:cxn>
                <a:cxn ang="0">
                  <a:pos x="1432" y="0"/>
                </a:cxn>
                <a:cxn ang="0">
                  <a:pos x="1441" y="9"/>
                </a:cxn>
                <a:cxn ang="0">
                  <a:pos x="1452" y="19"/>
                </a:cxn>
                <a:cxn ang="0">
                  <a:pos x="0" y="19"/>
                </a:cxn>
                <a:cxn ang="0">
                  <a:pos x="12" y="7"/>
                </a:cxn>
              </a:cxnLst>
              <a:rect l="0" t="0" r="r" b="b"/>
              <a:pathLst>
                <a:path w="1452" h="19">
                  <a:moveTo>
                    <a:pt x="12" y="7"/>
                  </a:moveTo>
                  <a:lnTo>
                    <a:pt x="25" y="0"/>
                  </a:lnTo>
                  <a:lnTo>
                    <a:pt x="1432" y="0"/>
                  </a:lnTo>
                  <a:lnTo>
                    <a:pt x="1441" y="9"/>
                  </a:lnTo>
                  <a:lnTo>
                    <a:pt x="1452" y="19"/>
                  </a:lnTo>
                  <a:lnTo>
                    <a:pt x="0" y="19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18" name="Rectangle 90"/>
            <p:cNvSpPr>
              <a:spLocks noChangeArrowheads="1"/>
            </p:cNvSpPr>
            <p:nvPr/>
          </p:nvSpPr>
          <p:spPr bwMode="auto">
            <a:xfrm>
              <a:off x="3916" y="2553"/>
              <a:ext cx="145" cy="112"/>
            </a:xfrm>
            <a:prstGeom prst="rect">
              <a:avLst/>
            </a:prstGeom>
            <a:blipFill dpi="0" rotWithShape="0">
              <a:blip r:embed="rId4" cstate="print"/>
              <a:srcRect/>
              <a:tile tx="0" ty="0" sx="100000" sy="100000" flip="none" algn="tl"/>
            </a:blipFill>
            <a:ln w="0">
              <a:solidFill>
                <a:srgbClr val="727272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19" name="Rectangle 91"/>
            <p:cNvSpPr>
              <a:spLocks noChangeArrowheads="1"/>
            </p:cNvSpPr>
            <p:nvPr/>
          </p:nvSpPr>
          <p:spPr bwMode="auto">
            <a:xfrm>
              <a:off x="3920" y="2560"/>
              <a:ext cx="137" cy="46"/>
            </a:xfrm>
            <a:prstGeom prst="rect">
              <a:avLst/>
            </a:prstGeom>
            <a:solidFill>
              <a:srgbClr val="E1E1E1"/>
            </a:solidFill>
            <a:ln w="0">
              <a:solidFill>
                <a:srgbClr val="E1E1E1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0" name="Freeform 92"/>
            <p:cNvSpPr>
              <a:spLocks/>
            </p:cNvSpPr>
            <p:nvPr/>
          </p:nvSpPr>
          <p:spPr bwMode="auto">
            <a:xfrm>
              <a:off x="3916" y="2553"/>
              <a:ext cx="4" cy="112"/>
            </a:xfrm>
            <a:custGeom>
              <a:avLst/>
              <a:gdLst/>
              <a:ahLst/>
              <a:cxnLst>
                <a:cxn ang="0">
                  <a:pos x="0" y="337"/>
                </a:cxn>
                <a:cxn ang="0">
                  <a:pos x="0" y="0"/>
                </a:cxn>
                <a:cxn ang="0">
                  <a:pos x="12" y="21"/>
                </a:cxn>
                <a:cxn ang="0">
                  <a:pos x="12" y="294"/>
                </a:cxn>
                <a:cxn ang="0">
                  <a:pos x="0" y="337"/>
                </a:cxn>
              </a:cxnLst>
              <a:rect l="0" t="0" r="r" b="b"/>
              <a:pathLst>
                <a:path w="12" h="337">
                  <a:moveTo>
                    <a:pt x="0" y="337"/>
                  </a:moveTo>
                  <a:lnTo>
                    <a:pt x="0" y="0"/>
                  </a:lnTo>
                  <a:lnTo>
                    <a:pt x="12" y="21"/>
                  </a:lnTo>
                  <a:lnTo>
                    <a:pt x="12" y="294"/>
                  </a:lnTo>
                  <a:lnTo>
                    <a:pt x="0" y="337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1" name="Freeform 93"/>
            <p:cNvSpPr>
              <a:spLocks/>
            </p:cNvSpPr>
            <p:nvPr/>
          </p:nvSpPr>
          <p:spPr bwMode="auto">
            <a:xfrm>
              <a:off x="4057" y="2553"/>
              <a:ext cx="4" cy="112"/>
            </a:xfrm>
            <a:custGeom>
              <a:avLst/>
              <a:gdLst/>
              <a:ahLst/>
              <a:cxnLst>
                <a:cxn ang="0">
                  <a:pos x="12" y="338"/>
                </a:cxn>
                <a:cxn ang="0">
                  <a:pos x="12" y="0"/>
                </a:cxn>
                <a:cxn ang="0">
                  <a:pos x="0" y="21"/>
                </a:cxn>
                <a:cxn ang="0">
                  <a:pos x="0" y="294"/>
                </a:cxn>
                <a:cxn ang="0">
                  <a:pos x="12" y="338"/>
                </a:cxn>
              </a:cxnLst>
              <a:rect l="0" t="0" r="r" b="b"/>
              <a:pathLst>
                <a:path w="12" h="338">
                  <a:moveTo>
                    <a:pt x="12" y="338"/>
                  </a:moveTo>
                  <a:lnTo>
                    <a:pt x="12" y="0"/>
                  </a:lnTo>
                  <a:lnTo>
                    <a:pt x="0" y="21"/>
                  </a:lnTo>
                  <a:lnTo>
                    <a:pt x="0" y="294"/>
                  </a:lnTo>
                  <a:lnTo>
                    <a:pt x="12" y="338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tile tx="0" ty="0" sx="100000" sy="100000" flip="none" algn="tl"/>
            </a:blip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2" name="Freeform 94"/>
            <p:cNvSpPr>
              <a:spLocks/>
            </p:cNvSpPr>
            <p:nvPr/>
          </p:nvSpPr>
          <p:spPr bwMode="auto">
            <a:xfrm>
              <a:off x="3925" y="2562"/>
              <a:ext cx="82" cy="40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80"/>
                </a:cxn>
                <a:cxn ang="0">
                  <a:pos x="38" y="80"/>
                </a:cxn>
                <a:cxn ang="0">
                  <a:pos x="38" y="119"/>
                </a:cxn>
                <a:cxn ang="0">
                  <a:pos x="113" y="119"/>
                </a:cxn>
                <a:cxn ang="0">
                  <a:pos x="113" y="81"/>
                </a:cxn>
                <a:cxn ang="0">
                  <a:pos x="247" y="81"/>
                </a:cxn>
                <a:cxn ang="0">
                  <a:pos x="248" y="47"/>
                </a:cxn>
                <a:cxn ang="0">
                  <a:pos x="113" y="46"/>
                </a:cxn>
                <a:cxn ang="0">
                  <a:pos x="113" y="0"/>
                </a:cxn>
                <a:cxn ang="0">
                  <a:pos x="38" y="0"/>
                </a:cxn>
                <a:cxn ang="0">
                  <a:pos x="38" y="47"/>
                </a:cxn>
                <a:cxn ang="0">
                  <a:pos x="0" y="47"/>
                </a:cxn>
              </a:cxnLst>
              <a:rect l="0" t="0" r="r" b="b"/>
              <a:pathLst>
                <a:path w="248" h="119">
                  <a:moveTo>
                    <a:pt x="0" y="47"/>
                  </a:moveTo>
                  <a:lnTo>
                    <a:pt x="0" y="80"/>
                  </a:lnTo>
                  <a:lnTo>
                    <a:pt x="38" y="80"/>
                  </a:lnTo>
                  <a:lnTo>
                    <a:pt x="38" y="119"/>
                  </a:lnTo>
                  <a:lnTo>
                    <a:pt x="113" y="119"/>
                  </a:lnTo>
                  <a:lnTo>
                    <a:pt x="113" y="81"/>
                  </a:lnTo>
                  <a:lnTo>
                    <a:pt x="247" y="81"/>
                  </a:lnTo>
                  <a:lnTo>
                    <a:pt x="248" y="47"/>
                  </a:lnTo>
                  <a:lnTo>
                    <a:pt x="113" y="46"/>
                  </a:lnTo>
                  <a:lnTo>
                    <a:pt x="113" y="0"/>
                  </a:lnTo>
                  <a:lnTo>
                    <a:pt x="38" y="0"/>
                  </a:lnTo>
                  <a:lnTo>
                    <a:pt x="38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C0C0C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3" name="Rectangle 95"/>
            <p:cNvSpPr>
              <a:spLocks noChangeArrowheads="1"/>
            </p:cNvSpPr>
            <p:nvPr/>
          </p:nvSpPr>
          <p:spPr bwMode="auto">
            <a:xfrm>
              <a:off x="3923" y="2581"/>
              <a:ext cx="82" cy="7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4" name="Rectangle 96"/>
            <p:cNvSpPr>
              <a:spLocks noChangeArrowheads="1"/>
            </p:cNvSpPr>
            <p:nvPr/>
          </p:nvSpPr>
          <p:spPr bwMode="auto">
            <a:xfrm>
              <a:off x="3923" y="2576"/>
              <a:ext cx="85" cy="14"/>
            </a:xfrm>
            <a:prstGeom prst="rect">
              <a:avLst/>
            </a:prstGeom>
            <a:solidFill>
              <a:srgbClr val="E1E1E1"/>
            </a:solidFill>
            <a:ln w="0">
              <a:solidFill>
                <a:srgbClr val="727272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5" name="Rectangle 97"/>
            <p:cNvSpPr>
              <a:spLocks noChangeArrowheads="1"/>
            </p:cNvSpPr>
            <p:nvPr/>
          </p:nvSpPr>
          <p:spPr bwMode="auto">
            <a:xfrm>
              <a:off x="3926" y="2581"/>
              <a:ext cx="80" cy="6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6" name="Rectangle 98"/>
            <p:cNvSpPr>
              <a:spLocks noChangeArrowheads="1"/>
            </p:cNvSpPr>
            <p:nvPr/>
          </p:nvSpPr>
          <p:spPr bwMode="auto">
            <a:xfrm>
              <a:off x="3947" y="2565"/>
              <a:ext cx="33" cy="15"/>
            </a:xfrm>
            <a:prstGeom prst="rect">
              <a:avLst/>
            </a:prstGeom>
            <a:solidFill>
              <a:srgbClr val="808080"/>
            </a:solidFill>
            <a:ln w="0">
              <a:solidFill>
                <a:srgbClr val="727272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7" name="Rectangle 99"/>
            <p:cNvSpPr>
              <a:spLocks noChangeArrowheads="1"/>
            </p:cNvSpPr>
            <p:nvPr/>
          </p:nvSpPr>
          <p:spPr bwMode="auto">
            <a:xfrm>
              <a:off x="3947" y="2588"/>
              <a:ext cx="34" cy="12"/>
            </a:xfrm>
            <a:prstGeom prst="rect">
              <a:avLst/>
            </a:prstGeom>
            <a:solidFill>
              <a:srgbClr val="808080"/>
            </a:solidFill>
            <a:ln w="0">
              <a:solidFill>
                <a:srgbClr val="727272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8" name="Freeform 100"/>
            <p:cNvSpPr>
              <a:spLocks/>
            </p:cNvSpPr>
            <p:nvPr/>
          </p:nvSpPr>
          <p:spPr bwMode="auto">
            <a:xfrm>
              <a:off x="3950" y="2569"/>
              <a:ext cx="26" cy="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" y="3"/>
                </a:cxn>
                <a:cxn ang="0">
                  <a:pos x="0" y="9"/>
                </a:cxn>
                <a:cxn ang="0">
                  <a:pos x="3" y="12"/>
                </a:cxn>
                <a:cxn ang="0">
                  <a:pos x="8" y="14"/>
                </a:cxn>
                <a:cxn ang="0">
                  <a:pos x="32" y="14"/>
                </a:cxn>
                <a:cxn ang="0">
                  <a:pos x="39" y="14"/>
                </a:cxn>
                <a:cxn ang="0">
                  <a:pos x="66" y="14"/>
                </a:cxn>
                <a:cxn ang="0">
                  <a:pos x="69" y="12"/>
                </a:cxn>
                <a:cxn ang="0">
                  <a:pos x="74" y="10"/>
                </a:cxn>
                <a:cxn ang="0">
                  <a:pos x="76" y="5"/>
                </a:cxn>
                <a:cxn ang="0">
                  <a:pos x="39" y="5"/>
                </a:cxn>
                <a:cxn ang="0">
                  <a:pos x="27" y="0"/>
                </a:cxn>
                <a:cxn ang="0">
                  <a:pos x="7" y="0"/>
                </a:cxn>
              </a:cxnLst>
              <a:rect l="0" t="0" r="r" b="b"/>
              <a:pathLst>
                <a:path w="76" h="14">
                  <a:moveTo>
                    <a:pt x="7" y="0"/>
                  </a:moveTo>
                  <a:lnTo>
                    <a:pt x="1" y="3"/>
                  </a:lnTo>
                  <a:lnTo>
                    <a:pt x="0" y="9"/>
                  </a:lnTo>
                  <a:lnTo>
                    <a:pt x="3" y="12"/>
                  </a:lnTo>
                  <a:lnTo>
                    <a:pt x="8" y="14"/>
                  </a:lnTo>
                  <a:lnTo>
                    <a:pt x="32" y="14"/>
                  </a:lnTo>
                  <a:lnTo>
                    <a:pt x="39" y="14"/>
                  </a:lnTo>
                  <a:lnTo>
                    <a:pt x="66" y="14"/>
                  </a:lnTo>
                  <a:lnTo>
                    <a:pt x="69" y="12"/>
                  </a:lnTo>
                  <a:lnTo>
                    <a:pt x="74" y="10"/>
                  </a:lnTo>
                  <a:lnTo>
                    <a:pt x="76" y="5"/>
                  </a:lnTo>
                  <a:lnTo>
                    <a:pt x="39" y="5"/>
                  </a:lnTo>
                  <a:lnTo>
                    <a:pt x="2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1E1E1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29" name="Freeform 101"/>
            <p:cNvSpPr>
              <a:spLocks/>
            </p:cNvSpPr>
            <p:nvPr/>
          </p:nvSpPr>
          <p:spPr bwMode="auto">
            <a:xfrm>
              <a:off x="3959" y="2569"/>
              <a:ext cx="17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5"/>
                </a:cxn>
                <a:cxn ang="0">
                  <a:pos x="49" y="5"/>
                </a:cxn>
                <a:cxn ang="0">
                  <a:pos x="49" y="3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49" h="5">
                  <a:moveTo>
                    <a:pt x="0" y="0"/>
                  </a:moveTo>
                  <a:lnTo>
                    <a:pt x="12" y="5"/>
                  </a:lnTo>
                  <a:lnTo>
                    <a:pt x="49" y="5"/>
                  </a:lnTo>
                  <a:lnTo>
                    <a:pt x="49" y="3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solidFill>
                <a:srgbClr val="40404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0" name="Freeform 102"/>
            <p:cNvSpPr>
              <a:spLocks/>
            </p:cNvSpPr>
            <p:nvPr/>
          </p:nvSpPr>
          <p:spPr bwMode="auto">
            <a:xfrm>
              <a:off x="3570" y="2794"/>
              <a:ext cx="516" cy="2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539" y="6"/>
                </a:cxn>
                <a:cxn ang="0">
                  <a:pos x="1549" y="33"/>
                </a:cxn>
                <a:cxn ang="0">
                  <a:pos x="1530" y="82"/>
                </a:cxn>
                <a:cxn ang="0">
                  <a:pos x="14" y="84"/>
                </a:cxn>
                <a:cxn ang="0">
                  <a:pos x="0" y="32"/>
                </a:cxn>
                <a:cxn ang="0">
                  <a:pos x="8" y="0"/>
                </a:cxn>
              </a:cxnLst>
              <a:rect l="0" t="0" r="r" b="b"/>
              <a:pathLst>
                <a:path w="1549" h="84">
                  <a:moveTo>
                    <a:pt x="8" y="0"/>
                  </a:moveTo>
                  <a:lnTo>
                    <a:pt x="1539" y="6"/>
                  </a:lnTo>
                  <a:lnTo>
                    <a:pt x="1549" y="33"/>
                  </a:lnTo>
                  <a:lnTo>
                    <a:pt x="1530" y="82"/>
                  </a:lnTo>
                  <a:lnTo>
                    <a:pt x="14" y="84"/>
                  </a:lnTo>
                  <a:lnTo>
                    <a:pt x="0" y="3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1" name="Freeform 103"/>
            <p:cNvSpPr>
              <a:spLocks/>
            </p:cNvSpPr>
            <p:nvPr/>
          </p:nvSpPr>
          <p:spPr bwMode="auto">
            <a:xfrm>
              <a:off x="3570" y="2702"/>
              <a:ext cx="516" cy="10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0" y="309"/>
                </a:cxn>
                <a:cxn ang="0">
                  <a:pos x="1549" y="309"/>
                </a:cxn>
                <a:cxn ang="0">
                  <a:pos x="1476" y="0"/>
                </a:cxn>
                <a:cxn ang="0">
                  <a:pos x="58" y="2"/>
                </a:cxn>
              </a:cxnLst>
              <a:rect l="0" t="0" r="r" b="b"/>
              <a:pathLst>
                <a:path w="1549" h="309">
                  <a:moveTo>
                    <a:pt x="58" y="2"/>
                  </a:moveTo>
                  <a:lnTo>
                    <a:pt x="0" y="309"/>
                  </a:lnTo>
                  <a:lnTo>
                    <a:pt x="1549" y="309"/>
                  </a:lnTo>
                  <a:lnTo>
                    <a:pt x="1476" y="0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2" name="Freeform 104"/>
            <p:cNvSpPr>
              <a:spLocks/>
            </p:cNvSpPr>
            <p:nvPr/>
          </p:nvSpPr>
          <p:spPr bwMode="auto">
            <a:xfrm>
              <a:off x="3648" y="2717"/>
              <a:ext cx="415" cy="7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20"/>
                </a:cxn>
                <a:cxn ang="0">
                  <a:pos x="187" y="220"/>
                </a:cxn>
                <a:cxn ang="0">
                  <a:pos x="204" y="156"/>
                </a:cxn>
                <a:cxn ang="0">
                  <a:pos x="806" y="156"/>
                </a:cxn>
                <a:cxn ang="0">
                  <a:pos x="821" y="213"/>
                </a:cxn>
                <a:cxn ang="0">
                  <a:pos x="1245" y="220"/>
                </a:cxn>
                <a:cxn ang="0">
                  <a:pos x="1200" y="0"/>
                </a:cxn>
                <a:cxn ang="0">
                  <a:pos x="18" y="0"/>
                </a:cxn>
              </a:cxnLst>
              <a:rect l="0" t="0" r="r" b="b"/>
              <a:pathLst>
                <a:path w="1245" h="220">
                  <a:moveTo>
                    <a:pt x="18" y="0"/>
                  </a:moveTo>
                  <a:lnTo>
                    <a:pt x="0" y="220"/>
                  </a:lnTo>
                  <a:lnTo>
                    <a:pt x="187" y="220"/>
                  </a:lnTo>
                  <a:lnTo>
                    <a:pt x="204" y="156"/>
                  </a:lnTo>
                  <a:lnTo>
                    <a:pt x="806" y="156"/>
                  </a:lnTo>
                  <a:lnTo>
                    <a:pt x="821" y="213"/>
                  </a:lnTo>
                  <a:lnTo>
                    <a:pt x="1245" y="220"/>
                  </a:lnTo>
                  <a:lnTo>
                    <a:pt x="1200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3" name="Freeform 105"/>
            <p:cNvSpPr>
              <a:spLocks/>
            </p:cNvSpPr>
            <p:nvPr/>
          </p:nvSpPr>
          <p:spPr bwMode="auto">
            <a:xfrm>
              <a:off x="3591" y="2717"/>
              <a:ext cx="53" cy="7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157" y="0"/>
                </a:cxn>
                <a:cxn ang="0">
                  <a:pos x="134" y="220"/>
                </a:cxn>
                <a:cxn ang="0">
                  <a:pos x="0" y="220"/>
                </a:cxn>
                <a:cxn ang="0">
                  <a:pos x="39" y="0"/>
                </a:cxn>
              </a:cxnLst>
              <a:rect l="0" t="0" r="r" b="b"/>
              <a:pathLst>
                <a:path w="157" h="220">
                  <a:moveTo>
                    <a:pt x="39" y="0"/>
                  </a:moveTo>
                  <a:lnTo>
                    <a:pt x="157" y="0"/>
                  </a:lnTo>
                  <a:lnTo>
                    <a:pt x="134" y="220"/>
                  </a:lnTo>
                  <a:lnTo>
                    <a:pt x="0" y="2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4" name="Freeform 106"/>
            <p:cNvSpPr>
              <a:spLocks/>
            </p:cNvSpPr>
            <p:nvPr/>
          </p:nvSpPr>
          <p:spPr bwMode="auto">
            <a:xfrm>
              <a:off x="3716" y="2773"/>
              <a:ext cx="201" cy="17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602" y="49"/>
                </a:cxn>
                <a:cxn ang="0">
                  <a:pos x="592" y="0"/>
                </a:cxn>
                <a:cxn ang="0">
                  <a:pos x="12" y="0"/>
                </a:cxn>
                <a:cxn ang="0">
                  <a:pos x="0" y="49"/>
                </a:cxn>
              </a:cxnLst>
              <a:rect l="0" t="0" r="r" b="b"/>
              <a:pathLst>
                <a:path w="602" h="49">
                  <a:moveTo>
                    <a:pt x="0" y="49"/>
                  </a:moveTo>
                  <a:lnTo>
                    <a:pt x="602" y="49"/>
                  </a:lnTo>
                  <a:lnTo>
                    <a:pt x="592" y="0"/>
                  </a:lnTo>
                  <a:lnTo>
                    <a:pt x="12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1E1E1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5" name="Rectangle 107"/>
            <p:cNvSpPr>
              <a:spLocks noChangeArrowheads="1"/>
            </p:cNvSpPr>
            <p:nvPr/>
          </p:nvSpPr>
          <p:spPr bwMode="auto">
            <a:xfrm>
              <a:off x="3925" y="2617"/>
              <a:ext cx="129" cy="42"/>
            </a:xfrm>
            <a:prstGeom prst="rect">
              <a:avLst/>
            </a:prstGeom>
            <a:solidFill>
              <a:srgbClr val="C0C0C0"/>
            </a:solidFill>
            <a:ln w="7938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6" name="Rectangle 108"/>
            <p:cNvSpPr>
              <a:spLocks noChangeArrowheads="1"/>
            </p:cNvSpPr>
            <p:nvPr/>
          </p:nvSpPr>
          <p:spPr bwMode="auto">
            <a:xfrm>
              <a:off x="3924" y="2614"/>
              <a:ext cx="129" cy="42"/>
            </a:xfrm>
            <a:prstGeom prst="rect">
              <a:avLst/>
            </a:prstGeom>
            <a:solidFill>
              <a:srgbClr val="E1E1E1"/>
            </a:solidFill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7" name="Rectangle 109"/>
            <p:cNvSpPr>
              <a:spLocks noChangeArrowheads="1"/>
            </p:cNvSpPr>
            <p:nvPr/>
          </p:nvSpPr>
          <p:spPr bwMode="auto">
            <a:xfrm>
              <a:off x="3983" y="2595"/>
              <a:ext cx="24" cy="5"/>
            </a:xfrm>
            <a:prstGeom prst="rect">
              <a:avLst/>
            </a:prstGeom>
            <a:solidFill>
              <a:srgbClr val="B2B2B2"/>
            </a:solidFill>
            <a:ln w="0">
              <a:solidFill>
                <a:srgbClr val="727272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8" name="Rectangle 110"/>
            <p:cNvSpPr>
              <a:spLocks noChangeArrowheads="1"/>
            </p:cNvSpPr>
            <p:nvPr/>
          </p:nvSpPr>
          <p:spPr bwMode="auto">
            <a:xfrm>
              <a:off x="3986" y="2597"/>
              <a:ext cx="18" cy="1"/>
            </a:xfrm>
            <a:prstGeom prst="rect">
              <a:avLst/>
            </a:prstGeom>
            <a:solidFill>
              <a:srgbClr val="C0C0C0"/>
            </a:solidFill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39" name="Oval 111"/>
            <p:cNvSpPr>
              <a:spLocks noChangeArrowheads="1"/>
            </p:cNvSpPr>
            <p:nvPr/>
          </p:nvSpPr>
          <p:spPr bwMode="auto">
            <a:xfrm>
              <a:off x="3716" y="2479"/>
              <a:ext cx="223" cy="60"/>
            </a:xfrm>
            <a:prstGeom prst="ellipse">
              <a:avLst/>
            </a:prstGeom>
            <a:solidFill>
              <a:srgbClr val="E1E1E1"/>
            </a:solidFill>
            <a:ln w="7938">
              <a:solidFill>
                <a:srgbClr val="E1E1E1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0" name="Freeform 112"/>
            <p:cNvSpPr>
              <a:spLocks/>
            </p:cNvSpPr>
            <p:nvPr/>
          </p:nvSpPr>
          <p:spPr bwMode="auto">
            <a:xfrm>
              <a:off x="3650" y="2197"/>
              <a:ext cx="370" cy="315"/>
            </a:xfrm>
            <a:custGeom>
              <a:avLst/>
              <a:gdLst/>
              <a:ahLst/>
              <a:cxnLst>
                <a:cxn ang="0">
                  <a:pos x="1" y="889"/>
                </a:cxn>
                <a:cxn ang="0">
                  <a:pos x="8" y="927"/>
                </a:cxn>
                <a:cxn ang="0">
                  <a:pos x="42" y="944"/>
                </a:cxn>
                <a:cxn ang="0">
                  <a:pos x="1071" y="944"/>
                </a:cxn>
                <a:cxn ang="0">
                  <a:pos x="1102" y="932"/>
                </a:cxn>
                <a:cxn ang="0">
                  <a:pos x="1110" y="892"/>
                </a:cxn>
                <a:cxn ang="0">
                  <a:pos x="1110" y="47"/>
                </a:cxn>
                <a:cxn ang="0">
                  <a:pos x="1099" y="12"/>
                </a:cxn>
                <a:cxn ang="0">
                  <a:pos x="1060" y="0"/>
                </a:cxn>
                <a:cxn ang="0">
                  <a:pos x="47" y="0"/>
                </a:cxn>
                <a:cxn ang="0">
                  <a:pos x="12" y="12"/>
                </a:cxn>
                <a:cxn ang="0">
                  <a:pos x="0" y="50"/>
                </a:cxn>
                <a:cxn ang="0">
                  <a:pos x="1" y="889"/>
                </a:cxn>
              </a:cxnLst>
              <a:rect l="0" t="0" r="r" b="b"/>
              <a:pathLst>
                <a:path w="1110" h="944">
                  <a:moveTo>
                    <a:pt x="1" y="889"/>
                  </a:moveTo>
                  <a:lnTo>
                    <a:pt x="8" y="927"/>
                  </a:lnTo>
                  <a:lnTo>
                    <a:pt x="42" y="944"/>
                  </a:lnTo>
                  <a:lnTo>
                    <a:pt x="1071" y="944"/>
                  </a:lnTo>
                  <a:lnTo>
                    <a:pt x="1102" y="932"/>
                  </a:lnTo>
                  <a:lnTo>
                    <a:pt x="1110" y="892"/>
                  </a:lnTo>
                  <a:lnTo>
                    <a:pt x="1110" y="47"/>
                  </a:lnTo>
                  <a:lnTo>
                    <a:pt x="1099" y="12"/>
                  </a:lnTo>
                  <a:lnTo>
                    <a:pt x="1060" y="0"/>
                  </a:lnTo>
                  <a:lnTo>
                    <a:pt x="47" y="0"/>
                  </a:lnTo>
                  <a:lnTo>
                    <a:pt x="12" y="12"/>
                  </a:lnTo>
                  <a:lnTo>
                    <a:pt x="0" y="50"/>
                  </a:lnTo>
                  <a:lnTo>
                    <a:pt x="1" y="88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72727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1" name="Rectangle 113"/>
            <p:cNvSpPr>
              <a:spLocks noChangeArrowheads="1"/>
            </p:cNvSpPr>
            <p:nvPr/>
          </p:nvSpPr>
          <p:spPr bwMode="auto">
            <a:xfrm>
              <a:off x="3670" y="2209"/>
              <a:ext cx="11" cy="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20738" eaLnBrk="0" hangingPunct="0"/>
              <a:r>
                <a:rPr lang="en-US" sz="300">
                  <a:latin typeface="Arial" pitchFamily="34" charset="0"/>
                </a:rPr>
                <a:t>H</a:t>
              </a:r>
              <a:endParaRPr lang="en-US" sz="2200"/>
            </a:p>
          </p:txBody>
        </p:sp>
        <p:sp>
          <p:nvSpPr>
            <p:cNvPr id="22642" name="AutoShape 114"/>
            <p:cNvSpPr>
              <a:spLocks noChangeArrowheads="1"/>
            </p:cNvSpPr>
            <p:nvPr/>
          </p:nvSpPr>
          <p:spPr bwMode="auto">
            <a:xfrm>
              <a:off x="3676" y="2257"/>
              <a:ext cx="317" cy="230"/>
            </a:xfrm>
            <a:prstGeom prst="roundRect">
              <a:avLst>
                <a:gd name="adj" fmla="val 18347"/>
              </a:avLst>
            </a:prstGeom>
            <a:solidFill>
              <a:srgbClr val="C0C0C0"/>
            </a:solidFill>
            <a:ln w="14288">
              <a:solidFill>
                <a:srgbClr val="D2D2D2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3" name="AutoShape 115"/>
            <p:cNvSpPr>
              <a:spLocks noChangeArrowheads="1"/>
            </p:cNvSpPr>
            <p:nvPr/>
          </p:nvSpPr>
          <p:spPr bwMode="auto">
            <a:xfrm>
              <a:off x="3674" y="2257"/>
              <a:ext cx="322" cy="232"/>
            </a:xfrm>
            <a:prstGeom prst="roundRect">
              <a:avLst>
                <a:gd name="adj" fmla="val 18181"/>
              </a:avLst>
            </a:prstGeom>
            <a:noFill/>
            <a:ln w="14288">
              <a:solidFill>
                <a:srgbClr val="5F5F5F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4" name="Rectangle 116"/>
            <p:cNvSpPr>
              <a:spLocks noChangeArrowheads="1"/>
            </p:cNvSpPr>
            <p:nvPr/>
          </p:nvSpPr>
          <p:spPr bwMode="auto">
            <a:xfrm>
              <a:off x="3766" y="2575"/>
              <a:ext cx="55" cy="24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5" name="Rectangle 117"/>
            <p:cNvSpPr>
              <a:spLocks noChangeArrowheads="1"/>
            </p:cNvSpPr>
            <p:nvPr/>
          </p:nvSpPr>
          <p:spPr bwMode="auto">
            <a:xfrm>
              <a:off x="3765" y="2595"/>
              <a:ext cx="55" cy="3"/>
            </a:xfrm>
            <a:prstGeom prst="rect">
              <a:avLst/>
            </a:prstGeom>
            <a:solidFill>
              <a:srgbClr val="BFBF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6" name="Freeform 118"/>
            <p:cNvSpPr>
              <a:spLocks/>
            </p:cNvSpPr>
            <p:nvPr/>
          </p:nvSpPr>
          <p:spPr bwMode="auto">
            <a:xfrm>
              <a:off x="3765" y="2575"/>
              <a:ext cx="55" cy="23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60" y="18"/>
                </a:cxn>
                <a:cxn ang="0">
                  <a:pos x="144" y="18"/>
                </a:cxn>
                <a:cxn ang="0">
                  <a:pos x="164" y="0"/>
                </a:cxn>
                <a:cxn ang="0">
                  <a:pos x="0" y="0"/>
                </a:cxn>
                <a:cxn ang="0">
                  <a:pos x="0" y="69"/>
                </a:cxn>
              </a:cxnLst>
              <a:rect l="0" t="0" r="r" b="b"/>
              <a:pathLst>
                <a:path w="164" h="69">
                  <a:moveTo>
                    <a:pt x="0" y="69"/>
                  </a:moveTo>
                  <a:lnTo>
                    <a:pt x="60" y="18"/>
                  </a:lnTo>
                  <a:lnTo>
                    <a:pt x="144" y="18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A2A2A2"/>
            </a:solidFill>
            <a:ln w="0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7" name="Rectangle 119"/>
            <p:cNvSpPr>
              <a:spLocks noChangeArrowheads="1"/>
            </p:cNvSpPr>
            <p:nvPr/>
          </p:nvSpPr>
          <p:spPr bwMode="auto">
            <a:xfrm>
              <a:off x="3769" y="2577"/>
              <a:ext cx="2" cy="19"/>
            </a:xfrm>
            <a:prstGeom prst="rect">
              <a:avLst/>
            </a:prstGeom>
            <a:solidFill>
              <a:srgbClr val="91919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8" name="Rectangle 120"/>
            <p:cNvSpPr>
              <a:spLocks noChangeArrowheads="1"/>
            </p:cNvSpPr>
            <p:nvPr/>
          </p:nvSpPr>
          <p:spPr bwMode="auto">
            <a:xfrm>
              <a:off x="3770" y="2577"/>
              <a:ext cx="2" cy="19"/>
            </a:xfrm>
            <a:prstGeom prst="rect">
              <a:avLst/>
            </a:prstGeom>
            <a:solidFill>
              <a:srgbClr val="939393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49" name="Rectangle 121"/>
            <p:cNvSpPr>
              <a:spLocks noChangeArrowheads="1"/>
            </p:cNvSpPr>
            <p:nvPr/>
          </p:nvSpPr>
          <p:spPr bwMode="auto">
            <a:xfrm>
              <a:off x="3771" y="2577"/>
              <a:ext cx="2" cy="19"/>
            </a:xfrm>
            <a:prstGeom prst="rect">
              <a:avLst/>
            </a:prstGeom>
            <a:solidFill>
              <a:srgbClr val="959595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0" name="Rectangle 122"/>
            <p:cNvSpPr>
              <a:spLocks noChangeArrowheads="1"/>
            </p:cNvSpPr>
            <p:nvPr/>
          </p:nvSpPr>
          <p:spPr bwMode="auto">
            <a:xfrm>
              <a:off x="3776" y="2577"/>
              <a:ext cx="2" cy="19"/>
            </a:xfrm>
            <a:prstGeom prst="rect">
              <a:avLst/>
            </a:prstGeom>
            <a:solidFill>
              <a:srgbClr val="9F9F9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1" name="Rectangle 123"/>
            <p:cNvSpPr>
              <a:spLocks noChangeArrowheads="1"/>
            </p:cNvSpPr>
            <p:nvPr/>
          </p:nvSpPr>
          <p:spPr bwMode="auto">
            <a:xfrm>
              <a:off x="3777" y="2577"/>
              <a:ext cx="1" cy="19"/>
            </a:xfrm>
            <a:prstGeom prst="rect">
              <a:avLst/>
            </a:prstGeom>
            <a:solidFill>
              <a:srgbClr val="A1A1A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2" name="Rectangle 124"/>
            <p:cNvSpPr>
              <a:spLocks noChangeArrowheads="1"/>
            </p:cNvSpPr>
            <p:nvPr/>
          </p:nvSpPr>
          <p:spPr bwMode="auto">
            <a:xfrm>
              <a:off x="3782" y="2577"/>
              <a:ext cx="1" cy="19"/>
            </a:xfrm>
            <a:prstGeom prst="rect">
              <a:avLst/>
            </a:prstGeom>
            <a:solidFill>
              <a:srgbClr val="AAAAAA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3" name="Rectangle 125"/>
            <p:cNvSpPr>
              <a:spLocks noChangeArrowheads="1"/>
            </p:cNvSpPr>
            <p:nvPr/>
          </p:nvSpPr>
          <p:spPr bwMode="auto">
            <a:xfrm>
              <a:off x="3783" y="2577"/>
              <a:ext cx="1" cy="19"/>
            </a:xfrm>
            <a:prstGeom prst="rect">
              <a:avLst/>
            </a:prstGeom>
            <a:solidFill>
              <a:srgbClr val="ACACAC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4" name="Rectangle 126"/>
            <p:cNvSpPr>
              <a:spLocks noChangeArrowheads="1"/>
            </p:cNvSpPr>
            <p:nvPr/>
          </p:nvSpPr>
          <p:spPr bwMode="auto">
            <a:xfrm>
              <a:off x="3788" y="2577"/>
              <a:ext cx="1" cy="19"/>
            </a:xfrm>
            <a:prstGeom prst="rect">
              <a:avLst/>
            </a:prstGeom>
            <a:solidFill>
              <a:srgbClr val="B6B6B6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5" name="Rectangle 127"/>
            <p:cNvSpPr>
              <a:spLocks noChangeArrowheads="1"/>
            </p:cNvSpPr>
            <p:nvPr/>
          </p:nvSpPr>
          <p:spPr bwMode="auto">
            <a:xfrm>
              <a:off x="3789" y="2577"/>
              <a:ext cx="1" cy="19"/>
            </a:xfrm>
            <a:prstGeom prst="rect">
              <a:avLst/>
            </a:prstGeom>
            <a:solidFill>
              <a:srgbClr val="B8B8B8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6" name="Rectangle 128"/>
            <p:cNvSpPr>
              <a:spLocks noChangeArrowheads="1"/>
            </p:cNvSpPr>
            <p:nvPr/>
          </p:nvSpPr>
          <p:spPr bwMode="auto">
            <a:xfrm>
              <a:off x="3794" y="2577"/>
              <a:ext cx="1" cy="19"/>
            </a:xfrm>
            <a:prstGeom prst="rect">
              <a:avLst/>
            </a:prstGeom>
            <a:solidFill>
              <a:srgbClr val="BEBEBE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7" name="Rectangle 129"/>
            <p:cNvSpPr>
              <a:spLocks noChangeArrowheads="1"/>
            </p:cNvSpPr>
            <p:nvPr/>
          </p:nvSpPr>
          <p:spPr bwMode="auto">
            <a:xfrm>
              <a:off x="3795" y="2577"/>
              <a:ext cx="1" cy="19"/>
            </a:xfrm>
            <a:prstGeom prst="rect">
              <a:avLst/>
            </a:prstGeom>
            <a:solidFill>
              <a:srgbClr val="BCBCBC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8" name="Rectangle 130"/>
            <p:cNvSpPr>
              <a:spLocks noChangeArrowheads="1"/>
            </p:cNvSpPr>
            <p:nvPr/>
          </p:nvSpPr>
          <p:spPr bwMode="auto">
            <a:xfrm>
              <a:off x="3800" y="2577"/>
              <a:ext cx="1" cy="19"/>
            </a:xfrm>
            <a:prstGeom prst="rect">
              <a:avLst/>
            </a:prstGeom>
            <a:solidFill>
              <a:srgbClr val="B2B2B2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59" name="Rectangle 131"/>
            <p:cNvSpPr>
              <a:spLocks noChangeArrowheads="1"/>
            </p:cNvSpPr>
            <p:nvPr/>
          </p:nvSpPr>
          <p:spPr bwMode="auto">
            <a:xfrm>
              <a:off x="3800" y="2577"/>
              <a:ext cx="2" cy="19"/>
            </a:xfrm>
            <a:prstGeom prst="rect">
              <a:avLst/>
            </a:prstGeom>
            <a:solidFill>
              <a:srgbClr val="B0B0B0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0" name="Rectangle 132"/>
            <p:cNvSpPr>
              <a:spLocks noChangeArrowheads="1"/>
            </p:cNvSpPr>
            <p:nvPr/>
          </p:nvSpPr>
          <p:spPr bwMode="auto">
            <a:xfrm>
              <a:off x="3806" y="2577"/>
              <a:ext cx="1" cy="19"/>
            </a:xfrm>
            <a:prstGeom prst="rect">
              <a:avLst/>
            </a:prstGeom>
            <a:solidFill>
              <a:srgbClr val="A7A7A7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1" name="Rectangle 133"/>
            <p:cNvSpPr>
              <a:spLocks noChangeArrowheads="1"/>
            </p:cNvSpPr>
            <p:nvPr/>
          </p:nvSpPr>
          <p:spPr bwMode="auto">
            <a:xfrm>
              <a:off x="3807" y="2577"/>
              <a:ext cx="1" cy="19"/>
            </a:xfrm>
            <a:prstGeom prst="rect">
              <a:avLst/>
            </a:prstGeom>
            <a:solidFill>
              <a:srgbClr val="A5A5A5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2" name="Rectangle 134"/>
            <p:cNvSpPr>
              <a:spLocks noChangeArrowheads="1"/>
            </p:cNvSpPr>
            <p:nvPr/>
          </p:nvSpPr>
          <p:spPr bwMode="auto">
            <a:xfrm>
              <a:off x="3807" y="2577"/>
              <a:ext cx="2" cy="19"/>
            </a:xfrm>
            <a:prstGeom prst="rect">
              <a:avLst/>
            </a:prstGeom>
            <a:solidFill>
              <a:srgbClr val="A3A3A3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3" name="Rectangle 135"/>
            <p:cNvSpPr>
              <a:spLocks noChangeArrowheads="1"/>
            </p:cNvSpPr>
            <p:nvPr/>
          </p:nvSpPr>
          <p:spPr bwMode="auto">
            <a:xfrm>
              <a:off x="3811" y="2577"/>
              <a:ext cx="2" cy="19"/>
            </a:xfrm>
            <a:prstGeom prst="rect">
              <a:avLst/>
            </a:prstGeom>
            <a:solidFill>
              <a:srgbClr val="9B9B9B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4" name="Rectangle 136"/>
            <p:cNvSpPr>
              <a:spLocks noChangeArrowheads="1"/>
            </p:cNvSpPr>
            <p:nvPr/>
          </p:nvSpPr>
          <p:spPr bwMode="auto">
            <a:xfrm>
              <a:off x="3813" y="2577"/>
              <a:ext cx="1" cy="19"/>
            </a:xfrm>
            <a:prstGeom prst="rect">
              <a:avLst/>
            </a:prstGeom>
            <a:solidFill>
              <a:srgbClr val="999999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5" name="Rectangle 137"/>
            <p:cNvSpPr>
              <a:spLocks noChangeArrowheads="1"/>
            </p:cNvSpPr>
            <p:nvPr/>
          </p:nvSpPr>
          <p:spPr bwMode="auto">
            <a:xfrm>
              <a:off x="3813" y="2577"/>
              <a:ext cx="2" cy="19"/>
            </a:xfrm>
            <a:prstGeom prst="rect">
              <a:avLst/>
            </a:prstGeom>
            <a:solidFill>
              <a:srgbClr val="979797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6" name="Rectangle 138"/>
            <p:cNvSpPr>
              <a:spLocks noChangeArrowheads="1"/>
            </p:cNvSpPr>
            <p:nvPr/>
          </p:nvSpPr>
          <p:spPr bwMode="auto">
            <a:xfrm>
              <a:off x="3817" y="2577"/>
              <a:ext cx="2" cy="19"/>
            </a:xfrm>
            <a:prstGeom prst="rect">
              <a:avLst/>
            </a:prstGeom>
            <a:solidFill>
              <a:srgbClr val="8F8F8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7" name="Rectangle 139"/>
            <p:cNvSpPr>
              <a:spLocks noChangeArrowheads="1"/>
            </p:cNvSpPr>
            <p:nvPr/>
          </p:nvSpPr>
          <p:spPr bwMode="auto">
            <a:xfrm>
              <a:off x="3768" y="2578"/>
              <a:ext cx="50" cy="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8" name="Rectangle 140"/>
            <p:cNvSpPr>
              <a:spLocks noChangeArrowheads="1"/>
            </p:cNvSpPr>
            <p:nvPr/>
          </p:nvSpPr>
          <p:spPr bwMode="auto">
            <a:xfrm>
              <a:off x="3765" y="2595"/>
              <a:ext cx="3" cy="1"/>
            </a:xfrm>
            <a:prstGeom prst="rect">
              <a:avLst/>
            </a:prstGeom>
            <a:solidFill>
              <a:srgbClr val="B6B6B6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69" name="Rectangle 141"/>
            <p:cNvSpPr>
              <a:spLocks noChangeArrowheads="1"/>
            </p:cNvSpPr>
            <p:nvPr/>
          </p:nvSpPr>
          <p:spPr bwMode="auto">
            <a:xfrm>
              <a:off x="3765" y="2595"/>
              <a:ext cx="3" cy="1"/>
            </a:xfrm>
            <a:prstGeom prst="rect">
              <a:avLst/>
            </a:prstGeom>
            <a:solidFill>
              <a:srgbClr val="B8B8B8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70" name="Rectangle 142"/>
            <p:cNvSpPr>
              <a:spLocks noChangeArrowheads="1"/>
            </p:cNvSpPr>
            <p:nvPr/>
          </p:nvSpPr>
          <p:spPr bwMode="auto">
            <a:xfrm>
              <a:off x="3765" y="2595"/>
              <a:ext cx="3" cy="1"/>
            </a:xfrm>
            <a:prstGeom prst="rect">
              <a:avLst/>
            </a:prstGeom>
            <a:solidFill>
              <a:srgbClr val="BABABA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71" name="Rectangle 143"/>
            <p:cNvSpPr>
              <a:spLocks noChangeArrowheads="1"/>
            </p:cNvSpPr>
            <p:nvPr/>
          </p:nvSpPr>
          <p:spPr bwMode="auto">
            <a:xfrm>
              <a:off x="3765" y="2594"/>
              <a:ext cx="3" cy="1"/>
            </a:xfrm>
            <a:prstGeom prst="rect">
              <a:avLst/>
            </a:prstGeom>
            <a:solidFill>
              <a:srgbClr val="BCBCBC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72" name="Rectangle 144"/>
            <p:cNvSpPr>
              <a:spLocks noChangeArrowheads="1"/>
            </p:cNvSpPr>
            <p:nvPr/>
          </p:nvSpPr>
          <p:spPr bwMode="auto">
            <a:xfrm>
              <a:off x="3765" y="2594"/>
              <a:ext cx="3" cy="1"/>
            </a:xfrm>
            <a:prstGeom prst="rect">
              <a:avLst/>
            </a:prstGeom>
            <a:solidFill>
              <a:srgbClr val="BEBEBE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73" name="Rectangle 145"/>
            <p:cNvSpPr>
              <a:spLocks noChangeArrowheads="1"/>
            </p:cNvSpPr>
            <p:nvPr/>
          </p:nvSpPr>
          <p:spPr bwMode="auto">
            <a:xfrm>
              <a:off x="3765" y="2594"/>
              <a:ext cx="3" cy="1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674" name="Rectangle 146"/>
            <p:cNvSpPr>
              <a:spLocks noChangeArrowheads="1"/>
            </p:cNvSpPr>
            <p:nvPr/>
          </p:nvSpPr>
          <p:spPr bwMode="auto">
            <a:xfrm>
              <a:off x="3765" y="2594"/>
              <a:ext cx="3" cy="1"/>
            </a:xfrm>
            <a:prstGeom prst="rect">
              <a:avLst/>
            </a:prstGeom>
            <a:solidFill>
              <a:srgbClr val="C2C2C2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2675" name="Group 147"/>
            <p:cNvGrpSpPr>
              <a:grpSpLocks/>
            </p:cNvGrpSpPr>
            <p:nvPr/>
          </p:nvGrpSpPr>
          <p:grpSpPr bwMode="auto">
            <a:xfrm>
              <a:off x="3765" y="2575"/>
              <a:ext cx="84" cy="24"/>
              <a:chOff x="3765" y="2575"/>
              <a:chExt cx="84" cy="24"/>
            </a:xfrm>
          </p:grpSpPr>
          <p:sp>
            <p:nvSpPr>
              <p:cNvPr id="22676" name="Rectangle 148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77" name="Rectangle 149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78" name="Rectangle 150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79" name="Rectangle 151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0" name="Rectangle 152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1" name="Rectangle 153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2" name="Rectangle 154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3" name="Rectangle 155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4" name="Rectangle 156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5" name="Rectangle 157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6" name="Rectangle 158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7" name="Rectangle 159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8" name="Rectangle 160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89" name="Rectangle 161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0" name="Rectangle 162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1" name="Rectangle 163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2" name="Rectangle 164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3" name="Rectangle 165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4" name="Rectangle 166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5" name="Rectangle 167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6" name="Rectangle 168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7" name="Rectangle 169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8" name="Rectangle 170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699" name="Rectangle 171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0" name="Rectangle 172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1" name="Rectangle 173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2" name="Rectangle 174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3" name="Rectangle 175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4" name="Rectangle 176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5" name="Rectangle 177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6" name="Rectangle 178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7" name="Rectangle 179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8" name="Rectangle 180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09" name="Rectangle 181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0" name="Rectangle 182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1" name="Rectangle 183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2" name="Rectangle 184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3" name="Rectangle 185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4" name="Rectangle 186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5" name="Rectangle 187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6" name="Rectangle 188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7" name="Rectangle 189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8" name="Rectangle 190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19" name="Rectangle 191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0" name="Rectangle 192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1" name="Rectangle 193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2" name="Rectangle 194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3" name="Rectangle 195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4" name="Rectangle 196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5" name="Rectangle 197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6" name="Rectangle 198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7" name="Rectangle 199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8" name="Rectangle 200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29" name="Rectangle 201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0" name="Rectangle 202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1" name="Rectangle 203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2" name="Rectangle 204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3" name="Rectangle 205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4" name="Rectangle 206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5" name="Rectangle 207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6" name="Rectangle 208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7" name="Rectangle 209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8" name="Rectangle 210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39" name="Rectangle 211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0" name="Rectangle 212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1" name="Rectangle 213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2" name="Rectangle 214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3" name="Rectangle 215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4" name="Rectangle 216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5" name="Rectangle 217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6" name="Rectangle 218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7" name="Rectangle 219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8" name="Freeform 220"/>
              <p:cNvSpPr>
                <a:spLocks/>
              </p:cNvSpPr>
              <p:nvPr/>
            </p:nvSpPr>
            <p:spPr bwMode="auto">
              <a:xfrm>
                <a:off x="3765" y="2575"/>
                <a:ext cx="3" cy="23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0" y="60"/>
                  </a:cxn>
                  <a:cxn ang="0">
                    <a:pos x="10" y="8"/>
                  </a:cxn>
                  <a:cxn ang="0">
                    <a:pos x="0" y="0"/>
                  </a:cxn>
                  <a:cxn ang="0">
                    <a:pos x="0" y="68"/>
                  </a:cxn>
                </a:cxnLst>
                <a:rect l="0" t="0" r="r" b="b"/>
                <a:pathLst>
                  <a:path w="10" h="68">
                    <a:moveTo>
                      <a:pt x="0" y="68"/>
                    </a:moveTo>
                    <a:lnTo>
                      <a:pt x="10" y="60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49" name="Rectangle 221"/>
              <p:cNvSpPr>
                <a:spLocks noChangeArrowheads="1"/>
              </p:cNvSpPr>
              <p:nvPr/>
            </p:nvSpPr>
            <p:spPr bwMode="auto">
              <a:xfrm>
                <a:off x="3765" y="2597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0" name="Rectangle 222"/>
              <p:cNvSpPr>
                <a:spLocks noChangeArrowheads="1"/>
              </p:cNvSpPr>
              <p:nvPr/>
            </p:nvSpPr>
            <p:spPr bwMode="auto">
              <a:xfrm>
                <a:off x="3765" y="2597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1" name="Rectangle 223"/>
              <p:cNvSpPr>
                <a:spLocks noChangeArrowheads="1"/>
              </p:cNvSpPr>
              <p:nvPr/>
            </p:nvSpPr>
            <p:spPr bwMode="auto">
              <a:xfrm>
                <a:off x="3765" y="2597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2" name="Rectangle 224"/>
              <p:cNvSpPr>
                <a:spLocks noChangeArrowheads="1"/>
              </p:cNvSpPr>
              <p:nvPr/>
            </p:nvSpPr>
            <p:spPr bwMode="auto">
              <a:xfrm>
                <a:off x="3765" y="2597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3" name="Rectangle 225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4" name="Rectangle 226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5" name="Rectangle 227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6" name="Rectangle 228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7" name="Rectangle 229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8" name="Rectangle 230"/>
              <p:cNvSpPr>
                <a:spLocks noChangeArrowheads="1"/>
              </p:cNvSpPr>
              <p:nvPr/>
            </p:nvSpPr>
            <p:spPr bwMode="auto">
              <a:xfrm>
                <a:off x="3765" y="2596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59" name="Rectangle 231"/>
              <p:cNvSpPr>
                <a:spLocks noChangeArrowheads="1"/>
              </p:cNvSpPr>
              <p:nvPr/>
            </p:nvSpPr>
            <p:spPr bwMode="auto">
              <a:xfrm>
                <a:off x="3765" y="2595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0" name="Rectangle 232"/>
              <p:cNvSpPr>
                <a:spLocks noChangeArrowheads="1"/>
              </p:cNvSpPr>
              <p:nvPr/>
            </p:nvSpPr>
            <p:spPr bwMode="auto">
              <a:xfrm>
                <a:off x="3765" y="2595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1" name="Rectangle 233"/>
              <p:cNvSpPr>
                <a:spLocks noChangeArrowheads="1"/>
              </p:cNvSpPr>
              <p:nvPr/>
            </p:nvSpPr>
            <p:spPr bwMode="auto">
              <a:xfrm>
                <a:off x="3765" y="2595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2" name="Rectangle 234"/>
              <p:cNvSpPr>
                <a:spLocks noChangeArrowheads="1"/>
              </p:cNvSpPr>
              <p:nvPr/>
            </p:nvSpPr>
            <p:spPr bwMode="auto">
              <a:xfrm>
                <a:off x="3765" y="2594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3" name="Rectangle 235"/>
              <p:cNvSpPr>
                <a:spLocks noChangeArrowheads="1"/>
              </p:cNvSpPr>
              <p:nvPr/>
            </p:nvSpPr>
            <p:spPr bwMode="auto">
              <a:xfrm>
                <a:off x="3765" y="2594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4" name="Rectangle 236"/>
              <p:cNvSpPr>
                <a:spLocks noChangeArrowheads="1"/>
              </p:cNvSpPr>
              <p:nvPr/>
            </p:nvSpPr>
            <p:spPr bwMode="auto">
              <a:xfrm>
                <a:off x="3765" y="2594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5" name="Rectangle 237"/>
              <p:cNvSpPr>
                <a:spLocks noChangeArrowheads="1"/>
              </p:cNvSpPr>
              <p:nvPr/>
            </p:nvSpPr>
            <p:spPr bwMode="auto">
              <a:xfrm>
                <a:off x="3765" y="2594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6" name="Rectangle 238"/>
              <p:cNvSpPr>
                <a:spLocks noChangeArrowheads="1"/>
              </p:cNvSpPr>
              <p:nvPr/>
            </p:nvSpPr>
            <p:spPr bwMode="auto">
              <a:xfrm>
                <a:off x="3765" y="2593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7" name="Rectangle 239"/>
              <p:cNvSpPr>
                <a:spLocks noChangeArrowheads="1"/>
              </p:cNvSpPr>
              <p:nvPr/>
            </p:nvSpPr>
            <p:spPr bwMode="auto">
              <a:xfrm>
                <a:off x="3765" y="2593"/>
                <a:ext cx="3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8" name="Rectangle 240"/>
              <p:cNvSpPr>
                <a:spLocks noChangeArrowheads="1"/>
              </p:cNvSpPr>
              <p:nvPr/>
            </p:nvSpPr>
            <p:spPr bwMode="auto">
              <a:xfrm>
                <a:off x="3765" y="2593"/>
                <a:ext cx="3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69" name="Rectangle 241"/>
              <p:cNvSpPr>
                <a:spLocks noChangeArrowheads="1"/>
              </p:cNvSpPr>
              <p:nvPr/>
            </p:nvSpPr>
            <p:spPr bwMode="auto">
              <a:xfrm>
                <a:off x="3765" y="2593"/>
                <a:ext cx="3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0" name="Rectangle 242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1" name="Rectangle 243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2" name="Rectangle 244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3" name="Rectangle 245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4" name="Rectangle 246"/>
              <p:cNvSpPr>
                <a:spLocks noChangeArrowheads="1"/>
              </p:cNvSpPr>
              <p:nvPr/>
            </p:nvSpPr>
            <p:spPr bwMode="auto">
              <a:xfrm>
                <a:off x="3765" y="2592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5" name="Rectangle 247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6" name="Rectangle 248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7" name="Rectangle 249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8" name="Rectangle 250"/>
              <p:cNvSpPr>
                <a:spLocks noChangeArrowheads="1"/>
              </p:cNvSpPr>
              <p:nvPr/>
            </p:nvSpPr>
            <p:spPr bwMode="auto">
              <a:xfrm>
                <a:off x="3765" y="2591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79" name="Rectangle 251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0" name="Rectangle 252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1" name="Rectangle 253"/>
              <p:cNvSpPr>
                <a:spLocks noChangeArrowheads="1"/>
              </p:cNvSpPr>
              <p:nvPr/>
            </p:nvSpPr>
            <p:spPr bwMode="auto">
              <a:xfrm>
                <a:off x="3765" y="2590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2" name="Rectangle 254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3" name="Rectangle 255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4" name="Rectangle 256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5" name="Rectangle 257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6" name="Rectangle 258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7" name="Rectangle 259"/>
              <p:cNvSpPr>
                <a:spLocks noChangeArrowheads="1"/>
              </p:cNvSpPr>
              <p:nvPr/>
            </p:nvSpPr>
            <p:spPr bwMode="auto">
              <a:xfrm>
                <a:off x="3765" y="2589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8" name="Rectangle 260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89" name="Rectangle 261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0" name="Rectangle 262"/>
              <p:cNvSpPr>
                <a:spLocks noChangeArrowheads="1"/>
              </p:cNvSpPr>
              <p:nvPr/>
            </p:nvSpPr>
            <p:spPr bwMode="auto">
              <a:xfrm>
                <a:off x="3765" y="2588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1" name="Rectangle 263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2" name="Rectangle 264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3" name="Rectangle 265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4" name="Rectangle 266"/>
              <p:cNvSpPr>
                <a:spLocks noChangeArrowheads="1"/>
              </p:cNvSpPr>
              <p:nvPr/>
            </p:nvSpPr>
            <p:spPr bwMode="auto">
              <a:xfrm>
                <a:off x="3765" y="2587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5" name="Rectangle 267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6" name="Rectangle 268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7" name="Rectangle 269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8" name="Rectangle 270"/>
              <p:cNvSpPr>
                <a:spLocks noChangeArrowheads="1"/>
              </p:cNvSpPr>
              <p:nvPr/>
            </p:nvSpPr>
            <p:spPr bwMode="auto">
              <a:xfrm>
                <a:off x="3765" y="2586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799" name="Rectangle 271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0" name="Rectangle 272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1" name="Rectangle 273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2" name="Rectangle 274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3" name="Rectangle 275"/>
              <p:cNvSpPr>
                <a:spLocks noChangeArrowheads="1"/>
              </p:cNvSpPr>
              <p:nvPr/>
            </p:nvSpPr>
            <p:spPr bwMode="auto">
              <a:xfrm>
                <a:off x="3765" y="2585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4" name="Rectangle 276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5" name="Rectangle 277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6" name="Rectangle 278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7" name="Rectangle 279"/>
              <p:cNvSpPr>
                <a:spLocks noChangeArrowheads="1"/>
              </p:cNvSpPr>
              <p:nvPr/>
            </p:nvSpPr>
            <p:spPr bwMode="auto">
              <a:xfrm>
                <a:off x="3765" y="2584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8" name="Rectangle 280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09" name="Rectangle 281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0" name="Rectangle 282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1" name="Rectangle 283"/>
              <p:cNvSpPr>
                <a:spLocks noChangeArrowheads="1"/>
              </p:cNvSpPr>
              <p:nvPr/>
            </p:nvSpPr>
            <p:spPr bwMode="auto">
              <a:xfrm>
                <a:off x="3765" y="2583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2" name="Rectangle 284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3" name="Rectangle 285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4" name="Rectangle 286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5" name="Rectangle 287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6" name="Rectangle 288"/>
              <p:cNvSpPr>
                <a:spLocks noChangeArrowheads="1"/>
              </p:cNvSpPr>
              <p:nvPr/>
            </p:nvSpPr>
            <p:spPr bwMode="auto">
              <a:xfrm>
                <a:off x="3765" y="2582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7" name="Rectangle 289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8" name="Rectangle 290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19" name="Rectangle 291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0" name="Rectangle 292"/>
              <p:cNvSpPr>
                <a:spLocks noChangeArrowheads="1"/>
              </p:cNvSpPr>
              <p:nvPr/>
            </p:nvSpPr>
            <p:spPr bwMode="auto">
              <a:xfrm>
                <a:off x="3765" y="2581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1" name="Rectangle 293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2" name="Rectangle 294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3" name="Rectangle 295"/>
              <p:cNvSpPr>
                <a:spLocks noChangeArrowheads="1"/>
              </p:cNvSpPr>
              <p:nvPr/>
            </p:nvSpPr>
            <p:spPr bwMode="auto">
              <a:xfrm>
                <a:off x="3765" y="2580"/>
                <a:ext cx="3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4" name="Rectangle 296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5" name="Rectangle 297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6" name="Rectangle 298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7" name="Rectangle 299"/>
              <p:cNvSpPr>
                <a:spLocks noChangeArrowheads="1"/>
              </p:cNvSpPr>
              <p:nvPr/>
            </p:nvSpPr>
            <p:spPr bwMode="auto">
              <a:xfrm>
                <a:off x="3765" y="2579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8" name="Rectangle 300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29" name="Rectangle 301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0" name="Rectangle 302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1" name="Rectangle 303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2" name="Rectangle 304"/>
              <p:cNvSpPr>
                <a:spLocks noChangeArrowheads="1"/>
              </p:cNvSpPr>
              <p:nvPr/>
            </p:nvSpPr>
            <p:spPr bwMode="auto">
              <a:xfrm>
                <a:off x="3765" y="2578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3" name="Rectangle 305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4" name="Rectangle 306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5" name="Rectangle 307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6" name="Rectangle 308"/>
              <p:cNvSpPr>
                <a:spLocks noChangeArrowheads="1"/>
              </p:cNvSpPr>
              <p:nvPr/>
            </p:nvSpPr>
            <p:spPr bwMode="auto">
              <a:xfrm>
                <a:off x="3765" y="2577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7" name="Rectangle 309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8" name="Rectangle 310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39" name="Rectangle 311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0" name="Rectangle 312"/>
              <p:cNvSpPr>
                <a:spLocks noChangeArrowheads="1"/>
              </p:cNvSpPr>
              <p:nvPr/>
            </p:nvSpPr>
            <p:spPr bwMode="auto">
              <a:xfrm>
                <a:off x="3765" y="2576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1" name="Rectangle 313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2" name="Rectangle 314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3" name="Rectangle 315"/>
              <p:cNvSpPr>
                <a:spLocks noChangeArrowheads="1"/>
              </p:cNvSpPr>
              <p:nvPr/>
            </p:nvSpPr>
            <p:spPr bwMode="auto">
              <a:xfrm>
                <a:off x="3765" y="2575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4" name="Freeform 316"/>
              <p:cNvSpPr>
                <a:spLocks/>
              </p:cNvSpPr>
              <p:nvPr/>
            </p:nvSpPr>
            <p:spPr bwMode="auto">
              <a:xfrm>
                <a:off x="3765" y="2575"/>
                <a:ext cx="3" cy="23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0" y="60"/>
                  </a:cxn>
                  <a:cxn ang="0">
                    <a:pos x="10" y="8"/>
                  </a:cxn>
                  <a:cxn ang="0">
                    <a:pos x="0" y="0"/>
                  </a:cxn>
                  <a:cxn ang="0">
                    <a:pos x="0" y="68"/>
                  </a:cxn>
                </a:cxnLst>
                <a:rect l="0" t="0" r="r" b="b"/>
                <a:pathLst>
                  <a:path w="10" h="68">
                    <a:moveTo>
                      <a:pt x="0" y="68"/>
                    </a:moveTo>
                    <a:lnTo>
                      <a:pt x="10" y="60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5" name="Freeform 317"/>
              <p:cNvSpPr>
                <a:spLocks/>
              </p:cNvSpPr>
              <p:nvPr/>
            </p:nvSpPr>
            <p:spPr bwMode="auto">
              <a:xfrm>
                <a:off x="3768" y="2578"/>
                <a:ext cx="48" cy="17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0" y="0"/>
                  </a:cxn>
                  <a:cxn ang="0">
                    <a:pos x="142" y="0"/>
                  </a:cxn>
                </a:cxnLst>
                <a:rect l="0" t="0" r="r" b="b"/>
                <a:pathLst>
                  <a:path w="142" h="52">
                    <a:moveTo>
                      <a:pt x="0" y="52"/>
                    </a:moveTo>
                    <a:lnTo>
                      <a:pt x="0" y="0"/>
                    </a:lnTo>
                    <a:lnTo>
                      <a:pt x="142" y="0"/>
                    </a:lnTo>
                  </a:path>
                </a:pathLst>
              </a:custGeom>
              <a:noFill/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6" name="Freeform 318"/>
              <p:cNvSpPr>
                <a:spLocks/>
              </p:cNvSpPr>
              <p:nvPr/>
            </p:nvSpPr>
            <p:spPr bwMode="auto">
              <a:xfrm>
                <a:off x="3765" y="2598"/>
                <a:ext cx="55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64" y="1"/>
                  </a:cxn>
                  <a:cxn ang="0">
                    <a:pos x="162" y="0"/>
                  </a:cxn>
                  <a:cxn ang="0">
                    <a:pos x="2" y="0"/>
                  </a:cxn>
                  <a:cxn ang="0">
                    <a:pos x="0" y="1"/>
                  </a:cxn>
                </a:cxnLst>
                <a:rect l="0" t="0" r="r" b="b"/>
                <a:pathLst>
                  <a:path w="164" h="1">
                    <a:moveTo>
                      <a:pt x="0" y="1"/>
                    </a:moveTo>
                    <a:lnTo>
                      <a:pt x="164" y="1"/>
                    </a:lnTo>
                    <a:lnTo>
                      <a:pt x="162" y="0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F8F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7" name="Freeform 319"/>
              <p:cNvSpPr>
                <a:spLocks/>
              </p:cNvSpPr>
              <p:nvPr/>
            </p:nvSpPr>
            <p:spPr bwMode="auto">
              <a:xfrm>
                <a:off x="3816" y="2575"/>
                <a:ext cx="4" cy="23"/>
              </a:xfrm>
              <a:custGeom>
                <a:avLst/>
                <a:gdLst/>
                <a:ahLst/>
                <a:cxnLst>
                  <a:cxn ang="0">
                    <a:pos x="11" y="69"/>
                  </a:cxn>
                  <a:cxn ang="0">
                    <a:pos x="0" y="62"/>
                  </a:cxn>
                  <a:cxn ang="0">
                    <a:pos x="0" y="9"/>
                  </a:cxn>
                  <a:cxn ang="0">
                    <a:pos x="11" y="0"/>
                  </a:cxn>
                  <a:cxn ang="0">
                    <a:pos x="11" y="69"/>
                  </a:cxn>
                </a:cxnLst>
                <a:rect l="0" t="0" r="r" b="b"/>
                <a:pathLst>
                  <a:path w="11" h="69">
                    <a:moveTo>
                      <a:pt x="11" y="69"/>
                    </a:moveTo>
                    <a:lnTo>
                      <a:pt x="0" y="62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1" y="69"/>
                    </a:lnTo>
                    <a:close/>
                  </a:path>
                </a:pathLst>
              </a:custGeom>
              <a:solidFill>
                <a:srgbClr val="8181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8" name="Line 320"/>
              <p:cNvSpPr>
                <a:spLocks noChangeShapeType="1"/>
              </p:cNvSpPr>
              <p:nvPr/>
            </p:nvSpPr>
            <p:spPr bwMode="auto">
              <a:xfrm>
                <a:off x="3768" y="2595"/>
                <a:ext cx="48" cy="1"/>
              </a:xfrm>
              <a:prstGeom prst="line">
                <a:avLst/>
              </a:prstGeom>
              <a:noFill/>
              <a:ln w="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49" name="Freeform 321"/>
              <p:cNvSpPr>
                <a:spLocks/>
              </p:cNvSpPr>
              <p:nvPr/>
            </p:nvSpPr>
            <p:spPr bwMode="auto">
              <a:xfrm>
                <a:off x="3816" y="2578"/>
                <a:ext cx="1" cy="18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54"/>
                  </a:cxn>
                  <a:cxn ang="0">
                    <a:pos x="0" y="52"/>
                  </a:cxn>
                </a:cxnLst>
                <a:rect l="0" t="0" r="r" b="b"/>
                <a:pathLst>
                  <a:path w="1" h="54">
                    <a:moveTo>
                      <a:pt x="0" y="5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54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8F8F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0" name="Freeform 322"/>
              <p:cNvSpPr>
                <a:spLocks/>
              </p:cNvSpPr>
              <p:nvPr/>
            </p:nvSpPr>
            <p:spPr bwMode="auto">
              <a:xfrm>
                <a:off x="3816" y="2575"/>
                <a:ext cx="4" cy="5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9"/>
                  </a:cxn>
                  <a:cxn ang="0">
                    <a:pos x="0" y="14"/>
                  </a:cxn>
                  <a:cxn ang="0">
                    <a:pos x="8" y="7"/>
                  </a:cxn>
                  <a:cxn ang="0">
                    <a:pos x="11" y="16"/>
                  </a:cxn>
                  <a:cxn ang="0">
                    <a:pos x="11" y="0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lnTo>
                      <a:pt x="0" y="9"/>
                    </a:lnTo>
                    <a:lnTo>
                      <a:pt x="0" y="14"/>
                    </a:lnTo>
                    <a:lnTo>
                      <a:pt x="8" y="7"/>
                    </a:lnTo>
                    <a:lnTo>
                      <a:pt x="11" y="1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4242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1" name="Freeform 323"/>
              <p:cNvSpPr>
                <a:spLocks/>
              </p:cNvSpPr>
              <p:nvPr/>
            </p:nvSpPr>
            <p:spPr bwMode="auto">
              <a:xfrm>
                <a:off x="3816" y="2590"/>
                <a:ext cx="4" cy="8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1" y="23"/>
                  </a:cxn>
                  <a:cxn ang="0">
                    <a:pos x="11" y="0"/>
                  </a:cxn>
                  <a:cxn ang="0">
                    <a:pos x="7" y="17"/>
                  </a:cxn>
                  <a:cxn ang="0">
                    <a:pos x="2" y="15"/>
                  </a:cxn>
                  <a:cxn ang="0">
                    <a:pos x="1" y="10"/>
                  </a:cxn>
                  <a:cxn ang="0">
                    <a:pos x="0" y="15"/>
                  </a:cxn>
                </a:cxnLst>
                <a:rect l="0" t="0" r="r" b="b"/>
                <a:pathLst>
                  <a:path w="11" h="23">
                    <a:moveTo>
                      <a:pt x="0" y="15"/>
                    </a:moveTo>
                    <a:lnTo>
                      <a:pt x="11" y="23"/>
                    </a:lnTo>
                    <a:lnTo>
                      <a:pt x="11" y="0"/>
                    </a:lnTo>
                    <a:lnTo>
                      <a:pt x="7" y="17"/>
                    </a:lnTo>
                    <a:lnTo>
                      <a:pt x="2" y="15"/>
                    </a:lnTo>
                    <a:lnTo>
                      <a:pt x="1" y="1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4242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2" name="Rectangle 324"/>
              <p:cNvSpPr>
                <a:spLocks noChangeArrowheads="1"/>
              </p:cNvSpPr>
              <p:nvPr/>
            </p:nvSpPr>
            <p:spPr bwMode="auto">
              <a:xfrm>
                <a:off x="3773" y="2584"/>
                <a:ext cx="4" cy="5"/>
              </a:xfrm>
              <a:prstGeom prst="rect">
                <a:avLst/>
              </a:prstGeom>
              <a:solidFill>
                <a:srgbClr val="00C200"/>
              </a:solidFill>
              <a:ln w="7938">
                <a:solidFill>
                  <a:srgbClr val="00C20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3" name="Rectangle 325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4" cy="24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4" name="Rectangle 326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3" cy="3"/>
              </a:xfrm>
              <a:prstGeom prst="rect">
                <a:avLst/>
              </a:prstGeom>
              <a:solidFill>
                <a:srgbClr val="BFB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5" name="Freeform 327"/>
              <p:cNvSpPr>
                <a:spLocks/>
              </p:cNvSpPr>
              <p:nvPr/>
            </p:nvSpPr>
            <p:spPr bwMode="auto">
              <a:xfrm>
                <a:off x="3825" y="2575"/>
                <a:ext cx="23" cy="23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27" y="17"/>
                  </a:cxn>
                  <a:cxn ang="0">
                    <a:pos x="63" y="17"/>
                  </a:cxn>
                  <a:cxn ang="0">
                    <a:pos x="70" y="0"/>
                  </a:cxn>
                  <a:cxn ang="0">
                    <a:pos x="0" y="0"/>
                  </a:cxn>
                  <a:cxn ang="0">
                    <a:pos x="0" y="69"/>
                  </a:cxn>
                </a:cxnLst>
                <a:rect l="0" t="0" r="r" b="b"/>
                <a:pathLst>
                  <a:path w="70" h="69">
                    <a:moveTo>
                      <a:pt x="0" y="69"/>
                    </a:moveTo>
                    <a:lnTo>
                      <a:pt x="27" y="17"/>
                    </a:lnTo>
                    <a:lnTo>
                      <a:pt x="63" y="17"/>
                    </a:lnTo>
                    <a:lnTo>
                      <a:pt x="70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A2A2A2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6" name="Rectangle 328"/>
              <p:cNvSpPr>
                <a:spLocks noChangeArrowheads="1"/>
              </p:cNvSpPr>
              <p:nvPr/>
            </p:nvSpPr>
            <p:spPr bwMode="auto">
              <a:xfrm>
                <a:off x="3827" y="2577"/>
                <a:ext cx="1" cy="18"/>
              </a:xfrm>
              <a:prstGeom prst="rect">
                <a:avLst/>
              </a:prstGeom>
              <a:solidFill>
                <a:srgbClr val="8F8F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7" name="Rectangle 329"/>
              <p:cNvSpPr>
                <a:spLocks noChangeArrowheads="1"/>
              </p:cNvSpPr>
              <p:nvPr/>
            </p:nvSpPr>
            <p:spPr bwMode="auto">
              <a:xfrm>
                <a:off x="3827" y="2577"/>
                <a:ext cx="1" cy="18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8" name="Rectangle 330"/>
              <p:cNvSpPr>
                <a:spLocks noChangeArrowheads="1"/>
              </p:cNvSpPr>
              <p:nvPr/>
            </p:nvSpPr>
            <p:spPr bwMode="auto">
              <a:xfrm>
                <a:off x="3827" y="2577"/>
                <a:ext cx="1" cy="18"/>
              </a:xfrm>
              <a:prstGeom prst="rect">
                <a:avLst/>
              </a:prstGeom>
              <a:solidFill>
                <a:srgbClr val="93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59" name="Rectangle 331"/>
              <p:cNvSpPr>
                <a:spLocks noChangeArrowheads="1"/>
              </p:cNvSpPr>
              <p:nvPr/>
            </p:nvSpPr>
            <p:spPr bwMode="auto">
              <a:xfrm>
                <a:off x="3828" y="2577"/>
                <a:ext cx="1" cy="18"/>
              </a:xfrm>
              <a:prstGeom prst="rect">
                <a:avLst/>
              </a:prstGeom>
              <a:solidFill>
                <a:srgbClr val="95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0" name="Rectangle 332"/>
              <p:cNvSpPr>
                <a:spLocks noChangeArrowheads="1"/>
              </p:cNvSpPr>
              <p:nvPr/>
            </p:nvSpPr>
            <p:spPr bwMode="auto">
              <a:xfrm>
                <a:off x="3828" y="2577"/>
                <a:ext cx="1" cy="18"/>
              </a:xfrm>
              <a:prstGeom prst="rect">
                <a:avLst/>
              </a:prstGeom>
              <a:solidFill>
                <a:srgbClr val="97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1" name="Rectangle 333"/>
              <p:cNvSpPr>
                <a:spLocks noChangeArrowheads="1"/>
              </p:cNvSpPr>
              <p:nvPr/>
            </p:nvSpPr>
            <p:spPr bwMode="auto">
              <a:xfrm>
                <a:off x="3828" y="2577"/>
                <a:ext cx="1" cy="18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2" name="Rectangle 334"/>
              <p:cNvSpPr>
                <a:spLocks noChangeArrowheads="1"/>
              </p:cNvSpPr>
              <p:nvPr/>
            </p:nvSpPr>
            <p:spPr bwMode="auto">
              <a:xfrm>
                <a:off x="3829" y="2577"/>
                <a:ext cx="1" cy="18"/>
              </a:xfrm>
              <a:prstGeom prst="rect">
                <a:avLst/>
              </a:prstGeom>
              <a:solidFill>
                <a:srgbClr val="9B9B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3" name="Rectangle 335"/>
              <p:cNvSpPr>
                <a:spLocks noChangeArrowheads="1"/>
              </p:cNvSpPr>
              <p:nvPr/>
            </p:nvSpPr>
            <p:spPr bwMode="auto">
              <a:xfrm>
                <a:off x="3830" y="2577"/>
                <a:ext cx="1" cy="18"/>
              </a:xfrm>
              <a:prstGeom prst="rect">
                <a:avLst/>
              </a:prstGeom>
              <a:solidFill>
                <a:srgbClr val="9D9D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4" name="Rectangle 336"/>
              <p:cNvSpPr>
                <a:spLocks noChangeArrowheads="1"/>
              </p:cNvSpPr>
              <p:nvPr/>
            </p:nvSpPr>
            <p:spPr bwMode="auto">
              <a:xfrm>
                <a:off x="3830" y="2577"/>
                <a:ext cx="1" cy="18"/>
              </a:xfrm>
              <a:prstGeom prst="rect">
                <a:avLst/>
              </a:prstGeom>
              <a:solidFill>
                <a:srgbClr val="9F9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5" name="Rectangle 337"/>
              <p:cNvSpPr>
                <a:spLocks noChangeArrowheads="1"/>
              </p:cNvSpPr>
              <p:nvPr/>
            </p:nvSpPr>
            <p:spPr bwMode="auto">
              <a:xfrm>
                <a:off x="3830" y="2577"/>
                <a:ext cx="1" cy="18"/>
              </a:xfrm>
              <a:prstGeom prst="rect">
                <a:avLst/>
              </a:prstGeom>
              <a:solidFill>
                <a:srgbClr val="A1A1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6" name="Rectangle 338"/>
              <p:cNvSpPr>
                <a:spLocks noChangeArrowheads="1"/>
              </p:cNvSpPr>
              <p:nvPr/>
            </p:nvSpPr>
            <p:spPr bwMode="auto">
              <a:xfrm>
                <a:off x="3831" y="2577"/>
                <a:ext cx="1" cy="18"/>
              </a:xfrm>
              <a:prstGeom prst="rect">
                <a:avLst/>
              </a:prstGeom>
              <a:solidFill>
                <a:srgbClr val="A3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7" name="Rectangle 339"/>
              <p:cNvSpPr>
                <a:spLocks noChangeArrowheads="1"/>
              </p:cNvSpPr>
              <p:nvPr/>
            </p:nvSpPr>
            <p:spPr bwMode="auto">
              <a:xfrm>
                <a:off x="3831" y="2577"/>
                <a:ext cx="1" cy="18"/>
              </a:xfrm>
              <a:prstGeom prst="rect">
                <a:avLst/>
              </a:prstGeom>
              <a:solidFill>
                <a:srgbClr val="A5A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8" name="Rectangle 340"/>
              <p:cNvSpPr>
                <a:spLocks noChangeArrowheads="1"/>
              </p:cNvSpPr>
              <p:nvPr/>
            </p:nvSpPr>
            <p:spPr bwMode="auto">
              <a:xfrm>
                <a:off x="3832" y="2577"/>
                <a:ext cx="1" cy="18"/>
              </a:xfrm>
              <a:prstGeom prst="rect">
                <a:avLst/>
              </a:prstGeom>
              <a:solidFill>
                <a:srgbClr val="A7A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69" name="Rectangle 341"/>
              <p:cNvSpPr>
                <a:spLocks noChangeArrowheads="1"/>
              </p:cNvSpPr>
              <p:nvPr/>
            </p:nvSpPr>
            <p:spPr bwMode="auto">
              <a:xfrm>
                <a:off x="3832" y="2577"/>
                <a:ext cx="1" cy="18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0" name="Rectangle 342"/>
              <p:cNvSpPr>
                <a:spLocks noChangeArrowheads="1"/>
              </p:cNvSpPr>
              <p:nvPr/>
            </p:nvSpPr>
            <p:spPr bwMode="auto">
              <a:xfrm>
                <a:off x="3832" y="2577"/>
                <a:ext cx="1" cy="18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1" name="Rectangle 343"/>
              <p:cNvSpPr>
                <a:spLocks noChangeArrowheads="1"/>
              </p:cNvSpPr>
              <p:nvPr/>
            </p:nvSpPr>
            <p:spPr bwMode="auto">
              <a:xfrm>
                <a:off x="3833" y="2577"/>
                <a:ext cx="1" cy="18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2" name="Rectangle 344"/>
              <p:cNvSpPr>
                <a:spLocks noChangeArrowheads="1"/>
              </p:cNvSpPr>
              <p:nvPr/>
            </p:nvSpPr>
            <p:spPr bwMode="auto">
              <a:xfrm>
                <a:off x="3833" y="2577"/>
                <a:ext cx="1" cy="18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3" name="Rectangle 345"/>
              <p:cNvSpPr>
                <a:spLocks noChangeArrowheads="1"/>
              </p:cNvSpPr>
              <p:nvPr/>
            </p:nvSpPr>
            <p:spPr bwMode="auto">
              <a:xfrm>
                <a:off x="3834" y="2577"/>
                <a:ext cx="1" cy="18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4" name="Rectangle 346"/>
              <p:cNvSpPr>
                <a:spLocks noChangeArrowheads="1"/>
              </p:cNvSpPr>
              <p:nvPr/>
            </p:nvSpPr>
            <p:spPr bwMode="auto">
              <a:xfrm>
                <a:off x="3834" y="2577"/>
                <a:ext cx="1" cy="18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5" name="Rectangle 347"/>
              <p:cNvSpPr>
                <a:spLocks noChangeArrowheads="1"/>
              </p:cNvSpPr>
              <p:nvPr/>
            </p:nvSpPr>
            <p:spPr bwMode="auto">
              <a:xfrm>
                <a:off x="3834" y="2577"/>
                <a:ext cx="1" cy="18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876" name="Group 348"/>
            <p:cNvGrpSpPr>
              <a:grpSpLocks/>
            </p:cNvGrpSpPr>
            <p:nvPr/>
          </p:nvGrpSpPr>
          <p:grpSpPr bwMode="auto">
            <a:xfrm>
              <a:off x="3825" y="2575"/>
              <a:ext cx="24" cy="23"/>
              <a:chOff x="3825" y="2575"/>
              <a:chExt cx="24" cy="23"/>
            </a:xfrm>
          </p:grpSpPr>
          <p:sp>
            <p:nvSpPr>
              <p:cNvPr id="22877" name="Rectangle 349"/>
              <p:cNvSpPr>
                <a:spLocks noChangeArrowheads="1"/>
              </p:cNvSpPr>
              <p:nvPr/>
            </p:nvSpPr>
            <p:spPr bwMode="auto">
              <a:xfrm>
                <a:off x="3835" y="2577"/>
                <a:ext cx="1" cy="18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8" name="Rectangle 350"/>
              <p:cNvSpPr>
                <a:spLocks noChangeArrowheads="1"/>
              </p:cNvSpPr>
              <p:nvPr/>
            </p:nvSpPr>
            <p:spPr bwMode="auto">
              <a:xfrm>
                <a:off x="3835" y="2577"/>
                <a:ext cx="1" cy="18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79" name="Rectangle 351"/>
              <p:cNvSpPr>
                <a:spLocks noChangeArrowheads="1"/>
              </p:cNvSpPr>
              <p:nvPr/>
            </p:nvSpPr>
            <p:spPr bwMode="auto">
              <a:xfrm>
                <a:off x="3836" y="2577"/>
                <a:ext cx="1" cy="18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0" name="Rectangle 352"/>
              <p:cNvSpPr>
                <a:spLocks noChangeArrowheads="1"/>
              </p:cNvSpPr>
              <p:nvPr/>
            </p:nvSpPr>
            <p:spPr bwMode="auto">
              <a:xfrm>
                <a:off x="3836" y="2577"/>
                <a:ext cx="1" cy="18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1" name="Rectangle 353"/>
              <p:cNvSpPr>
                <a:spLocks noChangeArrowheads="1"/>
              </p:cNvSpPr>
              <p:nvPr/>
            </p:nvSpPr>
            <p:spPr bwMode="auto">
              <a:xfrm>
                <a:off x="3837" y="2577"/>
                <a:ext cx="1" cy="18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2" name="Rectangle 354"/>
              <p:cNvSpPr>
                <a:spLocks noChangeArrowheads="1"/>
              </p:cNvSpPr>
              <p:nvPr/>
            </p:nvSpPr>
            <p:spPr bwMode="auto">
              <a:xfrm>
                <a:off x="3837" y="2577"/>
                <a:ext cx="1" cy="18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3" name="Rectangle 355"/>
              <p:cNvSpPr>
                <a:spLocks noChangeArrowheads="1"/>
              </p:cNvSpPr>
              <p:nvPr/>
            </p:nvSpPr>
            <p:spPr bwMode="auto">
              <a:xfrm>
                <a:off x="3837" y="2577"/>
                <a:ext cx="1" cy="18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4" name="Rectangle 356"/>
              <p:cNvSpPr>
                <a:spLocks noChangeArrowheads="1"/>
              </p:cNvSpPr>
              <p:nvPr/>
            </p:nvSpPr>
            <p:spPr bwMode="auto">
              <a:xfrm>
                <a:off x="3838" y="2577"/>
                <a:ext cx="1" cy="18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5" name="Rectangle 357"/>
              <p:cNvSpPr>
                <a:spLocks noChangeArrowheads="1"/>
              </p:cNvSpPr>
              <p:nvPr/>
            </p:nvSpPr>
            <p:spPr bwMode="auto">
              <a:xfrm>
                <a:off x="3838" y="2577"/>
                <a:ext cx="1" cy="18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6" name="Rectangle 358"/>
              <p:cNvSpPr>
                <a:spLocks noChangeArrowheads="1"/>
              </p:cNvSpPr>
              <p:nvPr/>
            </p:nvSpPr>
            <p:spPr bwMode="auto">
              <a:xfrm>
                <a:off x="3839" y="2577"/>
                <a:ext cx="1" cy="18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7" name="Rectangle 359"/>
              <p:cNvSpPr>
                <a:spLocks noChangeArrowheads="1"/>
              </p:cNvSpPr>
              <p:nvPr/>
            </p:nvSpPr>
            <p:spPr bwMode="auto">
              <a:xfrm>
                <a:off x="3839" y="2577"/>
                <a:ext cx="1" cy="18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8" name="Rectangle 360"/>
              <p:cNvSpPr>
                <a:spLocks noChangeArrowheads="1"/>
              </p:cNvSpPr>
              <p:nvPr/>
            </p:nvSpPr>
            <p:spPr bwMode="auto">
              <a:xfrm>
                <a:off x="3839" y="2577"/>
                <a:ext cx="2" cy="18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89" name="Rectangle 361"/>
              <p:cNvSpPr>
                <a:spLocks noChangeArrowheads="1"/>
              </p:cNvSpPr>
              <p:nvPr/>
            </p:nvSpPr>
            <p:spPr bwMode="auto">
              <a:xfrm>
                <a:off x="3840" y="2577"/>
                <a:ext cx="1" cy="18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0" name="Rectangle 362"/>
              <p:cNvSpPr>
                <a:spLocks noChangeArrowheads="1"/>
              </p:cNvSpPr>
              <p:nvPr/>
            </p:nvSpPr>
            <p:spPr bwMode="auto">
              <a:xfrm>
                <a:off x="3841" y="2577"/>
                <a:ext cx="1" cy="18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1" name="Rectangle 363"/>
              <p:cNvSpPr>
                <a:spLocks noChangeArrowheads="1"/>
              </p:cNvSpPr>
              <p:nvPr/>
            </p:nvSpPr>
            <p:spPr bwMode="auto">
              <a:xfrm>
                <a:off x="3841" y="2577"/>
                <a:ext cx="1" cy="18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2" name="Rectangle 364"/>
              <p:cNvSpPr>
                <a:spLocks noChangeArrowheads="1"/>
              </p:cNvSpPr>
              <p:nvPr/>
            </p:nvSpPr>
            <p:spPr bwMode="auto">
              <a:xfrm>
                <a:off x="3841" y="2577"/>
                <a:ext cx="1" cy="18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3" name="Rectangle 365"/>
              <p:cNvSpPr>
                <a:spLocks noChangeArrowheads="1"/>
              </p:cNvSpPr>
              <p:nvPr/>
            </p:nvSpPr>
            <p:spPr bwMode="auto">
              <a:xfrm>
                <a:off x="3842" y="2577"/>
                <a:ext cx="1" cy="18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4" name="Rectangle 366"/>
              <p:cNvSpPr>
                <a:spLocks noChangeArrowheads="1"/>
              </p:cNvSpPr>
              <p:nvPr/>
            </p:nvSpPr>
            <p:spPr bwMode="auto">
              <a:xfrm>
                <a:off x="3842" y="2577"/>
                <a:ext cx="1" cy="18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5" name="Rectangle 367"/>
              <p:cNvSpPr>
                <a:spLocks noChangeArrowheads="1"/>
              </p:cNvSpPr>
              <p:nvPr/>
            </p:nvSpPr>
            <p:spPr bwMode="auto">
              <a:xfrm>
                <a:off x="3842" y="2577"/>
                <a:ext cx="1" cy="18"/>
              </a:xfrm>
              <a:prstGeom prst="rect">
                <a:avLst/>
              </a:prstGeom>
              <a:solidFill>
                <a:srgbClr val="A7A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6" name="Rectangle 368"/>
              <p:cNvSpPr>
                <a:spLocks noChangeArrowheads="1"/>
              </p:cNvSpPr>
              <p:nvPr/>
            </p:nvSpPr>
            <p:spPr bwMode="auto">
              <a:xfrm>
                <a:off x="3843" y="2577"/>
                <a:ext cx="1" cy="18"/>
              </a:xfrm>
              <a:prstGeom prst="rect">
                <a:avLst/>
              </a:prstGeom>
              <a:solidFill>
                <a:srgbClr val="A5A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7" name="Rectangle 369"/>
              <p:cNvSpPr>
                <a:spLocks noChangeArrowheads="1"/>
              </p:cNvSpPr>
              <p:nvPr/>
            </p:nvSpPr>
            <p:spPr bwMode="auto">
              <a:xfrm>
                <a:off x="3843" y="2577"/>
                <a:ext cx="1" cy="18"/>
              </a:xfrm>
              <a:prstGeom prst="rect">
                <a:avLst/>
              </a:prstGeom>
              <a:solidFill>
                <a:srgbClr val="A3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8" name="Rectangle 370"/>
              <p:cNvSpPr>
                <a:spLocks noChangeArrowheads="1"/>
              </p:cNvSpPr>
              <p:nvPr/>
            </p:nvSpPr>
            <p:spPr bwMode="auto">
              <a:xfrm>
                <a:off x="3844" y="2577"/>
                <a:ext cx="1" cy="18"/>
              </a:xfrm>
              <a:prstGeom prst="rect">
                <a:avLst/>
              </a:prstGeom>
              <a:solidFill>
                <a:srgbClr val="A1A1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899" name="Rectangle 371"/>
              <p:cNvSpPr>
                <a:spLocks noChangeArrowheads="1"/>
              </p:cNvSpPr>
              <p:nvPr/>
            </p:nvSpPr>
            <p:spPr bwMode="auto">
              <a:xfrm>
                <a:off x="3844" y="2577"/>
                <a:ext cx="1" cy="18"/>
              </a:xfrm>
              <a:prstGeom prst="rect">
                <a:avLst/>
              </a:prstGeom>
              <a:solidFill>
                <a:srgbClr val="9F9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0" name="Rectangle 372"/>
              <p:cNvSpPr>
                <a:spLocks noChangeArrowheads="1"/>
              </p:cNvSpPr>
              <p:nvPr/>
            </p:nvSpPr>
            <p:spPr bwMode="auto">
              <a:xfrm>
                <a:off x="3844" y="2577"/>
                <a:ext cx="1" cy="18"/>
              </a:xfrm>
              <a:prstGeom prst="rect">
                <a:avLst/>
              </a:prstGeom>
              <a:solidFill>
                <a:srgbClr val="9D9D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1" name="Rectangle 373"/>
              <p:cNvSpPr>
                <a:spLocks noChangeArrowheads="1"/>
              </p:cNvSpPr>
              <p:nvPr/>
            </p:nvSpPr>
            <p:spPr bwMode="auto">
              <a:xfrm>
                <a:off x="3845" y="2577"/>
                <a:ext cx="1" cy="18"/>
              </a:xfrm>
              <a:prstGeom prst="rect">
                <a:avLst/>
              </a:prstGeom>
              <a:solidFill>
                <a:srgbClr val="9B9B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2" name="Rectangle 374"/>
              <p:cNvSpPr>
                <a:spLocks noChangeArrowheads="1"/>
              </p:cNvSpPr>
              <p:nvPr/>
            </p:nvSpPr>
            <p:spPr bwMode="auto">
              <a:xfrm>
                <a:off x="3846" y="2577"/>
                <a:ext cx="1" cy="18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3" name="Rectangle 375"/>
              <p:cNvSpPr>
                <a:spLocks noChangeArrowheads="1"/>
              </p:cNvSpPr>
              <p:nvPr/>
            </p:nvSpPr>
            <p:spPr bwMode="auto">
              <a:xfrm>
                <a:off x="3846" y="2577"/>
                <a:ext cx="1" cy="18"/>
              </a:xfrm>
              <a:prstGeom prst="rect">
                <a:avLst/>
              </a:prstGeom>
              <a:solidFill>
                <a:srgbClr val="97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4" name="Rectangle 376"/>
              <p:cNvSpPr>
                <a:spLocks noChangeArrowheads="1"/>
              </p:cNvSpPr>
              <p:nvPr/>
            </p:nvSpPr>
            <p:spPr bwMode="auto">
              <a:xfrm>
                <a:off x="3846" y="2577"/>
                <a:ext cx="1" cy="18"/>
              </a:xfrm>
              <a:prstGeom prst="rect">
                <a:avLst/>
              </a:prstGeom>
              <a:solidFill>
                <a:srgbClr val="95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5" name="Rectangle 377"/>
              <p:cNvSpPr>
                <a:spLocks noChangeArrowheads="1"/>
              </p:cNvSpPr>
              <p:nvPr/>
            </p:nvSpPr>
            <p:spPr bwMode="auto">
              <a:xfrm>
                <a:off x="3847" y="2577"/>
                <a:ext cx="1" cy="18"/>
              </a:xfrm>
              <a:prstGeom prst="rect">
                <a:avLst/>
              </a:prstGeom>
              <a:solidFill>
                <a:srgbClr val="93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6" name="Rectangle 378"/>
              <p:cNvSpPr>
                <a:spLocks noChangeArrowheads="1"/>
              </p:cNvSpPr>
              <p:nvPr/>
            </p:nvSpPr>
            <p:spPr bwMode="auto">
              <a:xfrm>
                <a:off x="3847" y="2577"/>
                <a:ext cx="1" cy="18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7" name="Rectangle 379"/>
              <p:cNvSpPr>
                <a:spLocks noChangeArrowheads="1"/>
              </p:cNvSpPr>
              <p:nvPr/>
            </p:nvSpPr>
            <p:spPr bwMode="auto">
              <a:xfrm>
                <a:off x="3848" y="2577"/>
                <a:ext cx="1" cy="18"/>
              </a:xfrm>
              <a:prstGeom prst="rect">
                <a:avLst/>
              </a:prstGeom>
              <a:solidFill>
                <a:srgbClr val="8F8F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8" name="Rectangle 380"/>
              <p:cNvSpPr>
                <a:spLocks noChangeArrowheads="1"/>
              </p:cNvSpPr>
              <p:nvPr/>
            </p:nvSpPr>
            <p:spPr bwMode="auto">
              <a:xfrm>
                <a:off x="3827" y="2578"/>
                <a:ext cx="21" cy="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09" name="Rectangle 381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0" name="Rectangle 382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1" name="Rectangle 383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2" name="Rectangle 384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3" name="Rectangle 385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4" name="Rectangle 386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5" name="Rectangle 387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6" name="Rectangle 388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7" name="Rectangle 389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8" name="Rectangle 390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19" name="Rectangle 391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0" name="Rectangle 392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1" name="Rectangle 393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2" name="Rectangle 394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3" name="Rectangle 395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4" name="Rectangle 396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5" name="Rectangle 397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6" name="Rectangle 398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7" name="Rectangle 399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8" name="Rectangle 400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29" name="Rectangle 401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0" name="Rectangle 402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1" name="Rectangle 403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2" name="Rectangle 404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3" name="Rectangle 405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4" name="Rectangle 406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5" name="Rectangle 407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6" name="Rectangle 408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7" name="Rectangle 409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8" name="Rectangle 410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39" name="Rectangle 411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0" name="Rectangle 412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1" name="Rectangle 413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2" name="Rectangle 414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3" name="Rectangle 415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4" name="Rectangle 416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5" name="Rectangle 417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6" name="Rectangle 418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7" name="Rectangle 419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8" name="Rectangle 420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49" name="Rectangle 421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0" name="Rectangle 422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1" name="Rectangle 423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2" name="Rectangle 424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3" name="Rectangle 425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4" name="Rectangle 426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5" name="Rectangle 427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6" name="Rectangle 428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7" name="Rectangle 429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8" name="Rectangle 430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59" name="Rectangle 431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0" name="Rectangle 432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1" name="Rectangle 433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2" name="Rectangle 434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3" name="Rectangle 435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4" name="Rectangle 436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5" name="Rectangle 437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6" name="Rectangle 438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7" name="Rectangle 439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8" name="Rectangle 440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69" name="Rectangle 441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0" name="Rectangle 442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1" name="Rectangle 443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2" name="Rectangle 444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3" name="Rectangle 445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4" name="Rectangle 446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5" name="Rectangle 447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6" name="Rectangle 448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7" name="Rectangle 449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8" name="Rectangle 450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79" name="Rectangle 451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0" name="Rectangle 452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1" name="Rectangle 453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2" name="Rectangle 454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3" name="Rectangle 455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4" name="Rectangle 456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5" name="Rectangle 457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6" name="Rectangle 458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7" name="Rectangle 459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8" name="Rectangle 460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89" name="Rectangle 461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0" name="Rectangle 462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1" name="Rectangle 463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2" name="Rectangle 464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3" name="Rectangle 465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4" name="Rectangle 466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5" name="Rectangle 467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6" name="Rectangle 468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7" name="Rectangle 469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8" name="Rectangle 470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999" name="Rectangle 471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0" name="Rectangle 472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1" name="Rectangle 473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2" name="Rectangle 474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3" name="Rectangle 475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4" name="Freeform 476"/>
              <p:cNvSpPr>
                <a:spLocks/>
              </p:cNvSpPr>
              <p:nvPr/>
            </p:nvSpPr>
            <p:spPr bwMode="auto">
              <a:xfrm>
                <a:off x="3825" y="2575"/>
                <a:ext cx="2" cy="23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5" y="61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0" y="69"/>
                  </a:cxn>
                </a:cxnLst>
                <a:rect l="0" t="0" r="r" b="b"/>
                <a:pathLst>
                  <a:path w="5" h="69">
                    <a:moveTo>
                      <a:pt x="0" y="69"/>
                    </a:moveTo>
                    <a:lnTo>
                      <a:pt x="5" y="61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5" name="Rectangle 477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6" name="Rectangle 478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7" name="Rectangle 479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8" name="Rectangle 480"/>
              <p:cNvSpPr>
                <a:spLocks noChangeArrowheads="1"/>
              </p:cNvSpPr>
              <p:nvPr/>
            </p:nvSpPr>
            <p:spPr bwMode="auto">
              <a:xfrm>
                <a:off x="3825" y="2597"/>
                <a:ext cx="2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09" name="Rectangle 481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0" name="Rectangle 482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1" name="Rectangle 483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2" name="Rectangle 484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3" name="Rectangle 485"/>
              <p:cNvSpPr>
                <a:spLocks noChangeArrowheads="1"/>
              </p:cNvSpPr>
              <p:nvPr/>
            </p:nvSpPr>
            <p:spPr bwMode="auto">
              <a:xfrm>
                <a:off x="3825" y="2596"/>
                <a:ext cx="2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4" name="Rectangle 486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5" name="Rectangle 487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6" name="Rectangle 488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7" name="Rectangle 489"/>
              <p:cNvSpPr>
                <a:spLocks noChangeArrowheads="1"/>
              </p:cNvSpPr>
              <p:nvPr/>
            </p:nvSpPr>
            <p:spPr bwMode="auto">
              <a:xfrm>
                <a:off x="3825" y="2595"/>
                <a:ext cx="2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8" name="Rectangle 490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19" name="Rectangle 491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0" name="Rectangle 492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1" name="Rectangle 493"/>
              <p:cNvSpPr>
                <a:spLocks noChangeArrowheads="1"/>
              </p:cNvSpPr>
              <p:nvPr/>
            </p:nvSpPr>
            <p:spPr bwMode="auto">
              <a:xfrm>
                <a:off x="3825" y="2594"/>
                <a:ext cx="2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2" name="Rectangle 494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3" name="Rectangle 495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4" name="Rectangle 496"/>
              <p:cNvSpPr>
                <a:spLocks noChangeArrowheads="1"/>
              </p:cNvSpPr>
              <p:nvPr/>
            </p:nvSpPr>
            <p:spPr bwMode="auto">
              <a:xfrm>
                <a:off x="3825" y="2593"/>
                <a:ext cx="2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5" name="Rectangle 497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6" name="Rectangle 498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7" name="Rectangle 499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8" name="Rectangle 500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29" name="Rectangle 501"/>
              <p:cNvSpPr>
                <a:spLocks noChangeArrowheads="1"/>
              </p:cNvSpPr>
              <p:nvPr/>
            </p:nvSpPr>
            <p:spPr bwMode="auto">
              <a:xfrm>
                <a:off x="3825" y="2592"/>
                <a:ext cx="2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0" name="Rectangle 502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1" name="Rectangle 503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2" name="Rectangle 504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3" name="Rectangle 505"/>
              <p:cNvSpPr>
                <a:spLocks noChangeArrowheads="1"/>
              </p:cNvSpPr>
              <p:nvPr/>
            </p:nvSpPr>
            <p:spPr bwMode="auto">
              <a:xfrm>
                <a:off x="3825" y="2591"/>
                <a:ext cx="2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4" name="Rectangle 506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5" name="Rectangle 507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6" name="Rectangle 508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7" name="Rectangle 509"/>
              <p:cNvSpPr>
                <a:spLocks noChangeArrowheads="1"/>
              </p:cNvSpPr>
              <p:nvPr/>
            </p:nvSpPr>
            <p:spPr bwMode="auto">
              <a:xfrm>
                <a:off x="3825" y="2590"/>
                <a:ext cx="2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8" name="Rectangle 510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39" name="Rectangle 511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0" name="Rectangle 512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1" name="Rectangle 513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2" name="Rectangle 514"/>
              <p:cNvSpPr>
                <a:spLocks noChangeArrowheads="1"/>
              </p:cNvSpPr>
              <p:nvPr/>
            </p:nvSpPr>
            <p:spPr bwMode="auto">
              <a:xfrm>
                <a:off x="3825" y="2589"/>
                <a:ext cx="2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3" name="Rectangle 515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4" name="Rectangle 516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5" name="Rectangle 517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6" name="Rectangle 518"/>
              <p:cNvSpPr>
                <a:spLocks noChangeArrowheads="1"/>
              </p:cNvSpPr>
              <p:nvPr/>
            </p:nvSpPr>
            <p:spPr bwMode="auto">
              <a:xfrm>
                <a:off x="3825" y="2588"/>
                <a:ext cx="2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7" name="Rectangle 519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8" name="Rectangle 520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49" name="Rectangle 521"/>
              <p:cNvSpPr>
                <a:spLocks noChangeArrowheads="1"/>
              </p:cNvSpPr>
              <p:nvPr/>
            </p:nvSpPr>
            <p:spPr bwMode="auto">
              <a:xfrm>
                <a:off x="3825" y="2587"/>
                <a:ext cx="2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0" name="Rectangle 522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1" name="Rectangle 523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2" name="Rectangle 524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3" name="Rectangle 525"/>
              <p:cNvSpPr>
                <a:spLocks noChangeArrowheads="1"/>
              </p:cNvSpPr>
              <p:nvPr/>
            </p:nvSpPr>
            <p:spPr bwMode="auto">
              <a:xfrm>
                <a:off x="3825" y="2586"/>
                <a:ext cx="2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4" name="Rectangle 526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5" name="Rectangle 527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6" name="Rectangle 528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7" name="Rectangle 529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8" name="Rectangle 530"/>
              <p:cNvSpPr>
                <a:spLocks noChangeArrowheads="1"/>
              </p:cNvSpPr>
              <p:nvPr/>
            </p:nvSpPr>
            <p:spPr bwMode="auto">
              <a:xfrm>
                <a:off x="3825" y="2585"/>
                <a:ext cx="2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59" name="Rectangle 531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0" name="Rectangle 532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1" name="Rectangle 533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2" name="Rectangle 534"/>
              <p:cNvSpPr>
                <a:spLocks noChangeArrowheads="1"/>
              </p:cNvSpPr>
              <p:nvPr/>
            </p:nvSpPr>
            <p:spPr bwMode="auto">
              <a:xfrm>
                <a:off x="3825" y="2584"/>
                <a:ext cx="2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3" name="Rectangle 535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4" name="Rectangle 536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5" name="Rectangle 537"/>
              <p:cNvSpPr>
                <a:spLocks noChangeArrowheads="1"/>
              </p:cNvSpPr>
              <p:nvPr/>
            </p:nvSpPr>
            <p:spPr bwMode="auto">
              <a:xfrm>
                <a:off x="3825" y="2583"/>
                <a:ext cx="2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6" name="Rectangle 538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7" name="Rectangle 539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8" name="Rectangle 540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69" name="Rectangle 541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0" name="Rectangle 542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1" name="Rectangle 543"/>
              <p:cNvSpPr>
                <a:spLocks noChangeArrowheads="1"/>
              </p:cNvSpPr>
              <p:nvPr/>
            </p:nvSpPr>
            <p:spPr bwMode="auto">
              <a:xfrm>
                <a:off x="3825" y="2582"/>
                <a:ext cx="2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2" name="Rectangle 544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3" name="Rectangle 545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4" name="Rectangle 546"/>
              <p:cNvSpPr>
                <a:spLocks noChangeArrowheads="1"/>
              </p:cNvSpPr>
              <p:nvPr/>
            </p:nvSpPr>
            <p:spPr bwMode="auto">
              <a:xfrm>
                <a:off x="3825" y="2581"/>
                <a:ext cx="2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5" name="Rectangle 547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6" name="Rectangle 548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3077" name="Group 549"/>
            <p:cNvGrpSpPr>
              <a:grpSpLocks/>
            </p:cNvGrpSpPr>
            <p:nvPr/>
          </p:nvGrpSpPr>
          <p:grpSpPr bwMode="auto">
            <a:xfrm>
              <a:off x="3825" y="2575"/>
              <a:ext cx="86" cy="24"/>
              <a:chOff x="3825" y="2575"/>
              <a:chExt cx="86" cy="24"/>
            </a:xfrm>
          </p:grpSpPr>
          <p:sp>
            <p:nvSpPr>
              <p:cNvPr id="23078" name="Rectangle 550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79" name="Rectangle 551"/>
              <p:cNvSpPr>
                <a:spLocks noChangeArrowheads="1"/>
              </p:cNvSpPr>
              <p:nvPr/>
            </p:nvSpPr>
            <p:spPr bwMode="auto">
              <a:xfrm>
                <a:off x="3825" y="2580"/>
                <a:ext cx="2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0" name="Rectangle 552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1" name="Rectangle 553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2" name="Rectangle 554"/>
              <p:cNvSpPr>
                <a:spLocks noChangeArrowheads="1"/>
              </p:cNvSpPr>
              <p:nvPr/>
            </p:nvSpPr>
            <p:spPr bwMode="auto">
              <a:xfrm>
                <a:off x="3825" y="2579"/>
                <a:ext cx="2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3" name="Rectangle 555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4" name="Rectangle 556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5" name="Rectangle 557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6" name="Rectangle 558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7" name="Rectangle 559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8" name="Rectangle 560"/>
              <p:cNvSpPr>
                <a:spLocks noChangeArrowheads="1"/>
              </p:cNvSpPr>
              <p:nvPr/>
            </p:nvSpPr>
            <p:spPr bwMode="auto">
              <a:xfrm>
                <a:off x="3825" y="2578"/>
                <a:ext cx="2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89" name="Rectangle 561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0" name="Rectangle 562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1" name="Rectangle 563"/>
              <p:cNvSpPr>
                <a:spLocks noChangeArrowheads="1"/>
              </p:cNvSpPr>
              <p:nvPr/>
            </p:nvSpPr>
            <p:spPr bwMode="auto">
              <a:xfrm>
                <a:off x="3825" y="2577"/>
                <a:ext cx="2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2" name="Rectangle 564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3" name="Rectangle 565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4" name="Rectangle 566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5" name="Rectangle 567"/>
              <p:cNvSpPr>
                <a:spLocks noChangeArrowheads="1"/>
              </p:cNvSpPr>
              <p:nvPr/>
            </p:nvSpPr>
            <p:spPr bwMode="auto">
              <a:xfrm>
                <a:off x="3825" y="2576"/>
                <a:ext cx="2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6" name="Rectangle 568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7" name="Rectangle 569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8" name="Rectangle 570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099" name="Rectangle 571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0" name="Rectangle 572"/>
              <p:cNvSpPr>
                <a:spLocks noChangeArrowheads="1"/>
              </p:cNvSpPr>
              <p:nvPr/>
            </p:nvSpPr>
            <p:spPr bwMode="auto">
              <a:xfrm>
                <a:off x="3825" y="2575"/>
                <a:ext cx="2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1" name="Freeform 573"/>
              <p:cNvSpPr>
                <a:spLocks/>
              </p:cNvSpPr>
              <p:nvPr/>
            </p:nvSpPr>
            <p:spPr bwMode="auto">
              <a:xfrm>
                <a:off x="3825" y="2575"/>
                <a:ext cx="2" cy="23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5" y="61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0" y="69"/>
                  </a:cxn>
                </a:cxnLst>
                <a:rect l="0" t="0" r="r" b="b"/>
                <a:pathLst>
                  <a:path w="5" h="69">
                    <a:moveTo>
                      <a:pt x="0" y="69"/>
                    </a:moveTo>
                    <a:lnTo>
                      <a:pt x="5" y="61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2" name="Freeform 574"/>
              <p:cNvSpPr>
                <a:spLocks/>
              </p:cNvSpPr>
              <p:nvPr/>
            </p:nvSpPr>
            <p:spPr bwMode="auto">
              <a:xfrm>
                <a:off x="3827" y="2578"/>
                <a:ext cx="20" cy="17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0" y="0"/>
                  </a:cxn>
                  <a:cxn ang="0">
                    <a:pos x="61" y="0"/>
                  </a:cxn>
                </a:cxnLst>
                <a:rect l="0" t="0" r="r" b="b"/>
                <a:pathLst>
                  <a:path w="61" h="52">
                    <a:moveTo>
                      <a:pt x="0" y="52"/>
                    </a:moveTo>
                    <a:lnTo>
                      <a:pt x="0" y="0"/>
                    </a:lnTo>
                    <a:lnTo>
                      <a:pt x="61" y="0"/>
                    </a:lnTo>
                  </a:path>
                </a:pathLst>
              </a:custGeom>
              <a:noFill/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3" name="Freeform 575"/>
              <p:cNvSpPr>
                <a:spLocks/>
              </p:cNvSpPr>
              <p:nvPr/>
            </p:nvSpPr>
            <p:spPr bwMode="auto">
              <a:xfrm>
                <a:off x="3825" y="2597"/>
                <a:ext cx="24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72" y="1"/>
                  </a:cxn>
                  <a:cxn ang="0">
                    <a:pos x="70" y="1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72" h="1">
                    <a:moveTo>
                      <a:pt x="0" y="1"/>
                    </a:moveTo>
                    <a:lnTo>
                      <a:pt x="72" y="1"/>
                    </a:lnTo>
                    <a:lnTo>
                      <a:pt x="70" y="1"/>
                    </a:lnTo>
                    <a:lnTo>
                      <a:pt x="0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8F8F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4" name="Freeform 576"/>
              <p:cNvSpPr>
                <a:spLocks/>
              </p:cNvSpPr>
              <p:nvPr/>
            </p:nvSpPr>
            <p:spPr bwMode="auto">
              <a:xfrm>
                <a:off x="3847" y="2575"/>
                <a:ext cx="2" cy="23"/>
              </a:xfrm>
              <a:custGeom>
                <a:avLst/>
                <a:gdLst/>
                <a:ahLst/>
                <a:cxnLst>
                  <a:cxn ang="0">
                    <a:pos x="6" y="69"/>
                  </a:cxn>
                  <a:cxn ang="0">
                    <a:pos x="0" y="61"/>
                  </a:cxn>
                  <a:cxn ang="0">
                    <a:pos x="0" y="9"/>
                  </a:cxn>
                  <a:cxn ang="0">
                    <a:pos x="6" y="0"/>
                  </a:cxn>
                  <a:cxn ang="0">
                    <a:pos x="6" y="69"/>
                  </a:cxn>
                </a:cxnLst>
                <a:rect l="0" t="0" r="r" b="b"/>
                <a:pathLst>
                  <a:path w="6" h="69">
                    <a:moveTo>
                      <a:pt x="6" y="69"/>
                    </a:moveTo>
                    <a:lnTo>
                      <a:pt x="0" y="61"/>
                    </a:lnTo>
                    <a:lnTo>
                      <a:pt x="0" y="9"/>
                    </a:lnTo>
                    <a:lnTo>
                      <a:pt x="6" y="0"/>
                    </a:lnTo>
                    <a:lnTo>
                      <a:pt x="6" y="69"/>
                    </a:lnTo>
                    <a:close/>
                  </a:path>
                </a:pathLst>
              </a:custGeom>
              <a:solidFill>
                <a:srgbClr val="8181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5" name="Line 577"/>
              <p:cNvSpPr>
                <a:spLocks noChangeShapeType="1"/>
              </p:cNvSpPr>
              <p:nvPr/>
            </p:nvSpPr>
            <p:spPr bwMode="auto">
              <a:xfrm>
                <a:off x="3827" y="2595"/>
                <a:ext cx="20" cy="1"/>
              </a:xfrm>
              <a:prstGeom prst="line">
                <a:avLst/>
              </a:prstGeom>
              <a:noFill/>
              <a:ln w="0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6" name="Freeform 578"/>
              <p:cNvSpPr>
                <a:spLocks/>
              </p:cNvSpPr>
              <p:nvPr/>
            </p:nvSpPr>
            <p:spPr bwMode="auto">
              <a:xfrm>
                <a:off x="3847" y="2578"/>
                <a:ext cx="1" cy="17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0" y="0"/>
                  </a:cxn>
                  <a:cxn ang="0">
                    <a:pos x="0" y="52"/>
                  </a:cxn>
                </a:cxnLst>
                <a:rect l="0" t="0" r="r" b="b"/>
                <a:pathLst>
                  <a:path h="52">
                    <a:moveTo>
                      <a:pt x="0" y="52"/>
                    </a:moveTo>
                    <a:lnTo>
                      <a:pt x="0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8F8F8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7" name="Freeform 579"/>
              <p:cNvSpPr>
                <a:spLocks/>
              </p:cNvSpPr>
              <p:nvPr/>
            </p:nvSpPr>
            <p:spPr bwMode="auto">
              <a:xfrm>
                <a:off x="3847" y="2575"/>
                <a:ext cx="1" cy="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9"/>
                  </a:cxn>
                  <a:cxn ang="0">
                    <a:pos x="0" y="13"/>
                  </a:cxn>
                  <a:cxn ang="0">
                    <a:pos x="4" y="7"/>
                  </a:cxn>
                  <a:cxn ang="0">
                    <a:pos x="4" y="14"/>
                  </a:cxn>
                  <a:cxn ang="0">
                    <a:pos x="4" y="0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0" y="9"/>
                    </a:lnTo>
                    <a:lnTo>
                      <a:pt x="0" y="13"/>
                    </a:lnTo>
                    <a:lnTo>
                      <a:pt x="4" y="7"/>
                    </a:lnTo>
                    <a:lnTo>
                      <a:pt x="4" y="1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242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8" name="Freeform 580"/>
              <p:cNvSpPr>
                <a:spLocks/>
              </p:cNvSpPr>
              <p:nvPr/>
            </p:nvSpPr>
            <p:spPr bwMode="auto">
              <a:xfrm>
                <a:off x="3847" y="2589"/>
                <a:ext cx="1" cy="8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4" y="25"/>
                  </a:cxn>
                  <a:cxn ang="0">
                    <a:pos x="4" y="0"/>
                  </a:cxn>
                  <a:cxn ang="0">
                    <a:pos x="4" y="18"/>
                  </a:cxn>
                  <a:cxn ang="0">
                    <a:pos x="2" y="18"/>
                  </a:cxn>
                  <a:cxn ang="0">
                    <a:pos x="2" y="12"/>
                  </a:cxn>
                  <a:cxn ang="0">
                    <a:pos x="0" y="18"/>
                  </a:cxn>
                </a:cxnLst>
                <a:rect l="0" t="0" r="r" b="b"/>
                <a:pathLst>
                  <a:path w="4" h="25">
                    <a:moveTo>
                      <a:pt x="0" y="18"/>
                    </a:moveTo>
                    <a:lnTo>
                      <a:pt x="4" y="25"/>
                    </a:lnTo>
                    <a:lnTo>
                      <a:pt x="4" y="0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2" y="12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242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09" name="Rectangle 581"/>
              <p:cNvSpPr>
                <a:spLocks noChangeArrowheads="1"/>
              </p:cNvSpPr>
              <p:nvPr/>
            </p:nvSpPr>
            <p:spPr bwMode="auto">
              <a:xfrm>
                <a:off x="3856" y="2575"/>
                <a:ext cx="55" cy="24"/>
              </a:xfrm>
              <a:prstGeom prst="rect">
                <a:avLst/>
              </a:prstGeom>
              <a:solidFill>
                <a:srgbClr val="000000"/>
              </a:solidFill>
              <a:ln w="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0" name="Rectangle 582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54" cy="3"/>
              </a:xfrm>
              <a:prstGeom prst="rect">
                <a:avLst/>
              </a:prstGeom>
              <a:solidFill>
                <a:srgbClr val="BFBF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1" name="Freeform 583"/>
              <p:cNvSpPr>
                <a:spLocks/>
              </p:cNvSpPr>
              <p:nvPr/>
            </p:nvSpPr>
            <p:spPr bwMode="auto">
              <a:xfrm>
                <a:off x="3856" y="2575"/>
                <a:ext cx="54" cy="23"/>
              </a:xfrm>
              <a:custGeom>
                <a:avLst/>
                <a:gdLst/>
                <a:ahLst/>
                <a:cxnLst>
                  <a:cxn ang="0">
                    <a:pos x="0" y="69"/>
                  </a:cxn>
                  <a:cxn ang="0">
                    <a:pos x="61" y="18"/>
                  </a:cxn>
                  <a:cxn ang="0">
                    <a:pos x="146" y="18"/>
                  </a:cxn>
                  <a:cxn ang="0">
                    <a:pos x="163" y="0"/>
                  </a:cxn>
                  <a:cxn ang="0">
                    <a:pos x="0" y="0"/>
                  </a:cxn>
                  <a:cxn ang="0">
                    <a:pos x="0" y="69"/>
                  </a:cxn>
                </a:cxnLst>
                <a:rect l="0" t="0" r="r" b="b"/>
                <a:pathLst>
                  <a:path w="163" h="69">
                    <a:moveTo>
                      <a:pt x="0" y="69"/>
                    </a:moveTo>
                    <a:lnTo>
                      <a:pt x="61" y="18"/>
                    </a:lnTo>
                    <a:lnTo>
                      <a:pt x="146" y="18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A2A2A2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2" name="Rectangle 584"/>
              <p:cNvSpPr>
                <a:spLocks noChangeArrowheads="1"/>
              </p:cNvSpPr>
              <p:nvPr/>
            </p:nvSpPr>
            <p:spPr bwMode="auto">
              <a:xfrm>
                <a:off x="3859" y="2577"/>
                <a:ext cx="2" cy="19"/>
              </a:xfrm>
              <a:prstGeom prst="rect">
                <a:avLst/>
              </a:prstGeom>
              <a:solidFill>
                <a:srgbClr val="8F8F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3" name="Rectangle 585"/>
              <p:cNvSpPr>
                <a:spLocks noChangeArrowheads="1"/>
              </p:cNvSpPr>
              <p:nvPr/>
            </p:nvSpPr>
            <p:spPr bwMode="auto">
              <a:xfrm>
                <a:off x="3860" y="2577"/>
                <a:ext cx="2" cy="19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4" name="Rectangle 586"/>
              <p:cNvSpPr>
                <a:spLocks noChangeArrowheads="1"/>
              </p:cNvSpPr>
              <p:nvPr/>
            </p:nvSpPr>
            <p:spPr bwMode="auto">
              <a:xfrm>
                <a:off x="3861" y="2577"/>
                <a:ext cx="2" cy="19"/>
              </a:xfrm>
              <a:prstGeom prst="rect">
                <a:avLst/>
              </a:prstGeom>
              <a:solidFill>
                <a:srgbClr val="93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5" name="Rectangle 587"/>
              <p:cNvSpPr>
                <a:spLocks noChangeArrowheads="1"/>
              </p:cNvSpPr>
              <p:nvPr/>
            </p:nvSpPr>
            <p:spPr bwMode="auto">
              <a:xfrm>
                <a:off x="3862" y="2577"/>
                <a:ext cx="1" cy="19"/>
              </a:xfrm>
              <a:prstGeom prst="rect">
                <a:avLst/>
              </a:prstGeom>
              <a:solidFill>
                <a:srgbClr val="95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6" name="Rectangle 588"/>
              <p:cNvSpPr>
                <a:spLocks noChangeArrowheads="1"/>
              </p:cNvSpPr>
              <p:nvPr/>
            </p:nvSpPr>
            <p:spPr bwMode="auto">
              <a:xfrm>
                <a:off x="3863" y="2577"/>
                <a:ext cx="2" cy="19"/>
              </a:xfrm>
              <a:prstGeom prst="rect">
                <a:avLst/>
              </a:prstGeom>
              <a:solidFill>
                <a:srgbClr val="97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7" name="Rectangle 589"/>
              <p:cNvSpPr>
                <a:spLocks noChangeArrowheads="1"/>
              </p:cNvSpPr>
              <p:nvPr/>
            </p:nvSpPr>
            <p:spPr bwMode="auto">
              <a:xfrm>
                <a:off x="3864" y="2577"/>
                <a:ext cx="1" cy="19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8" name="Rectangle 590"/>
              <p:cNvSpPr>
                <a:spLocks noChangeArrowheads="1"/>
              </p:cNvSpPr>
              <p:nvPr/>
            </p:nvSpPr>
            <p:spPr bwMode="auto">
              <a:xfrm>
                <a:off x="3865" y="2577"/>
                <a:ext cx="2" cy="19"/>
              </a:xfrm>
              <a:prstGeom prst="rect">
                <a:avLst/>
              </a:prstGeom>
              <a:solidFill>
                <a:srgbClr val="9B9B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19" name="Rectangle 591"/>
              <p:cNvSpPr>
                <a:spLocks noChangeArrowheads="1"/>
              </p:cNvSpPr>
              <p:nvPr/>
            </p:nvSpPr>
            <p:spPr bwMode="auto">
              <a:xfrm>
                <a:off x="3866" y="2577"/>
                <a:ext cx="1" cy="19"/>
              </a:xfrm>
              <a:prstGeom prst="rect">
                <a:avLst/>
              </a:prstGeom>
              <a:solidFill>
                <a:srgbClr val="9D9D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0" name="Rectangle 592"/>
              <p:cNvSpPr>
                <a:spLocks noChangeArrowheads="1"/>
              </p:cNvSpPr>
              <p:nvPr/>
            </p:nvSpPr>
            <p:spPr bwMode="auto">
              <a:xfrm>
                <a:off x="3867" y="2577"/>
                <a:ext cx="2" cy="19"/>
              </a:xfrm>
              <a:prstGeom prst="rect">
                <a:avLst/>
              </a:prstGeom>
              <a:solidFill>
                <a:srgbClr val="9F9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1" name="Rectangle 593"/>
              <p:cNvSpPr>
                <a:spLocks noChangeArrowheads="1"/>
              </p:cNvSpPr>
              <p:nvPr/>
            </p:nvSpPr>
            <p:spPr bwMode="auto">
              <a:xfrm>
                <a:off x="3868" y="2577"/>
                <a:ext cx="1" cy="19"/>
              </a:xfrm>
              <a:prstGeom prst="rect">
                <a:avLst/>
              </a:prstGeom>
              <a:solidFill>
                <a:srgbClr val="A1A1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2" name="Rectangle 594"/>
              <p:cNvSpPr>
                <a:spLocks noChangeArrowheads="1"/>
              </p:cNvSpPr>
              <p:nvPr/>
            </p:nvSpPr>
            <p:spPr bwMode="auto">
              <a:xfrm>
                <a:off x="3869" y="2577"/>
                <a:ext cx="1" cy="19"/>
              </a:xfrm>
              <a:prstGeom prst="rect">
                <a:avLst/>
              </a:prstGeom>
              <a:solidFill>
                <a:srgbClr val="A3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3" name="Rectangle 595"/>
              <p:cNvSpPr>
                <a:spLocks noChangeArrowheads="1"/>
              </p:cNvSpPr>
              <p:nvPr/>
            </p:nvSpPr>
            <p:spPr bwMode="auto">
              <a:xfrm>
                <a:off x="3870" y="2577"/>
                <a:ext cx="1" cy="19"/>
              </a:xfrm>
              <a:prstGeom prst="rect">
                <a:avLst/>
              </a:prstGeom>
              <a:solidFill>
                <a:srgbClr val="A5A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4" name="Rectangle 596"/>
              <p:cNvSpPr>
                <a:spLocks noChangeArrowheads="1"/>
              </p:cNvSpPr>
              <p:nvPr/>
            </p:nvSpPr>
            <p:spPr bwMode="auto">
              <a:xfrm>
                <a:off x="3871" y="2577"/>
                <a:ext cx="1" cy="19"/>
              </a:xfrm>
              <a:prstGeom prst="rect">
                <a:avLst/>
              </a:prstGeom>
              <a:solidFill>
                <a:srgbClr val="A7A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5" name="Rectangle 597"/>
              <p:cNvSpPr>
                <a:spLocks noChangeArrowheads="1"/>
              </p:cNvSpPr>
              <p:nvPr/>
            </p:nvSpPr>
            <p:spPr bwMode="auto">
              <a:xfrm>
                <a:off x="3872" y="2577"/>
                <a:ext cx="1" cy="19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6" name="Rectangle 598"/>
              <p:cNvSpPr>
                <a:spLocks noChangeArrowheads="1"/>
              </p:cNvSpPr>
              <p:nvPr/>
            </p:nvSpPr>
            <p:spPr bwMode="auto">
              <a:xfrm>
                <a:off x="3873" y="2577"/>
                <a:ext cx="1" cy="19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7" name="Rectangle 599"/>
              <p:cNvSpPr>
                <a:spLocks noChangeArrowheads="1"/>
              </p:cNvSpPr>
              <p:nvPr/>
            </p:nvSpPr>
            <p:spPr bwMode="auto">
              <a:xfrm>
                <a:off x="3874" y="2577"/>
                <a:ext cx="1" cy="19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8" name="Rectangle 600"/>
              <p:cNvSpPr>
                <a:spLocks noChangeArrowheads="1"/>
              </p:cNvSpPr>
              <p:nvPr/>
            </p:nvSpPr>
            <p:spPr bwMode="auto">
              <a:xfrm>
                <a:off x="3875" y="2577"/>
                <a:ext cx="1" cy="19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29" name="Rectangle 601"/>
              <p:cNvSpPr>
                <a:spLocks noChangeArrowheads="1"/>
              </p:cNvSpPr>
              <p:nvPr/>
            </p:nvSpPr>
            <p:spPr bwMode="auto">
              <a:xfrm>
                <a:off x="3876" y="2577"/>
                <a:ext cx="1" cy="19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0" name="Rectangle 602"/>
              <p:cNvSpPr>
                <a:spLocks noChangeArrowheads="1"/>
              </p:cNvSpPr>
              <p:nvPr/>
            </p:nvSpPr>
            <p:spPr bwMode="auto">
              <a:xfrm>
                <a:off x="3877" y="2577"/>
                <a:ext cx="1" cy="19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1" name="Rectangle 603"/>
              <p:cNvSpPr>
                <a:spLocks noChangeArrowheads="1"/>
              </p:cNvSpPr>
              <p:nvPr/>
            </p:nvSpPr>
            <p:spPr bwMode="auto">
              <a:xfrm>
                <a:off x="3878" y="2577"/>
                <a:ext cx="1" cy="19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2" name="Rectangle 604"/>
              <p:cNvSpPr>
                <a:spLocks noChangeArrowheads="1"/>
              </p:cNvSpPr>
              <p:nvPr/>
            </p:nvSpPr>
            <p:spPr bwMode="auto">
              <a:xfrm>
                <a:off x="3879" y="2577"/>
                <a:ext cx="1" cy="19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3" name="Rectangle 605"/>
              <p:cNvSpPr>
                <a:spLocks noChangeArrowheads="1"/>
              </p:cNvSpPr>
              <p:nvPr/>
            </p:nvSpPr>
            <p:spPr bwMode="auto">
              <a:xfrm>
                <a:off x="3880" y="2577"/>
                <a:ext cx="1" cy="19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4" name="Rectangle 606"/>
              <p:cNvSpPr>
                <a:spLocks noChangeArrowheads="1"/>
              </p:cNvSpPr>
              <p:nvPr/>
            </p:nvSpPr>
            <p:spPr bwMode="auto">
              <a:xfrm>
                <a:off x="3881" y="2577"/>
                <a:ext cx="1" cy="19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5" name="Rectangle 607"/>
              <p:cNvSpPr>
                <a:spLocks noChangeArrowheads="1"/>
              </p:cNvSpPr>
              <p:nvPr/>
            </p:nvSpPr>
            <p:spPr bwMode="auto">
              <a:xfrm>
                <a:off x="3882" y="2577"/>
                <a:ext cx="1" cy="19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6" name="Rectangle 608"/>
              <p:cNvSpPr>
                <a:spLocks noChangeArrowheads="1"/>
              </p:cNvSpPr>
              <p:nvPr/>
            </p:nvSpPr>
            <p:spPr bwMode="auto">
              <a:xfrm>
                <a:off x="3883" y="2577"/>
                <a:ext cx="1" cy="19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7" name="Rectangle 609"/>
              <p:cNvSpPr>
                <a:spLocks noChangeArrowheads="1"/>
              </p:cNvSpPr>
              <p:nvPr/>
            </p:nvSpPr>
            <p:spPr bwMode="auto">
              <a:xfrm>
                <a:off x="3884" y="2577"/>
                <a:ext cx="1" cy="19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8" name="Rectangle 610"/>
              <p:cNvSpPr>
                <a:spLocks noChangeArrowheads="1"/>
              </p:cNvSpPr>
              <p:nvPr/>
            </p:nvSpPr>
            <p:spPr bwMode="auto">
              <a:xfrm>
                <a:off x="3884" y="2577"/>
                <a:ext cx="2" cy="19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39" name="Rectangle 611"/>
              <p:cNvSpPr>
                <a:spLocks noChangeArrowheads="1"/>
              </p:cNvSpPr>
              <p:nvPr/>
            </p:nvSpPr>
            <p:spPr bwMode="auto">
              <a:xfrm>
                <a:off x="3886" y="2577"/>
                <a:ext cx="1" cy="19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0" name="Rectangle 612"/>
              <p:cNvSpPr>
                <a:spLocks noChangeArrowheads="1"/>
              </p:cNvSpPr>
              <p:nvPr/>
            </p:nvSpPr>
            <p:spPr bwMode="auto">
              <a:xfrm>
                <a:off x="3886" y="2577"/>
                <a:ext cx="2" cy="19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1" name="Rectangle 613"/>
              <p:cNvSpPr>
                <a:spLocks noChangeArrowheads="1"/>
              </p:cNvSpPr>
              <p:nvPr/>
            </p:nvSpPr>
            <p:spPr bwMode="auto">
              <a:xfrm>
                <a:off x="3888" y="2577"/>
                <a:ext cx="1" cy="19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2" name="Rectangle 614"/>
              <p:cNvSpPr>
                <a:spLocks noChangeArrowheads="1"/>
              </p:cNvSpPr>
              <p:nvPr/>
            </p:nvSpPr>
            <p:spPr bwMode="auto">
              <a:xfrm>
                <a:off x="3888" y="2577"/>
                <a:ext cx="2" cy="19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3" name="Rectangle 615"/>
              <p:cNvSpPr>
                <a:spLocks noChangeArrowheads="1"/>
              </p:cNvSpPr>
              <p:nvPr/>
            </p:nvSpPr>
            <p:spPr bwMode="auto">
              <a:xfrm>
                <a:off x="3890" y="2577"/>
                <a:ext cx="1" cy="19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4" name="Rectangle 616"/>
              <p:cNvSpPr>
                <a:spLocks noChangeArrowheads="1"/>
              </p:cNvSpPr>
              <p:nvPr/>
            </p:nvSpPr>
            <p:spPr bwMode="auto">
              <a:xfrm>
                <a:off x="3890" y="2577"/>
                <a:ext cx="2" cy="19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5" name="Rectangle 617"/>
              <p:cNvSpPr>
                <a:spLocks noChangeArrowheads="1"/>
              </p:cNvSpPr>
              <p:nvPr/>
            </p:nvSpPr>
            <p:spPr bwMode="auto">
              <a:xfrm>
                <a:off x="3891" y="2577"/>
                <a:ext cx="2" cy="19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6" name="Rectangle 618"/>
              <p:cNvSpPr>
                <a:spLocks noChangeArrowheads="1"/>
              </p:cNvSpPr>
              <p:nvPr/>
            </p:nvSpPr>
            <p:spPr bwMode="auto">
              <a:xfrm>
                <a:off x="3892" y="2577"/>
                <a:ext cx="2" cy="19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7" name="Rectangle 619"/>
              <p:cNvSpPr>
                <a:spLocks noChangeArrowheads="1"/>
              </p:cNvSpPr>
              <p:nvPr/>
            </p:nvSpPr>
            <p:spPr bwMode="auto">
              <a:xfrm>
                <a:off x="3893" y="2577"/>
                <a:ext cx="2" cy="19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8" name="Rectangle 620"/>
              <p:cNvSpPr>
                <a:spLocks noChangeArrowheads="1"/>
              </p:cNvSpPr>
              <p:nvPr/>
            </p:nvSpPr>
            <p:spPr bwMode="auto">
              <a:xfrm>
                <a:off x="3894" y="2577"/>
                <a:ext cx="2" cy="19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49" name="Rectangle 621"/>
              <p:cNvSpPr>
                <a:spLocks noChangeArrowheads="1"/>
              </p:cNvSpPr>
              <p:nvPr/>
            </p:nvSpPr>
            <p:spPr bwMode="auto">
              <a:xfrm>
                <a:off x="3895" y="2577"/>
                <a:ext cx="2" cy="19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0" name="Rectangle 622"/>
              <p:cNvSpPr>
                <a:spLocks noChangeArrowheads="1"/>
              </p:cNvSpPr>
              <p:nvPr/>
            </p:nvSpPr>
            <p:spPr bwMode="auto">
              <a:xfrm>
                <a:off x="3896" y="2577"/>
                <a:ext cx="2" cy="19"/>
              </a:xfrm>
              <a:prstGeom prst="rect">
                <a:avLst/>
              </a:prstGeom>
              <a:solidFill>
                <a:srgbClr val="A7A7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1" name="Rectangle 623"/>
              <p:cNvSpPr>
                <a:spLocks noChangeArrowheads="1"/>
              </p:cNvSpPr>
              <p:nvPr/>
            </p:nvSpPr>
            <p:spPr bwMode="auto">
              <a:xfrm>
                <a:off x="3897" y="2577"/>
                <a:ext cx="1" cy="19"/>
              </a:xfrm>
              <a:prstGeom prst="rect">
                <a:avLst/>
              </a:prstGeom>
              <a:solidFill>
                <a:srgbClr val="A5A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2" name="Rectangle 624"/>
              <p:cNvSpPr>
                <a:spLocks noChangeArrowheads="1"/>
              </p:cNvSpPr>
              <p:nvPr/>
            </p:nvSpPr>
            <p:spPr bwMode="auto">
              <a:xfrm>
                <a:off x="3898" y="2577"/>
                <a:ext cx="2" cy="19"/>
              </a:xfrm>
              <a:prstGeom prst="rect">
                <a:avLst/>
              </a:prstGeom>
              <a:solidFill>
                <a:srgbClr val="A3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3" name="Rectangle 625"/>
              <p:cNvSpPr>
                <a:spLocks noChangeArrowheads="1"/>
              </p:cNvSpPr>
              <p:nvPr/>
            </p:nvSpPr>
            <p:spPr bwMode="auto">
              <a:xfrm>
                <a:off x="3899" y="2577"/>
                <a:ext cx="1" cy="19"/>
              </a:xfrm>
              <a:prstGeom prst="rect">
                <a:avLst/>
              </a:prstGeom>
              <a:solidFill>
                <a:srgbClr val="A1A1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4" name="Rectangle 626"/>
              <p:cNvSpPr>
                <a:spLocks noChangeArrowheads="1"/>
              </p:cNvSpPr>
              <p:nvPr/>
            </p:nvSpPr>
            <p:spPr bwMode="auto">
              <a:xfrm>
                <a:off x="3900" y="2577"/>
                <a:ext cx="2" cy="19"/>
              </a:xfrm>
              <a:prstGeom prst="rect">
                <a:avLst/>
              </a:prstGeom>
              <a:solidFill>
                <a:srgbClr val="9F9F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5" name="Rectangle 627"/>
              <p:cNvSpPr>
                <a:spLocks noChangeArrowheads="1"/>
              </p:cNvSpPr>
              <p:nvPr/>
            </p:nvSpPr>
            <p:spPr bwMode="auto">
              <a:xfrm>
                <a:off x="3901" y="2577"/>
                <a:ext cx="1" cy="19"/>
              </a:xfrm>
              <a:prstGeom prst="rect">
                <a:avLst/>
              </a:prstGeom>
              <a:solidFill>
                <a:srgbClr val="9D9D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6" name="Rectangle 628"/>
              <p:cNvSpPr>
                <a:spLocks noChangeArrowheads="1"/>
              </p:cNvSpPr>
              <p:nvPr/>
            </p:nvSpPr>
            <p:spPr bwMode="auto">
              <a:xfrm>
                <a:off x="3902" y="2577"/>
                <a:ext cx="2" cy="19"/>
              </a:xfrm>
              <a:prstGeom prst="rect">
                <a:avLst/>
              </a:prstGeom>
              <a:solidFill>
                <a:srgbClr val="9B9B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7" name="Rectangle 629"/>
              <p:cNvSpPr>
                <a:spLocks noChangeArrowheads="1"/>
              </p:cNvSpPr>
              <p:nvPr/>
            </p:nvSpPr>
            <p:spPr bwMode="auto">
              <a:xfrm>
                <a:off x="3903" y="2577"/>
                <a:ext cx="1" cy="19"/>
              </a:xfrm>
              <a:prstGeom prst="rect">
                <a:avLst/>
              </a:prstGeom>
              <a:solidFill>
                <a:srgbClr val="9999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8" name="Rectangle 630"/>
              <p:cNvSpPr>
                <a:spLocks noChangeArrowheads="1"/>
              </p:cNvSpPr>
              <p:nvPr/>
            </p:nvSpPr>
            <p:spPr bwMode="auto">
              <a:xfrm>
                <a:off x="3904" y="2577"/>
                <a:ext cx="1" cy="19"/>
              </a:xfrm>
              <a:prstGeom prst="rect">
                <a:avLst/>
              </a:prstGeom>
              <a:solidFill>
                <a:srgbClr val="97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59" name="Rectangle 631"/>
              <p:cNvSpPr>
                <a:spLocks noChangeArrowheads="1"/>
              </p:cNvSpPr>
              <p:nvPr/>
            </p:nvSpPr>
            <p:spPr bwMode="auto">
              <a:xfrm>
                <a:off x="3905" y="2577"/>
                <a:ext cx="1" cy="19"/>
              </a:xfrm>
              <a:prstGeom prst="rect">
                <a:avLst/>
              </a:prstGeom>
              <a:solidFill>
                <a:srgbClr val="95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0" name="Rectangle 632"/>
              <p:cNvSpPr>
                <a:spLocks noChangeArrowheads="1"/>
              </p:cNvSpPr>
              <p:nvPr/>
            </p:nvSpPr>
            <p:spPr bwMode="auto">
              <a:xfrm>
                <a:off x="3906" y="2577"/>
                <a:ext cx="1" cy="19"/>
              </a:xfrm>
              <a:prstGeom prst="rect">
                <a:avLst/>
              </a:prstGeom>
              <a:solidFill>
                <a:srgbClr val="93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1" name="Rectangle 633"/>
              <p:cNvSpPr>
                <a:spLocks noChangeArrowheads="1"/>
              </p:cNvSpPr>
              <p:nvPr/>
            </p:nvSpPr>
            <p:spPr bwMode="auto">
              <a:xfrm>
                <a:off x="3907" y="2577"/>
                <a:ext cx="1" cy="19"/>
              </a:xfrm>
              <a:prstGeom prst="rect">
                <a:avLst/>
              </a:prstGeom>
              <a:solidFill>
                <a:srgbClr val="9191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2" name="Rectangle 634"/>
              <p:cNvSpPr>
                <a:spLocks noChangeArrowheads="1"/>
              </p:cNvSpPr>
              <p:nvPr/>
            </p:nvSpPr>
            <p:spPr bwMode="auto">
              <a:xfrm>
                <a:off x="3908" y="2577"/>
                <a:ext cx="1" cy="19"/>
              </a:xfrm>
              <a:prstGeom prst="rect">
                <a:avLst/>
              </a:prstGeom>
              <a:solidFill>
                <a:srgbClr val="8F8F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3" name="Rectangle 635"/>
              <p:cNvSpPr>
                <a:spLocks noChangeArrowheads="1"/>
              </p:cNvSpPr>
              <p:nvPr/>
            </p:nvSpPr>
            <p:spPr bwMode="auto">
              <a:xfrm>
                <a:off x="3859" y="2578"/>
                <a:ext cx="50" cy="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4" name="Rectangle 636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5" name="Rectangle 637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6" name="Rectangle 638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7" name="Rectangle 639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8" name="Rectangle 640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69" name="Rectangle 641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0" name="Rectangle 642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1" name="Rectangle 643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2" name="Rectangle 644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3" name="Rectangle 645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4" name="Rectangle 646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5" name="Rectangle 647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6" name="Rectangle 648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7" name="Rectangle 649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8" name="Rectangle 650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79" name="Rectangle 651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0" name="Rectangle 652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1" name="Rectangle 653"/>
              <p:cNvSpPr>
                <a:spLocks noChangeArrowheads="1"/>
              </p:cNvSpPr>
              <p:nvPr/>
            </p:nvSpPr>
            <p:spPr bwMode="auto">
              <a:xfrm>
                <a:off x="3856" y="2593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2" name="Rectangle 654"/>
              <p:cNvSpPr>
                <a:spLocks noChangeArrowheads="1"/>
              </p:cNvSpPr>
              <p:nvPr/>
            </p:nvSpPr>
            <p:spPr bwMode="auto">
              <a:xfrm>
                <a:off x="3856" y="2593"/>
                <a:ext cx="3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3" name="Rectangle 655"/>
              <p:cNvSpPr>
                <a:spLocks noChangeArrowheads="1"/>
              </p:cNvSpPr>
              <p:nvPr/>
            </p:nvSpPr>
            <p:spPr bwMode="auto">
              <a:xfrm>
                <a:off x="3856" y="2593"/>
                <a:ext cx="3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4" name="Rectangle 656"/>
              <p:cNvSpPr>
                <a:spLocks noChangeArrowheads="1"/>
              </p:cNvSpPr>
              <p:nvPr/>
            </p:nvSpPr>
            <p:spPr bwMode="auto">
              <a:xfrm>
                <a:off x="3856" y="2593"/>
                <a:ext cx="3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5" name="Rectangle 657"/>
              <p:cNvSpPr>
                <a:spLocks noChangeArrowheads="1"/>
              </p:cNvSpPr>
              <p:nvPr/>
            </p:nvSpPr>
            <p:spPr bwMode="auto">
              <a:xfrm>
                <a:off x="3856" y="2592"/>
                <a:ext cx="3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6" name="Rectangle 658"/>
              <p:cNvSpPr>
                <a:spLocks noChangeArrowheads="1"/>
              </p:cNvSpPr>
              <p:nvPr/>
            </p:nvSpPr>
            <p:spPr bwMode="auto">
              <a:xfrm>
                <a:off x="3856" y="2592"/>
                <a:ext cx="3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7" name="Rectangle 659"/>
              <p:cNvSpPr>
                <a:spLocks noChangeArrowheads="1"/>
              </p:cNvSpPr>
              <p:nvPr/>
            </p:nvSpPr>
            <p:spPr bwMode="auto">
              <a:xfrm>
                <a:off x="3856" y="2592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8" name="Rectangle 660"/>
              <p:cNvSpPr>
                <a:spLocks noChangeArrowheads="1"/>
              </p:cNvSpPr>
              <p:nvPr/>
            </p:nvSpPr>
            <p:spPr bwMode="auto">
              <a:xfrm>
                <a:off x="3856" y="2592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89" name="Rectangle 661"/>
              <p:cNvSpPr>
                <a:spLocks noChangeArrowheads="1"/>
              </p:cNvSpPr>
              <p:nvPr/>
            </p:nvSpPr>
            <p:spPr bwMode="auto">
              <a:xfrm>
                <a:off x="3856" y="2592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0" name="Rectangle 662"/>
              <p:cNvSpPr>
                <a:spLocks noChangeArrowheads="1"/>
              </p:cNvSpPr>
              <p:nvPr/>
            </p:nvSpPr>
            <p:spPr bwMode="auto">
              <a:xfrm>
                <a:off x="3856" y="259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1" name="Rectangle 663"/>
              <p:cNvSpPr>
                <a:spLocks noChangeArrowheads="1"/>
              </p:cNvSpPr>
              <p:nvPr/>
            </p:nvSpPr>
            <p:spPr bwMode="auto">
              <a:xfrm>
                <a:off x="3856" y="2591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2" name="Rectangle 664"/>
              <p:cNvSpPr>
                <a:spLocks noChangeArrowheads="1"/>
              </p:cNvSpPr>
              <p:nvPr/>
            </p:nvSpPr>
            <p:spPr bwMode="auto">
              <a:xfrm>
                <a:off x="3856" y="2591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3" name="Rectangle 665"/>
              <p:cNvSpPr>
                <a:spLocks noChangeArrowheads="1"/>
              </p:cNvSpPr>
              <p:nvPr/>
            </p:nvSpPr>
            <p:spPr bwMode="auto">
              <a:xfrm>
                <a:off x="3856" y="2591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4" name="Rectangle 666"/>
              <p:cNvSpPr>
                <a:spLocks noChangeArrowheads="1"/>
              </p:cNvSpPr>
              <p:nvPr/>
            </p:nvSpPr>
            <p:spPr bwMode="auto">
              <a:xfrm>
                <a:off x="3856" y="2590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5" name="Rectangle 667"/>
              <p:cNvSpPr>
                <a:spLocks noChangeArrowheads="1"/>
              </p:cNvSpPr>
              <p:nvPr/>
            </p:nvSpPr>
            <p:spPr bwMode="auto">
              <a:xfrm>
                <a:off x="3856" y="2590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6" name="Rectangle 668"/>
              <p:cNvSpPr>
                <a:spLocks noChangeArrowheads="1"/>
              </p:cNvSpPr>
              <p:nvPr/>
            </p:nvSpPr>
            <p:spPr bwMode="auto">
              <a:xfrm>
                <a:off x="3856" y="2590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7" name="Rectangle 669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8" name="Rectangle 670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199" name="Rectangle 671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0" name="Rectangle 672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1" name="Rectangle 673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2" name="Rectangle 674"/>
              <p:cNvSpPr>
                <a:spLocks noChangeArrowheads="1"/>
              </p:cNvSpPr>
              <p:nvPr/>
            </p:nvSpPr>
            <p:spPr bwMode="auto">
              <a:xfrm>
                <a:off x="3856" y="2589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3" name="Rectangle 675"/>
              <p:cNvSpPr>
                <a:spLocks noChangeArrowheads="1"/>
              </p:cNvSpPr>
              <p:nvPr/>
            </p:nvSpPr>
            <p:spPr bwMode="auto">
              <a:xfrm>
                <a:off x="3856" y="2588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4" name="Rectangle 676"/>
              <p:cNvSpPr>
                <a:spLocks noChangeArrowheads="1"/>
              </p:cNvSpPr>
              <p:nvPr/>
            </p:nvSpPr>
            <p:spPr bwMode="auto">
              <a:xfrm>
                <a:off x="3856" y="2588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5" name="Rectangle 677"/>
              <p:cNvSpPr>
                <a:spLocks noChangeArrowheads="1"/>
              </p:cNvSpPr>
              <p:nvPr/>
            </p:nvSpPr>
            <p:spPr bwMode="auto">
              <a:xfrm>
                <a:off x="3856" y="2588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6" name="Rectangle 678"/>
              <p:cNvSpPr>
                <a:spLocks noChangeArrowheads="1"/>
              </p:cNvSpPr>
              <p:nvPr/>
            </p:nvSpPr>
            <p:spPr bwMode="auto">
              <a:xfrm>
                <a:off x="3856" y="2587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7" name="Rectangle 679"/>
              <p:cNvSpPr>
                <a:spLocks noChangeArrowheads="1"/>
              </p:cNvSpPr>
              <p:nvPr/>
            </p:nvSpPr>
            <p:spPr bwMode="auto">
              <a:xfrm>
                <a:off x="3856" y="2587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8" name="Rectangle 680"/>
              <p:cNvSpPr>
                <a:spLocks noChangeArrowheads="1"/>
              </p:cNvSpPr>
              <p:nvPr/>
            </p:nvSpPr>
            <p:spPr bwMode="auto">
              <a:xfrm>
                <a:off x="3856" y="2587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09" name="Rectangle 681"/>
              <p:cNvSpPr>
                <a:spLocks noChangeArrowheads="1"/>
              </p:cNvSpPr>
              <p:nvPr/>
            </p:nvSpPr>
            <p:spPr bwMode="auto">
              <a:xfrm>
                <a:off x="3856" y="2587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0" name="Rectangle 682"/>
              <p:cNvSpPr>
                <a:spLocks noChangeArrowheads="1"/>
              </p:cNvSpPr>
              <p:nvPr/>
            </p:nvSpPr>
            <p:spPr bwMode="auto">
              <a:xfrm>
                <a:off x="3856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1" name="Rectangle 683"/>
              <p:cNvSpPr>
                <a:spLocks noChangeArrowheads="1"/>
              </p:cNvSpPr>
              <p:nvPr/>
            </p:nvSpPr>
            <p:spPr bwMode="auto">
              <a:xfrm>
                <a:off x="3856" y="2586"/>
                <a:ext cx="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2" name="Rectangle 684"/>
              <p:cNvSpPr>
                <a:spLocks noChangeArrowheads="1"/>
              </p:cNvSpPr>
              <p:nvPr/>
            </p:nvSpPr>
            <p:spPr bwMode="auto">
              <a:xfrm>
                <a:off x="3856" y="2586"/>
                <a:ext cx="3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3" name="Rectangle 685"/>
              <p:cNvSpPr>
                <a:spLocks noChangeArrowheads="1"/>
              </p:cNvSpPr>
              <p:nvPr/>
            </p:nvSpPr>
            <p:spPr bwMode="auto">
              <a:xfrm>
                <a:off x="3856" y="2586"/>
                <a:ext cx="3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4" name="Rectangle 686"/>
              <p:cNvSpPr>
                <a:spLocks noChangeArrowheads="1"/>
              </p:cNvSpPr>
              <p:nvPr/>
            </p:nvSpPr>
            <p:spPr bwMode="auto">
              <a:xfrm>
                <a:off x="3856" y="2585"/>
                <a:ext cx="3" cy="1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5" name="Rectangle 687"/>
              <p:cNvSpPr>
                <a:spLocks noChangeArrowheads="1"/>
              </p:cNvSpPr>
              <p:nvPr/>
            </p:nvSpPr>
            <p:spPr bwMode="auto">
              <a:xfrm>
                <a:off x="3856" y="2585"/>
                <a:ext cx="3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6" name="Rectangle 688"/>
              <p:cNvSpPr>
                <a:spLocks noChangeArrowheads="1"/>
              </p:cNvSpPr>
              <p:nvPr/>
            </p:nvSpPr>
            <p:spPr bwMode="auto">
              <a:xfrm>
                <a:off x="3856" y="2585"/>
                <a:ext cx="3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7" name="Rectangle 689"/>
              <p:cNvSpPr>
                <a:spLocks noChangeArrowheads="1"/>
              </p:cNvSpPr>
              <p:nvPr/>
            </p:nvSpPr>
            <p:spPr bwMode="auto">
              <a:xfrm>
                <a:off x="3856" y="2585"/>
                <a:ext cx="3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8" name="Rectangle 690"/>
              <p:cNvSpPr>
                <a:spLocks noChangeArrowheads="1"/>
              </p:cNvSpPr>
              <p:nvPr/>
            </p:nvSpPr>
            <p:spPr bwMode="auto">
              <a:xfrm>
                <a:off x="3856" y="2585"/>
                <a:ext cx="3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19" name="Rectangle 691"/>
              <p:cNvSpPr>
                <a:spLocks noChangeArrowheads="1"/>
              </p:cNvSpPr>
              <p:nvPr/>
            </p:nvSpPr>
            <p:spPr bwMode="auto">
              <a:xfrm>
                <a:off x="3856" y="2584"/>
                <a:ext cx="3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0" name="Rectangle 692"/>
              <p:cNvSpPr>
                <a:spLocks noChangeArrowheads="1"/>
              </p:cNvSpPr>
              <p:nvPr/>
            </p:nvSpPr>
            <p:spPr bwMode="auto">
              <a:xfrm>
                <a:off x="3856" y="2584"/>
                <a:ext cx="3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1" name="Rectangle 693"/>
              <p:cNvSpPr>
                <a:spLocks noChangeArrowheads="1"/>
              </p:cNvSpPr>
              <p:nvPr/>
            </p:nvSpPr>
            <p:spPr bwMode="auto">
              <a:xfrm>
                <a:off x="3856" y="2584"/>
                <a:ext cx="3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2" name="Rectangle 694"/>
              <p:cNvSpPr>
                <a:spLocks noChangeArrowheads="1"/>
              </p:cNvSpPr>
              <p:nvPr/>
            </p:nvSpPr>
            <p:spPr bwMode="auto">
              <a:xfrm>
                <a:off x="3856" y="2584"/>
                <a:ext cx="3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3" name="Rectangle 695"/>
              <p:cNvSpPr>
                <a:spLocks noChangeArrowheads="1"/>
              </p:cNvSpPr>
              <p:nvPr/>
            </p:nvSpPr>
            <p:spPr bwMode="auto">
              <a:xfrm>
                <a:off x="3856" y="2583"/>
                <a:ext cx="3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4" name="Rectangle 696"/>
              <p:cNvSpPr>
                <a:spLocks noChangeArrowheads="1"/>
              </p:cNvSpPr>
              <p:nvPr/>
            </p:nvSpPr>
            <p:spPr bwMode="auto">
              <a:xfrm>
                <a:off x="3856" y="2583"/>
                <a:ext cx="3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5" name="Rectangle 697"/>
              <p:cNvSpPr>
                <a:spLocks noChangeArrowheads="1"/>
              </p:cNvSpPr>
              <p:nvPr/>
            </p:nvSpPr>
            <p:spPr bwMode="auto">
              <a:xfrm>
                <a:off x="3856" y="2583"/>
                <a:ext cx="3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6" name="Rectangle 698"/>
              <p:cNvSpPr>
                <a:spLocks noChangeArrowheads="1"/>
              </p:cNvSpPr>
              <p:nvPr/>
            </p:nvSpPr>
            <p:spPr bwMode="auto">
              <a:xfrm>
                <a:off x="3856" y="2583"/>
                <a:ext cx="3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7" name="Rectangle 699"/>
              <p:cNvSpPr>
                <a:spLocks noChangeArrowheads="1"/>
              </p:cNvSpPr>
              <p:nvPr/>
            </p:nvSpPr>
            <p:spPr bwMode="auto">
              <a:xfrm>
                <a:off x="3856" y="2582"/>
                <a:ext cx="3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8" name="Rectangle 700"/>
              <p:cNvSpPr>
                <a:spLocks noChangeArrowheads="1"/>
              </p:cNvSpPr>
              <p:nvPr/>
            </p:nvSpPr>
            <p:spPr bwMode="auto">
              <a:xfrm>
                <a:off x="3856" y="2582"/>
                <a:ext cx="3" cy="1"/>
              </a:xfrm>
              <a:prstGeom prst="rect">
                <a:avLst/>
              </a:prstGeom>
              <a:solidFill>
                <a:srgbClr val="DDDD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29" name="Rectangle 701"/>
              <p:cNvSpPr>
                <a:spLocks noChangeArrowheads="1"/>
              </p:cNvSpPr>
              <p:nvPr/>
            </p:nvSpPr>
            <p:spPr bwMode="auto">
              <a:xfrm>
                <a:off x="3856" y="2582"/>
                <a:ext cx="3" cy="1"/>
              </a:xfrm>
              <a:prstGeom prst="rect">
                <a:avLst/>
              </a:prstGeom>
              <a:solidFill>
                <a:srgbClr val="DBD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0" name="Rectangle 702"/>
              <p:cNvSpPr>
                <a:spLocks noChangeArrowheads="1"/>
              </p:cNvSpPr>
              <p:nvPr/>
            </p:nvSpPr>
            <p:spPr bwMode="auto">
              <a:xfrm>
                <a:off x="3856" y="2582"/>
                <a:ext cx="3" cy="1"/>
              </a:xfrm>
              <a:prstGeom prst="rect">
                <a:avLst/>
              </a:prstGeom>
              <a:solidFill>
                <a:srgbClr val="D9D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1" name="Rectangle 703"/>
              <p:cNvSpPr>
                <a:spLocks noChangeArrowheads="1"/>
              </p:cNvSpPr>
              <p:nvPr/>
            </p:nvSpPr>
            <p:spPr bwMode="auto">
              <a:xfrm>
                <a:off x="3856" y="2582"/>
                <a:ext cx="3" cy="1"/>
              </a:xfrm>
              <a:prstGeom prst="rect">
                <a:avLst/>
              </a:prstGeom>
              <a:solidFill>
                <a:srgbClr val="D7D7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2" name="Rectangle 704"/>
              <p:cNvSpPr>
                <a:spLocks noChangeArrowheads="1"/>
              </p:cNvSpPr>
              <p:nvPr/>
            </p:nvSpPr>
            <p:spPr bwMode="auto">
              <a:xfrm>
                <a:off x="3856" y="2581"/>
                <a:ext cx="3" cy="1"/>
              </a:xfrm>
              <a:prstGeom prst="rect">
                <a:avLst/>
              </a:prstGeom>
              <a:solidFill>
                <a:srgbClr val="D5D5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3" name="Rectangle 705"/>
              <p:cNvSpPr>
                <a:spLocks noChangeArrowheads="1"/>
              </p:cNvSpPr>
              <p:nvPr/>
            </p:nvSpPr>
            <p:spPr bwMode="auto">
              <a:xfrm>
                <a:off x="3856" y="2581"/>
                <a:ext cx="3" cy="1"/>
              </a:xfrm>
              <a:prstGeom prst="rect">
                <a:avLst/>
              </a:prstGeom>
              <a:solidFill>
                <a:srgbClr val="D3D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4" name="Rectangle 706"/>
              <p:cNvSpPr>
                <a:spLocks noChangeArrowheads="1"/>
              </p:cNvSpPr>
              <p:nvPr/>
            </p:nvSpPr>
            <p:spPr bwMode="auto">
              <a:xfrm>
                <a:off x="3856" y="2581"/>
                <a:ext cx="3" cy="1"/>
              </a:xfrm>
              <a:prstGeom prst="rect">
                <a:avLst/>
              </a:prstGeom>
              <a:solidFill>
                <a:srgbClr val="D1D1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5" name="Rectangle 707"/>
              <p:cNvSpPr>
                <a:spLocks noChangeArrowheads="1"/>
              </p:cNvSpPr>
              <p:nvPr/>
            </p:nvSpPr>
            <p:spPr bwMode="auto">
              <a:xfrm>
                <a:off x="3856" y="2581"/>
                <a:ext cx="3" cy="1"/>
              </a:xfrm>
              <a:prstGeom prst="rect">
                <a:avLst/>
              </a:prstGeom>
              <a:solidFill>
                <a:srgbClr val="D0D0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6" name="Rectangle 708"/>
              <p:cNvSpPr>
                <a:spLocks noChangeArrowheads="1"/>
              </p:cNvSpPr>
              <p:nvPr/>
            </p:nvSpPr>
            <p:spPr bwMode="auto">
              <a:xfrm>
                <a:off x="3856" y="2580"/>
                <a:ext cx="3" cy="1"/>
              </a:xfrm>
              <a:prstGeom prst="rect">
                <a:avLst/>
              </a:prstGeom>
              <a:solidFill>
                <a:srgbClr val="CECE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7" name="Rectangle 709"/>
              <p:cNvSpPr>
                <a:spLocks noChangeArrowheads="1"/>
              </p:cNvSpPr>
              <p:nvPr/>
            </p:nvSpPr>
            <p:spPr bwMode="auto">
              <a:xfrm>
                <a:off x="3856" y="2580"/>
                <a:ext cx="3" cy="1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8" name="Rectangle 710"/>
              <p:cNvSpPr>
                <a:spLocks noChangeArrowheads="1"/>
              </p:cNvSpPr>
              <p:nvPr/>
            </p:nvSpPr>
            <p:spPr bwMode="auto">
              <a:xfrm>
                <a:off x="3856" y="2580"/>
                <a:ext cx="3" cy="1"/>
              </a:xfrm>
              <a:prstGeom prst="rect">
                <a:avLst/>
              </a:prstGeom>
              <a:solidFill>
                <a:srgbClr val="CACA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39" name="Rectangle 711"/>
              <p:cNvSpPr>
                <a:spLocks noChangeArrowheads="1"/>
              </p:cNvSpPr>
              <p:nvPr/>
            </p:nvSpPr>
            <p:spPr bwMode="auto">
              <a:xfrm>
                <a:off x="3856" y="2579"/>
                <a:ext cx="3" cy="1"/>
              </a:xfrm>
              <a:prstGeom prst="rect">
                <a:avLst/>
              </a:prstGeom>
              <a:solidFill>
                <a:srgbClr val="C8C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0" name="Rectangle 712"/>
              <p:cNvSpPr>
                <a:spLocks noChangeArrowheads="1"/>
              </p:cNvSpPr>
              <p:nvPr/>
            </p:nvSpPr>
            <p:spPr bwMode="auto">
              <a:xfrm>
                <a:off x="3856" y="2579"/>
                <a:ext cx="3" cy="1"/>
              </a:xfrm>
              <a:prstGeom prst="rect">
                <a:avLst/>
              </a:prstGeom>
              <a:solidFill>
                <a:srgbClr val="C6C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1" name="Rectangle 713"/>
              <p:cNvSpPr>
                <a:spLocks noChangeArrowheads="1"/>
              </p:cNvSpPr>
              <p:nvPr/>
            </p:nvSpPr>
            <p:spPr bwMode="auto">
              <a:xfrm>
                <a:off x="3856" y="2579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2" name="Rectangle 714"/>
              <p:cNvSpPr>
                <a:spLocks noChangeArrowheads="1"/>
              </p:cNvSpPr>
              <p:nvPr/>
            </p:nvSpPr>
            <p:spPr bwMode="auto">
              <a:xfrm>
                <a:off x="3856" y="2579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3" name="Rectangle 715"/>
              <p:cNvSpPr>
                <a:spLocks noChangeArrowheads="1"/>
              </p:cNvSpPr>
              <p:nvPr/>
            </p:nvSpPr>
            <p:spPr bwMode="auto">
              <a:xfrm>
                <a:off x="3856" y="2578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4" name="Rectangle 716"/>
              <p:cNvSpPr>
                <a:spLocks noChangeArrowheads="1"/>
              </p:cNvSpPr>
              <p:nvPr/>
            </p:nvSpPr>
            <p:spPr bwMode="auto">
              <a:xfrm>
                <a:off x="3856" y="2578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5" name="Rectangle 717"/>
              <p:cNvSpPr>
                <a:spLocks noChangeArrowheads="1"/>
              </p:cNvSpPr>
              <p:nvPr/>
            </p:nvSpPr>
            <p:spPr bwMode="auto">
              <a:xfrm>
                <a:off x="3856" y="2578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6" name="Rectangle 718"/>
              <p:cNvSpPr>
                <a:spLocks noChangeArrowheads="1"/>
              </p:cNvSpPr>
              <p:nvPr/>
            </p:nvSpPr>
            <p:spPr bwMode="auto">
              <a:xfrm>
                <a:off x="3856" y="2578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7" name="Rectangle 719"/>
              <p:cNvSpPr>
                <a:spLocks noChangeArrowheads="1"/>
              </p:cNvSpPr>
              <p:nvPr/>
            </p:nvSpPr>
            <p:spPr bwMode="auto">
              <a:xfrm>
                <a:off x="3856" y="2578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8" name="Rectangle 720"/>
              <p:cNvSpPr>
                <a:spLocks noChangeArrowheads="1"/>
              </p:cNvSpPr>
              <p:nvPr/>
            </p:nvSpPr>
            <p:spPr bwMode="auto">
              <a:xfrm>
                <a:off x="3856" y="2577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49" name="Rectangle 721"/>
              <p:cNvSpPr>
                <a:spLocks noChangeArrowheads="1"/>
              </p:cNvSpPr>
              <p:nvPr/>
            </p:nvSpPr>
            <p:spPr bwMode="auto">
              <a:xfrm>
                <a:off x="3856" y="2577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0" name="Rectangle 722"/>
              <p:cNvSpPr>
                <a:spLocks noChangeArrowheads="1"/>
              </p:cNvSpPr>
              <p:nvPr/>
            </p:nvSpPr>
            <p:spPr bwMode="auto">
              <a:xfrm>
                <a:off x="3856" y="2577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1" name="Rectangle 723"/>
              <p:cNvSpPr>
                <a:spLocks noChangeArrowheads="1"/>
              </p:cNvSpPr>
              <p:nvPr/>
            </p:nvSpPr>
            <p:spPr bwMode="auto">
              <a:xfrm>
                <a:off x="3856" y="2577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2" name="Rectangle 724"/>
              <p:cNvSpPr>
                <a:spLocks noChangeArrowheads="1"/>
              </p:cNvSpPr>
              <p:nvPr/>
            </p:nvSpPr>
            <p:spPr bwMode="auto">
              <a:xfrm>
                <a:off x="3856" y="257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3" name="Rectangle 725"/>
              <p:cNvSpPr>
                <a:spLocks noChangeArrowheads="1"/>
              </p:cNvSpPr>
              <p:nvPr/>
            </p:nvSpPr>
            <p:spPr bwMode="auto">
              <a:xfrm>
                <a:off x="3856" y="257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4" name="Rectangle 726"/>
              <p:cNvSpPr>
                <a:spLocks noChangeArrowheads="1"/>
              </p:cNvSpPr>
              <p:nvPr/>
            </p:nvSpPr>
            <p:spPr bwMode="auto">
              <a:xfrm>
                <a:off x="3856" y="257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5" name="Rectangle 727"/>
              <p:cNvSpPr>
                <a:spLocks noChangeArrowheads="1"/>
              </p:cNvSpPr>
              <p:nvPr/>
            </p:nvSpPr>
            <p:spPr bwMode="auto">
              <a:xfrm>
                <a:off x="3856" y="2576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6" name="Rectangle 728"/>
              <p:cNvSpPr>
                <a:spLocks noChangeArrowheads="1"/>
              </p:cNvSpPr>
              <p:nvPr/>
            </p:nvSpPr>
            <p:spPr bwMode="auto">
              <a:xfrm>
                <a:off x="3856" y="2575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7" name="Rectangle 729"/>
              <p:cNvSpPr>
                <a:spLocks noChangeArrowheads="1"/>
              </p:cNvSpPr>
              <p:nvPr/>
            </p:nvSpPr>
            <p:spPr bwMode="auto">
              <a:xfrm>
                <a:off x="3856" y="2575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8" name="Rectangle 730"/>
              <p:cNvSpPr>
                <a:spLocks noChangeArrowheads="1"/>
              </p:cNvSpPr>
              <p:nvPr/>
            </p:nvSpPr>
            <p:spPr bwMode="auto">
              <a:xfrm>
                <a:off x="3856" y="2575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59" name="Freeform 731"/>
              <p:cNvSpPr>
                <a:spLocks/>
              </p:cNvSpPr>
              <p:nvPr/>
            </p:nvSpPr>
            <p:spPr bwMode="auto">
              <a:xfrm>
                <a:off x="3856" y="2575"/>
                <a:ext cx="3" cy="23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0" y="60"/>
                  </a:cxn>
                  <a:cxn ang="0">
                    <a:pos x="10" y="8"/>
                  </a:cxn>
                  <a:cxn ang="0">
                    <a:pos x="0" y="0"/>
                  </a:cxn>
                  <a:cxn ang="0">
                    <a:pos x="0" y="68"/>
                  </a:cxn>
                </a:cxnLst>
                <a:rect l="0" t="0" r="r" b="b"/>
                <a:pathLst>
                  <a:path w="10" h="68">
                    <a:moveTo>
                      <a:pt x="0" y="68"/>
                    </a:moveTo>
                    <a:lnTo>
                      <a:pt x="10" y="60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0" name="Rectangle 732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2A2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1" name="Rectangle 733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4A4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2" name="Rectangle 734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6A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3" name="Rectangle 735"/>
              <p:cNvSpPr>
                <a:spLocks noChangeArrowheads="1"/>
              </p:cNvSpPr>
              <p:nvPr/>
            </p:nvSpPr>
            <p:spPr bwMode="auto">
              <a:xfrm>
                <a:off x="3856" y="2597"/>
                <a:ext cx="3" cy="1"/>
              </a:xfrm>
              <a:prstGeom prst="rect">
                <a:avLst/>
              </a:prstGeom>
              <a:solidFill>
                <a:srgbClr val="A8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4" name="Rectangle 736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AAA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5" name="Rectangle 737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CAC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6" name="Rectangle 738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AE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7" name="Rectangle 739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0B0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8" name="Rectangle 740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2B2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69" name="Rectangle 741"/>
              <p:cNvSpPr>
                <a:spLocks noChangeArrowheads="1"/>
              </p:cNvSpPr>
              <p:nvPr/>
            </p:nvSpPr>
            <p:spPr bwMode="auto">
              <a:xfrm>
                <a:off x="3856" y="2596"/>
                <a:ext cx="3" cy="1"/>
              </a:xfrm>
              <a:prstGeom prst="rect">
                <a:avLst/>
              </a:prstGeom>
              <a:solidFill>
                <a:srgbClr val="B4B4B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0" name="Rectangle 742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6B6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1" name="Rectangle 743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8B8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2" name="Rectangle 744"/>
              <p:cNvSpPr>
                <a:spLocks noChangeArrowheads="1"/>
              </p:cNvSpPr>
              <p:nvPr/>
            </p:nvSpPr>
            <p:spPr bwMode="auto">
              <a:xfrm>
                <a:off x="3856" y="2595"/>
                <a:ext cx="3" cy="1"/>
              </a:xfrm>
              <a:prstGeom prst="rect">
                <a:avLst/>
              </a:prstGeom>
              <a:solidFill>
                <a:srgbClr val="BABA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3" name="Rectangle 745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BCBCB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4" name="Rectangle 746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BEBE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5" name="Rectangle 747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6" name="Rectangle 748"/>
              <p:cNvSpPr>
                <a:spLocks noChangeArrowheads="1"/>
              </p:cNvSpPr>
              <p:nvPr/>
            </p:nvSpPr>
            <p:spPr bwMode="auto">
              <a:xfrm>
                <a:off x="3856" y="2594"/>
                <a:ext cx="3" cy="1"/>
              </a:xfrm>
              <a:prstGeom prst="rect">
                <a:avLst/>
              </a:prstGeom>
              <a:solidFill>
                <a:srgbClr val="C2C2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3277" name="Rectangle 749"/>
              <p:cNvSpPr>
                <a:spLocks noChangeArrowheads="1"/>
              </p:cNvSpPr>
              <p:nvPr/>
            </p:nvSpPr>
            <p:spPr bwMode="auto">
              <a:xfrm>
                <a:off x="3856" y="2593"/>
                <a:ext cx="3" cy="1"/>
              </a:xfrm>
              <a:prstGeom prst="rect">
                <a:avLst/>
              </a:prstGeom>
              <a:solidFill>
                <a:srgbClr val="C4C4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3278" name="Freeform 750"/>
            <p:cNvSpPr>
              <a:spLocks/>
            </p:cNvSpPr>
            <p:nvPr/>
          </p:nvSpPr>
          <p:spPr bwMode="auto">
            <a:xfrm>
              <a:off x="3859" y="2578"/>
              <a:ext cx="48" cy="17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0" y="0"/>
                </a:cxn>
                <a:cxn ang="0">
                  <a:pos x="142" y="0"/>
                </a:cxn>
              </a:cxnLst>
              <a:rect l="0" t="0" r="r" b="b"/>
              <a:pathLst>
                <a:path w="142" h="52">
                  <a:moveTo>
                    <a:pt x="0" y="52"/>
                  </a:moveTo>
                  <a:lnTo>
                    <a:pt x="0" y="0"/>
                  </a:lnTo>
                  <a:lnTo>
                    <a:pt x="142" y="0"/>
                  </a:lnTo>
                </a:path>
              </a:pathLst>
            </a:custGeom>
            <a:noFill/>
            <a:ln w="0">
              <a:solidFill>
                <a:srgbClr val="80808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79" name="Freeform 751"/>
            <p:cNvSpPr>
              <a:spLocks/>
            </p:cNvSpPr>
            <p:nvPr/>
          </p:nvSpPr>
          <p:spPr bwMode="auto">
            <a:xfrm>
              <a:off x="3856" y="2598"/>
              <a:ext cx="54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3" y="1"/>
                </a:cxn>
                <a:cxn ang="0">
                  <a:pos x="163" y="0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63" h="1">
                  <a:moveTo>
                    <a:pt x="0" y="1"/>
                  </a:moveTo>
                  <a:lnTo>
                    <a:pt x="163" y="1"/>
                  </a:lnTo>
                  <a:lnTo>
                    <a:pt x="163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F8F8F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0" name="Freeform 752"/>
            <p:cNvSpPr>
              <a:spLocks/>
            </p:cNvSpPr>
            <p:nvPr/>
          </p:nvSpPr>
          <p:spPr bwMode="auto">
            <a:xfrm>
              <a:off x="3907" y="2575"/>
              <a:ext cx="3" cy="23"/>
            </a:xfrm>
            <a:custGeom>
              <a:avLst/>
              <a:gdLst/>
              <a:ahLst/>
              <a:cxnLst>
                <a:cxn ang="0">
                  <a:pos x="10" y="69"/>
                </a:cxn>
                <a:cxn ang="0">
                  <a:pos x="0" y="62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10" y="69"/>
                </a:cxn>
              </a:cxnLst>
              <a:rect l="0" t="0" r="r" b="b"/>
              <a:pathLst>
                <a:path w="10" h="69">
                  <a:moveTo>
                    <a:pt x="10" y="69"/>
                  </a:moveTo>
                  <a:lnTo>
                    <a:pt x="0" y="6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10" y="69"/>
                  </a:lnTo>
                  <a:close/>
                </a:path>
              </a:pathLst>
            </a:custGeom>
            <a:solidFill>
              <a:srgbClr val="8181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1" name="Line 753"/>
            <p:cNvSpPr>
              <a:spLocks noChangeShapeType="1"/>
            </p:cNvSpPr>
            <p:nvPr/>
          </p:nvSpPr>
          <p:spPr bwMode="auto">
            <a:xfrm>
              <a:off x="3859" y="2595"/>
              <a:ext cx="48" cy="1"/>
            </a:xfrm>
            <a:prstGeom prst="line">
              <a:avLst/>
            </a:prstGeom>
            <a:noFill/>
            <a:ln w="0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2" name="Freeform 754"/>
            <p:cNvSpPr>
              <a:spLocks/>
            </p:cNvSpPr>
            <p:nvPr/>
          </p:nvSpPr>
          <p:spPr bwMode="auto">
            <a:xfrm>
              <a:off x="3907" y="2578"/>
              <a:ext cx="1" cy="18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2"/>
                </a:cxn>
              </a:cxnLst>
              <a:rect l="0" t="0" r="r" b="b"/>
              <a:pathLst>
                <a:path h="54">
                  <a:moveTo>
                    <a:pt x="0" y="52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8F8F8F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3" name="Freeform 755"/>
            <p:cNvSpPr>
              <a:spLocks/>
            </p:cNvSpPr>
            <p:nvPr/>
          </p:nvSpPr>
          <p:spPr bwMode="auto">
            <a:xfrm>
              <a:off x="3907" y="2575"/>
              <a:ext cx="3" cy="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" y="9"/>
                </a:cxn>
                <a:cxn ang="0">
                  <a:pos x="0" y="14"/>
                </a:cxn>
                <a:cxn ang="0">
                  <a:pos x="9" y="7"/>
                </a:cxn>
                <a:cxn ang="0">
                  <a:pos x="10" y="16"/>
                </a:cxn>
                <a:cxn ang="0">
                  <a:pos x="10" y="0"/>
                </a:cxn>
              </a:cxnLst>
              <a:rect l="0" t="0" r="r" b="b"/>
              <a:pathLst>
                <a:path w="10" h="16">
                  <a:moveTo>
                    <a:pt x="10" y="0"/>
                  </a:moveTo>
                  <a:lnTo>
                    <a:pt x="1" y="9"/>
                  </a:lnTo>
                  <a:lnTo>
                    <a:pt x="0" y="14"/>
                  </a:lnTo>
                  <a:lnTo>
                    <a:pt x="9" y="7"/>
                  </a:lnTo>
                  <a:lnTo>
                    <a:pt x="1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242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4" name="Freeform 756"/>
            <p:cNvSpPr>
              <a:spLocks/>
            </p:cNvSpPr>
            <p:nvPr/>
          </p:nvSpPr>
          <p:spPr bwMode="auto">
            <a:xfrm>
              <a:off x="3907" y="2590"/>
              <a:ext cx="3" cy="8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9" y="23"/>
                </a:cxn>
                <a:cxn ang="0">
                  <a:pos x="9" y="0"/>
                </a:cxn>
                <a:cxn ang="0">
                  <a:pos x="7" y="17"/>
                </a:cxn>
                <a:cxn ang="0">
                  <a:pos x="4" y="15"/>
                </a:cxn>
                <a:cxn ang="0">
                  <a:pos x="1" y="10"/>
                </a:cxn>
                <a:cxn ang="0">
                  <a:pos x="0" y="15"/>
                </a:cxn>
              </a:cxnLst>
              <a:rect l="0" t="0" r="r" b="b"/>
              <a:pathLst>
                <a:path w="9" h="23">
                  <a:moveTo>
                    <a:pt x="0" y="15"/>
                  </a:moveTo>
                  <a:lnTo>
                    <a:pt x="9" y="23"/>
                  </a:lnTo>
                  <a:lnTo>
                    <a:pt x="9" y="0"/>
                  </a:lnTo>
                  <a:lnTo>
                    <a:pt x="7" y="17"/>
                  </a:lnTo>
                  <a:lnTo>
                    <a:pt x="4" y="15"/>
                  </a:lnTo>
                  <a:lnTo>
                    <a:pt x="1" y="1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242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5" name="Rectangle 757"/>
            <p:cNvSpPr>
              <a:spLocks noChangeArrowheads="1"/>
            </p:cNvSpPr>
            <p:nvPr/>
          </p:nvSpPr>
          <p:spPr bwMode="auto">
            <a:xfrm>
              <a:off x="3864" y="2584"/>
              <a:ext cx="4" cy="5"/>
            </a:xfrm>
            <a:prstGeom prst="rect">
              <a:avLst/>
            </a:prstGeom>
            <a:solidFill>
              <a:srgbClr val="FF8100"/>
            </a:solidFill>
            <a:ln w="7938">
              <a:solidFill>
                <a:srgbClr val="FF81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6" name="Rectangle 758"/>
            <p:cNvSpPr>
              <a:spLocks noChangeArrowheads="1"/>
            </p:cNvSpPr>
            <p:nvPr/>
          </p:nvSpPr>
          <p:spPr bwMode="auto">
            <a:xfrm>
              <a:off x="3820" y="2558"/>
              <a:ext cx="16" cy="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820738" eaLnBrk="0" hangingPunct="0"/>
              <a:r>
                <a:rPr lang="en-US" sz="100">
                  <a:latin typeface="Arial" pitchFamily="34" charset="0"/>
                </a:rPr>
                <a:t>RESET</a:t>
              </a:r>
              <a:endParaRPr lang="en-US" sz="2200"/>
            </a:p>
          </p:txBody>
        </p:sp>
        <p:sp>
          <p:nvSpPr>
            <p:cNvPr id="23287" name="Rectangle 759"/>
            <p:cNvSpPr>
              <a:spLocks noChangeArrowheads="1"/>
            </p:cNvSpPr>
            <p:nvPr/>
          </p:nvSpPr>
          <p:spPr bwMode="auto">
            <a:xfrm>
              <a:off x="3881" y="2559"/>
              <a:ext cx="8" cy="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8" name="Line 760"/>
            <p:cNvSpPr>
              <a:spLocks noChangeShapeType="1"/>
            </p:cNvSpPr>
            <p:nvPr/>
          </p:nvSpPr>
          <p:spPr bwMode="auto">
            <a:xfrm>
              <a:off x="3878" y="2567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89" name="Line 761"/>
            <p:cNvSpPr>
              <a:spLocks noChangeShapeType="1"/>
            </p:cNvSpPr>
            <p:nvPr/>
          </p:nvSpPr>
          <p:spPr bwMode="auto">
            <a:xfrm>
              <a:off x="3878" y="2568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0" name="Line 762"/>
            <p:cNvSpPr>
              <a:spLocks noChangeShapeType="1"/>
            </p:cNvSpPr>
            <p:nvPr/>
          </p:nvSpPr>
          <p:spPr bwMode="auto">
            <a:xfrm>
              <a:off x="3878" y="2569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1" name="Oval 763"/>
            <p:cNvSpPr>
              <a:spLocks noChangeArrowheads="1"/>
            </p:cNvSpPr>
            <p:nvPr/>
          </p:nvSpPr>
          <p:spPr bwMode="auto">
            <a:xfrm>
              <a:off x="3784" y="2564"/>
              <a:ext cx="6" cy="7"/>
            </a:xfrm>
            <a:prstGeom prst="ellipse">
              <a:avLst/>
            </a:prstGeom>
            <a:solidFill>
              <a:srgbClr val="FFFFFF"/>
            </a:solidFill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2" name="Rectangle 764"/>
            <p:cNvSpPr>
              <a:spLocks noChangeArrowheads="1"/>
            </p:cNvSpPr>
            <p:nvPr/>
          </p:nvSpPr>
          <p:spPr bwMode="auto">
            <a:xfrm>
              <a:off x="3785" y="2560"/>
              <a:ext cx="3" cy="6"/>
            </a:xfrm>
            <a:prstGeom prst="rect">
              <a:avLst/>
            </a:prstGeom>
            <a:solidFill>
              <a:srgbClr val="FFFFFF"/>
            </a:solidFill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3" name="Line 765"/>
            <p:cNvSpPr>
              <a:spLocks noChangeShapeType="1"/>
            </p:cNvSpPr>
            <p:nvPr/>
          </p:nvSpPr>
          <p:spPr bwMode="auto">
            <a:xfrm>
              <a:off x="3787" y="2560"/>
              <a:ext cx="1" cy="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4" name="Rectangle 766"/>
            <p:cNvSpPr>
              <a:spLocks noChangeArrowheads="1"/>
            </p:cNvSpPr>
            <p:nvPr/>
          </p:nvSpPr>
          <p:spPr bwMode="auto">
            <a:xfrm>
              <a:off x="3787" y="2624"/>
              <a:ext cx="6" cy="3"/>
            </a:xfrm>
            <a:prstGeom prst="rect">
              <a:avLst/>
            </a:prstGeom>
            <a:solidFill>
              <a:srgbClr val="5F5F5F"/>
            </a:solidFill>
            <a:ln w="14288">
              <a:solidFill>
                <a:srgbClr val="4F4F4F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5" name="Rectangle 767"/>
            <p:cNvSpPr>
              <a:spLocks noChangeArrowheads="1"/>
            </p:cNvSpPr>
            <p:nvPr/>
          </p:nvSpPr>
          <p:spPr bwMode="auto">
            <a:xfrm>
              <a:off x="3783" y="2620"/>
              <a:ext cx="14" cy="11"/>
            </a:xfrm>
            <a:prstGeom prst="rect">
              <a:avLst/>
            </a:prstGeom>
            <a:solidFill>
              <a:srgbClr val="FF8100"/>
            </a:solidFill>
            <a:ln w="0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6" name="Freeform 768"/>
            <p:cNvSpPr>
              <a:spLocks/>
            </p:cNvSpPr>
            <p:nvPr/>
          </p:nvSpPr>
          <p:spPr bwMode="auto">
            <a:xfrm>
              <a:off x="3822" y="2631"/>
              <a:ext cx="12" cy="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36" y="7"/>
                </a:cxn>
                <a:cxn ang="0">
                  <a:pos x="17" y="14"/>
                </a:cxn>
                <a:cxn ang="0">
                  <a:pos x="0" y="7"/>
                </a:cxn>
                <a:cxn ang="0">
                  <a:pos x="17" y="0"/>
                </a:cxn>
              </a:cxnLst>
              <a:rect l="0" t="0" r="r" b="b"/>
              <a:pathLst>
                <a:path w="36" h="14">
                  <a:moveTo>
                    <a:pt x="17" y="0"/>
                  </a:moveTo>
                  <a:lnTo>
                    <a:pt x="36" y="7"/>
                  </a:lnTo>
                  <a:lnTo>
                    <a:pt x="17" y="14"/>
                  </a:lnTo>
                  <a:lnTo>
                    <a:pt x="0" y="7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5F5F5F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7" name="Rectangle 769"/>
            <p:cNvSpPr>
              <a:spLocks noChangeArrowheads="1"/>
            </p:cNvSpPr>
            <p:nvPr/>
          </p:nvSpPr>
          <p:spPr bwMode="auto">
            <a:xfrm>
              <a:off x="3822" y="2616"/>
              <a:ext cx="12" cy="1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8" name="Freeform 770"/>
            <p:cNvSpPr>
              <a:spLocks/>
            </p:cNvSpPr>
            <p:nvPr/>
          </p:nvSpPr>
          <p:spPr bwMode="auto">
            <a:xfrm>
              <a:off x="3822" y="2613"/>
              <a:ext cx="12" cy="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36" y="8"/>
                </a:cxn>
                <a:cxn ang="0">
                  <a:pos x="17" y="14"/>
                </a:cxn>
                <a:cxn ang="0">
                  <a:pos x="0" y="8"/>
                </a:cxn>
                <a:cxn ang="0">
                  <a:pos x="17" y="0"/>
                </a:cxn>
              </a:cxnLst>
              <a:rect l="0" t="0" r="r" b="b"/>
              <a:pathLst>
                <a:path w="36" h="14">
                  <a:moveTo>
                    <a:pt x="17" y="0"/>
                  </a:moveTo>
                  <a:lnTo>
                    <a:pt x="36" y="8"/>
                  </a:lnTo>
                  <a:lnTo>
                    <a:pt x="17" y="14"/>
                  </a:lnTo>
                  <a:lnTo>
                    <a:pt x="0" y="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5F5F5F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299" name="Line 771"/>
            <p:cNvSpPr>
              <a:spLocks noChangeShapeType="1"/>
            </p:cNvSpPr>
            <p:nvPr/>
          </p:nvSpPr>
          <p:spPr bwMode="auto">
            <a:xfrm flipH="1">
              <a:off x="3823" y="2632"/>
              <a:ext cx="10" cy="1"/>
            </a:xfrm>
            <a:prstGeom prst="line">
              <a:avLst/>
            </a:prstGeom>
            <a:noFill/>
            <a:ln w="7938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300" name="Rectangle 772"/>
            <p:cNvSpPr>
              <a:spLocks noChangeArrowheads="1"/>
            </p:cNvSpPr>
            <p:nvPr/>
          </p:nvSpPr>
          <p:spPr bwMode="auto">
            <a:xfrm>
              <a:off x="3609" y="2569"/>
              <a:ext cx="95" cy="77"/>
            </a:xfrm>
            <a:prstGeom prst="rect">
              <a:avLst/>
            </a:prstGeom>
            <a:solidFill>
              <a:srgbClr val="808080"/>
            </a:solidFill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301" name="Rectangle 773"/>
            <p:cNvSpPr>
              <a:spLocks noChangeArrowheads="1"/>
            </p:cNvSpPr>
            <p:nvPr/>
          </p:nvSpPr>
          <p:spPr bwMode="auto">
            <a:xfrm>
              <a:off x="3606" y="2568"/>
              <a:ext cx="95" cy="77"/>
            </a:xfrm>
            <a:prstGeom prst="rect">
              <a:avLst/>
            </a:prstGeom>
            <a:solidFill>
              <a:srgbClr val="FFFFFF"/>
            </a:solidFill>
            <a:ln w="7938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g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09800"/>
            <a:ext cx="8458200" cy="35941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54050" y="730250"/>
            <a:ext cx="8337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FFFF00"/>
                </a:solidFill>
                <a:cs typeface="Times New Roman" pitchFamily="18" charset="0"/>
              </a:rPr>
              <a:t>Schematic Diagram of Gas Chromatography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676400" y="746125"/>
            <a:ext cx="601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  <a:cs typeface="Times New Roman" pitchFamily="18" charset="0"/>
              </a:rPr>
              <a:t>Detector</a:t>
            </a:r>
            <a:r>
              <a:rPr lang="en-US" sz="4000" u="sng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3400" y="2667000"/>
            <a:ext cx="80772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>
                <a:cs typeface="Times New Roman" pitchFamily="18" charset="0"/>
              </a:rPr>
              <a:t>  Flame Ionization Detector (Nanogram - ng)</a:t>
            </a:r>
          </a:p>
          <a:p>
            <a:pPr>
              <a:spcBef>
                <a:spcPct val="50000"/>
              </a:spcBef>
            </a:pPr>
            <a:r>
              <a:rPr lang="en-US" sz="2800">
                <a:cs typeface="Times New Roman" pitchFamily="18" charset="0"/>
              </a:rPr>
              <a:t>High temperature of hydrogen flame (H</a:t>
            </a:r>
            <a:r>
              <a:rPr lang="en-US" sz="2800" baseline="-30000">
                <a:cs typeface="Times New Roman" pitchFamily="18" charset="0"/>
              </a:rPr>
              <a:t>2</a:t>
            </a:r>
            <a:r>
              <a:rPr lang="en-US" sz="2800">
                <a:cs typeface="Times New Roman" pitchFamily="18" charset="0"/>
              </a:rPr>
              <a:t> +O</a:t>
            </a:r>
            <a:r>
              <a:rPr lang="en-US" sz="2800" baseline="-30000">
                <a:cs typeface="Times New Roman" pitchFamily="18" charset="0"/>
              </a:rPr>
              <a:t>2</a:t>
            </a:r>
            <a:r>
              <a:rPr lang="en-US" sz="2800">
                <a:cs typeface="Times New Roman" pitchFamily="18" charset="0"/>
              </a:rPr>
              <a:t> + N</a:t>
            </a:r>
            <a:r>
              <a:rPr lang="en-US" sz="2800" baseline="-30000">
                <a:cs typeface="Times New Roman" pitchFamily="18" charset="0"/>
              </a:rPr>
              <a:t>2</a:t>
            </a:r>
            <a:r>
              <a:rPr lang="en-US" sz="2800">
                <a:cs typeface="Times New Roman" pitchFamily="18" charset="0"/>
              </a:rPr>
              <a:t>) ionizes compounds eluted from column into flame.  The ions collected on collector or electrode and were recorded on recorder due to electric current.</a:t>
            </a:r>
            <a:r>
              <a:rPr lang="en-US" sz="280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752600" y="1828800"/>
            <a:ext cx="5867400" cy="4572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2633663" y="1981200"/>
            <a:ext cx="8329612" cy="7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3768725" y="2676525"/>
            <a:ext cx="1588" cy="6858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3768725" y="2663825"/>
            <a:ext cx="40798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>
            <a:off x="4176713" y="2663825"/>
            <a:ext cx="0" cy="6985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4176713" y="3348038"/>
            <a:ext cx="5429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3214688" y="3362325"/>
            <a:ext cx="542925" cy="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3214688" y="3362325"/>
            <a:ext cx="1587" cy="15224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4719638" y="3348038"/>
            <a:ext cx="1587" cy="14366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3255963" y="3375025"/>
            <a:ext cx="1587" cy="13128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>
            <a:off x="4667250" y="3362325"/>
            <a:ext cx="1588" cy="12985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2" name="Line 14"/>
          <p:cNvSpPr>
            <a:spLocks noChangeShapeType="1"/>
          </p:cNvSpPr>
          <p:nvPr/>
        </p:nvSpPr>
        <p:spPr bwMode="auto">
          <a:xfrm flipH="1">
            <a:off x="4427538" y="4799013"/>
            <a:ext cx="29210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3" name="Line 15"/>
          <p:cNvSpPr>
            <a:spLocks noChangeShapeType="1"/>
          </p:cNvSpPr>
          <p:nvPr/>
        </p:nvSpPr>
        <p:spPr bwMode="auto">
          <a:xfrm flipV="1">
            <a:off x="4427538" y="4687888"/>
            <a:ext cx="0" cy="1111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4427538" y="4673600"/>
            <a:ext cx="23971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3255963" y="4702175"/>
            <a:ext cx="42862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 flipV="1">
            <a:off x="3684588" y="4367213"/>
            <a:ext cx="1587" cy="3349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>
            <a:off x="3684588" y="4367213"/>
            <a:ext cx="125412" cy="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8" name="Line 20"/>
          <p:cNvSpPr>
            <a:spLocks noChangeShapeType="1"/>
          </p:cNvSpPr>
          <p:nvPr/>
        </p:nvSpPr>
        <p:spPr bwMode="auto">
          <a:xfrm>
            <a:off x="3810000" y="4367213"/>
            <a:ext cx="52388" cy="69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9" name="Line 21"/>
          <p:cNvSpPr>
            <a:spLocks noChangeShapeType="1"/>
          </p:cNvSpPr>
          <p:nvPr/>
        </p:nvSpPr>
        <p:spPr bwMode="auto">
          <a:xfrm>
            <a:off x="3862388" y="4451350"/>
            <a:ext cx="1587" cy="4460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0" name="Line 22"/>
          <p:cNvSpPr>
            <a:spLocks noChangeShapeType="1"/>
          </p:cNvSpPr>
          <p:nvPr/>
        </p:nvSpPr>
        <p:spPr bwMode="auto">
          <a:xfrm flipH="1">
            <a:off x="3214688" y="4897438"/>
            <a:ext cx="64770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1" name="Line 23"/>
          <p:cNvSpPr>
            <a:spLocks noChangeShapeType="1"/>
          </p:cNvSpPr>
          <p:nvPr/>
        </p:nvSpPr>
        <p:spPr bwMode="auto">
          <a:xfrm>
            <a:off x="3978275" y="4422775"/>
            <a:ext cx="0" cy="6143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2" name="Line 24"/>
          <p:cNvSpPr>
            <a:spLocks noChangeShapeType="1"/>
          </p:cNvSpPr>
          <p:nvPr/>
        </p:nvSpPr>
        <p:spPr bwMode="auto">
          <a:xfrm flipV="1">
            <a:off x="3987800" y="4352925"/>
            <a:ext cx="42863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3" name="Line 25"/>
          <p:cNvSpPr>
            <a:spLocks noChangeShapeType="1"/>
          </p:cNvSpPr>
          <p:nvPr/>
        </p:nvSpPr>
        <p:spPr bwMode="auto">
          <a:xfrm>
            <a:off x="4040188" y="4352925"/>
            <a:ext cx="166687" cy="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4" name="Line 26"/>
          <p:cNvSpPr>
            <a:spLocks noChangeShapeType="1"/>
          </p:cNvSpPr>
          <p:nvPr/>
        </p:nvSpPr>
        <p:spPr bwMode="auto">
          <a:xfrm>
            <a:off x="4197350" y="4352925"/>
            <a:ext cx="1588" cy="2524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5" name="Line 27"/>
          <p:cNvSpPr>
            <a:spLocks noChangeShapeType="1"/>
          </p:cNvSpPr>
          <p:nvPr/>
        </p:nvSpPr>
        <p:spPr bwMode="auto">
          <a:xfrm>
            <a:off x="4197350" y="4605338"/>
            <a:ext cx="134938" cy="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6" name="Line 28"/>
          <p:cNvSpPr>
            <a:spLocks noChangeShapeType="1"/>
          </p:cNvSpPr>
          <p:nvPr/>
        </p:nvSpPr>
        <p:spPr bwMode="auto">
          <a:xfrm>
            <a:off x="4332288" y="4605338"/>
            <a:ext cx="1587" cy="2921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7" name="Line 29"/>
          <p:cNvSpPr>
            <a:spLocks noChangeShapeType="1"/>
          </p:cNvSpPr>
          <p:nvPr/>
        </p:nvSpPr>
        <p:spPr bwMode="auto">
          <a:xfrm>
            <a:off x="4332288" y="4897438"/>
            <a:ext cx="35560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8" name="Line 30"/>
          <p:cNvSpPr>
            <a:spLocks noChangeShapeType="1"/>
          </p:cNvSpPr>
          <p:nvPr/>
        </p:nvSpPr>
        <p:spPr bwMode="auto">
          <a:xfrm>
            <a:off x="4687888" y="4897438"/>
            <a:ext cx="1587" cy="555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9" name="Line 31"/>
          <p:cNvSpPr>
            <a:spLocks noChangeShapeType="1"/>
          </p:cNvSpPr>
          <p:nvPr/>
        </p:nvSpPr>
        <p:spPr bwMode="auto">
          <a:xfrm flipH="1">
            <a:off x="4395788" y="4953000"/>
            <a:ext cx="28257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0" name="Line 32"/>
          <p:cNvSpPr>
            <a:spLocks noChangeShapeType="1"/>
          </p:cNvSpPr>
          <p:nvPr/>
        </p:nvSpPr>
        <p:spPr bwMode="auto">
          <a:xfrm>
            <a:off x="4395788" y="4967288"/>
            <a:ext cx="11112" cy="69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1" name="Line 33"/>
          <p:cNvSpPr>
            <a:spLocks noChangeShapeType="1"/>
          </p:cNvSpPr>
          <p:nvPr/>
        </p:nvSpPr>
        <p:spPr bwMode="auto">
          <a:xfrm flipH="1">
            <a:off x="3978275" y="5037138"/>
            <a:ext cx="428625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2" name="Line 34"/>
          <p:cNvSpPr>
            <a:spLocks noChangeShapeType="1"/>
          </p:cNvSpPr>
          <p:nvPr/>
        </p:nvSpPr>
        <p:spPr bwMode="auto">
          <a:xfrm>
            <a:off x="3235325" y="5205413"/>
            <a:ext cx="1495425" cy="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3" name="Line 35"/>
          <p:cNvSpPr>
            <a:spLocks noChangeShapeType="1"/>
          </p:cNvSpPr>
          <p:nvPr/>
        </p:nvSpPr>
        <p:spPr bwMode="auto">
          <a:xfrm>
            <a:off x="3235325" y="5218113"/>
            <a:ext cx="0" cy="1539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4" name="Line 36"/>
          <p:cNvSpPr>
            <a:spLocks noChangeShapeType="1"/>
          </p:cNvSpPr>
          <p:nvPr/>
        </p:nvSpPr>
        <p:spPr bwMode="auto">
          <a:xfrm flipH="1">
            <a:off x="3078163" y="5372100"/>
            <a:ext cx="1571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5" name="Line 37"/>
          <p:cNvSpPr>
            <a:spLocks noChangeShapeType="1"/>
          </p:cNvSpPr>
          <p:nvPr/>
        </p:nvSpPr>
        <p:spPr bwMode="auto">
          <a:xfrm>
            <a:off x="3078163" y="5372100"/>
            <a:ext cx="1587" cy="2095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6" name="Line 38"/>
          <p:cNvSpPr>
            <a:spLocks noChangeShapeType="1"/>
          </p:cNvSpPr>
          <p:nvPr/>
        </p:nvSpPr>
        <p:spPr bwMode="auto">
          <a:xfrm>
            <a:off x="3078163" y="5581650"/>
            <a:ext cx="18716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7" name="Line 39"/>
          <p:cNvSpPr>
            <a:spLocks noChangeShapeType="1"/>
          </p:cNvSpPr>
          <p:nvPr/>
        </p:nvSpPr>
        <p:spPr bwMode="auto">
          <a:xfrm flipV="1">
            <a:off x="4949825" y="5372100"/>
            <a:ext cx="1588" cy="2095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8" name="Line 40"/>
          <p:cNvSpPr>
            <a:spLocks noChangeShapeType="1"/>
          </p:cNvSpPr>
          <p:nvPr/>
        </p:nvSpPr>
        <p:spPr bwMode="auto">
          <a:xfrm flipH="1">
            <a:off x="4740275" y="5372100"/>
            <a:ext cx="198438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9" name="Line 41"/>
          <p:cNvSpPr>
            <a:spLocks noChangeShapeType="1"/>
          </p:cNvSpPr>
          <p:nvPr/>
        </p:nvSpPr>
        <p:spPr bwMode="auto">
          <a:xfrm>
            <a:off x="4730750" y="5205413"/>
            <a:ext cx="0" cy="1666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0" name="Arc 42"/>
          <p:cNvSpPr>
            <a:spLocks/>
          </p:cNvSpPr>
          <p:nvPr/>
        </p:nvSpPr>
        <p:spPr bwMode="auto">
          <a:xfrm>
            <a:off x="3881438" y="4689475"/>
            <a:ext cx="107950" cy="180975"/>
          </a:xfrm>
          <a:custGeom>
            <a:avLst/>
            <a:gdLst>
              <a:gd name="G0" fmla="+- 8678 0 0"/>
              <a:gd name="G1" fmla="+- 0 0 0"/>
              <a:gd name="G2" fmla="+- 21600 0 0"/>
              <a:gd name="T0" fmla="*/ 17356 w 17356"/>
              <a:gd name="T1" fmla="*/ 19780 h 21600"/>
              <a:gd name="T2" fmla="*/ 0 w 17356"/>
              <a:gd name="T3" fmla="*/ 19780 h 21600"/>
              <a:gd name="T4" fmla="*/ 8678 w 17356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356" h="21600" fill="none" extrusionOk="0">
                <a:moveTo>
                  <a:pt x="17356" y="19780"/>
                </a:moveTo>
                <a:cubicBezTo>
                  <a:pt x="14620" y="20980"/>
                  <a:pt x="11665" y="21599"/>
                  <a:pt x="8678" y="21600"/>
                </a:cubicBezTo>
                <a:cubicBezTo>
                  <a:pt x="5690" y="21600"/>
                  <a:pt x="2735" y="20980"/>
                  <a:pt x="-1" y="19780"/>
                </a:cubicBezTo>
              </a:path>
              <a:path w="17356" h="21600" stroke="0" extrusionOk="0">
                <a:moveTo>
                  <a:pt x="17356" y="19780"/>
                </a:moveTo>
                <a:cubicBezTo>
                  <a:pt x="14620" y="20980"/>
                  <a:pt x="11665" y="21599"/>
                  <a:pt x="8678" y="21600"/>
                </a:cubicBezTo>
                <a:cubicBezTo>
                  <a:pt x="5690" y="21600"/>
                  <a:pt x="2735" y="20980"/>
                  <a:pt x="-1" y="19780"/>
                </a:cubicBezTo>
                <a:lnTo>
                  <a:pt x="867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1" name="Line 43"/>
          <p:cNvSpPr>
            <a:spLocks noChangeShapeType="1"/>
          </p:cNvSpPr>
          <p:nvPr/>
        </p:nvSpPr>
        <p:spPr bwMode="auto">
          <a:xfrm flipV="1">
            <a:off x="3935413" y="4772025"/>
            <a:ext cx="1587" cy="3063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2" name="Line 44"/>
          <p:cNvSpPr>
            <a:spLocks noChangeShapeType="1"/>
          </p:cNvSpPr>
          <p:nvPr/>
        </p:nvSpPr>
        <p:spPr bwMode="auto">
          <a:xfrm>
            <a:off x="3675063" y="5092700"/>
            <a:ext cx="522287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3" name="Line 45"/>
          <p:cNvSpPr>
            <a:spLocks noChangeShapeType="1"/>
          </p:cNvSpPr>
          <p:nvPr/>
        </p:nvSpPr>
        <p:spPr bwMode="auto">
          <a:xfrm>
            <a:off x="2984500" y="3962400"/>
            <a:ext cx="13652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4" name="Line 46"/>
          <p:cNvSpPr>
            <a:spLocks noChangeShapeType="1"/>
          </p:cNvSpPr>
          <p:nvPr/>
        </p:nvSpPr>
        <p:spPr bwMode="auto">
          <a:xfrm>
            <a:off x="3121025" y="3933825"/>
            <a:ext cx="207963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7" name="Line 49"/>
          <p:cNvSpPr>
            <a:spLocks noChangeShapeType="1"/>
          </p:cNvSpPr>
          <p:nvPr/>
        </p:nvSpPr>
        <p:spPr bwMode="auto">
          <a:xfrm>
            <a:off x="4625975" y="3962400"/>
            <a:ext cx="207963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8" name="Line 50"/>
          <p:cNvSpPr>
            <a:spLocks noChangeShapeType="1"/>
          </p:cNvSpPr>
          <p:nvPr/>
        </p:nvSpPr>
        <p:spPr bwMode="auto">
          <a:xfrm>
            <a:off x="4625975" y="3863975"/>
            <a:ext cx="207963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9" name="Line 51"/>
          <p:cNvSpPr>
            <a:spLocks noChangeShapeType="1"/>
          </p:cNvSpPr>
          <p:nvPr/>
        </p:nvSpPr>
        <p:spPr bwMode="auto">
          <a:xfrm>
            <a:off x="3121025" y="4003675"/>
            <a:ext cx="207963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0" name="Line 52"/>
          <p:cNvSpPr>
            <a:spLocks noChangeShapeType="1"/>
          </p:cNvSpPr>
          <p:nvPr/>
        </p:nvSpPr>
        <p:spPr bwMode="auto">
          <a:xfrm>
            <a:off x="3371850" y="3962400"/>
            <a:ext cx="406400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3" name="Line 55"/>
          <p:cNvSpPr>
            <a:spLocks noChangeShapeType="1"/>
          </p:cNvSpPr>
          <p:nvPr/>
        </p:nvSpPr>
        <p:spPr bwMode="auto">
          <a:xfrm>
            <a:off x="4156075" y="3906838"/>
            <a:ext cx="46990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4" name="Line 56"/>
          <p:cNvSpPr>
            <a:spLocks noChangeShapeType="1"/>
          </p:cNvSpPr>
          <p:nvPr/>
        </p:nvSpPr>
        <p:spPr bwMode="auto">
          <a:xfrm flipH="1" flipV="1">
            <a:off x="4071938" y="3794125"/>
            <a:ext cx="73025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5" name="Line 57"/>
          <p:cNvSpPr>
            <a:spLocks noChangeShapeType="1"/>
          </p:cNvSpPr>
          <p:nvPr/>
        </p:nvSpPr>
        <p:spPr bwMode="auto">
          <a:xfrm flipH="1">
            <a:off x="3935413" y="3794125"/>
            <a:ext cx="136525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6" name="Line 58"/>
          <p:cNvSpPr>
            <a:spLocks noChangeShapeType="1"/>
          </p:cNvSpPr>
          <p:nvPr/>
        </p:nvSpPr>
        <p:spPr bwMode="auto">
          <a:xfrm flipH="1">
            <a:off x="3873500" y="3808413"/>
            <a:ext cx="52388" cy="555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7" name="Line 59"/>
          <p:cNvSpPr>
            <a:spLocks noChangeShapeType="1"/>
          </p:cNvSpPr>
          <p:nvPr/>
        </p:nvSpPr>
        <p:spPr bwMode="auto">
          <a:xfrm>
            <a:off x="3883025" y="3878263"/>
            <a:ext cx="84138" cy="1111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8" name="Line 60"/>
          <p:cNvSpPr>
            <a:spLocks noChangeShapeType="1"/>
          </p:cNvSpPr>
          <p:nvPr/>
        </p:nvSpPr>
        <p:spPr bwMode="auto">
          <a:xfrm>
            <a:off x="3967163" y="3989388"/>
            <a:ext cx="93662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9" name="Line 61"/>
          <p:cNvSpPr>
            <a:spLocks noChangeShapeType="1"/>
          </p:cNvSpPr>
          <p:nvPr/>
        </p:nvSpPr>
        <p:spPr bwMode="auto">
          <a:xfrm>
            <a:off x="3340100" y="393382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0" name="Line 62"/>
          <p:cNvSpPr>
            <a:spLocks noChangeShapeType="1"/>
          </p:cNvSpPr>
          <p:nvPr/>
        </p:nvSpPr>
        <p:spPr bwMode="auto">
          <a:xfrm>
            <a:off x="3121025" y="3933825"/>
            <a:ext cx="0" cy="69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1" name="Line 63"/>
          <p:cNvSpPr>
            <a:spLocks noChangeShapeType="1"/>
          </p:cNvSpPr>
          <p:nvPr/>
        </p:nvSpPr>
        <p:spPr bwMode="auto">
          <a:xfrm>
            <a:off x="4625975" y="3863975"/>
            <a:ext cx="0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4" name="Line 66"/>
          <p:cNvSpPr>
            <a:spLocks noChangeShapeType="1"/>
          </p:cNvSpPr>
          <p:nvPr/>
        </p:nvSpPr>
        <p:spPr bwMode="auto">
          <a:xfrm>
            <a:off x="4845050" y="3863975"/>
            <a:ext cx="1588" cy="984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5" name="Line 67"/>
          <p:cNvSpPr>
            <a:spLocks noChangeShapeType="1"/>
          </p:cNvSpPr>
          <p:nvPr/>
        </p:nvSpPr>
        <p:spPr bwMode="auto">
          <a:xfrm>
            <a:off x="4845050" y="3919538"/>
            <a:ext cx="1666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7" name="Line 69"/>
          <p:cNvSpPr>
            <a:spLocks noChangeShapeType="1"/>
          </p:cNvSpPr>
          <p:nvPr/>
        </p:nvSpPr>
        <p:spPr bwMode="auto">
          <a:xfrm flipV="1">
            <a:off x="3862388" y="4381500"/>
            <a:ext cx="42862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8" name="Line 70"/>
          <p:cNvSpPr>
            <a:spLocks noChangeShapeType="1"/>
          </p:cNvSpPr>
          <p:nvPr/>
        </p:nvSpPr>
        <p:spPr bwMode="auto">
          <a:xfrm flipV="1">
            <a:off x="3925888" y="4184650"/>
            <a:ext cx="0" cy="196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39" name="Line 71"/>
          <p:cNvSpPr>
            <a:spLocks noChangeShapeType="1"/>
          </p:cNvSpPr>
          <p:nvPr/>
        </p:nvSpPr>
        <p:spPr bwMode="auto">
          <a:xfrm flipV="1">
            <a:off x="3935413" y="4184650"/>
            <a:ext cx="1587" cy="19685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0" name="Line 72"/>
          <p:cNvSpPr>
            <a:spLocks noChangeShapeType="1"/>
          </p:cNvSpPr>
          <p:nvPr/>
        </p:nvSpPr>
        <p:spPr bwMode="auto">
          <a:xfrm flipH="1" flipV="1">
            <a:off x="3946525" y="4381500"/>
            <a:ext cx="41275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2" name="Arc 74"/>
          <p:cNvSpPr>
            <a:spLocks/>
          </p:cNvSpPr>
          <p:nvPr/>
        </p:nvSpPr>
        <p:spPr bwMode="auto">
          <a:xfrm>
            <a:off x="3914775" y="3995738"/>
            <a:ext cx="77788" cy="203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FF0000"/>
          </a:solidFill>
          <a:ln w="20638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3" name="Line 75"/>
          <p:cNvSpPr>
            <a:spLocks noChangeShapeType="1"/>
          </p:cNvSpPr>
          <p:nvPr/>
        </p:nvSpPr>
        <p:spPr bwMode="auto">
          <a:xfrm>
            <a:off x="2733675" y="5762625"/>
            <a:ext cx="2697163" cy="1588"/>
          </a:xfrm>
          <a:prstGeom prst="line">
            <a:avLst/>
          </a:prstGeom>
          <a:noFill/>
          <a:ln w="809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4" name="Arc 76"/>
          <p:cNvSpPr>
            <a:spLocks/>
          </p:cNvSpPr>
          <p:nvPr/>
        </p:nvSpPr>
        <p:spPr bwMode="auto">
          <a:xfrm>
            <a:off x="3910013" y="2482850"/>
            <a:ext cx="134937" cy="222250"/>
          </a:xfrm>
          <a:custGeom>
            <a:avLst/>
            <a:gdLst>
              <a:gd name="G0" fmla="+- 8700 0 0"/>
              <a:gd name="G1" fmla="+- 0 0 0"/>
              <a:gd name="G2" fmla="+- 21600 0 0"/>
              <a:gd name="T0" fmla="*/ 17400 w 17400"/>
              <a:gd name="T1" fmla="*/ 19771 h 21600"/>
              <a:gd name="T2" fmla="*/ 0 w 17400"/>
              <a:gd name="T3" fmla="*/ 19771 h 21600"/>
              <a:gd name="T4" fmla="*/ 8700 w 174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400" h="21600" fill="none" extrusionOk="0">
                <a:moveTo>
                  <a:pt x="17399" y="19770"/>
                </a:moveTo>
                <a:cubicBezTo>
                  <a:pt x="14658" y="20976"/>
                  <a:pt x="11695" y="21599"/>
                  <a:pt x="8700" y="21600"/>
                </a:cubicBezTo>
                <a:cubicBezTo>
                  <a:pt x="5704" y="21600"/>
                  <a:pt x="2741" y="20976"/>
                  <a:pt x="0" y="19770"/>
                </a:cubicBezTo>
              </a:path>
              <a:path w="17400" h="21600" stroke="0" extrusionOk="0">
                <a:moveTo>
                  <a:pt x="17399" y="19770"/>
                </a:moveTo>
                <a:cubicBezTo>
                  <a:pt x="14658" y="20976"/>
                  <a:pt x="11695" y="21599"/>
                  <a:pt x="8700" y="21600"/>
                </a:cubicBezTo>
                <a:cubicBezTo>
                  <a:pt x="5704" y="21600"/>
                  <a:pt x="2741" y="20976"/>
                  <a:pt x="0" y="19770"/>
                </a:cubicBezTo>
                <a:lnTo>
                  <a:pt x="870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5" name="Line 77"/>
          <p:cNvSpPr>
            <a:spLocks noChangeShapeType="1"/>
          </p:cNvSpPr>
          <p:nvPr/>
        </p:nvSpPr>
        <p:spPr bwMode="auto">
          <a:xfrm flipV="1">
            <a:off x="3978275" y="2593975"/>
            <a:ext cx="0" cy="390525"/>
          </a:xfrm>
          <a:prstGeom prst="line">
            <a:avLst/>
          </a:prstGeom>
          <a:noFill/>
          <a:ln w="412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46" name="Rectangle 78"/>
          <p:cNvSpPr>
            <a:spLocks noChangeArrowheads="1"/>
          </p:cNvSpPr>
          <p:nvPr/>
        </p:nvSpPr>
        <p:spPr bwMode="auto">
          <a:xfrm>
            <a:off x="3603625" y="2203450"/>
            <a:ext cx="8731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Exhaust</a:t>
            </a:r>
            <a:endParaRPr lang="en-US"/>
          </a:p>
        </p:txBody>
      </p:sp>
      <p:sp>
        <p:nvSpPr>
          <p:cNvPr id="58447" name="Rectangle 79"/>
          <p:cNvSpPr>
            <a:spLocks noChangeArrowheads="1"/>
          </p:cNvSpPr>
          <p:nvPr/>
        </p:nvSpPr>
        <p:spPr bwMode="auto">
          <a:xfrm>
            <a:off x="3738563" y="3376613"/>
            <a:ext cx="9556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Chimney</a:t>
            </a:r>
            <a:endParaRPr lang="en-US"/>
          </a:p>
        </p:txBody>
      </p:sp>
      <p:sp>
        <p:nvSpPr>
          <p:cNvPr id="58448" name="Rectangle 80"/>
          <p:cNvSpPr>
            <a:spLocks noChangeArrowheads="1"/>
          </p:cNvSpPr>
          <p:nvPr/>
        </p:nvSpPr>
        <p:spPr bwMode="auto">
          <a:xfrm>
            <a:off x="2287588" y="3824288"/>
            <a:ext cx="6731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Igniter</a:t>
            </a:r>
            <a:endParaRPr lang="en-US"/>
          </a:p>
        </p:txBody>
      </p:sp>
      <p:sp>
        <p:nvSpPr>
          <p:cNvPr id="58449" name="Rectangle 81"/>
          <p:cNvSpPr>
            <a:spLocks noChangeArrowheads="1"/>
          </p:cNvSpPr>
          <p:nvPr/>
        </p:nvSpPr>
        <p:spPr bwMode="auto">
          <a:xfrm>
            <a:off x="2600325" y="4895850"/>
            <a:ext cx="1117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Hydrogen </a:t>
            </a:r>
            <a:endParaRPr lang="en-US"/>
          </a:p>
        </p:txBody>
      </p:sp>
      <p:sp>
        <p:nvSpPr>
          <p:cNvPr id="58450" name="Rectangle 82"/>
          <p:cNvSpPr>
            <a:spLocks noChangeArrowheads="1"/>
          </p:cNvSpPr>
          <p:nvPr/>
        </p:nvSpPr>
        <p:spPr bwMode="auto">
          <a:xfrm>
            <a:off x="2600325" y="5121275"/>
            <a:ext cx="4572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Inlet</a:t>
            </a:r>
            <a:endParaRPr lang="en-US"/>
          </a:p>
        </p:txBody>
      </p:sp>
      <p:sp>
        <p:nvSpPr>
          <p:cNvPr id="58451" name="Rectangle 83"/>
          <p:cNvSpPr>
            <a:spLocks noChangeArrowheads="1"/>
          </p:cNvSpPr>
          <p:nvPr/>
        </p:nvSpPr>
        <p:spPr bwMode="auto">
          <a:xfrm>
            <a:off x="4768850" y="4868863"/>
            <a:ext cx="9017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Column </a:t>
            </a:r>
            <a:endParaRPr lang="en-US"/>
          </a:p>
        </p:txBody>
      </p:sp>
      <p:sp>
        <p:nvSpPr>
          <p:cNvPr id="58452" name="Rectangle 84"/>
          <p:cNvSpPr>
            <a:spLocks noChangeArrowheads="1"/>
          </p:cNvSpPr>
          <p:nvPr/>
        </p:nvSpPr>
        <p:spPr bwMode="auto">
          <a:xfrm>
            <a:off x="4768850" y="5094288"/>
            <a:ext cx="8191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Effluent</a:t>
            </a:r>
            <a:endParaRPr lang="en-US"/>
          </a:p>
        </p:txBody>
      </p:sp>
      <p:sp>
        <p:nvSpPr>
          <p:cNvPr id="58454" name="Rectangle 86"/>
          <p:cNvSpPr>
            <a:spLocks noChangeArrowheads="1"/>
          </p:cNvSpPr>
          <p:nvPr/>
        </p:nvSpPr>
        <p:spPr bwMode="auto">
          <a:xfrm>
            <a:off x="5033963" y="3765550"/>
            <a:ext cx="20447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New York" charset="0"/>
              </a:rPr>
              <a:t>Collector Electrode</a:t>
            </a:r>
            <a:endParaRPr lang="en-US"/>
          </a:p>
        </p:txBody>
      </p:sp>
      <p:sp>
        <p:nvSpPr>
          <p:cNvPr id="58455" name="Rectangle 87"/>
          <p:cNvSpPr>
            <a:spLocks noChangeArrowheads="1"/>
          </p:cNvSpPr>
          <p:nvPr/>
        </p:nvSpPr>
        <p:spPr bwMode="auto">
          <a:xfrm>
            <a:off x="2705100" y="5816600"/>
            <a:ext cx="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endParaRPr lang="en-US" sz="1900">
              <a:solidFill>
                <a:srgbClr val="000000"/>
              </a:solidFill>
              <a:latin typeface="New York" charset="0"/>
            </a:endParaRPr>
          </a:p>
          <a:p>
            <a:endParaRPr lang="en-US"/>
          </a:p>
        </p:txBody>
      </p:sp>
      <p:sp>
        <p:nvSpPr>
          <p:cNvPr id="58456" name="Rectangle 88"/>
          <p:cNvSpPr>
            <a:spLocks noChangeArrowheads="1"/>
          </p:cNvSpPr>
          <p:nvPr/>
        </p:nvSpPr>
        <p:spPr bwMode="auto">
          <a:xfrm>
            <a:off x="762000" y="838200"/>
            <a:ext cx="8210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Schematic Diagram of Flame Ionization Detector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81000" y="1981200"/>
            <a:ext cx="86106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000"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3200">
                <a:cs typeface="Times New Roman" pitchFamily="18" charset="0"/>
              </a:rPr>
              <a:t>Measures the changes of thermal conductivity due to the sample (</a:t>
            </a:r>
            <a:r>
              <a:rPr lang="en-US" sz="3200">
                <a:latin typeface="Symbol" pitchFamily="18" charset="2"/>
                <a:cs typeface="Times New Roman" pitchFamily="18" charset="0"/>
              </a:rPr>
              <a:t>m</a:t>
            </a:r>
            <a:r>
              <a:rPr lang="en-US" sz="3200">
                <a:cs typeface="Times New Roman" pitchFamily="18" charset="0"/>
              </a:rPr>
              <a:t>g).  Sample can be recovered.</a:t>
            </a:r>
          </a:p>
          <a:p>
            <a:pPr>
              <a:spcBef>
                <a:spcPct val="50000"/>
              </a:spcBef>
            </a:pPr>
            <a:r>
              <a:rPr lang="en-US" sz="2800">
                <a:cs typeface="Times New Roman" pitchFamily="18" charset="0"/>
              </a:rPr>
              <a:t> 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565150"/>
            <a:ext cx="7772400" cy="1143000"/>
          </a:xfrm>
        </p:spPr>
        <p:txBody>
          <a:bodyPr/>
          <a:lstStyle/>
          <a:p>
            <a:r>
              <a:rPr lang="en-US" sz="4000"/>
              <a:t>Thermal Conductivity Detector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z="4000"/>
              <a:t>Thermal Conductivity Detector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762000" y="1976438"/>
            <a:ext cx="8001000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Principal: The thermal balance of a heated filament</a:t>
            </a:r>
          </a:p>
          <a:p>
            <a:pPr>
              <a:spcBef>
                <a:spcPct val="50000"/>
              </a:spcBef>
            </a:pPr>
            <a:endParaRPr lang="en-US" sz="2000"/>
          </a:p>
          <a:p>
            <a:pPr>
              <a:spcBef>
                <a:spcPct val="50000"/>
              </a:spcBef>
            </a:pPr>
            <a:r>
              <a:rPr lang="en-US" sz="2800"/>
              <a:t>Electrical power is converted to heat in a  filament and the temperature will climb until heat power loss form the filament equals the electrical power input.</a:t>
            </a:r>
          </a:p>
          <a:p>
            <a:pPr>
              <a:spcBef>
                <a:spcPct val="50000"/>
              </a:spcBef>
            </a:pPr>
            <a:r>
              <a:rPr lang="en-US" sz="2800"/>
              <a:t>The filament may loose heat by radiation to a cooler surface by conduction to the molecules which contact with the filament.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">
  <a:themeElements>
    <a:clrScheme name="Contemporary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9999"/>
      </a:accent1>
      <a:accent2>
        <a:srgbClr val="FF9933"/>
      </a:accent2>
      <a:accent3>
        <a:srgbClr val="AAB8E2"/>
      </a:accent3>
      <a:accent4>
        <a:srgbClr val="DADADA"/>
      </a:accent4>
      <a:accent5>
        <a:srgbClr val="AACACA"/>
      </a:accent5>
      <a:accent6>
        <a:srgbClr val="E78A2D"/>
      </a:accent6>
      <a:hlink>
        <a:srgbClr val="330099"/>
      </a:hlink>
      <a:folHlink>
        <a:srgbClr val="CBCBCB"/>
      </a:folHlink>
    </a:clrScheme>
    <a:fontScheme name="Contemporar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ontemporary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9999"/>
        </a:accent1>
        <a:accent2>
          <a:srgbClr val="FF9933"/>
        </a:accent2>
        <a:accent3>
          <a:srgbClr val="AAB8E2"/>
        </a:accent3>
        <a:accent4>
          <a:srgbClr val="DADADA"/>
        </a:accent4>
        <a:accent5>
          <a:srgbClr val="AACACA"/>
        </a:accent5>
        <a:accent6>
          <a:srgbClr val="E78A2D"/>
        </a:accent6>
        <a:hlink>
          <a:srgbClr val="330099"/>
        </a:hlink>
        <a:folHlink>
          <a:srgbClr val="CBC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ry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</TotalTime>
  <Words>850</Words>
  <Application>Microsoft Office PowerPoint</Application>
  <PresentationFormat>On-screen Show (4:3)</PresentationFormat>
  <Paragraphs>292</Paragraphs>
  <Slides>31</Slides>
  <Notes>31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Times New Roman</vt:lpstr>
      <vt:lpstr>Arial</vt:lpstr>
      <vt:lpstr>New York</vt:lpstr>
      <vt:lpstr>Symbol</vt:lpstr>
      <vt:lpstr>Monotype Sorts</vt:lpstr>
      <vt:lpstr>Wingdings</vt:lpstr>
      <vt:lpstr>Contemporary</vt:lpstr>
      <vt:lpstr>Bitmap Image</vt:lpstr>
      <vt:lpstr>GAS LIQUID CHROMATOGRAPHY</vt:lpstr>
      <vt:lpstr>Gas Liquid Chromatography</vt:lpstr>
      <vt:lpstr>Most Common Stationary Phases</vt:lpstr>
      <vt:lpstr>Gas Chromatography</vt:lpstr>
      <vt:lpstr>Slide 5</vt:lpstr>
      <vt:lpstr>Slide 6</vt:lpstr>
      <vt:lpstr>Slide 7</vt:lpstr>
      <vt:lpstr>Thermal Conductivity Detector</vt:lpstr>
      <vt:lpstr>Thermal Conductivity Detector</vt:lpstr>
      <vt:lpstr>Thermal Conductivity Basics</vt:lpstr>
      <vt:lpstr>Slide 11</vt:lpstr>
      <vt:lpstr>Relative Thermal Conductivity</vt:lpstr>
      <vt:lpstr>Thermal Conductivity Detector</vt:lpstr>
      <vt:lpstr>Slide 14</vt:lpstr>
      <vt:lpstr>Electron Capture Detector</vt:lpstr>
      <vt:lpstr>Electron Capture Detector</vt:lpstr>
      <vt:lpstr>Electron Capture Detector</vt:lpstr>
      <vt:lpstr>Slide 18</vt:lpstr>
      <vt:lpstr>Slide 19</vt:lpstr>
      <vt:lpstr>Slide 20</vt:lpstr>
      <vt:lpstr>  Gas Chromatography Application    </vt:lpstr>
      <vt:lpstr>Slide 22</vt:lpstr>
      <vt:lpstr>Slide 23</vt:lpstr>
      <vt:lpstr>Retention Times</vt:lpstr>
      <vt:lpstr>Slide 25</vt:lpstr>
      <vt:lpstr>Slide 26</vt:lpstr>
      <vt:lpstr>Gas Chromatogram of Methyl Esters of Fatty Acids </vt:lpstr>
      <vt:lpstr>Slide 28</vt:lpstr>
      <vt:lpstr>Slide 29</vt:lpstr>
      <vt:lpstr>Effects of Derivation</vt:lpstr>
      <vt:lpstr>Slide 31</vt:lpstr>
    </vt:vector>
  </TitlesOfParts>
  <Company>The Ohio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JaeHwan Lee</dc:creator>
  <cp:lastModifiedBy>Anjum Aqueel</cp:lastModifiedBy>
  <cp:revision>86</cp:revision>
  <dcterms:created xsi:type="dcterms:W3CDTF">2001-09-12T17:03:57Z</dcterms:created>
  <dcterms:modified xsi:type="dcterms:W3CDTF">2011-12-08T04:47:30Z</dcterms:modified>
</cp:coreProperties>
</file>