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256" r:id="rId2"/>
    <p:sldId id="257" r:id="rId3"/>
    <p:sldId id="265" r:id="rId4"/>
    <p:sldId id="266" r:id="rId5"/>
    <p:sldId id="264" r:id="rId6"/>
    <p:sldId id="258" r:id="rId7"/>
    <p:sldId id="259" r:id="rId8"/>
    <p:sldId id="260" r:id="rId9"/>
    <p:sldId id="261" r:id="rId10"/>
    <p:sldId id="262" r:id="rId11"/>
    <p:sldId id="263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24680" autoAdjust="0"/>
    <p:restoredTop sz="51351" autoAdjust="0"/>
  </p:normalViewPr>
  <p:slideViewPr>
    <p:cSldViewPr>
      <p:cViewPr varScale="1">
        <p:scale>
          <a:sx n="74" d="100"/>
          <a:sy n="74" d="100"/>
        </p:scale>
        <p:origin x="-8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charset="0"/>
              </a:defRPr>
            </a:lvl1pPr>
          </a:lstStyle>
          <a:p>
            <a:fld id="{DD73FA18-7C14-491E-9B26-9A634652CCC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08EDE3-D7D1-431B-9EF4-02989E102EE7}" type="slidenum">
              <a:rPr lang="en-US"/>
              <a:pPr/>
              <a:t>1</a:t>
            </a:fld>
            <a:endParaRPr lang="en-US"/>
          </a:p>
        </p:txBody>
      </p:sp>
      <p:sp>
        <p:nvSpPr>
          <p:cNvPr id="40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Gel Electrophoresis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1828800" cy="6856413"/>
            <a:chOff x="0" y="0"/>
            <a:chExt cx="1152" cy="4319"/>
          </a:xfrm>
        </p:grpSpPr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52" cy="10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en-US" sz="2400" b="0">
                <a:latin typeface="Times New Roman" charset="0"/>
              </a:endParaRPr>
            </a:p>
          </p:txBody>
        </p:sp>
        <p:sp>
          <p:nvSpPr>
            <p:cNvPr id="6148" name="Rectangle 4"/>
            <p:cNvSpPr>
              <a:spLocks noChangeArrowheads="1"/>
            </p:cNvSpPr>
            <p:nvPr/>
          </p:nvSpPr>
          <p:spPr bwMode="auto">
            <a:xfrm>
              <a:off x="0" y="2400"/>
              <a:ext cx="1152" cy="1919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en-US" sz="2400" b="0">
                <a:latin typeface="Times New Roman" charset="0"/>
              </a:endParaRPr>
            </a:p>
          </p:txBody>
        </p:sp>
        <p:pic>
          <p:nvPicPr>
            <p:cNvPr id="6149" name="Picture 5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028"/>
              <a:ext cx="1152" cy="1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50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1905000" y="1676400"/>
            <a:ext cx="6934200" cy="21161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911350" y="3968750"/>
            <a:ext cx="6400800" cy="1752600"/>
          </a:xfrm>
        </p:spPr>
        <p:txBody>
          <a:bodyPr/>
          <a:lstStyle>
            <a:lvl1pPr marL="0" indent="0">
              <a:buFont typeface="Symbol" pitchFamily="18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1828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9624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04A140C-2E7C-442B-A83D-8CFC275A1D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21AB83-29D1-4C77-B40A-E36506CA36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00" y="3048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3048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2E00B0-043C-4068-8788-2A84B57511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F1D3E-0F71-4AB5-9A49-80FE2DB909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281F-5E81-4899-AF02-152E734CAF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6002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1FA1B-3C09-460F-A6E8-8A8DC01FF6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36299-1DE9-4035-AD33-347CA58D63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A21A0-DB28-45D3-BEEB-3273B241CF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CFBE3-0166-4FEB-8E02-C025190517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2F6E12-5453-4490-8D70-4568A5CCAB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E8E81-0552-45E0-886A-3F087D6E28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14166" t="5554" r="835" b="77779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1143000" cy="6856413"/>
            <a:chOff x="0" y="0"/>
            <a:chExt cx="720" cy="4319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720" cy="33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en-US" sz="2400" b="0">
                <a:latin typeface="Times New Roman" charset="0"/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>
              <a:off x="0" y="2016"/>
              <a:ext cx="720" cy="230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en-US" sz="2400" b="0">
                <a:latin typeface="Times New Roman" charset="0"/>
              </a:endParaRPr>
            </a:p>
          </p:txBody>
        </p:sp>
        <p:pic>
          <p:nvPicPr>
            <p:cNvPr id="5125" name="Picture 5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312"/>
              <a:ext cx="720" cy="1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304800"/>
            <a:ext cx="7772400" cy="12065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00200"/>
            <a:ext cx="7772400" cy="4495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4008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4008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fld id="{3883503D-3730-405F-AE97-DD55796D8C15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Symbol" pitchFamily="18" charset="2"/>
        <a:buChar char="¨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600200" y="1219200"/>
            <a:ext cx="6705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sz="4800">
                <a:solidFill>
                  <a:schemeClr val="accent1"/>
                </a:solidFill>
              </a:rPr>
              <a:t>Gel Electrophoresis</a:t>
            </a:r>
          </a:p>
        </p:txBody>
      </p:sp>
      <p:pic>
        <p:nvPicPr>
          <p:cNvPr id="2052" name="Picture 4" descr="D:\Data\Biotech Explorer\DNA Fingerprinting kit\DNAFPRevB\DNAFPmanRevD\manualDNAFP1m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590800"/>
            <a:ext cx="3357563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1"/>
                </a:solidFill>
                <a:latin typeface="Arial" charset="0"/>
              </a:rPr>
              <a:t>PROCEDURE (CONTINUED)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It will take about 30 minutes for the gel to run.</a:t>
            </a:r>
          </a:p>
          <a:p>
            <a:pPr>
              <a:lnSpc>
                <a:spcPct val="90000"/>
              </a:lnSpc>
            </a:pPr>
            <a:r>
              <a:rPr lang="en-US"/>
              <a:t>Turn off power supply and remove electrodes.</a:t>
            </a:r>
          </a:p>
          <a:p>
            <a:pPr>
              <a:lnSpc>
                <a:spcPct val="90000"/>
              </a:lnSpc>
            </a:pPr>
            <a:r>
              <a:rPr lang="en-US"/>
              <a:t>Pour off buffer into the designated container.</a:t>
            </a:r>
          </a:p>
          <a:p>
            <a:pPr>
              <a:lnSpc>
                <a:spcPct val="90000"/>
              </a:lnSpc>
            </a:pPr>
            <a:r>
              <a:rPr lang="en-US"/>
              <a:t>Carefully remove gel from gel box and place in glad container and cover with stain.</a:t>
            </a:r>
          </a:p>
          <a:p>
            <a:pPr>
              <a:lnSpc>
                <a:spcPct val="90000"/>
              </a:lnSpc>
            </a:pPr>
            <a:r>
              <a:rPr lang="en-US"/>
              <a:t>Store in appropriate location.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>
                <a:solidFill>
                  <a:schemeClr val="accent1"/>
                </a:solidFill>
                <a:latin typeface="Arial" charset="0"/>
              </a:rPr>
              <a:t>What is significant about the bubbles?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They indicate that electrolysis of water is taking place.</a:t>
            </a:r>
          </a:p>
          <a:p>
            <a:r>
              <a:rPr lang="en-US"/>
              <a:t>One electrode will have a lot of bubbles and the other will have a lesser amount.  Why the difference?</a:t>
            </a:r>
          </a:p>
          <a:p>
            <a:r>
              <a:rPr lang="en-US"/>
              <a:t>The formula for water is H</a:t>
            </a:r>
            <a:r>
              <a:rPr lang="en-US" baseline="-25000"/>
              <a:t>2</a:t>
            </a:r>
            <a:r>
              <a:rPr lang="en-US"/>
              <a:t>O and the splitting of the molecule will produce twice as many atoms of hydrogen.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584325" y="422275"/>
            <a:ext cx="1841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lang="en-US" sz="2400" b="0">
              <a:latin typeface="Times New Roman" charset="0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812925" y="500063"/>
            <a:ext cx="653415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/>
              <a:t>What is Gel Electrophoresis?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736725" y="1490663"/>
            <a:ext cx="7026275" cy="458587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FFFFFF"/>
                </a:solidFill>
              </a:rPr>
              <a:t>Gel electrophoresis separates</a:t>
            </a:r>
          </a:p>
          <a:p>
            <a:r>
              <a:rPr lang="en-US" sz="3200" dirty="0">
                <a:solidFill>
                  <a:srgbClr val="FFFFFF"/>
                </a:solidFill>
              </a:rPr>
              <a:t>molecules on the basis of their charge and size.  The charged macromolecules migrate across a span of gel because they are placed in an electrical field.  The gel acts as a </a:t>
            </a:r>
            <a:r>
              <a:rPr lang="en-US" sz="3200" dirty="0" smtClean="0">
                <a:solidFill>
                  <a:srgbClr val="FFFFFF"/>
                </a:solidFill>
              </a:rPr>
              <a:t>sieve </a:t>
            </a:r>
            <a:r>
              <a:rPr lang="en-US" sz="3200" dirty="0">
                <a:solidFill>
                  <a:srgbClr val="FFFFFF"/>
                </a:solidFill>
              </a:rPr>
              <a:t>to retard the passage of molecules according to their size and shape.</a:t>
            </a:r>
            <a:r>
              <a:rPr lang="en-US" dirty="0"/>
              <a:t> </a:t>
            </a:r>
            <a:endParaRPr lang="en-US" sz="3200" dirty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0"/>
            <a:ext cx="7772400" cy="1206500"/>
          </a:xfrm>
        </p:spPr>
        <p:txBody>
          <a:bodyPr/>
          <a:lstStyle/>
          <a:p>
            <a:pPr algn="ctr"/>
            <a:r>
              <a:rPr lang="en-US" b="1"/>
              <a:t>BIOTECHNOLOGY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066800"/>
            <a:ext cx="7772400" cy="5257800"/>
          </a:xfrm>
        </p:spPr>
        <p:txBody>
          <a:bodyPr/>
          <a:lstStyle/>
          <a:p>
            <a:r>
              <a:rPr lang="en-US" sz="2800" b="1"/>
              <a:t>One of the basic tools of modern biotechnology is gene splicing.</a:t>
            </a:r>
          </a:p>
          <a:p>
            <a:endParaRPr lang="en-US" sz="2800" b="1"/>
          </a:p>
          <a:p>
            <a:r>
              <a:rPr lang="en-US" sz="2800" b="1"/>
              <a:t>This is the process of removing a functional DNA fragment ( a gene) from one organism and combining it with the DNA of another organism to study how the gene works.</a:t>
            </a:r>
          </a:p>
          <a:p>
            <a:pPr>
              <a:buFont typeface="Symbol" pitchFamily="18" charset="2"/>
              <a:buNone/>
            </a:pPr>
            <a:endParaRPr lang="en-US" sz="2800" b="1"/>
          </a:p>
          <a:p>
            <a:r>
              <a:rPr lang="en-US" sz="2800" b="1"/>
              <a:t>The desired result is to have the new organisms carry out the expression of the gene that has been inserted.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/>
              <a:t>Restriction Enzymes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The ability to cut and paste DNA predictably is due to the use of restriction enzymes.</a:t>
            </a:r>
          </a:p>
          <a:p>
            <a:pPr>
              <a:lnSpc>
                <a:spcPct val="90000"/>
              </a:lnSpc>
            </a:pPr>
            <a:r>
              <a:rPr lang="en-US"/>
              <a:t>They were first identified in and isolated from the bacteria that use them as a natural defense mechanism to cut up the invading DNA of bacteriophages – viruses that infect bacteria.</a:t>
            </a:r>
          </a:p>
          <a:p>
            <a:pPr>
              <a:lnSpc>
                <a:spcPct val="90000"/>
              </a:lnSpc>
            </a:pPr>
            <a:r>
              <a:rPr lang="en-US"/>
              <a:t>They are named for the 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057400" y="1066800"/>
            <a:ext cx="6400800" cy="3352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sz="3200"/>
              <a:t>The negatively charged particles move toward the positive electrode while the the positive charge particles move toward the negative electrode. 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524000" y="762000"/>
            <a:ext cx="734695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accent1"/>
                </a:solidFill>
              </a:rPr>
              <a:t>How does electrophoresis work?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584325" y="1947863"/>
            <a:ext cx="6694488" cy="4486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/>
              <a:t> The gel is made from agar</a:t>
            </a:r>
          </a:p>
          <a:p>
            <a:pPr>
              <a:buFontTx/>
              <a:buChar char="•"/>
            </a:pPr>
            <a:r>
              <a:rPr lang="en-US"/>
              <a:t> DNA is a negative molecules</a:t>
            </a:r>
          </a:p>
          <a:p>
            <a:pPr>
              <a:buFontTx/>
              <a:buChar char="•"/>
            </a:pPr>
            <a:r>
              <a:rPr lang="en-US"/>
              <a:t> Molecules sort based on</a:t>
            </a:r>
          </a:p>
          <a:p>
            <a:pPr lvl="1">
              <a:buFontTx/>
              <a:buChar char="•"/>
            </a:pPr>
            <a:r>
              <a:rPr lang="en-US"/>
              <a:t>Charge</a:t>
            </a:r>
          </a:p>
          <a:p>
            <a:pPr lvl="1">
              <a:buFontTx/>
              <a:buChar char="•"/>
            </a:pPr>
            <a:r>
              <a:rPr lang="en-US"/>
              <a:t>Size</a:t>
            </a:r>
          </a:p>
          <a:p>
            <a:pPr lvl="1">
              <a:buFontTx/>
              <a:buChar char="•"/>
            </a:pPr>
            <a:r>
              <a:rPr lang="en-US"/>
              <a:t>shape</a:t>
            </a:r>
          </a:p>
          <a:p>
            <a:pPr>
              <a:buFontTx/>
              <a:buChar char="•"/>
            </a:pPr>
            <a:endParaRPr lang="en-US"/>
          </a:p>
          <a:p>
            <a:pPr>
              <a:buFontTx/>
              <a:buChar char="•"/>
            </a:pP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chemeClr val="accent1"/>
                </a:solidFill>
                <a:latin typeface="Arial" charset="0"/>
              </a:rPr>
              <a:t>What is agar?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600200" y="2286000"/>
            <a:ext cx="670560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Agar comes from sea weed.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508125" y="3548063"/>
            <a:ext cx="442595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/>
              <a:t>What is it used for?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676400" y="5181600"/>
            <a:ext cx="7010400" cy="1190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gel is 1% agarous and has no electrical charge.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chemeClr val="accent1"/>
                </a:solidFill>
                <a:latin typeface="Arial" charset="0"/>
              </a:rPr>
              <a:t>How does it work?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219200" y="1981200"/>
            <a:ext cx="7924800" cy="42370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 DNA is cut into smaller fragments.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 Loading dye is used to indicate the fragments of DNA are behind the dye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 The negative DNA molecule is attracted to the positive electrode.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The  smallest fragments move the greatest distance.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chemeClr val="accent1"/>
                </a:solidFill>
                <a:latin typeface="Arial" charset="0"/>
              </a:rPr>
              <a:t>Procedure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Remove comb and observe wells.</a:t>
            </a:r>
          </a:p>
          <a:p>
            <a:r>
              <a:rPr lang="en-US" sz="2800" dirty="0"/>
              <a:t>Place carbon paper in each end of the tray.</a:t>
            </a:r>
          </a:p>
          <a:p>
            <a:r>
              <a:rPr lang="en-US" sz="2800" dirty="0"/>
              <a:t>Cover with buffer, making sure the allow buffer to overflow into each end of the tray.</a:t>
            </a:r>
          </a:p>
          <a:p>
            <a:r>
              <a:rPr lang="en-US" sz="2800" dirty="0"/>
              <a:t>Load gels.</a:t>
            </a:r>
          </a:p>
          <a:p>
            <a:r>
              <a:rPr lang="en-US" sz="2800" dirty="0"/>
              <a:t>Connect the electrodes.</a:t>
            </a:r>
          </a:p>
          <a:p>
            <a:r>
              <a:rPr lang="en-US" sz="2800" dirty="0"/>
              <a:t>Turn on power supply.</a:t>
            </a:r>
          </a:p>
          <a:p>
            <a:r>
              <a:rPr lang="en-US" sz="2800" dirty="0"/>
              <a:t>Allow gels to run – make sure you see bubbles coming from the electrodes.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build="p" autoUpdateAnimBg="0"/>
    </p:bldLst>
  </p:timing>
</p:sld>
</file>

<file path=ppt/theme/theme1.xml><?xml version="1.0" encoding="utf-8"?>
<a:theme xmlns:a="http://schemas.openxmlformats.org/drawingml/2006/main" name="Lock And Key">
  <a:themeElements>
    <a:clrScheme name="Lock And Key 1">
      <a:dk1>
        <a:srgbClr val="200B5B"/>
      </a:dk1>
      <a:lt1>
        <a:srgbClr val="EAEAEA"/>
      </a:lt1>
      <a:dk2>
        <a:srgbClr val="6600FF"/>
      </a:dk2>
      <a:lt2>
        <a:srgbClr val="FFCC66"/>
      </a:lt2>
      <a:accent1>
        <a:srgbClr val="EEB00B"/>
      </a:accent1>
      <a:accent2>
        <a:srgbClr val="6600CC"/>
      </a:accent2>
      <a:accent3>
        <a:srgbClr val="B8AAFF"/>
      </a:accent3>
      <a:accent4>
        <a:srgbClr val="C8C8C8"/>
      </a:accent4>
      <a:accent5>
        <a:srgbClr val="F5D4AA"/>
      </a:accent5>
      <a:accent6>
        <a:srgbClr val="5C00B9"/>
      </a:accent6>
      <a:hlink>
        <a:srgbClr val="FF33CC"/>
      </a:hlink>
      <a:folHlink>
        <a:srgbClr val="CC99FF"/>
      </a:folHlink>
    </a:clrScheme>
    <a:fontScheme name="Lock And Ke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ock And Key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ck And Key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ck And Key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ck And Key 4">
        <a:dk1>
          <a:srgbClr val="330000"/>
        </a:dk1>
        <a:lt1>
          <a:srgbClr val="FFFFCC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AAAAAA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ck And Key 5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ock And Key 6">
        <a:dk1>
          <a:srgbClr val="003300"/>
        </a:dk1>
        <a:lt1>
          <a:srgbClr val="FFFFCC"/>
        </a:lt1>
        <a:dk2>
          <a:srgbClr val="999933"/>
        </a:dk2>
        <a:lt2>
          <a:srgbClr val="FFFF66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99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200B5B"/>
    </a:dk1>
    <a:lt1>
      <a:srgbClr val="FFCC00"/>
    </a:lt1>
    <a:dk2>
      <a:srgbClr val="6600FF"/>
    </a:dk2>
    <a:lt2>
      <a:srgbClr val="FFCC66"/>
    </a:lt2>
    <a:accent1>
      <a:srgbClr val="EEB00B"/>
    </a:accent1>
    <a:accent2>
      <a:srgbClr val="6600CC"/>
    </a:accent2>
    <a:accent3>
      <a:srgbClr val="B8AAFF"/>
    </a:accent3>
    <a:accent4>
      <a:srgbClr val="DAAE00"/>
    </a:accent4>
    <a:accent5>
      <a:srgbClr val="F5D4AA"/>
    </a:accent5>
    <a:accent6>
      <a:srgbClr val="5C00B9"/>
    </a:accent6>
    <a:hlink>
      <a:srgbClr val="FF33CC"/>
    </a:hlink>
    <a:folHlink>
      <a:srgbClr val="CC99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Designs\Lock And Key.pot</Template>
  <TotalTime>7584</TotalTime>
  <Words>480</Words>
  <Application>Microsoft Office PowerPoint</Application>
  <PresentationFormat>On-screen Show (4:3)</PresentationFormat>
  <Paragraphs>51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Times New Roman</vt:lpstr>
      <vt:lpstr>Symbol</vt:lpstr>
      <vt:lpstr>Arial</vt:lpstr>
      <vt:lpstr>Lock And Key</vt:lpstr>
      <vt:lpstr>Slide 1</vt:lpstr>
      <vt:lpstr>Slide 2</vt:lpstr>
      <vt:lpstr>BIOTECHNOLOGY</vt:lpstr>
      <vt:lpstr>Restriction Enzymes</vt:lpstr>
      <vt:lpstr>Slide 5</vt:lpstr>
      <vt:lpstr>Slide 6</vt:lpstr>
      <vt:lpstr>What is agar?</vt:lpstr>
      <vt:lpstr>How does it work?</vt:lpstr>
      <vt:lpstr>Procedure</vt:lpstr>
      <vt:lpstr>PROCEDURE (CONTINUED)</vt:lpstr>
      <vt:lpstr>What is significant about the bubbles?</vt:lpstr>
    </vt:vector>
  </TitlesOfParts>
  <Company>JEFFERSON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Coley_LT1</dc:creator>
  <cp:lastModifiedBy> </cp:lastModifiedBy>
  <cp:revision>6</cp:revision>
  <dcterms:created xsi:type="dcterms:W3CDTF">2001-03-25T17:46:18Z</dcterms:created>
  <dcterms:modified xsi:type="dcterms:W3CDTF">2011-10-27T05:37:30Z</dcterms:modified>
</cp:coreProperties>
</file>