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81" r:id="rId3"/>
    <p:sldId id="276" r:id="rId4"/>
    <p:sldId id="267" r:id="rId5"/>
    <p:sldId id="268" r:id="rId6"/>
    <p:sldId id="275" r:id="rId7"/>
    <p:sldId id="278" r:id="rId8"/>
    <p:sldId id="279" r:id="rId9"/>
    <p:sldId id="280" r:id="rId10"/>
    <p:sldId id="264" r:id="rId11"/>
    <p:sldId id="266" r:id="rId12"/>
    <p:sldId id="296" r:id="rId13"/>
    <p:sldId id="297" r:id="rId14"/>
    <p:sldId id="298" r:id="rId15"/>
    <p:sldId id="293" r:id="rId16"/>
    <p:sldId id="283" r:id="rId17"/>
    <p:sldId id="257" r:id="rId18"/>
    <p:sldId id="259" r:id="rId19"/>
    <p:sldId id="299" r:id="rId20"/>
    <p:sldId id="300" r:id="rId21"/>
    <p:sldId id="302" r:id="rId22"/>
    <p:sldId id="303" r:id="rId23"/>
    <p:sldId id="304" r:id="rId24"/>
    <p:sldId id="305" r:id="rId25"/>
    <p:sldId id="306" r:id="rId26"/>
    <p:sldId id="307" r:id="rId27"/>
    <p:sldId id="308" r:id="rId28"/>
    <p:sldId id="312" r:id="rId29"/>
    <p:sldId id="313" r:id="rId30"/>
    <p:sldId id="314" r:id="rId31"/>
    <p:sldId id="315" r:id="rId32"/>
    <p:sldId id="31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9048" autoAdjust="0"/>
  </p:normalViewPr>
  <p:slideViewPr>
    <p:cSldViewPr snapToGrid="0">
      <p:cViewPr varScale="1">
        <p:scale>
          <a:sx n="55" d="100"/>
          <a:sy n="55" d="100"/>
        </p:scale>
        <p:origin x="-972"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1F4FD0-F086-4EDF-BFF7-0F3BB4B67F01}" type="datetimeFigureOut">
              <a:rPr lang="en-US" smtClean="0"/>
              <a:pPr/>
              <a:t>11/14/2016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30447D-38AF-4222-A0F4-27DE4FEE9238}" type="slidenum">
              <a:rPr lang="en-US" smtClean="0"/>
              <a:pPr/>
              <a:t>‹#›</a:t>
            </a:fld>
            <a:endParaRPr lang="en-US"/>
          </a:p>
        </p:txBody>
      </p:sp>
    </p:spTree>
    <p:extLst>
      <p:ext uri="{BB962C8B-B14F-4D97-AF65-F5344CB8AC3E}">
        <p14:creationId xmlns:p14="http://schemas.microsoft.com/office/powerpoint/2010/main" xmlns="" val="3082982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0447D-38AF-4222-A0F4-27DE4FEE9238}" type="slidenum">
              <a:rPr lang="en-US" smtClean="0"/>
              <a:pPr/>
              <a:t>8</a:t>
            </a:fld>
            <a:endParaRPr lang="en-US"/>
          </a:p>
        </p:txBody>
      </p:sp>
    </p:spTree>
    <p:extLst>
      <p:ext uri="{BB962C8B-B14F-4D97-AF65-F5344CB8AC3E}">
        <p14:creationId xmlns:p14="http://schemas.microsoft.com/office/powerpoint/2010/main" xmlns="" val="3227335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30447D-38AF-4222-A0F4-27DE4FEE9238}" type="slidenum">
              <a:rPr lang="en-US" smtClean="0"/>
              <a:pPr/>
              <a:t>9</a:t>
            </a:fld>
            <a:endParaRPr lang="en-US"/>
          </a:p>
        </p:txBody>
      </p:sp>
    </p:spTree>
    <p:extLst>
      <p:ext uri="{BB962C8B-B14F-4D97-AF65-F5344CB8AC3E}">
        <p14:creationId xmlns:p14="http://schemas.microsoft.com/office/powerpoint/2010/main" xmlns="" val="2313152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1. Herbivores that feed on forage species beneficial to man (e.g. grasshoppers, grass bugs, </a:t>
            </a:r>
            <a:r>
              <a:rPr lang="en-US" sz="1200" b="0" i="0" u="none" strike="noStrike" kern="1200" baseline="0" dirty="0" err="1" smtClean="0">
                <a:solidFill>
                  <a:schemeClr val="tx1"/>
                </a:solidFill>
                <a:latin typeface="+mn-lt"/>
                <a:ea typeface="+mn-ea"/>
                <a:cs typeface="+mn-cs"/>
              </a:rPr>
              <a:t>etc</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2. Herbivores that control plants undesirable to man (e.g. </a:t>
            </a:r>
            <a:r>
              <a:rPr lang="en-US" sz="1200" b="0" i="0" u="none" strike="noStrike" kern="1200" baseline="0" dirty="0" err="1" smtClean="0">
                <a:solidFill>
                  <a:schemeClr val="tx1"/>
                </a:solidFill>
                <a:latin typeface="+mn-lt"/>
                <a:ea typeface="+mn-ea"/>
                <a:cs typeface="+mn-cs"/>
              </a:rPr>
              <a:t>Cactoblastis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cactorum</a:t>
            </a:r>
            <a:r>
              <a:rPr lang="en-US" sz="1200" b="0" i="0" u="none" strike="noStrike" kern="1200" baseline="0" dirty="0" smtClean="0">
                <a:solidFill>
                  <a:schemeClr val="tx1"/>
                </a:solidFill>
                <a:latin typeface="+mn-lt"/>
                <a:ea typeface="+mn-ea"/>
                <a:cs typeface="+mn-cs"/>
              </a:rPr>
              <a:t> on prickly pear and </a:t>
            </a:r>
            <a:r>
              <a:rPr lang="en-US" sz="1200" b="0" i="0" u="none" strike="noStrike" kern="1200" baseline="0" dirty="0" err="1" smtClean="0">
                <a:solidFill>
                  <a:schemeClr val="tx1"/>
                </a:solidFill>
                <a:latin typeface="+mn-lt"/>
                <a:ea typeface="+mn-ea"/>
                <a:cs typeface="+mn-cs"/>
              </a:rPr>
              <a:t>Chrysolina</a:t>
            </a:r>
            <a:r>
              <a:rPr lang="en-US" sz="1200" b="0" i="0" u="none" strike="noStrike" kern="1200" baseline="0" dirty="0" smtClean="0">
                <a:solidFill>
                  <a:schemeClr val="tx1"/>
                </a:solidFill>
                <a:latin typeface="+mn-lt"/>
                <a:ea typeface="+mn-ea"/>
                <a:cs typeface="+mn-cs"/>
              </a:rPr>
              <a:t> spp. on Klamath weed).</a:t>
            </a:r>
          </a:p>
          <a:p>
            <a:r>
              <a:rPr lang="en-US" sz="1200" b="0" i="0" u="none" strike="noStrike" kern="1200" baseline="0" dirty="0" smtClean="0">
                <a:solidFill>
                  <a:schemeClr val="tx1"/>
                </a:solidFill>
                <a:latin typeface="+mn-lt"/>
                <a:ea typeface="+mn-ea"/>
                <a:cs typeface="+mn-cs"/>
              </a:rPr>
              <a:t>3. Parasitoids and predators of noxious and beneficial arthropods (e.g. the </a:t>
            </a:r>
            <a:r>
              <a:rPr lang="en-US" sz="1200" b="0" i="0" u="none" strike="noStrike" kern="1200" baseline="0" dirty="0" err="1" smtClean="0">
                <a:solidFill>
                  <a:schemeClr val="tx1"/>
                </a:solidFill>
                <a:latin typeface="+mn-lt"/>
                <a:ea typeface="+mn-ea"/>
                <a:cs typeface="+mn-cs"/>
              </a:rPr>
              <a:t>encytid</a:t>
            </a:r>
            <a:r>
              <a:rPr lang="en-US" sz="1200" b="0" i="0" u="none" strike="noStrike" kern="1200" baseline="0" dirty="0" smtClean="0">
                <a:solidFill>
                  <a:schemeClr val="tx1"/>
                </a:solidFill>
                <a:latin typeface="+mn-lt"/>
                <a:ea typeface="+mn-ea"/>
                <a:cs typeface="+mn-cs"/>
              </a:rPr>
              <a:t> parasitoid on </a:t>
            </a:r>
            <a:r>
              <a:rPr lang="en-US" sz="1200" b="0" i="0" u="none" strike="noStrike" kern="1200" baseline="0" dirty="0" err="1" smtClean="0">
                <a:solidFill>
                  <a:schemeClr val="tx1"/>
                </a:solidFill>
                <a:latin typeface="+mn-lt"/>
                <a:ea typeface="+mn-ea"/>
                <a:cs typeface="+mn-cs"/>
              </a:rPr>
              <a:t>Rhodesgrass</a:t>
            </a:r>
            <a:r>
              <a:rPr lang="en-US" sz="1200" b="0" i="0" u="none" strike="noStrike" kern="1200" baseline="0" dirty="0" smtClean="0">
                <a:solidFill>
                  <a:schemeClr val="tx1"/>
                </a:solidFill>
                <a:latin typeface="+mn-lt"/>
                <a:ea typeface="+mn-ea"/>
                <a:cs typeface="+mn-cs"/>
              </a:rPr>
              <a:t> mealybug and many other species of</a:t>
            </a:r>
          </a:p>
          <a:p>
            <a:r>
              <a:rPr lang="en-US" sz="1200" b="0" i="0" u="none" strike="noStrike" kern="1200" baseline="0" dirty="0" smtClean="0">
                <a:solidFill>
                  <a:schemeClr val="tx1"/>
                </a:solidFill>
                <a:latin typeface="+mn-lt"/>
                <a:ea typeface="+mn-ea"/>
                <a:cs typeface="+mn-cs"/>
              </a:rPr>
              <a:t>Hymenoptera, </a:t>
            </a:r>
            <a:r>
              <a:rPr lang="en-US" sz="1200" b="0" i="0" u="none" strike="noStrike" kern="1200" baseline="0" dirty="0" err="1" smtClean="0">
                <a:solidFill>
                  <a:schemeClr val="tx1"/>
                </a:solidFill>
                <a:latin typeface="+mn-lt"/>
                <a:ea typeface="+mn-ea"/>
                <a:cs typeface="+mn-cs"/>
              </a:rPr>
              <a:t>Coleoptera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Hemiptera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Diptera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etc</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4. Decomposers and soil aerators (e.g. all insects through feeding and digestion are decomposers; ants, termites, dung feeders, </a:t>
            </a:r>
            <a:r>
              <a:rPr lang="en-US" sz="1200" b="0" i="0" u="none" strike="noStrike" kern="1200" baseline="0" dirty="0" err="1" smtClean="0">
                <a:solidFill>
                  <a:schemeClr val="tx1"/>
                </a:solidFill>
                <a:latin typeface="+mn-lt"/>
                <a:ea typeface="+mn-ea"/>
                <a:cs typeface="+mn-cs"/>
              </a:rPr>
              <a:t>etc</a:t>
            </a:r>
            <a:r>
              <a:rPr lang="en-US" sz="1200" b="0" i="0" u="none" strike="noStrike" kern="1200" baseline="0" dirty="0" smtClean="0">
                <a:solidFill>
                  <a:schemeClr val="tx1"/>
                </a:solidFill>
                <a:latin typeface="+mn-lt"/>
                <a:ea typeface="+mn-ea"/>
                <a:cs typeface="+mn-cs"/>
              </a:rPr>
              <a:t>, are also soil aerators).</a:t>
            </a:r>
          </a:p>
          <a:p>
            <a:r>
              <a:rPr lang="en-US" sz="1200" b="0" i="0" u="none" strike="noStrike" kern="1200" baseline="0" dirty="0" smtClean="0">
                <a:solidFill>
                  <a:schemeClr val="tx1"/>
                </a:solidFill>
                <a:latin typeface="+mn-lt"/>
                <a:ea typeface="+mn-ea"/>
                <a:cs typeface="+mn-cs"/>
              </a:rPr>
              <a:t>5. Herbivores that survive and multiply on rangeland and migrate to agroecosystems (e.g. most insects that attack grass and cereal crops: Hessian </a:t>
            </a:r>
            <a:r>
              <a:rPr lang="en-US" sz="1200" b="0" i="0" u="none" strike="noStrike" kern="1200" baseline="0" dirty="0" err="1" smtClean="0">
                <a:solidFill>
                  <a:schemeClr val="tx1"/>
                </a:solidFill>
                <a:latin typeface="+mn-lt"/>
                <a:ea typeface="+mn-ea"/>
                <a:cs typeface="+mn-cs"/>
              </a:rPr>
              <a:t>fiy</a:t>
            </a:r>
            <a:r>
              <a:rPr lang="en-US" sz="1200" b="0" i="0" u="none" strike="noStrike" kern="1200" baseline="0" dirty="0" smtClean="0">
                <a:solidFill>
                  <a:schemeClr val="tx1"/>
                </a:solidFill>
                <a:latin typeface="+mn-lt"/>
                <a:ea typeface="+mn-ea"/>
                <a:cs typeface="+mn-cs"/>
              </a:rPr>
              <a:t>, many cutworms and armyworms, sod webworms, some </a:t>
            </a:r>
            <a:r>
              <a:rPr lang="en-US" sz="1200" b="0" i="0" u="none" strike="noStrike" kern="1200" baseline="0" dirty="0" err="1" smtClean="0">
                <a:solidFill>
                  <a:schemeClr val="tx1"/>
                </a:solidFill>
                <a:latin typeface="+mn-lt"/>
                <a:ea typeface="+mn-ea"/>
                <a:cs typeface="+mn-cs"/>
              </a:rPr>
              <a:t>mirids</a:t>
            </a:r>
            <a:r>
              <a:rPr lang="en-US" sz="1200" b="0" i="0" u="none" strike="noStrike" kern="1200" baseline="0" dirty="0" smtClean="0">
                <a:solidFill>
                  <a:schemeClr val="tx1"/>
                </a:solidFill>
                <a:latin typeface="+mn-lt"/>
                <a:ea typeface="+mn-ea"/>
                <a:cs typeface="+mn-cs"/>
              </a:rPr>
              <a:t>, grasshoppers, white grubs, false wireworms, </a:t>
            </a:r>
            <a:r>
              <a:rPr lang="en-US" sz="1200" b="0" i="0" u="none" strike="noStrike" kern="1200" baseline="0" dirty="0" err="1" smtClean="0">
                <a:solidFill>
                  <a:schemeClr val="tx1"/>
                </a:solidFill>
                <a:latin typeface="+mn-lt"/>
                <a:ea typeface="+mn-ea"/>
                <a:cs typeface="+mn-cs"/>
              </a:rPr>
              <a:t>etc</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6. Parasitoids and predators of arthropods that survive and multiply on rangeland and migrate to agroecosystems and vice versa (e.g. many species of families of Hymenoptera (</a:t>
            </a:r>
            <a:r>
              <a:rPr lang="en-US" sz="1200" b="0" i="0" u="none" strike="noStrike" kern="1200" baseline="0" dirty="0" err="1" smtClean="0">
                <a:solidFill>
                  <a:schemeClr val="tx1"/>
                </a:solidFill>
                <a:latin typeface="+mn-lt"/>
                <a:ea typeface="+mn-ea"/>
                <a:cs typeface="+mn-cs"/>
              </a:rPr>
              <a:t>Trichogramma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etc</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Diptera</a:t>
            </a:r>
            <a:r>
              <a:rPr lang="en-US" sz="1200" b="0" i="0" u="none" strike="noStrike" kern="1200" baseline="0" dirty="0" smtClean="0">
                <a:solidFill>
                  <a:schemeClr val="tx1"/>
                </a:solidFill>
                <a:latin typeface="+mn-lt"/>
                <a:ea typeface="+mn-ea"/>
                <a:cs typeface="+mn-cs"/>
              </a:rPr>
              <a:t> (tachinids),</a:t>
            </a:r>
          </a:p>
          <a:p>
            <a:r>
              <a:rPr lang="en-US" sz="1200" b="0" i="0" u="none" strike="noStrike" kern="1200" baseline="0" dirty="0" err="1" smtClean="0">
                <a:solidFill>
                  <a:schemeClr val="tx1"/>
                </a:solidFill>
                <a:latin typeface="+mn-lt"/>
                <a:ea typeface="+mn-ea"/>
                <a:cs typeface="+mn-cs"/>
              </a:rPr>
              <a:t>Hemiptera</a:t>
            </a:r>
            <a:r>
              <a:rPr lang="en-US" sz="1200" b="0" i="0" u="none" strike="noStrike" kern="1200" baseline="0" dirty="0" smtClean="0">
                <a:solidFill>
                  <a:schemeClr val="tx1"/>
                </a:solidFill>
                <a:latin typeface="+mn-lt"/>
                <a:ea typeface="+mn-ea"/>
                <a:cs typeface="+mn-cs"/>
              </a:rPr>
              <a:t> (pirate bugs), </a:t>
            </a:r>
            <a:r>
              <a:rPr lang="en-US" sz="1200" b="0" i="0" u="none" strike="noStrike" kern="1200" baseline="0" dirty="0" err="1" smtClean="0">
                <a:solidFill>
                  <a:schemeClr val="tx1"/>
                </a:solidFill>
                <a:latin typeface="+mn-lt"/>
                <a:ea typeface="+mn-ea"/>
                <a:cs typeface="+mn-cs"/>
              </a:rPr>
              <a:t>Coleoptera</a:t>
            </a:r>
            <a:r>
              <a:rPr lang="en-US" sz="1200" b="0" i="0" u="none" strike="noStrike" kern="1200" baseline="0" dirty="0" smtClean="0">
                <a:solidFill>
                  <a:schemeClr val="tx1"/>
                </a:solidFill>
                <a:latin typeface="+mn-lt"/>
                <a:ea typeface="+mn-ea"/>
                <a:cs typeface="+mn-cs"/>
              </a:rPr>
              <a:t> (lady beetles), </a:t>
            </a:r>
            <a:r>
              <a:rPr lang="en-US" sz="1200" b="0" i="0" u="none" strike="noStrike" kern="1200" baseline="0" dirty="0" err="1" smtClean="0">
                <a:solidFill>
                  <a:schemeClr val="tx1"/>
                </a:solidFill>
                <a:latin typeface="+mn-lt"/>
                <a:ea typeface="+mn-ea"/>
                <a:cs typeface="+mn-cs"/>
              </a:rPr>
              <a:t>etc</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7. Herbivores that transmit the causal agents of plant diseases within and</a:t>
            </a:r>
          </a:p>
          <a:p>
            <a:r>
              <a:rPr lang="en-US" sz="1200" b="0" i="0" u="none" strike="noStrike" kern="1200" baseline="0" dirty="0" smtClean="0">
                <a:solidFill>
                  <a:schemeClr val="tx1"/>
                </a:solidFill>
                <a:latin typeface="+mn-lt"/>
                <a:ea typeface="+mn-ea"/>
                <a:cs typeface="+mn-cs"/>
              </a:rPr>
              <a:t>between the rangeland and agroecosystems (e.g. aphids, </a:t>
            </a:r>
            <a:r>
              <a:rPr lang="en-US" sz="1200" b="0" i="0" u="none" strike="noStrike" kern="1200" baseline="0" dirty="0" err="1" smtClean="0">
                <a:solidFill>
                  <a:schemeClr val="tx1"/>
                </a:solidFill>
                <a:latin typeface="+mn-lt"/>
                <a:ea typeface="+mn-ea"/>
                <a:cs typeface="+mn-cs"/>
              </a:rPr>
              <a:t>ieallioppers</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mites).</a:t>
            </a:r>
          </a:p>
          <a:p>
            <a:r>
              <a:rPr lang="en-US" sz="1200" b="0" i="0" u="none" strike="noStrike" kern="1200" baseline="0" dirty="0" smtClean="0">
                <a:solidFill>
                  <a:schemeClr val="tx1"/>
                </a:solidFill>
                <a:latin typeface="+mn-lt"/>
                <a:ea typeface="+mn-ea"/>
                <a:cs typeface="+mn-cs"/>
              </a:rPr>
              <a:t>8. </a:t>
            </a:r>
            <a:r>
              <a:rPr lang="en-US" sz="1200" b="0" i="0" u="none" strike="noStrike" kern="1200" baseline="0" dirty="0" err="1" smtClean="0">
                <a:solidFill>
                  <a:schemeClr val="tx1"/>
                </a:solidFill>
                <a:latin typeface="+mn-lt"/>
                <a:ea typeface="+mn-ea"/>
                <a:cs typeface="+mn-cs"/>
              </a:rPr>
              <a:t>Hemaiophages</a:t>
            </a:r>
            <a:r>
              <a:rPr lang="en-US" sz="1200" b="0" i="0" u="none" strike="noStrike" kern="1200" baseline="0" dirty="0" smtClean="0">
                <a:solidFill>
                  <a:schemeClr val="tx1"/>
                </a:solidFill>
                <a:latin typeface="+mn-lt"/>
                <a:ea typeface="+mn-ea"/>
                <a:cs typeface="+mn-cs"/>
              </a:rPr>
              <a:t> that transmit the causal agents of animal diseases within</a:t>
            </a:r>
          </a:p>
          <a:p>
            <a:r>
              <a:rPr lang="en-US" sz="1200" b="0" i="0" u="none" strike="noStrike" kern="1200" baseline="0" dirty="0" smtClean="0">
                <a:solidFill>
                  <a:schemeClr val="tx1"/>
                </a:solidFill>
                <a:latin typeface="+mn-lt"/>
                <a:ea typeface="+mn-ea"/>
                <a:cs typeface="+mn-cs"/>
              </a:rPr>
              <a:t>and between the rangeland and agroecosystems (mosquitoes, horse</a:t>
            </a:r>
          </a:p>
          <a:p>
            <a:r>
              <a:rPr lang="en-US" sz="1200" b="0" i="0" u="none" strike="noStrike" kern="1200" baseline="0" dirty="0" smtClean="0">
                <a:solidFill>
                  <a:schemeClr val="tx1"/>
                </a:solidFill>
                <a:latin typeface="+mn-lt"/>
                <a:ea typeface="+mn-ea"/>
                <a:cs typeface="+mn-cs"/>
              </a:rPr>
              <a:t>flies, mites, ticks).</a:t>
            </a:r>
          </a:p>
          <a:p>
            <a:r>
              <a:rPr lang="en-US" sz="1200" b="0" i="0" u="none" strike="noStrike" kern="1200" baseline="0" dirty="0" smtClean="0">
                <a:solidFill>
                  <a:schemeClr val="tx1"/>
                </a:solidFill>
                <a:latin typeface="+mn-lt"/>
                <a:ea typeface="+mn-ea"/>
                <a:cs typeface="+mn-cs"/>
              </a:rPr>
              <a:t>9. Pollinators (a number of families of Hymenoptera, some </a:t>
            </a:r>
            <a:r>
              <a:rPr lang="en-US" sz="1200" b="0" i="0" u="none" strike="noStrike" kern="1200" baseline="0" dirty="0" err="1" smtClean="0">
                <a:solidFill>
                  <a:schemeClr val="tx1"/>
                </a:solidFill>
                <a:latin typeface="+mn-lt"/>
                <a:ea typeface="+mn-ea"/>
                <a:cs typeface="+mn-cs"/>
              </a:rPr>
              <a:t>Diptera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etc</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10. Those that are recognized as neither harmful nor beneficial but that add</a:t>
            </a:r>
          </a:p>
          <a:p>
            <a:r>
              <a:rPr lang="en-US" sz="1200" b="0" i="0" u="none" strike="noStrike" kern="1200" baseline="0" dirty="0" smtClean="0">
                <a:solidFill>
                  <a:schemeClr val="tx1"/>
                </a:solidFill>
                <a:latin typeface="+mn-lt"/>
                <a:ea typeface="+mn-ea"/>
                <a:cs typeface="+mn-cs"/>
              </a:rPr>
              <a:t>stability to the system (e.g. all other rangeland insects).</a:t>
            </a:r>
            <a:endParaRPr lang="en-US" dirty="0"/>
          </a:p>
        </p:txBody>
      </p:sp>
      <p:sp>
        <p:nvSpPr>
          <p:cNvPr id="4" name="Slide Number Placeholder 3"/>
          <p:cNvSpPr>
            <a:spLocks noGrp="1"/>
          </p:cNvSpPr>
          <p:nvPr>
            <p:ph type="sldNum" sz="quarter" idx="10"/>
          </p:nvPr>
        </p:nvSpPr>
        <p:spPr/>
        <p:txBody>
          <a:bodyPr/>
          <a:lstStyle/>
          <a:p>
            <a:fld id="{2330447D-38AF-4222-A0F4-27DE4FEE9238}" type="slidenum">
              <a:rPr lang="en-US" smtClean="0"/>
              <a:pPr/>
              <a:t>17</a:t>
            </a:fld>
            <a:endParaRPr lang="en-US"/>
          </a:p>
        </p:txBody>
      </p:sp>
    </p:spTree>
    <p:extLst>
      <p:ext uri="{BB962C8B-B14F-4D97-AF65-F5344CB8AC3E}">
        <p14:creationId xmlns:p14="http://schemas.microsoft.com/office/powerpoint/2010/main" xmlns="" val="2768872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p>
            <a:r>
              <a:rPr lang="en-US" smtClean="0"/>
              <a:t>Click to edit Master title style</a:t>
            </a:r>
            <a:endParaRPr lang="fr-FR"/>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19991787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3260167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en-US" smtClean="0"/>
              <a:t>Click to edit Master title style</a:t>
            </a:r>
            <a:endParaRPr lang="fr-F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3944235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3037829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fr-F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399253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6" name="Espace réservé du pied de page 4"/>
          <p:cNvSpPr>
            <a:spLocks noGrp="1"/>
          </p:cNvSpPr>
          <p:nvPr>
            <p:ph type="ftr" sz="quarter" idx="11"/>
          </p:nvPr>
        </p:nvSpPr>
        <p:spPr/>
        <p:txBody>
          <a:bodyPr/>
          <a:lstStyle>
            <a:lvl1pPr>
              <a:defRPr/>
            </a:lvl1pPr>
          </a:lstStyle>
          <a:p>
            <a:endParaRPr lang="en-US"/>
          </a:p>
        </p:txBody>
      </p:sp>
      <p:sp>
        <p:nvSpPr>
          <p:cNvPr id="7"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1659730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8" name="Espace réservé du pied de page 4"/>
          <p:cNvSpPr>
            <a:spLocks noGrp="1"/>
          </p:cNvSpPr>
          <p:nvPr>
            <p:ph type="ftr" sz="quarter" idx="11"/>
          </p:nvPr>
        </p:nvSpPr>
        <p:spPr/>
        <p:txBody>
          <a:bodyPr/>
          <a:lstStyle>
            <a:lvl1pPr>
              <a:defRPr/>
            </a:lvl1pPr>
          </a:lstStyle>
          <a:p>
            <a:endParaRPr lang="en-US"/>
          </a:p>
        </p:txBody>
      </p:sp>
      <p:sp>
        <p:nvSpPr>
          <p:cNvPr id="9"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1559926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sp>
        <p:nvSpPr>
          <p:cNvPr id="3"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4" name="Espace réservé du pied de page 4"/>
          <p:cNvSpPr>
            <a:spLocks noGrp="1"/>
          </p:cNvSpPr>
          <p:nvPr>
            <p:ph type="ftr" sz="quarter" idx="11"/>
          </p:nvPr>
        </p:nvSpPr>
        <p:spPr/>
        <p:txBody>
          <a:bodyPr/>
          <a:lstStyle>
            <a:lvl1pPr>
              <a:defRPr/>
            </a:lvl1pPr>
          </a:lstStyle>
          <a:p>
            <a:endParaRPr lang="en-US"/>
          </a:p>
        </p:txBody>
      </p:sp>
      <p:sp>
        <p:nvSpPr>
          <p:cNvPr id="5"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991796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3" name="Espace réservé du pied de page 4"/>
          <p:cNvSpPr>
            <a:spLocks noGrp="1"/>
          </p:cNvSpPr>
          <p:nvPr>
            <p:ph type="ftr" sz="quarter" idx="11"/>
          </p:nvPr>
        </p:nvSpPr>
        <p:spPr/>
        <p:txBody>
          <a:bodyPr/>
          <a:lstStyle>
            <a:lvl1pPr>
              <a:defRPr/>
            </a:lvl1pPr>
          </a:lstStyle>
          <a:p>
            <a:endParaRPr lang="en-US"/>
          </a:p>
        </p:txBody>
      </p:sp>
      <p:sp>
        <p:nvSpPr>
          <p:cNvPr id="4"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810594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fr-F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6" name="Espace réservé du pied de page 4"/>
          <p:cNvSpPr>
            <a:spLocks noGrp="1"/>
          </p:cNvSpPr>
          <p:nvPr>
            <p:ph type="ftr" sz="quarter" idx="11"/>
          </p:nvPr>
        </p:nvSpPr>
        <p:spPr/>
        <p:txBody>
          <a:bodyPr/>
          <a:lstStyle>
            <a:lvl1pPr>
              <a:defRPr/>
            </a:lvl1pPr>
          </a:lstStyle>
          <a:p>
            <a:endParaRPr lang="en-US"/>
          </a:p>
        </p:txBody>
      </p:sp>
      <p:sp>
        <p:nvSpPr>
          <p:cNvPr id="7"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413513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fr-F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smtClean="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fld id="{4735AE92-A254-40EC-8A29-6027DB414B5A}" type="datetimeFigureOut">
              <a:rPr lang="en-US" smtClean="0"/>
              <a:pPr/>
              <a:t>11/14/2016</a:t>
            </a:fld>
            <a:endParaRPr lang="en-US"/>
          </a:p>
        </p:txBody>
      </p:sp>
      <p:sp>
        <p:nvSpPr>
          <p:cNvPr id="6" name="Espace réservé du pied de page 4"/>
          <p:cNvSpPr>
            <a:spLocks noGrp="1"/>
          </p:cNvSpPr>
          <p:nvPr>
            <p:ph type="ftr" sz="quarter" idx="11"/>
          </p:nvPr>
        </p:nvSpPr>
        <p:spPr/>
        <p:txBody>
          <a:bodyPr/>
          <a:lstStyle>
            <a:lvl1pPr>
              <a:defRPr/>
            </a:lvl1pPr>
          </a:lstStyle>
          <a:p>
            <a:endParaRPr lang="en-US"/>
          </a:p>
        </p:txBody>
      </p:sp>
      <p:sp>
        <p:nvSpPr>
          <p:cNvPr id="7" name="Espace réservé du numéro de diapositive 5"/>
          <p:cNvSpPr>
            <a:spLocks noGrp="1"/>
          </p:cNvSpPr>
          <p:nvPr>
            <p:ph type="sldNum" sz="quarter" idx="12"/>
          </p:nvPr>
        </p:nvSpPr>
        <p:spPr/>
        <p:txBody>
          <a:bodyPr/>
          <a:lstStyle>
            <a:lvl1pPr>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2328371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en-US" smtClean="0"/>
              <a:t>Cliquez pour modifier le style du titre</a:t>
            </a:r>
          </a:p>
        </p:txBody>
      </p:sp>
      <p:sp>
        <p:nvSpPr>
          <p:cNvPr id="1027" name="Espace réservé du texte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smtClean="0"/>
              <a:t>Cliquez pour modifier les styles du texte du masque</a:t>
            </a:r>
          </a:p>
          <a:p>
            <a:pPr lvl="1"/>
            <a:r>
              <a:rPr lang="fr-FR" altLang="en-US" smtClean="0"/>
              <a:t>Deuxième niveau</a:t>
            </a:r>
          </a:p>
          <a:p>
            <a:pPr lvl="2"/>
            <a:r>
              <a:rPr lang="fr-FR" altLang="en-US" smtClean="0"/>
              <a:t>Troisième niveau</a:t>
            </a:r>
          </a:p>
          <a:p>
            <a:pPr lvl="3"/>
            <a:r>
              <a:rPr lang="fr-FR" altLang="en-US" smtClean="0"/>
              <a:t>Quatrième niveau</a:t>
            </a:r>
          </a:p>
          <a:p>
            <a:pPr lvl="4"/>
            <a:r>
              <a:rPr lang="fr-FR" altLang="en-US" smtClean="0"/>
              <a:t>Cinquième niveau</a:t>
            </a:r>
          </a:p>
        </p:txBody>
      </p:sp>
      <p:sp>
        <p:nvSpPr>
          <p:cNvPr id="4" name="Espace réservé de la date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fld id="{4735AE92-A254-40EC-8A29-6027DB414B5A}" type="datetimeFigureOut">
              <a:rPr lang="en-US" smtClean="0"/>
              <a:pPr/>
              <a:t>11/14/2016</a:t>
            </a:fld>
            <a:endParaRPr lang="en-US"/>
          </a:p>
        </p:txBody>
      </p:sp>
      <p:sp>
        <p:nvSpPr>
          <p:cNvPr id="5" name="Espace réservé du pied de page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endParaRPr lang="en-US"/>
          </a:p>
        </p:txBody>
      </p:sp>
      <p:sp>
        <p:nvSpPr>
          <p:cNvPr id="6" name="Espace réservé du numéro de diapositive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2C8F7A8-AF26-433B-B9AC-663BED5CDF76}" type="slidenum">
              <a:rPr lang="en-US" smtClean="0"/>
              <a:pPr/>
              <a:t>‹#›</a:t>
            </a:fld>
            <a:endParaRPr lang="en-US"/>
          </a:p>
        </p:txBody>
      </p:sp>
    </p:spTree>
    <p:extLst>
      <p:ext uri="{BB962C8B-B14F-4D97-AF65-F5344CB8AC3E}">
        <p14:creationId xmlns:p14="http://schemas.microsoft.com/office/powerpoint/2010/main" xmlns="" val="34239479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aug06 002"/>
          <p:cNvPicPr>
            <a:picLocks noChangeAspect="1" noChangeArrowheads="1"/>
          </p:cNvPicPr>
          <p:nvPr/>
        </p:nvPicPr>
        <p:blipFill>
          <a:blip r:embed="rId2" cstate="email"/>
          <a:srcRect/>
          <a:stretch>
            <a:fillRect/>
          </a:stretch>
        </p:blipFill>
        <p:spPr bwMode="auto">
          <a:xfrm>
            <a:off x="0" y="3091543"/>
            <a:ext cx="12192000" cy="3766457"/>
          </a:xfrm>
          <a:prstGeom prst="rect">
            <a:avLst/>
          </a:prstGeom>
          <a:noFill/>
          <a:ln w="9525">
            <a:noFill/>
            <a:miter lim="800000"/>
            <a:headEnd/>
            <a:tailEnd/>
          </a:ln>
        </p:spPr>
      </p:pic>
      <p:sp>
        <p:nvSpPr>
          <p:cNvPr id="4" name="Title 3"/>
          <p:cNvSpPr>
            <a:spLocks noGrp="1"/>
          </p:cNvSpPr>
          <p:nvPr>
            <p:ph type="title"/>
          </p:nvPr>
        </p:nvSpPr>
        <p:spPr>
          <a:xfrm>
            <a:off x="838200" y="15270"/>
            <a:ext cx="10515600" cy="739480"/>
          </a:xfrm>
        </p:spPr>
        <p:txBody>
          <a:bodyPr/>
          <a:lstStyle/>
          <a:p>
            <a:pPr algn="ctr"/>
            <a:r>
              <a:rPr lang="en-GB" b="1" dirty="0" smtClean="0"/>
              <a:t>What </a:t>
            </a:r>
            <a:r>
              <a:rPr lang="en-GB" b="1" smtClean="0"/>
              <a:t>is Rangeland?</a:t>
            </a:r>
            <a:endParaRPr lang="en-US" b="1" dirty="0"/>
          </a:p>
        </p:txBody>
      </p:sp>
      <p:sp>
        <p:nvSpPr>
          <p:cNvPr id="5" name="Content Placeholder 4"/>
          <p:cNvSpPr>
            <a:spLocks noGrp="1"/>
          </p:cNvSpPr>
          <p:nvPr>
            <p:ph idx="1"/>
          </p:nvPr>
        </p:nvSpPr>
        <p:spPr>
          <a:xfrm>
            <a:off x="0" y="624124"/>
            <a:ext cx="12192000" cy="2467419"/>
          </a:xfrm>
        </p:spPr>
        <p:txBody>
          <a:bodyPr/>
          <a:lstStyle/>
          <a:p>
            <a:pPr marL="0" indent="0" algn="just">
              <a:buNone/>
            </a:pPr>
            <a:r>
              <a:rPr lang="en-GB" sz="2600" dirty="0"/>
              <a:t>Rangeland is described as "land on which native </a:t>
            </a:r>
            <a:r>
              <a:rPr lang="en-GB" sz="2600" dirty="0" smtClean="0"/>
              <a:t>vegetation is </a:t>
            </a:r>
            <a:r>
              <a:rPr lang="en-GB" sz="2600" dirty="0"/>
              <a:t>predominantly grasses, grass-like plants, forbs </a:t>
            </a:r>
            <a:r>
              <a:rPr lang="en-GB" sz="2600" dirty="0" smtClean="0"/>
              <a:t>or shrubs </a:t>
            </a:r>
            <a:r>
              <a:rPr lang="en-GB" sz="2600" dirty="0"/>
              <a:t>suitable for grazing or </a:t>
            </a:r>
            <a:r>
              <a:rPr lang="en-GB" sz="2600" dirty="0" smtClean="0"/>
              <a:t>browsing”.</a:t>
            </a:r>
          </a:p>
          <a:p>
            <a:pPr marL="0" indent="0" algn="just">
              <a:buNone/>
            </a:pPr>
            <a:r>
              <a:rPr lang="en-US" sz="2600" dirty="0" smtClean="0"/>
              <a:t>Rangelands </a:t>
            </a:r>
            <a:r>
              <a:rPr lang="en-US" sz="2600" dirty="0"/>
              <a:t>are usually characterized by limited precipitation, often sparse vegetation, sharp climatic extremes, highly variable soils, frequent salinity, and diverse topography. Fire, rainfall, soil type, and grazing animals are driving forces determining plant </a:t>
            </a:r>
            <a:r>
              <a:rPr lang="en-US" sz="2600" dirty="0" smtClean="0"/>
              <a:t>species composition</a:t>
            </a:r>
            <a:r>
              <a:rPr lang="en-US" sz="2600" dirty="0"/>
              <a:t>, distribution, and </a:t>
            </a:r>
            <a:r>
              <a:rPr lang="en-US" sz="2600" dirty="0" smtClean="0"/>
              <a:t>productivity.</a:t>
            </a:r>
            <a:endParaRPr lang="en-US" sz="2600" dirty="0"/>
          </a:p>
          <a:p>
            <a:pPr marL="0" indent="0" algn="just">
              <a:buNone/>
            </a:pPr>
            <a:endParaRPr lang="en-GB" sz="2600" dirty="0" smtClean="0"/>
          </a:p>
          <a:p>
            <a:pPr marL="0" indent="0" algn="just">
              <a:buNone/>
            </a:pPr>
            <a:endParaRPr lang="en-GB" sz="2600" dirty="0"/>
          </a:p>
          <a:p>
            <a:pPr marL="0" indent="0" algn="just">
              <a:buNone/>
            </a:pPr>
            <a:endParaRPr lang="en-US" sz="2600" dirty="0"/>
          </a:p>
        </p:txBody>
      </p:sp>
    </p:spTree>
    <p:extLst>
      <p:ext uri="{BB962C8B-B14F-4D97-AF65-F5344CB8AC3E}">
        <p14:creationId xmlns:p14="http://schemas.microsoft.com/office/powerpoint/2010/main" xmlns="" val="42157524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728662"/>
            <a:ext cx="12192000" cy="5400675"/>
          </a:xfrm>
          <a:prstGeom prst="rect">
            <a:avLst/>
          </a:prstGeom>
        </p:spPr>
      </p:pic>
    </p:spTree>
    <p:extLst>
      <p:ext uri="{BB962C8B-B14F-4D97-AF65-F5344CB8AC3E}">
        <p14:creationId xmlns:p14="http://schemas.microsoft.com/office/powerpoint/2010/main" xmlns="" val="41116257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609600" y="976093"/>
            <a:ext cx="10972800" cy="5061850"/>
          </a:xfrm>
        </p:spPr>
        <p:txBody>
          <a:bodyPr/>
          <a:lstStyle/>
          <a:p>
            <a:pPr>
              <a:lnSpc>
                <a:spcPct val="90000"/>
              </a:lnSpc>
            </a:pPr>
            <a:r>
              <a:rPr lang="en-US" altLang="en-US" sz="2400" b="1" dirty="0" smtClean="0"/>
              <a:t>Rangelands vary in</a:t>
            </a:r>
          </a:p>
          <a:p>
            <a:pPr lvl="1">
              <a:lnSpc>
                <a:spcPct val="90000"/>
              </a:lnSpc>
            </a:pPr>
            <a:r>
              <a:rPr lang="en-US" altLang="en-US" sz="2000" b="1" dirty="0" smtClean="0"/>
              <a:t>Attributes</a:t>
            </a:r>
            <a:endParaRPr lang="en-US" altLang="en-US" sz="2000" b="1" dirty="0"/>
          </a:p>
          <a:p>
            <a:pPr lvl="2">
              <a:lnSpc>
                <a:spcPct val="90000"/>
              </a:lnSpc>
            </a:pPr>
            <a:r>
              <a:rPr lang="en-US" altLang="en-US" sz="2000" dirty="0"/>
              <a:t>Climate</a:t>
            </a:r>
          </a:p>
          <a:p>
            <a:pPr lvl="2">
              <a:lnSpc>
                <a:spcPct val="90000"/>
              </a:lnSpc>
            </a:pPr>
            <a:r>
              <a:rPr lang="en-US" altLang="en-US" sz="2000" dirty="0"/>
              <a:t>Soils</a:t>
            </a:r>
          </a:p>
          <a:p>
            <a:pPr lvl="2">
              <a:lnSpc>
                <a:spcPct val="90000"/>
              </a:lnSpc>
            </a:pPr>
            <a:r>
              <a:rPr lang="en-US" altLang="en-US" sz="2000" dirty="0"/>
              <a:t>Topography</a:t>
            </a:r>
          </a:p>
          <a:p>
            <a:pPr lvl="2">
              <a:lnSpc>
                <a:spcPct val="90000"/>
              </a:lnSpc>
            </a:pPr>
            <a:r>
              <a:rPr lang="en-US" altLang="en-US" sz="2000" dirty="0"/>
              <a:t>Vegetation</a:t>
            </a:r>
          </a:p>
          <a:p>
            <a:pPr lvl="1">
              <a:lnSpc>
                <a:spcPct val="90000"/>
              </a:lnSpc>
            </a:pPr>
            <a:r>
              <a:rPr lang="en-US" altLang="en-US" sz="2000" b="1" dirty="0"/>
              <a:t>Uses</a:t>
            </a:r>
          </a:p>
          <a:p>
            <a:pPr lvl="2">
              <a:lnSpc>
                <a:spcPct val="90000"/>
              </a:lnSpc>
            </a:pPr>
            <a:r>
              <a:rPr lang="en-US" altLang="en-US" sz="2000" dirty="0"/>
              <a:t>Livestock production</a:t>
            </a:r>
          </a:p>
          <a:p>
            <a:pPr lvl="2">
              <a:lnSpc>
                <a:spcPct val="90000"/>
              </a:lnSpc>
            </a:pPr>
            <a:r>
              <a:rPr lang="en-US" altLang="en-US" sz="2000" dirty="0"/>
              <a:t>Wildlife habitat/production</a:t>
            </a:r>
          </a:p>
          <a:p>
            <a:pPr lvl="2">
              <a:lnSpc>
                <a:spcPct val="90000"/>
              </a:lnSpc>
            </a:pPr>
            <a:r>
              <a:rPr lang="en-US" altLang="en-US" sz="2000" dirty="0"/>
              <a:t>Watershed</a:t>
            </a:r>
          </a:p>
          <a:p>
            <a:pPr lvl="2">
              <a:lnSpc>
                <a:spcPct val="90000"/>
              </a:lnSpc>
            </a:pPr>
            <a:r>
              <a:rPr lang="en-US" altLang="en-US" sz="2000" dirty="0"/>
              <a:t>Biodiversity and open space</a:t>
            </a:r>
          </a:p>
          <a:p>
            <a:pPr lvl="2">
              <a:lnSpc>
                <a:spcPct val="90000"/>
              </a:lnSpc>
            </a:pPr>
            <a:r>
              <a:rPr lang="en-US" altLang="en-US" sz="2000" dirty="0"/>
              <a:t>Real estate </a:t>
            </a:r>
            <a:r>
              <a:rPr lang="en-US" altLang="en-US" sz="2000" dirty="0" smtClean="0"/>
              <a:t>value</a:t>
            </a:r>
          </a:p>
          <a:p>
            <a:pPr lvl="2">
              <a:lnSpc>
                <a:spcPct val="90000"/>
              </a:lnSpc>
            </a:pPr>
            <a:r>
              <a:rPr lang="en-US" altLang="en-US" sz="2000" dirty="0" smtClean="0"/>
              <a:t>Recreational uses</a:t>
            </a:r>
          </a:p>
          <a:p>
            <a:pPr lvl="2">
              <a:lnSpc>
                <a:spcPct val="90000"/>
              </a:lnSpc>
            </a:pPr>
            <a:r>
              <a:rPr lang="en-US" altLang="en-US" sz="2000" dirty="0" smtClean="0"/>
              <a:t>Natural resources</a:t>
            </a:r>
            <a:endParaRPr lang="en-US" altLang="en-US" sz="2000" dirty="0"/>
          </a:p>
        </p:txBody>
      </p:sp>
      <p:sp>
        <p:nvSpPr>
          <p:cNvPr id="4"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Rangeland Diversity and Management</a:t>
            </a:r>
            <a:endParaRPr lang="en-US" sz="3600" b="1" dirty="0"/>
          </a:p>
        </p:txBody>
      </p:sp>
    </p:spTree>
    <p:extLst>
      <p:ext uri="{BB962C8B-B14F-4D97-AF65-F5344CB8AC3E}">
        <p14:creationId xmlns:p14="http://schemas.microsoft.com/office/powerpoint/2010/main" xmlns="" val="34087844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8333117" y="1759311"/>
            <a:ext cx="3850555" cy="5091426"/>
          </a:xfrm>
          <a:prstGeom prst="rect">
            <a:avLst/>
          </a:prstGeom>
        </p:spPr>
      </p:pic>
      <p:sp>
        <p:nvSpPr>
          <p:cNvPr id="3" name="Content Placeholder 2"/>
          <p:cNvSpPr>
            <a:spLocks noGrp="1"/>
          </p:cNvSpPr>
          <p:nvPr>
            <p:ph idx="1"/>
          </p:nvPr>
        </p:nvSpPr>
        <p:spPr>
          <a:xfrm>
            <a:off x="0" y="621260"/>
            <a:ext cx="8519886" cy="6229478"/>
          </a:xfrm>
        </p:spPr>
        <p:txBody>
          <a:bodyPr/>
          <a:lstStyle/>
          <a:p>
            <a:r>
              <a:rPr lang="en-US" sz="2400" dirty="0"/>
              <a:t>Rangeland management is the careful use and stewardship of rangelands to meet the </a:t>
            </a:r>
            <a:r>
              <a:rPr lang="en-US" sz="2400" dirty="0" smtClean="0"/>
              <a:t>needs of the users.</a:t>
            </a:r>
          </a:p>
          <a:p>
            <a:r>
              <a:rPr lang="en-US" sz="2400" dirty="0"/>
              <a:t>Management decisions on rangelands are made with ecological properties in </a:t>
            </a:r>
            <a:r>
              <a:rPr lang="en-US" sz="2400" dirty="0" smtClean="0"/>
              <a:t>mind such </a:t>
            </a:r>
            <a:r>
              <a:rPr lang="en-US" sz="2400" dirty="0"/>
              <a:t>as: soil health, vegetation, wildlife, invasive plants, and water </a:t>
            </a:r>
            <a:r>
              <a:rPr lang="en-US" sz="2400" dirty="0" smtClean="0"/>
              <a:t>quality.</a:t>
            </a:r>
          </a:p>
          <a:p>
            <a:r>
              <a:rPr lang="en-US" sz="2400" dirty="0"/>
              <a:t>Range </a:t>
            </a:r>
            <a:r>
              <a:rPr lang="en-US" sz="2400" dirty="0" smtClean="0"/>
              <a:t>management needs to consider objectives </a:t>
            </a:r>
            <a:r>
              <a:rPr lang="en-US" sz="2400" dirty="0"/>
              <a:t>that might include livestock production, open space, </a:t>
            </a:r>
            <a:r>
              <a:rPr lang="en-US" sz="2400" dirty="0" smtClean="0"/>
              <a:t>recreation opportunities</a:t>
            </a:r>
            <a:r>
              <a:rPr lang="en-US" sz="2400" dirty="0"/>
              <a:t>, or energy production</a:t>
            </a:r>
            <a:r>
              <a:rPr lang="en-US" sz="2400" dirty="0" smtClean="0"/>
              <a:t>.</a:t>
            </a:r>
          </a:p>
          <a:p>
            <a:r>
              <a:rPr lang="en-US" sz="2400" dirty="0"/>
              <a:t>Most management decisions on rangelands are made by first knowing the various range </a:t>
            </a:r>
            <a:r>
              <a:rPr lang="en-US" sz="2400" dirty="0" smtClean="0"/>
              <a:t>plants inhabiting that area </a:t>
            </a:r>
            <a:r>
              <a:rPr lang="en-US" sz="2400" dirty="0"/>
              <a:t>and </a:t>
            </a:r>
            <a:r>
              <a:rPr lang="en-US" sz="2400" dirty="0" smtClean="0"/>
              <a:t>their </a:t>
            </a:r>
            <a:r>
              <a:rPr lang="en-US" sz="2400" dirty="0"/>
              <a:t>growth </a:t>
            </a:r>
            <a:r>
              <a:rPr lang="en-US" sz="2400" dirty="0" smtClean="0"/>
              <a:t>habits, types, life span, growth season and origin of plants.</a:t>
            </a:r>
          </a:p>
          <a:p>
            <a:r>
              <a:rPr lang="en-US" sz="2400" dirty="0" smtClean="0"/>
              <a:t>Types of weeds, nature of woody or non woody plants, forage value of plants are also important factors to consider in rangeland management.</a:t>
            </a:r>
          </a:p>
          <a:p>
            <a:endParaRPr lang="en-US" sz="2400" dirty="0" smtClean="0"/>
          </a:p>
          <a:p>
            <a:endParaRPr lang="en-US" sz="2400" dirty="0" smtClean="0"/>
          </a:p>
          <a:p>
            <a:endParaRPr lang="en-US" sz="2400" dirty="0"/>
          </a:p>
        </p:txBody>
      </p:sp>
      <p:sp>
        <p:nvSpPr>
          <p:cNvPr id="4"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Rangeland Management (Plants)</a:t>
            </a:r>
            <a:endParaRPr lang="en-US" sz="3600" b="1" dirty="0"/>
          </a:p>
        </p:txBody>
      </p:sp>
    </p:spTree>
    <p:extLst>
      <p:ext uri="{BB962C8B-B14F-4D97-AF65-F5344CB8AC3E}">
        <p14:creationId xmlns:p14="http://schemas.microsoft.com/office/powerpoint/2010/main" xmlns="" val="179097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21260"/>
            <a:ext cx="12192000" cy="6229478"/>
          </a:xfrm>
        </p:spPr>
        <p:txBody>
          <a:bodyPr/>
          <a:lstStyle/>
          <a:p>
            <a:r>
              <a:rPr lang="en-US" sz="2400" dirty="0" smtClean="0"/>
              <a:t>How </a:t>
            </a:r>
            <a:r>
              <a:rPr lang="en-US" sz="2400" dirty="0"/>
              <a:t>does range management (grazing by domestic livestock impact the rangeland community in the long-term</a:t>
            </a:r>
            <a:r>
              <a:rPr lang="en-US" sz="2400" dirty="0" smtClean="0"/>
              <a:t>?</a:t>
            </a:r>
          </a:p>
          <a:p>
            <a:r>
              <a:rPr lang="en-US" sz="2400" dirty="0" smtClean="0"/>
              <a:t>Whether plants species have quicker or slower recovery after grazing?</a:t>
            </a:r>
          </a:p>
          <a:p>
            <a:r>
              <a:rPr lang="en-US" sz="2400" dirty="0"/>
              <a:t> Precision </a:t>
            </a:r>
            <a:r>
              <a:rPr lang="en-US" sz="2400" dirty="0" smtClean="0"/>
              <a:t>grazing Systems are similar </a:t>
            </a:r>
            <a:r>
              <a:rPr lang="en-US" sz="2400" dirty="0"/>
              <a:t>to precision </a:t>
            </a:r>
            <a:r>
              <a:rPr lang="en-US" sz="2400" dirty="0" smtClean="0"/>
              <a:t>farming to develop </a:t>
            </a:r>
            <a:r>
              <a:rPr lang="en-US" sz="2400" dirty="0"/>
              <a:t>grazing system plan </a:t>
            </a:r>
            <a:r>
              <a:rPr lang="en-US" sz="2400" dirty="0" smtClean="0"/>
              <a:t>accordingly.</a:t>
            </a:r>
            <a:endParaRPr lang="en-US" sz="2400" dirty="0"/>
          </a:p>
          <a:p>
            <a:r>
              <a:rPr lang="en-US" sz="2400" dirty="0"/>
              <a:t>Rangelands provide habitat for countless mammals, birds, amphibians, fishes, and </a:t>
            </a:r>
            <a:r>
              <a:rPr lang="en-US" sz="2400" dirty="0" smtClean="0"/>
              <a:t>insects. Large </a:t>
            </a:r>
            <a:r>
              <a:rPr lang="en-US" sz="2400" dirty="0"/>
              <a:t>grazing animals such as bison, elk, pronghorn, and deer are perhaps the most </a:t>
            </a:r>
            <a:r>
              <a:rPr lang="en-US" sz="2400" dirty="0" smtClean="0"/>
              <a:t>iconic rangeland </a:t>
            </a:r>
            <a:r>
              <a:rPr lang="en-US" sz="2400" dirty="0"/>
              <a:t>animals. Grazing livestock species including cattle, sheep, goats, and horses also </a:t>
            </a:r>
            <a:r>
              <a:rPr lang="en-US" sz="2400" dirty="0" smtClean="0"/>
              <a:t>inhabit rangeland </a:t>
            </a:r>
            <a:r>
              <a:rPr lang="en-US" sz="2400" dirty="0"/>
              <a:t>landscapes</a:t>
            </a:r>
            <a:r>
              <a:rPr lang="en-US" sz="2400" dirty="0" smtClean="0"/>
              <a:t>. </a:t>
            </a:r>
            <a:r>
              <a:rPr lang="en-US" sz="2400" dirty="0"/>
              <a:t>Other mammals commonly found </a:t>
            </a:r>
            <a:r>
              <a:rPr lang="en-US" sz="2400" dirty="0" smtClean="0"/>
              <a:t>on rangelands </a:t>
            </a:r>
            <a:r>
              <a:rPr lang="en-US" sz="2400" dirty="0"/>
              <a:t>include rodents and rabbits.</a:t>
            </a:r>
            <a:endParaRPr lang="en-US" sz="2400" dirty="0" smtClean="0"/>
          </a:p>
          <a:p>
            <a:pPr marL="0" indent="0">
              <a:buNone/>
            </a:pPr>
            <a:endParaRPr lang="en-US" sz="2400" dirty="0" smtClean="0"/>
          </a:p>
        </p:txBody>
      </p:sp>
      <p:sp>
        <p:nvSpPr>
          <p:cNvPr id="4"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Rangeland Management (Animals)</a:t>
            </a:r>
            <a:endParaRPr lang="en-US" sz="3600" b="1" dirty="0"/>
          </a:p>
        </p:txBody>
      </p:sp>
    </p:spTree>
    <p:extLst>
      <p:ext uri="{BB962C8B-B14F-4D97-AF65-F5344CB8AC3E}">
        <p14:creationId xmlns:p14="http://schemas.microsoft.com/office/powerpoint/2010/main" xmlns="" val="353277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45465"/>
            <a:ext cx="12192000" cy="4525963"/>
          </a:xfrm>
        </p:spPr>
        <p:txBody>
          <a:bodyPr/>
          <a:lstStyle/>
          <a:p>
            <a:r>
              <a:rPr lang="en-US" sz="2400" dirty="0"/>
              <a:t>Diet Selection: Plants, Animals or Both</a:t>
            </a:r>
          </a:p>
          <a:p>
            <a:pPr lvl="1"/>
            <a:r>
              <a:rPr lang="en-US" sz="2200" dirty="0"/>
              <a:t>C</a:t>
            </a:r>
            <a:r>
              <a:rPr lang="en-US" sz="2200" dirty="0" smtClean="0"/>
              <a:t>lassification </a:t>
            </a:r>
            <a:r>
              <a:rPr lang="en-US" sz="2200" dirty="0"/>
              <a:t>is first based on whether the animals eat plants, other animals, or both:</a:t>
            </a:r>
          </a:p>
          <a:p>
            <a:pPr lvl="2"/>
            <a:r>
              <a:rPr lang="en-US" sz="2000" dirty="0" smtClean="0"/>
              <a:t>Herbivores- </a:t>
            </a:r>
            <a:r>
              <a:rPr lang="en-US" sz="2000" dirty="0"/>
              <a:t>are animals that eat plants.</a:t>
            </a:r>
          </a:p>
          <a:p>
            <a:pPr lvl="2"/>
            <a:r>
              <a:rPr lang="en-US" sz="2000" dirty="0"/>
              <a:t>Grazers – are animals, like cattle, elk and bison that eat mostly grasses.</a:t>
            </a:r>
          </a:p>
          <a:p>
            <a:pPr lvl="2"/>
            <a:r>
              <a:rPr lang="en-US" sz="2000" dirty="0"/>
              <a:t>Browsers – include deer and goats that eat mostly shrubs. The leaves and small stems </a:t>
            </a:r>
            <a:r>
              <a:rPr lang="en-US" sz="2000" dirty="0" smtClean="0"/>
              <a:t>of woody </a:t>
            </a:r>
            <a:r>
              <a:rPr lang="en-US" sz="2000" dirty="0"/>
              <a:t>plants are called “browse” so these animals are called browsers.</a:t>
            </a:r>
          </a:p>
          <a:p>
            <a:pPr lvl="2"/>
            <a:r>
              <a:rPr lang="en-US" sz="2000" dirty="0" smtClean="0"/>
              <a:t>Carnivores </a:t>
            </a:r>
            <a:r>
              <a:rPr lang="en-US" sz="2000" dirty="0"/>
              <a:t>eat other animals including insects, birds, reptiles, or mammals.</a:t>
            </a:r>
          </a:p>
          <a:p>
            <a:pPr lvl="2"/>
            <a:r>
              <a:rPr lang="en-US" sz="2000" dirty="0"/>
              <a:t>Omnivores are animals, including most humans, who eat a combination of animals and plants</a:t>
            </a:r>
            <a:r>
              <a:rPr lang="en-US" sz="2000" dirty="0" smtClean="0"/>
              <a:t>.</a:t>
            </a:r>
          </a:p>
          <a:p>
            <a:pPr lvl="2"/>
            <a:r>
              <a:rPr lang="en-US" sz="2000" dirty="0"/>
              <a:t>Intermediate Feeders – eat a mix of grasses, forbs and shrubs depending on which is most nutritious at the time. Sheep and pronghorn antelope are basically opportunistic feeders that each eat grasses and forbs in the spring and summer and then switch to shrubs in the winter</a:t>
            </a:r>
            <a:r>
              <a:rPr lang="en-US" sz="2000" dirty="0" smtClean="0"/>
              <a:t>.</a:t>
            </a:r>
            <a:endParaRPr lang="en-US" sz="2000" dirty="0"/>
          </a:p>
        </p:txBody>
      </p:sp>
      <p:sp>
        <p:nvSpPr>
          <p:cNvPr id="4"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Rangeland Management (Animals)</a:t>
            </a:r>
            <a:endParaRPr lang="en-US" sz="3600" b="1" dirty="0"/>
          </a:p>
        </p:txBody>
      </p:sp>
    </p:spTree>
    <p:extLst>
      <p:ext uri="{BB962C8B-B14F-4D97-AF65-F5344CB8AC3E}">
        <p14:creationId xmlns:p14="http://schemas.microsoft.com/office/powerpoint/2010/main" xmlns="" val="14268423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209800" y="381000"/>
            <a:ext cx="7772400" cy="1143000"/>
          </a:xfrm>
        </p:spPr>
        <p:txBody>
          <a:bodyPr/>
          <a:lstStyle/>
          <a:p>
            <a:r>
              <a:rPr lang="en-US" altLang="en-US" smtClean="0">
                <a:solidFill>
                  <a:srgbClr val="FFFF00"/>
                </a:solidFill>
                <a:latin typeface="+mn-lt"/>
              </a:rPr>
              <a:t> </a:t>
            </a:r>
          </a:p>
        </p:txBody>
      </p:sp>
      <p:sp>
        <p:nvSpPr>
          <p:cNvPr id="19459" name="Rectangle 3"/>
          <p:cNvSpPr>
            <a:spLocks noChangeArrowheads="1"/>
          </p:cNvSpPr>
          <p:nvPr/>
        </p:nvSpPr>
        <p:spPr bwMode="auto">
          <a:xfrm>
            <a:off x="2057400" y="1219200"/>
            <a:ext cx="7772400"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rgbClr val="FF0000"/>
              </a:buClr>
            </a:pPr>
            <a:r>
              <a:rPr lang="en-US" altLang="en-US" sz="3200">
                <a:solidFill>
                  <a:srgbClr val="FFFF00"/>
                </a:solidFill>
                <a:latin typeface="+mn-lt"/>
              </a:rPr>
              <a:t>  </a:t>
            </a:r>
          </a:p>
          <a:p>
            <a:pPr lvl="1" eaLnBrk="1" hangingPunct="1">
              <a:spcBef>
                <a:spcPct val="20000"/>
              </a:spcBef>
              <a:buClr>
                <a:srgbClr val="FF0000"/>
              </a:buClr>
            </a:pPr>
            <a:r>
              <a:rPr lang="en-US" altLang="en-US" sz="3200">
                <a:solidFill>
                  <a:srgbClr val="FFFF00"/>
                </a:solidFill>
                <a:latin typeface="+mn-lt"/>
              </a:rPr>
              <a:t>	</a:t>
            </a:r>
          </a:p>
        </p:txBody>
      </p:sp>
      <p:sp>
        <p:nvSpPr>
          <p:cNvPr id="19461" name="Rectangle 5"/>
          <p:cNvSpPr>
            <a:spLocks noChangeArrowheads="1"/>
          </p:cNvSpPr>
          <p:nvPr/>
        </p:nvSpPr>
        <p:spPr bwMode="auto">
          <a:xfrm>
            <a:off x="14514" y="622299"/>
            <a:ext cx="10660743" cy="3276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algn="ctr" eaLnBrk="1" hangingPunct="1">
              <a:spcBef>
                <a:spcPct val="20000"/>
              </a:spcBef>
              <a:buClr>
                <a:schemeClr val="tx1"/>
              </a:buClr>
            </a:pPr>
            <a:r>
              <a:rPr lang="en-US" altLang="en-US" sz="3000" b="1" dirty="0">
                <a:latin typeface="+mn-lt"/>
              </a:rPr>
              <a:t>Grazing Systems</a:t>
            </a:r>
          </a:p>
          <a:p>
            <a:pPr lvl="1" eaLnBrk="1" hangingPunct="1">
              <a:spcBef>
                <a:spcPct val="20000"/>
              </a:spcBef>
              <a:buClr>
                <a:schemeClr val="tx1"/>
              </a:buClr>
              <a:buFontTx/>
              <a:buChar char="•"/>
            </a:pPr>
            <a:r>
              <a:rPr lang="en-US" altLang="en-US" sz="2600" b="1" dirty="0">
                <a:latin typeface="+mn-lt"/>
              </a:rPr>
              <a:t>Continuous Grazing</a:t>
            </a:r>
            <a:r>
              <a:rPr lang="en-US" altLang="en-US" sz="2600" dirty="0">
                <a:latin typeface="+mn-lt"/>
              </a:rPr>
              <a:t>: animals graze one area during growing season</a:t>
            </a:r>
          </a:p>
          <a:p>
            <a:pPr lvl="2" eaLnBrk="1" hangingPunct="1">
              <a:spcBef>
                <a:spcPct val="20000"/>
              </a:spcBef>
              <a:buClr>
                <a:schemeClr val="tx1"/>
              </a:buClr>
              <a:buFontTx/>
              <a:buChar char="•"/>
            </a:pPr>
            <a:r>
              <a:rPr lang="en-US" altLang="en-US" sz="2600" dirty="0">
                <a:latin typeface="+mn-lt"/>
              </a:rPr>
              <a:t>Pros = less labor, cheaper</a:t>
            </a:r>
          </a:p>
          <a:p>
            <a:pPr lvl="2" eaLnBrk="1" hangingPunct="1">
              <a:spcBef>
                <a:spcPct val="20000"/>
              </a:spcBef>
              <a:buClr>
                <a:schemeClr val="tx1"/>
              </a:buClr>
              <a:buFontTx/>
              <a:buChar char="•"/>
            </a:pPr>
            <a:r>
              <a:rPr lang="en-US" altLang="en-US" sz="2600" dirty="0">
                <a:latin typeface="+mn-lt"/>
              </a:rPr>
              <a:t>Cons = overgrazing possible, damage riparian areas </a:t>
            </a:r>
            <a:endParaRPr lang="en-US" altLang="en-US" sz="2600" u="sng" dirty="0">
              <a:latin typeface="+mn-lt"/>
            </a:endParaRPr>
          </a:p>
        </p:txBody>
      </p:sp>
      <p:sp>
        <p:nvSpPr>
          <p:cNvPr id="19462" name="Rectangle 6"/>
          <p:cNvSpPr>
            <a:spLocks noChangeArrowheads="1"/>
          </p:cNvSpPr>
          <p:nvPr/>
        </p:nvSpPr>
        <p:spPr bwMode="auto">
          <a:xfrm>
            <a:off x="-3633" y="3487056"/>
            <a:ext cx="10410376" cy="3276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chemeClr val="tx1"/>
              </a:buClr>
              <a:buFontTx/>
              <a:buChar char="•"/>
            </a:pPr>
            <a:r>
              <a:rPr lang="en-US" altLang="en-US" sz="2600" b="1" dirty="0">
                <a:latin typeface="+mn-lt"/>
              </a:rPr>
              <a:t>Rotational Grazing</a:t>
            </a:r>
            <a:r>
              <a:rPr lang="en-US" altLang="en-US" sz="2600" dirty="0">
                <a:latin typeface="+mn-lt"/>
              </a:rPr>
              <a:t>: alternate grazing between multiple areas within or among growing season(s)</a:t>
            </a:r>
          </a:p>
          <a:p>
            <a:pPr lvl="2" eaLnBrk="1" hangingPunct="1">
              <a:spcBef>
                <a:spcPct val="20000"/>
              </a:spcBef>
              <a:buClr>
                <a:schemeClr val="tx1"/>
              </a:buClr>
              <a:buFontTx/>
              <a:buChar char="•"/>
            </a:pPr>
            <a:r>
              <a:rPr lang="en-US" altLang="en-US" sz="2600" dirty="0">
                <a:latin typeface="+mn-lt"/>
              </a:rPr>
              <a:t>Pros = better range condition, protect riparian areas</a:t>
            </a:r>
          </a:p>
          <a:p>
            <a:pPr lvl="2" eaLnBrk="1" hangingPunct="1">
              <a:spcBef>
                <a:spcPct val="20000"/>
              </a:spcBef>
              <a:buClr>
                <a:schemeClr val="tx1"/>
              </a:buClr>
              <a:buFontTx/>
              <a:buChar char="•"/>
            </a:pPr>
            <a:r>
              <a:rPr lang="en-US" altLang="en-US" sz="2600" dirty="0">
                <a:latin typeface="+mn-lt"/>
              </a:rPr>
              <a:t>Cons = more work, more planning</a:t>
            </a:r>
            <a:endParaRPr lang="en-US" altLang="en-US" sz="2600" u="sng" dirty="0">
              <a:latin typeface="+mn-lt"/>
            </a:endParaRPr>
          </a:p>
        </p:txBody>
      </p:sp>
      <p:sp>
        <p:nvSpPr>
          <p:cNvPr id="7"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Rangeland Management (Animals)</a:t>
            </a:r>
            <a:endParaRPr lang="en-US" sz="3600" b="1" dirty="0"/>
          </a:p>
        </p:txBody>
      </p:sp>
    </p:spTree>
    <p:extLst>
      <p:ext uri="{BB962C8B-B14F-4D97-AF65-F5344CB8AC3E}">
        <p14:creationId xmlns:p14="http://schemas.microsoft.com/office/powerpoint/2010/main" xmlns="" val="20118185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209800" y="381000"/>
            <a:ext cx="7772400" cy="1143000"/>
          </a:xfrm>
        </p:spPr>
        <p:txBody>
          <a:bodyPr/>
          <a:lstStyle/>
          <a:p>
            <a:r>
              <a:rPr lang="en-US" altLang="en-US" smtClean="0"/>
              <a:t> </a:t>
            </a:r>
          </a:p>
        </p:txBody>
      </p:sp>
      <p:sp>
        <p:nvSpPr>
          <p:cNvPr id="9219" name="Rectangle 3"/>
          <p:cNvSpPr>
            <a:spLocks noChangeArrowheads="1"/>
          </p:cNvSpPr>
          <p:nvPr/>
        </p:nvSpPr>
        <p:spPr bwMode="auto">
          <a:xfrm>
            <a:off x="2057400" y="1219200"/>
            <a:ext cx="7772400"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rgbClr val="FF0000"/>
              </a:buClr>
            </a:pPr>
            <a:r>
              <a:rPr lang="en-US" altLang="en-US" sz="3200">
                <a:latin typeface="+mj-lt"/>
              </a:rPr>
              <a:t>  </a:t>
            </a:r>
          </a:p>
          <a:p>
            <a:pPr lvl="1" eaLnBrk="1" hangingPunct="1">
              <a:spcBef>
                <a:spcPct val="20000"/>
              </a:spcBef>
              <a:buClr>
                <a:srgbClr val="FF0000"/>
              </a:buClr>
            </a:pPr>
            <a:r>
              <a:rPr lang="en-US" altLang="en-US" sz="3200">
                <a:latin typeface="+mj-lt"/>
              </a:rPr>
              <a:t>	</a:t>
            </a:r>
          </a:p>
        </p:txBody>
      </p:sp>
      <p:sp>
        <p:nvSpPr>
          <p:cNvPr id="9220" name="Rectangle 4"/>
          <p:cNvSpPr>
            <a:spLocks noChangeArrowheads="1"/>
          </p:cNvSpPr>
          <p:nvPr/>
        </p:nvSpPr>
        <p:spPr bwMode="auto">
          <a:xfrm>
            <a:off x="2057400" y="4267200"/>
            <a:ext cx="7772400" cy="228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rgbClr val="FF0000"/>
              </a:buClr>
            </a:pPr>
            <a:endParaRPr lang="en-US" altLang="en-US" sz="3200" baseline="-25000">
              <a:latin typeface="+mj-lt"/>
            </a:endParaRPr>
          </a:p>
        </p:txBody>
      </p:sp>
      <p:sp>
        <p:nvSpPr>
          <p:cNvPr id="9221" name="Rectangle 5"/>
          <p:cNvSpPr>
            <a:spLocks noChangeArrowheads="1"/>
          </p:cNvSpPr>
          <p:nvPr/>
        </p:nvSpPr>
        <p:spPr bwMode="auto">
          <a:xfrm>
            <a:off x="1828800" y="2362200"/>
            <a:ext cx="7772400" cy="18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rgbClr val="FF0000"/>
              </a:buClr>
            </a:pPr>
            <a:endParaRPr lang="en-US" altLang="en-US" sz="3200" dirty="0">
              <a:latin typeface="+mj-lt"/>
            </a:endParaRPr>
          </a:p>
          <a:p>
            <a:pPr lvl="1" eaLnBrk="1" hangingPunct="1">
              <a:spcBef>
                <a:spcPct val="20000"/>
              </a:spcBef>
              <a:buClr>
                <a:srgbClr val="FF0000"/>
              </a:buClr>
            </a:pPr>
            <a:endParaRPr lang="en-US" altLang="en-US" sz="3200" dirty="0">
              <a:latin typeface="+mj-lt"/>
            </a:endParaRPr>
          </a:p>
        </p:txBody>
      </p:sp>
      <p:sp>
        <p:nvSpPr>
          <p:cNvPr id="9222" name="Rectangle 6"/>
          <p:cNvSpPr>
            <a:spLocks noChangeArrowheads="1"/>
          </p:cNvSpPr>
          <p:nvPr/>
        </p:nvSpPr>
        <p:spPr bwMode="auto">
          <a:xfrm>
            <a:off x="4401453" y="645882"/>
            <a:ext cx="3389095"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algn="ctr" eaLnBrk="1" hangingPunct="1">
              <a:spcBef>
                <a:spcPct val="20000"/>
              </a:spcBef>
              <a:buClr>
                <a:srgbClr val="FF0000"/>
              </a:buClr>
            </a:pPr>
            <a:r>
              <a:rPr lang="en-US" altLang="en-US" sz="3000" b="1" dirty="0" smtClean="0">
                <a:latin typeface="+mj-lt"/>
              </a:rPr>
              <a:t>Grazing </a:t>
            </a:r>
            <a:r>
              <a:rPr lang="en-US" altLang="en-US" sz="3000" b="1" dirty="0">
                <a:latin typeface="+mj-lt"/>
              </a:rPr>
              <a:t>Systems</a:t>
            </a:r>
          </a:p>
          <a:p>
            <a:pPr lvl="1" algn="ctr" eaLnBrk="1" hangingPunct="1">
              <a:spcBef>
                <a:spcPct val="20000"/>
              </a:spcBef>
              <a:buClr>
                <a:srgbClr val="FF0000"/>
              </a:buClr>
            </a:pPr>
            <a:r>
              <a:rPr lang="en-US" altLang="en-US" sz="3000" dirty="0">
                <a:latin typeface="+mj-lt"/>
              </a:rPr>
              <a:t>	</a:t>
            </a:r>
            <a:endParaRPr lang="en-US" altLang="en-US" sz="3000" u="sng" dirty="0">
              <a:latin typeface="+mj-lt"/>
            </a:endParaRPr>
          </a:p>
        </p:txBody>
      </p:sp>
      <p:sp>
        <p:nvSpPr>
          <p:cNvPr id="9223" name="Rectangle 7"/>
          <p:cNvSpPr>
            <a:spLocks noChangeArrowheads="1"/>
          </p:cNvSpPr>
          <p:nvPr/>
        </p:nvSpPr>
        <p:spPr bwMode="auto">
          <a:xfrm>
            <a:off x="-7267" y="1219200"/>
            <a:ext cx="10239837"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marL="457200" lvl="1" indent="0" eaLnBrk="1" hangingPunct="1">
              <a:spcBef>
                <a:spcPct val="20000"/>
              </a:spcBef>
              <a:buClr>
                <a:srgbClr val="FF0000"/>
              </a:buClr>
            </a:pPr>
            <a:r>
              <a:rPr lang="en-US" altLang="en-US" sz="3200" dirty="0">
                <a:latin typeface="+mj-lt"/>
              </a:rPr>
              <a:t>Differences in selection &amp; competition among </a:t>
            </a:r>
            <a:r>
              <a:rPr lang="en-US" altLang="en-US" sz="3200" dirty="0" smtClean="0">
                <a:latin typeface="+mj-lt"/>
              </a:rPr>
              <a:t>species</a:t>
            </a:r>
            <a:endParaRPr lang="en-US" altLang="en-US" sz="3200" dirty="0">
              <a:latin typeface="+mj-lt"/>
            </a:endParaRPr>
          </a:p>
        </p:txBody>
      </p:sp>
      <p:sp>
        <p:nvSpPr>
          <p:cNvPr id="9224" name="Rectangle 8"/>
          <p:cNvSpPr>
            <a:spLocks noChangeArrowheads="1"/>
          </p:cNvSpPr>
          <p:nvPr/>
        </p:nvSpPr>
        <p:spPr bwMode="auto">
          <a:xfrm>
            <a:off x="1981200" y="2590800"/>
            <a:ext cx="7772400"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rgbClr val="FF0000"/>
              </a:buClr>
            </a:pPr>
            <a:endParaRPr lang="en-US" altLang="en-US" sz="3200" u="sng">
              <a:latin typeface="+mj-lt"/>
            </a:endParaRPr>
          </a:p>
        </p:txBody>
      </p:sp>
      <p:graphicFrame>
        <p:nvGraphicFramePr>
          <p:cNvPr id="321694" name="Group 158"/>
          <p:cNvGraphicFramePr>
            <a:graphicFrameLocks noGrp="1"/>
          </p:cNvGraphicFramePr>
          <p:nvPr>
            <p:extLst>
              <p:ext uri="{D42A27DB-BD31-4B8C-83A1-F6EECF244321}">
                <p14:modId xmlns:p14="http://schemas.microsoft.com/office/powerpoint/2010/main" xmlns="" val="2136945158"/>
              </p:ext>
            </p:extLst>
          </p:nvPr>
        </p:nvGraphicFramePr>
        <p:xfrm>
          <a:off x="761993" y="2227945"/>
          <a:ext cx="6629399" cy="4191011"/>
        </p:xfrm>
        <a:graphic>
          <a:graphicData uri="http://schemas.openxmlformats.org/drawingml/2006/table">
            <a:tbl>
              <a:tblPr/>
              <a:tblGrid>
                <a:gridCol w="2234765"/>
                <a:gridCol w="1360292"/>
                <a:gridCol w="1846110"/>
                <a:gridCol w="1188232"/>
              </a:tblGrid>
              <a:tr h="944859">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dirty="0" smtClean="0">
                        <a:ln>
                          <a:noFill/>
                        </a:ln>
                        <a:solidFill>
                          <a:schemeClr val="tx1"/>
                        </a:solidFill>
                        <a:effectLst/>
                        <a:latin typeface="+mj-lt"/>
                      </a:endParaRPr>
                    </a:p>
                  </a:txBody>
                  <a:tcPr marT="45716" marB="45716" horzOverflow="overflow">
                    <a:lnL cap="flat">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mj-lt"/>
                        </a:rPr>
                        <a:t>Grass</a:t>
                      </a:r>
                    </a:p>
                  </a:txBody>
                  <a:tcPr marT="45716" marB="45716"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Forbs &amp; Browse</a:t>
                      </a:r>
                    </a:p>
                  </a:txBody>
                  <a:tcPr marT="45716" marB="45716"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Cacti</a:t>
                      </a:r>
                    </a:p>
                  </a:txBody>
                  <a:tcPr marT="45716" marB="45716" horzOverflow="overflow">
                    <a:lnL>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8127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Horses</a:t>
                      </a:r>
                    </a:p>
                  </a:txBody>
                  <a:tcPr marT="45716" marB="45716"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100%</a:t>
                      </a:r>
                    </a:p>
                  </a:txBody>
                  <a:tcPr marT="45716" marB="45716"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mj-lt"/>
                      </a:endParaRPr>
                    </a:p>
                  </a:txBody>
                  <a:tcPr marT="45716" marB="45716"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mj-lt"/>
                      </a:endParaRPr>
                    </a:p>
                  </a:txBody>
                  <a:tcPr marT="45716" marB="45716"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964">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Cattle</a:t>
                      </a:r>
                    </a:p>
                  </a:txBody>
                  <a:tcPr marT="45716" marB="45716"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90%</a:t>
                      </a:r>
                    </a:p>
                  </a:txBody>
                  <a:tcPr marT="45716" marB="45716"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10%</a:t>
                      </a:r>
                    </a:p>
                  </a:txBody>
                  <a:tcPr marT="45716" marB="45716"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mj-lt"/>
                      </a:endParaRPr>
                    </a:p>
                  </a:txBody>
                  <a:tcPr marT="45716" marB="45716"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7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mj-lt"/>
                        </a:rPr>
                        <a:t>Sheep</a:t>
                      </a:r>
                    </a:p>
                  </a:txBody>
                  <a:tcPr marT="45716" marB="45716"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40%</a:t>
                      </a:r>
                    </a:p>
                  </a:txBody>
                  <a:tcPr marT="45716" marB="45716"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60%</a:t>
                      </a:r>
                    </a:p>
                  </a:txBody>
                  <a:tcPr marT="45716" marB="45716"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mj-lt"/>
                      </a:endParaRPr>
                    </a:p>
                  </a:txBody>
                  <a:tcPr marT="45716" marB="45716"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7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mj-lt"/>
                        </a:rPr>
                        <a:t>Pronghorn</a:t>
                      </a:r>
                    </a:p>
                  </a:txBody>
                  <a:tcPr marT="45716" marB="45716"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mj-lt"/>
                        </a:rPr>
                        <a:t>6%</a:t>
                      </a:r>
                    </a:p>
                  </a:txBody>
                  <a:tcPr marT="45716" marB="45716" horzOverflow="overflow">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mj-lt"/>
                        </a:rPr>
                        <a:t>83%</a:t>
                      </a:r>
                    </a:p>
                  </a:txBody>
                  <a:tcPr marT="45716" marB="45716" horzOverflow="overflow">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mj-lt"/>
                        </a:rPr>
                        <a:t>11%</a:t>
                      </a:r>
                    </a:p>
                  </a:txBody>
                  <a:tcPr marT="45716" marB="45716" horzOverflow="overflow">
                    <a:lnL>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10"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Rangeland Management (Animals)</a:t>
            </a:r>
            <a:endParaRPr lang="en-US" sz="3600" b="1" dirty="0"/>
          </a:p>
        </p:txBody>
      </p:sp>
      <p:pic>
        <p:nvPicPr>
          <p:cNvPr id="11" name="Picture 5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169406" y="4328888"/>
            <a:ext cx="3014663" cy="2525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7"/>
          <p:cNvSpPr>
            <a:spLocks noChangeArrowheads="1"/>
          </p:cNvSpPr>
          <p:nvPr/>
        </p:nvSpPr>
        <p:spPr bwMode="auto">
          <a:xfrm>
            <a:off x="7166430" y="2493604"/>
            <a:ext cx="5036457" cy="18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rgbClr val="FF0000"/>
              </a:buClr>
            </a:pPr>
            <a:r>
              <a:rPr lang="en-US" altLang="en-US" sz="3200" dirty="0">
                <a:latin typeface="+mj-lt"/>
              </a:rPr>
              <a:t>117 pronghorns = 1 horse</a:t>
            </a:r>
          </a:p>
          <a:p>
            <a:pPr lvl="1" eaLnBrk="1" hangingPunct="1">
              <a:spcBef>
                <a:spcPct val="20000"/>
              </a:spcBef>
              <a:buClr>
                <a:srgbClr val="FF0000"/>
              </a:buClr>
            </a:pPr>
            <a:r>
              <a:rPr lang="en-US" altLang="en-US" sz="3200" dirty="0">
                <a:latin typeface="+mj-lt"/>
              </a:rPr>
              <a:t>105 pronghorns = 1 cow</a:t>
            </a:r>
          </a:p>
          <a:p>
            <a:pPr lvl="1" eaLnBrk="1" hangingPunct="1">
              <a:spcBef>
                <a:spcPct val="20000"/>
              </a:spcBef>
              <a:buClr>
                <a:srgbClr val="FF0000"/>
              </a:buClr>
            </a:pPr>
            <a:r>
              <a:rPr lang="en-US" altLang="en-US" sz="3200" dirty="0">
                <a:latin typeface="+mj-lt"/>
              </a:rPr>
              <a:t>7 pronghorns = 1 sheep</a:t>
            </a:r>
          </a:p>
          <a:p>
            <a:pPr lvl="1" eaLnBrk="1" hangingPunct="1">
              <a:spcBef>
                <a:spcPct val="20000"/>
              </a:spcBef>
              <a:buClr>
                <a:srgbClr val="FF0000"/>
              </a:buClr>
            </a:pPr>
            <a:r>
              <a:rPr lang="en-US" altLang="en-US" sz="3200" dirty="0">
                <a:latin typeface="+mj-lt"/>
              </a:rPr>
              <a:t>	</a:t>
            </a:r>
            <a:endParaRPr lang="en-US" altLang="en-US" sz="3200" u="sng" dirty="0">
              <a:latin typeface="+mj-lt"/>
            </a:endParaRPr>
          </a:p>
        </p:txBody>
      </p:sp>
    </p:spTree>
    <p:extLst>
      <p:ext uri="{BB962C8B-B14F-4D97-AF65-F5344CB8AC3E}">
        <p14:creationId xmlns:p14="http://schemas.microsoft.com/office/powerpoint/2010/main" xmlns="" val="18200179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57199" y="274638"/>
            <a:ext cx="11511887" cy="1020762"/>
          </a:xfrm>
        </p:spPr>
        <p:txBody>
          <a:bodyPr rtlCol="0">
            <a:noAutofit/>
          </a:bodyPr>
          <a:lstStyle/>
          <a:p>
            <a:pPr fontAlgn="auto">
              <a:spcAft>
                <a:spcPts val="0"/>
              </a:spcAft>
              <a:defRPr/>
            </a:pPr>
            <a:r>
              <a:rPr lang="en-US" b="1" dirty="0" smtClean="0"/>
              <a:t>Functional roles of insect in rangeland systems</a:t>
            </a:r>
            <a:endParaRPr lang="en-US" b="1" dirty="0"/>
          </a:p>
        </p:txBody>
      </p:sp>
      <p:sp>
        <p:nvSpPr>
          <p:cNvPr id="5" name="Content Placeholder 3"/>
          <p:cNvSpPr>
            <a:spLocks noGrp="1"/>
          </p:cNvSpPr>
          <p:nvPr>
            <p:ph idx="1"/>
          </p:nvPr>
        </p:nvSpPr>
        <p:spPr>
          <a:xfrm>
            <a:off x="580032" y="1600200"/>
            <a:ext cx="4892722" cy="5029200"/>
          </a:xfrm>
        </p:spPr>
        <p:txBody>
          <a:bodyPr/>
          <a:lstStyle/>
          <a:p>
            <a:r>
              <a:rPr lang="en-US" sz="2800" dirty="0" smtClean="0"/>
              <a:t>Herbivores</a:t>
            </a:r>
          </a:p>
          <a:p>
            <a:r>
              <a:rPr lang="en-US" sz="2800" dirty="0" smtClean="0"/>
              <a:t>Carnivores</a:t>
            </a:r>
          </a:p>
          <a:p>
            <a:r>
              <a:rPr lang="en-US" sz="2800" dirty="0" smtClean="0"/>
              <a:t>Decomposers</a:t>
            </a:r>
          </a:p>
          <a:p>
            <a:r>
              <a:rPr lang="en-US" sz="2800" dirty="0" smtClean="0"/>
              <a:t>Nutrient cycling</a:t>
            </a:r>
          </a:p>
          <a:p>
            <a:r>
              <a:rPr lang="en-US" sz="2800" dirty="0" smtClean="0"/>
              <a:t>Prey for vertebrate predators</a:t>
            </a:r>
          </a:p>
          <a:p>
            <a:r>
              <a:rPr lang="en-US" sz="2800" dirty="0" smtClean="0"/>
              <a:t>Natural enemy of pest insects</a:t>
            </a:r>
          </a:p>
          <a:p>
            <a:r>
              <a:rPr lang="en-US" sz="2800" dirty="0" smtClean="0"/>
              <a:t>Pollinators</a:t>
            </a:r>
          </a:p>
          <a:p>
            <a:r>
              <a:rPr lang="en-US" sz="2800" dirty="0" smtClean="0"/>
              <a:t>Vectors of diseases</a:t>
            </a:r>
          </a:p>
        </p:txBody>
      </p:sp>
      <p:grpSp>
        <p:nvGrpSpPr>
          <p:cNvPr id="18" name="Group 17"/>
          <p:cNvGrpSpPr/>
          <p:nvPr/>
        </p:nvGrpSpPr>
        <p:grpSpPr>
          <a:xfrm>
            <a:off x="5922182" y="2133600"/>
            <a:ext cx="4586593" cy="3465731"/>
            <a:chOff x="4530110" y="2133600"/>
            <a:chExt cx="4586593" cy="3465731"/>
          </a:xfrm>
        </p:grpSpPr>
        <p:cxnSp>
          <p:nvCxnSpPr>
            <p:cNvPr id="7" name="Straight Connector 6"/>
            <p:cNvCxnSpPr/>
            <p:nvPr/>
          </p:nvCxnSpPr>
          <p:spPr>
            <a:xfrm rot="16200000" flipH="1">
              <a:off x="6515100" y="2552700"/>
              <a:ext cx="2590800" cy="1752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0800000">
              <a:off x="5257800" y="4724400"/>
              <a:ext cx="34290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4530110" y="2133600"/>
              <a:ext cx="4586593" cy="3465731"/>
              <a:chOff x="4516463" y="2133600"/>
              <a:chExt cx="4586593" cy="3465731"/>
            </a:xfrm>
          </p:grpSpPr>
          <p:cxnSp>
            <p:nvCxnSpPr>
              <p:cNvPr id="6" name="Straight Connector 5"/>
              <p:cNvCxnSpPr/>
              <p:nvPr/>
            </p:nvCxnSpPr>
            <p:spPr>
              <a:xfrm rot="5400000">
                <a:off x="4800600" y="2590800"/>
                <a:ext cx="2590800" cy="1676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a:off x="5410200" y="3810000"/>
                <a:ext cx="34290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0800000">
                <a:off x="5410200" y="2971800"/>
                <a:ext cx="34290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6"/>
              <p:cNvSpPr txBox="1">
                <a:spLocks noChangeArrowheads="1"/>
              </p:cNvSpPr>
              <p:nvPr/>
            </p:nvSpPr>
            <p:spPr bwMode="auto">
              <a:xfrm>
                <a:off x="5715000" y="4267200"/>
                <a:ext cx="2657475" cy="369888"/>
              </a:xfrm>
              <a:prstGeom prst="rect">
                <a:avLst/>
              </a:prstGeom>
              <a:noFill/>
              <a:ln w="9525">
                <a:noFill/>
                <a:miter lim="800000"/>
                <a:headEnd/>
                <a:tailEnd/>
              </a:ln>
            </p:spPr>
            <p:txBody>
              <a:bodyPr wrap="none">
                <a:spAutoFit/>
              </a:bodyPr>
              <a:lstStyle/>
              <a:p>
                <a:r>
                  <a:rPr lang="en-US">
                    <a:latin typeface="Calibri" pitchFamily="34" charset="0"/>
                  </a:rPr>
                  <a:t>Primary Producers - plants</a:t>
                </a:r>
              </a:p>
            </p:txBody>
          </p:sp>
          <p:sp>
            <p:nvSpPr>
              <p:cNvPr id="12" name="TextBox 17"/>
              <p:cNvSpPr txBox="1">
                <a:spLocks noChangeArrowheads="1"/>
              </p:cNvSpPr>
              <p:nvPr/>
            </p:nvSpPr>
            <p:spPr bwMode="auto">
              <a:xfrm>
                <a:off x="5181600" y="3276600"/>
                <a:ext cx="3319463" cy="369888"/>
              </a:xfrm>
              <a:prstGeom prst="rect">
                <a:avLst/>
              </a:prstGeom>
              <a:noFill/>
              <a:ln w="9525">
                <a:noFill/>
                <a:miter lim="800000"/>
                <a:headEnd/>
                <a:tailEnd/>
              </a:ln>
            </p:spPr>
            <p:txBody>
              <a:bodyPr wrap="none">
                <a:spAutoFit/>
              </a:bodyPr>
              <a:lstStyle/>
              <a:p>
                <a:r>
                  <a:rPr lang="en-US" dirty="0">
                    <a:latin typeface="Calibri" pitchFamily="34" charset="0"/>
                  </a:rPr>
                  <a:t>Primary    consumers - herbivores</a:t>
                </a:r>
              </a:p>
            </p:txBody>
          </p:sp>
          <p:sp>
            <p:nvSpPr>
              <p:cNvPr id="13" name="TextBox 18"/>
              <p:cNvSpPr txBox="1">
                <a:spLocks noChangeArrowheads="1"/>
              </p:cNvSpPr>
              <p:nvPr/>
            </p:nvSpPr>
            <p:spPr bwMode="auto">
              <a:xfrm>
                <a:off x="5181600" y="2362200"/>
                <a:ext cx="3376613" cy="369888"/>
              </a:xfrm>
              <a:prstGeom prst="rect">
                <a:avLst/>
              </a:prstGeom>
              <a:noFill/>
              <a:ln w="9525">
                <a:noFill/>
                <a:miter lim="800000"/>
                <a:headEnd/>
                <a:tailEnd/>
              </a:ln>
            </p:spPr>
            <p:txBody>
              <a:bodyPr wrap="none">
                <a:spAutoFit/>
              </a:bodyPr>
              <a:lstStyle/>
              <a:p>
                <a:r>
                  <a:rPr lang="en-US">
                    <a:latin typeface="Calibri" pitchFamily="34" charset="0"/>
                  </a:rPr>
                  <a:t>Secondary consumers - carnivores</a:t>
                </a:r>
              </a:p>
            </p:txBody>
          </p:sp>
          <p:cxnSp>
            <p:nvCxnSpPr>
              <p:cNvPr id="14" name="Straight Arrow Connector 13"/>
              <p:cNvCxnSpPr/>
              <p:nvPr/>
            </p:nvCxnSpPr>
            <p:spPr>
              <a:xfrm rot="5400000" flipH="1" flipV="1">
                <a:off x="4305301" y="3467100"/>
                <a:ext cx="1600200" cy="317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21"/>
              <p:cNvSpPr txBox="1">
                <a:spLocks noChangeArrowheads="1"/>
              </p:cNvSpPr>
              <p:nvPr/>
            </p:nvSpPr>
            <p:spPr bwMode="auto">
              <a:xfrm rot="16200000">
                <a:off x="4289450" y="3244056"/>
                <a:ext cx="823913" cy="369888"/>
              </a:xfrm>
              <a:prstGeom prst="rect">
                <a:avLst/>
              </a:prstGeom>
              <a:noFill/>
              <a:ln w="9525">
                <a:noFill/>
                <a:miter lim="800000"/>
                <a:headEnd/>
                <a:tailEnd/>
              </a:ln>
            </p:spPr>
            <p:txBody>
              <a:bodyPr wrap="none">
                <a:spAutoFit/>
              </a:bodyPr>
              <a:lstStyle/>
              <a:p>
                <a:r>
                  <a:rPr lang="en-US" dirty="0">
                    <a:latin typeface="Calibri" pitchFamily="34" charset="0"/>
                  </a:rPr>
                  <a:t>Energy</a:t>
                </a:r>
              </a:p>
            </p:txBody>
          </p:sp>
          <p:sp>
            <p:nvSpPr>
              <p:cNvPr id="16" name="TextBox 22"/>
              <p:cNvSpPr txBox="1">
                <a:spLocks noChangeArrowheads="1"/>
              </p:cNvSpPr>
              <p:nvPr/>
            </p:nvSpPr>
            <p:spPr bwMode="auto">
              <a:xfrm>
                <a:off x="5033748" y="4953000"/>
                <a:ext cx="4069308" cy="646331"/>
              </a:xfrm>
              <a:prstGeom prst="rect">
                <a:avLst/>
              </a:prstGeom>
              <a:noFill/>
              <a:ln w="9525">
                <a:noFill/>
                <a:miter lim="800000"/>
                <a:headEnd/>
                <a:tailEnd/>
              </a:ln>
            </p:spPr>
            <p:txBody>
              <a:bodyPr wrap="square">
                <a:spAutoFit/>
              </a:bodyPr>
              <a:lstStyle/>
              <a:p>
                <a:r>
                  <a:rPr lang="en-US" dirty="0">
                    <a:latin typeface="Calibri" pitchFamily="34" charset="0"/>
                  </a:rPr>
                  <a:t>Biomass and energy decrease </a:t>
                </a:r>
                <a:r>
                  <a:rPr lang="en-US" dirty="0" smtClean="0">
                    <a:latin typeface="Calibri" pitchFamily="34" charset="0"/>
                  </a:rPr>
                  <a:t>as energy </a:t>
                </a:r>
                <a:r>
                  <a:rPr lang="en-US" dirty="0">
                    <a:latin typeface="Calibri" pitchFamily="34" charset="0"/>
                  </a:rPr>
                  <a:t>moves up through the </a:t>
                </a:r>
                <a:r>
                  <a:rPr lang="en-US" dirty="0" smtClean="0">
                    <a:latin typeface="Calibri" pitchFamily="34" charset="0"/>
                  </a:rPr>
                  <a:t>trophic </a:t>
                </a:r>
                <a:r>
                  <a:rPr lang="en-US" dirty="0">
                    <a:latin typeface="Calibri" pitchFamily="34" charset="0"/>
                  </a:rPr>
                  <a:t>pyramid.</a:t>
                </a:r>
              </a:p>
            </p:txBody>
          </p:sp>
        </p:grpSp>
      </p:grpSp>
    </p:spTree>
    <p:extLst>
      <p:ext uri="{BB962C8B-B14F-4D97-AF65-F5344CB8AC3E}">
        <p14:creationId xmlns:p14="http://schemas.microsoft.com/office/powerpoint/2010/main" xmlns="" val="11335195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Rangeland Entomology</a:t>
            </a:r>
            <a:endParaRPr lang="en-US" b="1" dirty="0"/>
          </a:p>
        </p:txBody>
      </p:sp>
      <p:sp>
        <p:nvSpPr>
          <p:cNvPr id="3" name="Content Placeholder 2"/>
          <p:cNvSpPr>
            <a:spLocks noGrp="1"/>
          </p:cNvSpPr>
          <p:nvPr>
            <p:ph idx="1"/>
          </p:nvPr>
        </p:nvSpPr>
        <p:spPr>
          <a:xfrm>
            <a:off x="838200" y="1825626"/>
            <a:ext cx="10515600" cy="958518"/>
          </a:xfrm>
        </p:spPr>
        <p:txBody>
          <a:bodyPr>
            <a:normAutofit/>
          </a:bodyPr>
          <a:lstStyle/>
          <a:p>
            <a:pPr marL="0" indent="0">
              <a:buNone/>
            </a:pPr>
            <a:r>
              <a:rPr lang="en-US" sz="2600" dirty="0" smtClean="0"/>
              <a:t>The study of the interrelationships of insects and </a:t>
            </a:r>
            <a:r>
              <a:rPr lang="en-GB" sz="2600" dirty="0" smtClean="0"/>
              <a:t>native vegetation present in the rangeland. It </a:t>
            </a:r>
            <a:r>
              <a:rPr lang="en-US" sz="2600" dirty="0"/>
              <a:t>i</a:t>
            </a:r>
            <a:r>
              <a:rPr lang="en-US" sz="2600" dirty="0" smtClean="0"/>
              <a:t>ncludes damaging and beneficial species as well.</a:t>
            </a:r>
          </a:p>
        </p:txBody>
      </p:sp>
    </p:spTree>
    <p:extLst>
      <p:ext uri="{BB962C8B-B14F-4D97-AF65-F5344CB8AC3E}">
        <p14:creationId xmlns:p14="http://schemas.microsoft.com/office/powerpoint/2010/main" xmlns="" val="1625725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136141"/>
            <a:ext cx="12192000" cy="2677656"/>
          </a:xfrm>
          <a:prstGeom prst="rect">
            <a:avLst/>
          </a:prstGeom>
        </p:spPr>
        <p:txBody>
          <a:bodyPr wrap="square">
            <a:spAutoFit/>
          </a:bodyPr>
          <a:lstStyle/>
          <a:p>
            <a:pPr algn="just"/>
            <a:r>
              <a:rPr lang="en-US" sz="2400" dirty="0" smtClean="0">
                <a:solidFill>
                  <a:srgbClr val="000000"/>
                </a:solidFill>
              </a:rPr>
              <a:t>The </a:t>
            </a:r>
            <a:r>
              <a:rPr lang="en-US" sz="2400" dirty="0">
                <a:solidFill>
                  <a:srgbClr val="000000"/>
                </a:solidFill>
              </a:rPr>
              <a:t>insects on </a:t>
            </a:r>
            <a:r>
              <a:rPr lang="en-US" sz="2400" dirty="0" smtClean="0">
                <a:solidFill>
                  <a:srgbClr val="000000"/>
                </a:solidFill>
              </a:rPr>
              <a:t>rangeland extend </a:t>
            </a:r>
            <a:r>
              <a:rPr lang="en-US" sz="2400" dirty="0">
                <a:solidFill>
                  <a:srgbClr val="000000"/>
                </a:solidFill>
              </a:rPr>
              <a:t>beyond grasshoppers </a:t>
            </a:r>
            <a:r>
              <a:rPr lang="en-US" sz="2400" dirty="0" smtClean="0">
                <a:solidFill>
                  <a:srgbClr val="000000"/>
                </a:solidFill>
              </a:rPr>
              <a:t>to </a:t>
            </a:r>
            <a:r>
              <a:rPr lang="en-US" sz="2400" dirty="0">
                <a:solidFill>
                  <a:srgbClr val="000000"/>
                </a:solidFill>
              </a:rPr>
              <a:t>that attack roots, stems, leaves, ﬂowers, </a:t>
            </a:r>
            <a:r>
              <a:rPr lang="en-US" sz="2400" dirty="0" smtClean="0">
                <a:solidFill>
                  <a:srgbClr val="000000"/>
                </a:solidFill>
              </a:rPr>
              <a:t>and seeds</a:t>
            </a:r>
            <a:r>
              <a:rPr lang="en-US" sz="2400" dirty="0">
                <a:solidFill>
                  <a:srgbClr val="000000"/>
                </a:solidFill>
              </a:rPr>
              <a:t>. One </a:t>
            </a:r>
            <a:r>
              <a:rPr lang="en-US" sz="2400" dirty="0" smtClean="0">
                <a:solidFill>
                  <a:srgbClr val="000000"/>
                </a:solidFill>
              </a:rPr>
              <a:t>group of </a:t>
            </a:r>
            <a:r>
              <a:rPr lang="en-US" sz="2400" dirty="0">
                <a:solidFill>
                  <a:srgbClr val="000000"/>
                </a:solidFill>
              </a:rPr>
              <a:t>plant bugs (</a:t>
            </a:r>
            <a:r>
              <a:rPr lang="en-US" sz="2400" dirty="0" err="1">
                <a:solidFill>
                  <a:srgbClr val="000000"/>
                </a:solidFill>
              </a:rPr>
              <a:t>Miridae</a:t>
            </a:r>
            <a:r>
              <a:rPr lang="en-US" sz="2400" dirty="0">
                <a:solidFill>
                  <a:srgbClr val="000000"/>
                </a:solidFill>
              </a:rPr>
              <a:t>) damage range grasses through toxemia and loss </a:t>
            </a:r>
            <a:r>
              <a:rPr lang="en-US" sz="2400" dirty="0" smtClean="0">
                <a:solidFill>
                  <a:srgbClr val="000000"/>
                </a:solidFill>
              </a:rPr>
              <a:t>of plant juices. Some feed on the panicle and seed head where a toxemia prevents </a:t>
            </a:r>
            <a:r>
              <a:rPr lang="en-US" sz="2400" dirty="0">
                <a:solidFill>
                  <a:srgbClr val="000000"/>
                </a:solidFill>
              </a:rPr>
              <a:t>seed maturation. </a:t>
            </a:r>
            <a:r>
              <a:rPr lang="en-US" sz="2400" dirty="0" smtClean="0">
                <a:solidFill>
                  <a:srgbClr val="000000"/>
                </a:solidFill>
              </a:rPr>
              <a:t>Several </a:t>
            </a:r>
            <a:r>
              <a:rPr lang="en-US" sz="2400" dirty="0">
                <a:solidFill>
                  <a:srgbClr val="000000"/>
                </a:solidFill>
              </a:rPr>
              <a:t>grass-feeding caterpillars </a:t>
            </a:r>
            <a:r>
              <a:rPr lang="en-US" sz="2400" dirty="0" smtClean="0">
                <a:solidFill>
                  <a:srgbClr val="000000"/>
                </a:solidFill>
              </a:rPr>
              <a:t>may denude </a:t>
            </a:r>
            <a:r>
              <a:rPr lang="en-US" sz="2400" dirty="0">
                <a:solidFill>
                  <a:srgbClr val="000000"/>
                </a:solidFill>
              </a:rPr>
              <a:t>heavily infested areas. Some, such as the range caterpillar</a:t>
            </a:r>
            <a:r>
              <a:rPr lang="en-US" sz="2400" dirty="0" smtClean="0">
                <a:solidFill>
                  <a:srgbClr val="000000"/>
                </a:solidFill>
              </a:rPr>
              <a:t>, </a:t>
            </a:r>
            <a:r>
              <a:rPr lang="en-US" sz="2400" i="1" dirty="0" err="1" smtClean="0">
                <a:solidFill>
                  <a:srgbClr val="000000"/>
                </a:solidFill>
              </a:rPr>
              <a:t>Hemileuca</a:t>
            </a:r>
            <a:r>
              <a:rPr lang="en-US" sz="2400" i="1" dirty="0" smtClean="0">
                <a:solidFill>
                  <a:srgbClr val="000000"/>
                </a:solidFill>
              </a:rPr>
              <a:t> </a:t>
            </a:r>
            <a:r>
              <a:rPr lang="en-US" sz="2400" i="1" dirty="0" err="1">
                <a:solidFill>
                  <a:srgbClr val="000000"/>
                </a:solidFill>
              </a:rPr>
              <a:t>oliviae</a:t>
            </a:r>
            <a:r>
              <a:rPr lang="en-US" sz="2400" dirty="0">
                <a:solidFill>
                  <a:srgbClr val="000000"/>
                </a:solidFill>
              </a:rPr>
              <a:t>, are almost always range </a:t>
            </a:r>
            <a:r>
              <a:rPr lang="en-US" sz="2400" dirty="0" smtClean="0">
                <a:solidFill>
                  <a:srgbClr val="000000"/>
                </a:solidFill>
              </a:rPr>
              <a:t>species. White grubs </a:t>
            </a:r>
            <a:r>
              <a:rPr lang="en-US" sz="2400" dirty="0">
                <a:solidFill>
                  <a:srgbClr val="000000"/>
                </a:solidFill>
              </a:rPr>
              <a:t>are </a:t>
            </a:r>
            <a:r>
              <a:rPr lang="en-US" sz="2400" dirty="0" smtClean="0">
                <a:solidFill>
                  <a:srgbClr val="000000"/>
                </a:solidFill>
              </a:rPr>
              <a:t>widely distributed</a:t>
            </a:r>
            <a:r>
              <a:rPr lang="en-US" sz="2400" dirty="0">
                <a:solidFill>
                  <a:srgbClr val="000000"/>
                </a:solidFill>
              </a:rPr>
              <a:t>, yet often highly localized, and may cause total destruction </a:t>
            </a:r>
            <a:r>
              <a:rPr lang="en-US" sz="2400" dirty="0" smtClean="0">
                <a:solidFill>
                  <a:srgbClr val="000000"/>
                </a:solidFill>
              </a:rPr>
              <a:t>of the </a:t>
            </a:r>
            <a:r>
              <a:rPr lang="en-US" sz="2400" dirty="0">
                <a:solidFill>
                  <a:srgbClr val="000000"/>
                </a:solidFill>
              </a:rPr>
              <a:t>grass stand. </a:t>
            </a:r>
            <a:r>
              <a:rPr lang="en-US" sz="2400" dirty="0" smtClean="0">
                <a:solidFill>
                  <a:srgbClr val="000000"/>
                </a:solidFill>
              </a:rPr>
              <a:t>Termites are also a big issues in some areas.</a:t>
            </a:r>
            <a:endParaRPr lang="en-US" sz="2400" dirty="0"/>
          </a:p>
        </p:txBody>
      </p:sp>
      <p:sp>
        <p:nvSpPr>
          <p:cNvPr id="5" name="Title 1"/>
          <p:cNvSpPr>
            <a:spLocks noGrp="1"/>
          </p:cNvSpPr>
          <p:nvPr>
            <p:ph type="title"/>
          </p:nvPr>
        </p:nvSpPr>
        <p:spPr>
          <a:xfrm>
            <a:off x="609600" y="56928"/>
            <a:ext cx="10972800" cy="1143000"/>
          </a:xfrm>
        </p:spPr>
        <p:txBody>
          <a:bodyPr/>
          <a:lstStyle/>
          <a:p>
            <a:pPr algn="ctr"/>
            <a:r>
              <a:rPr lang="en-US" b="1" dirty="0" smtClean="0"/>
              <a:t>Rangeland Entomology</a:t>
            </a:r>
            <a:endParaRPr lang="en-US" b="1" dirty="0"/>
          </a:p>
        </p:txBody>
      </p:sp>
    </p:spTree>
    <p:extLst>
      <p:ext uri="{BB962C8B-B14F-4D97-AF65-F5344CB8AC3E}">
        <p14:creationId xmlns:p14="http://schemas.microsoft.com/office/powerpoint/2010/main" xmlns="" val="1127280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9013"/>
            <a:ext cx="10515600" cy="1325563"/>
          </a:xfrm>
        </p:spPr>
        <p:txBody>
          <a:bodyPr/>
          <a:lstStyle/>
          <a:p>
            <a:pPr algn="ctr"/>
            <a:r>
              <a:rPr lang="en-GB" b="1" dirty="0" smtClean="0"/>
              <a:t>Rangeland vs Agro-ecosystem</a:t>
            </a:r>
            <a:endParaRPr lang="en-US" dirty="0"/>
          </a:p>
        </p:txBody>
      </p:sp>
      <p:sp>
        <p:nvSpPr>
          <p:cNvPr id="3" name="Content Placeholder 2"/>
          <p:cNvSpPr>
            <a:spLocks noGrp="1"/>
          </p:cNvSpPr>
          <p:nvPr>
            <p:ph idx="1"/>
          </p:nvPr>
        </p:nvSpPr>
        <p:spPr>
          <a:xfrm>
            <a:off x="838200" y="1574577"/>
            <a:ext cx="10515600" cy="3403824"/>
          </a:xfrm>
        </p:spPr>
        <p:txBody>
          <a:bodyPr>
            <a:normAutofit/>
          </a:bodyPr>
          <a:lstStyle/>
          <a:p>
            <a:pPr marL="0" indent="0" algn="just">
              <a:buNone/>
            </a:pPr>
            <a:r>
              <a:rPr lang="en-GB" sz="2600" dirty="0"/>
              <a:t>Rangeland serve as the origin of most cereal, feed grain, and grass forage insect pests. They inhabit a relatively undisturbed, mixed community of plants, which adds a complexity not found in a typical agricultural monoculture.</a:t>
            </a:r>
            <a:endParaRPr lang="en-US" sz="2600" dirty="0"/>
          </a:p>
          <a:p>
            <a:pPr marL="0" indent="0" algn="just">
              <a:buNone/>
            </a:pPr>
            <a:r>
              <a:rPr lang="en-GB" sz="2600" dirty="0" smtClean="0"/>
              <a:t>There </a:t>
            </a:r>
            <a:r>
              <a:rPr lang="en-GB" sz="2600" dirty="0"/>
              <a:t>is a relatively temporal stability in the perennial </a:t>
            </a:r>
            <a:r>
              <a:rPr lang="en-GB" sz="2600" dirty="0" smtClean="0"/>
              <a:t>grassland system </a:t>
            </a:r>
            <a:r>
              <a:rPr lang="en-GB" sz="2600" dirty="0"/>
              <a:t>that is absent in annual cropping systems. Because of this, </a:t>
            </a:r>
            <a:r>
              <a:rPr lang="en-GB" sz="2600" dirty="0" smtClean="0"/>
              <a:t>opinions have </a:t>
            </a:r>
            <a:r>
              <a:rPr lang="en-GB" sz="2600" dirty="0"/>
              <a:t>been expressed that integrated pest management (IPM) may be </a:t>
            </a:r>
            <a:r>
              <a:rPr lang="en-GB" sz="2600" dirty="0" smtClean="0"/>
              <a:t>more successfully </a:t>
            </a:r>
            <a:r>
              <a:rPr lang="en-GB" sz="2600" dirty="0"/>
              <a:t>employed on rangelands than in an agroecosystem</a:t>
            </a:r>
            <a:r>
              <a:rPr lang="en-GB" sz="2600" dirty="0" smtClean="0"/>
              <a:t>.</a:t>
            </a:r>
          </a:p>
        </p:txBody>
      </p:sp>
    </p:spTree>
    <p:extLst>
      <p:ext uri="{BB962C8B-B14F-4D97-AF65-F5344CB8AC3E}">
        <p14:creationId xmlns:p14="http://schemas.microsoft.com/office/powerpoint/2010/main" xmlns="" val="4158329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smtClean="0"/>
              <a:t>Rangeland Entomology</a:t>
            </a:r>
            <a:endParaRPr lang="en-US" b="1" dirty="0"/>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Common Insect </a:t>
            </a:r>
            <a:r>
              <a:rPr lang="en-US" b="1" dirty="0" smtClean="0">
                <a:solidFill>
                  <a:srgbClr val="3333CC"/>
                </a:solidFill>
                <a:latin typeface="TimesNewRomanPS-BoldMT"/>
              </a:rPr>
              <a:t>Pests of </a:t>
            </a:r>
            <a:r>
              <a:rPr lang="en-US" b="1" dirty="0">
                <a:solidFill>
                  <a:srgbClr val="3333CC"/>
                </a:solidFill>
                <a:latin typeface="TimesNewRomanPS-BoldMT"/>
              </a:rPr>
              <a:t>Pastures and Rangeland</a:t>
            </a:r>
            <a:r>
              <a:rPr lang="en-US" dirty="0"/>
              <a:t> </a:t>
            </a:r>
          </a:p>
        </p:txBody>
      </p:sp>
      <p:sp>
        <p:nvSpPr>
          <p:cNvPr id="4" name="Rectangle 3"/>
          <p:cNvSpPr/>
          <p:nvPr/>
        </p:nvSpPr>
        <p:spPr>
          <a:xfrm>
            <a:off x="0" y="1544254"/>
            <a:ext cx="12192000" cy="2492990"/>
          </a:xfrm>
          <a:prstGeom prst="rect">
            <a:avLst/>
          </a:prstGeom>
        </p:spPr>
        <p:txBody>
          <a:bodyPr wrap="square">
            <a:spAutoFit/>
          </a:bodyPr>
          <a:lstStyle/>
          <a:p>
            <a:pPr marL="914400" lvl="1" indent="-457200">
              <a:buFont typeface="Arial" panose="020B0604020202020204" pitchFamily="34" charset="0"/>
              <a:buChar char="•"/>
            </a:pPr>
            <a:r>
              <a:rPr lang="en-US" sz="2600" b="1" dirty="0" smtClean="0">
                <a:solidFill>
                  <a:srgbClr val="000000"/>
                </a:solidFill>
                <a:latin typeface="+mj-lt"/>
              </a:rPr>
              <a:t>Army cutworm, </a:t>
            </a:r>
            <a:r>
              <a:rPr lang="en-US" sz="2600" b="1" i="1" dirty="0" err="1" smtClean="0">
                <a:solidFill>
                  <a:srgbClr val="000000"/>
                </a:solidFill>
                <a:latin typeface="+mj-lt"/>
              </a:rPr>
              <a:t>Euxoa</a:t>
            </a:r>
            <a:r>
              <a:rPr lang="en-US" sz="2600" b="1" i="1" dirty="0" smtClean="0">
                <a:solidFill>
                  <a:srgbClr val="000000"/>
                </a:solidFill>
                <a:latin typeface="+mj-lt"/>
              </a:rPr>
              <a:t> </a:t>
            </a:r>
            <a:r>
              <a:rPr lang="en-US" sz="2600" b="1" i="1" dirty="0" err="1" smtClean="0">
                <a:solidFill>
                  <a:srgbClr val="000000"/>
                </a:solidFill>
                <a:latin typeface="+mj-lt"/>
              </a:rPr>
              <a:t>auxiliaris</a:t>
            </a:r>
            <a:endParaRPr lang="en-US" sz="2600" b="1" i="1" dirty="0">
              <a:solidFill>
                <a:srgbClr val="000000"/>
              </a:solidFill>
              <a:latin typeface="+mj-lt"/>
            </a:endParaRPr>
          </a:p>
          <a:p>
            <a:pPr marL="914400" lvl="1" indent="-457200">
              <a:buFont typeface="Arial" panose="020B0604020202020204" pitchFamily="34" charset="0"/>
              <a:buChar char="•"/>
            </a:pPr>
            <a:r>
              <a:rPr lang="en-US" sz="2600" b="1" dirty="0" smtClean="0">
                <a:solidFill>
                  <a:srgbClr val="000000"/>
                </a:solidFill>
                <a:latin typeface="+mj-lt"/>
              </a:rPr>
              <a:t>Armyworm, </a:t>
            </a:r>
            <a:r>
              <a:rPr lang="en-US" sz="2600" b="1" i="1" dirty="0" err="1" smtClean="0">
                <a:solidFill>
                  <a:srgbClr val="000000"/>
                </a:solidFill>
                <a:latin typeface="+mj-lt"/>
              </a:rPr>
              <a:t>Pseudaletia</a:t>
            </a:r>
            <a:r>
              <a:rPr lang="en-US" sz="2600" b="1" i="1" dirty="0" smtClean="0">
                <a:solidFill>
                  <a:srgbClr val="000000"/>
                </a:solidFill>
                <a:latin typeface="+mj-lt"/>
              </a:rPr>
              <a:t> </a:t>
            </a:r>
            <a:r>
              <a:rPr lang="en-US" sz="2600" b="1" i="1" dirty="0" err="1" smtClean="0">
                <a:solidFill>
                  <a:srgbClr val="000000"/>
                </a:solidFill>
                <a:latin typeface="+mj-lt"/>
              </a:rPr>
              <a:t>unipuncta</a:t>
            </a:r>
            <a:endParaRPr lang="en-US" sz="2600" b="1" i="1" dirty="0" smtClean="0">
              <a:solidFill>
                <a:srgbClr val="000000"/>
              </a:solidFill>
              <a:latin typeface="+mj-lt"/>
            </a:endParaRPr>
          </a:p>
          <a:p>
            <a:pPr marL="914400" lvl="1" indent="-457200">
              <a:buFont typeface="Arial" panose="020B0604020202020204" pitchFamily="34" charset="0"/>
              <a:buChar char="•"/>
            </a:pPr>
            <a:r>
              <a:rPr lang="en-US" sz="2600" b="1" dirty="0" smtClean="0">
                <a:solidFill>
                  <a:srgbClr val="000000"/>
                </a:solidFill>
                <a:latin typeface="+mj-lt"/>
              </a:rPr>
              <a:t>Black grass bugs, </a:t>
            </a:r>
            <a:r>
              <a:rPr lang="en-US" sz="2600" b="1" i="1" dirty="0" err="1" smtClean="0">
                <a:solidFill>
                  <a:srgbClr val="000000"/>
                </a:solidFill>
                <a:latin typeface="+mj-lt"/>
              </a:rPr>
              <a:t>Labops</a:t>
            </a:r>
            <a:r>
              <a:rPr lang="en-US" sz="2600" b="1" i="1" dirty="0" smtClean="0">
                <a:solidFill>
                  <a:srgbClr val="000000"/>
                </a:solidFill>
                <a:latin typeface="+mj-lt"/>
              </a:rPr>
              <a:t> &amp; </a:t>
            </a:r>
            <a:r>
              <a:rPr lang="en-US" sz="2600" b="1" i="1" dirty="0" err="1" smtClean="0">
                <a:solidFill>
                  <a:srgbClr val="000000"/>
                </a:solidFill>
                <a:latin typeface="+mj-lt"/>
              </a:rPr>
              <a:t>Irbisia</a:t>
            </a:r>
            <a:endParaRPr lang="en-US" sz="2600" b="1" i="1" dirty="0">
              <a:solidFill>
                <a:srgbClr val="000000"/>
              </a:solidFill>
              <a:latin typeface="+mj-lt"/>
            </a:endParaRPr>
          </a:p>
          <a:p>
            <a:pPr marL="914400" lvl="1" indent="-457200">
              <a:buFont typeface="Arial" panose="020B0604020202020204" pitchFamily="34" charset="0"/>
              <a:buChar char="•"/>
            </a:pPr>
            <a:r>
              <a:rPr lang="en-US" sz="2600" b="1" dirty="0" smtClean="0">
                <a:solidFill>
                  <a:srgbClr val="000000"/>
                </a:solidFill>
                <a:latin typeface="+mj-lt"/>
              </a:rPr>
              <a:t>Cereal leaf beetle, </a:t>
            </a:r>
            <a:r>
              <a:rPr lang="en-US" sz="2600" b="1" i="1" dirty="0" err="1" smtClean="0">
                <a:solidFill>
                  <a:srgbClr val="000000"/>
                </a:solidFill>
                <a:latin typeface="+mj-lt"/>
              </a:rPr>
              <a:t>Oulema</a:t>
            </a:r>
            <a:r>
              <a:rPr lang="en-US" sz="2600" b="1" i="1" dirty="0" smtClean="0">
                <a:solidFill>
                  <a:srgbClr val="000000"/>
                </a:solidFill>
                <a:latin typeface="+mj-lt"/>
              </a:rPr>
              <a:t> </a:t>
            </a:r>
            <a:r>
              <a:rPr lang="en-US" sz="2600" b="1" i="1" dirty="0" err="1" smtClean="0">
                <a:solidFill>
                  <a:srgbClr val="000000"/>
                </a:solidFill>
                <a:latin typeface="+mj-lt"/>
              </a:rPr>
              <a:t>melanopus</a:t>
            </a:r>
            <a:endParaRPr lang="en-US" sz="2600" b="1" i="1" dirty="0">
              <a:solidFill>
                <a:srgbClr val="000000"/>
              </a:solidFill>
              <a:latin typeface="+mj-lt"/>
            </a:endParaRPr>
          </a:p>
          <a:p>
            <a:pPr marL="914400" lvl="1" indent="-457200">
              <a:buFont typeface="Arial" panose="020B0604020202020204" pitchFamily="34" charset="0"/>
              <a:buChar char="•"/>
            </a:pPr>
            <a:r>
              <a:rPr lang="en-US" sz="2600" b="1" dirty="0" smtClean="0">
                <a:solidFill>
                  <a:srgbClr val="000000"/>
                </a:solidFill>
                <a:latin typeface="+mj-lt"/>
              </a:rPr>
              <a:t>Grasshoppers, </a:t>
            </a:r>
            <a:r>
              <a:rPr lang="en-US" sz="2600" b="1" i="1" dirty="0" err="1" smtClean="0">
                <a:solidFill>
                  <a:srgbClr val="000000"/>
                </a:solidFill>
                <a:latin typeface="+mj-lt"/>
              </a:rPr>
              <a:t>Melanoplus</a:t>
            </a:r>
            <a:r>
              <a:rPr lang="en-US" sz="2600" b="1" i="1" dirty="0" smtClean="0">
                <a:solidFill>
                  <a:srgbClr val="000000"/>
                </a:solidFill>
                <a:latin typeface="+mj-lt"/>
              </a:rPr>
              <a:t> &amp; </a:t>
            </a:r>
            <a:r>
              <a:rPr lang="en-US" sz="2600" b="1" i="1" dirty="0" err="1" smtClean="0">
                <a:solidFill>
                  <a:srgbClr val="000000"/>
                </a:solidFill>
                <a:latin typeface="+mj-lt"/>
              </a:rPr>
              <a:t>Camnula</a:t>
            </a:r>
            <a:endParaRPr lang="en-US" sz="2600" b="1" i="1" dirty="0">
              <a:solidFill>
                <a:srgbClr val="000000"/>
              </a:solidFill>
              <a:latin typeface="+mj-lt"/>
            </a:endParaRPr>
          </a:p>
          <a:p>
            <a:pPr marL="914400" lvl="1" indent="-457200">
              <a:buFont typeface="Arial" panose="020B0604020202020204" pitchFamily="34" charset="0"/>
              <a:buChar char="•"/>
            </a:pPr>
            <a:r>
              <a:rPr lang="en-US" sz="2600" b="1" dirty="0" smtClean="0">
                <a:solidFill>
                  <a:srgbClr val="000000"/>
                </a:solidFill>
                <a:latin typeface="+mj-lt"/>
              </a:rPr>
              <a:t>Mormon cricket, </a:t>
            </a:r>
            <a:r>
              <a:rPr lang="en-US" sz="2600" b="1" i="1" dirty="0" err="1" smtClean="0">
                <a:solidFill>
                  <a:srgbClr val="000000"/>
                </a:solidFill>
                <a:latin typeface="+mj-lt"/>
              </a:rPr>
              <a:t>Anabrus</a:t>
            </a:r>
            <a:r>
              <a:rPr lang="en-US" sz="2600" b="1" i="1" dirty="0" smtClean="0">
                <a:solidFill>
                  <a:srgbClr val="000000"/>
                </a:solidFill>
                <a:latin typeface="+mj-lt"/>
              </a:rPr>
              <a:t> simplex</a:t>
            </a:r>
            <a:r>
              <a:rPr lang="en-US" sz="2600" dirty="0" smtClean="0">
                <a:latin typeface="+mj-lt"/>
              </a:rPr>
              <a:t> </a:t>
            </a:r>
            <a:endParaRPr lang="en-US" sz="2600" dirty="0">
              <a:latin typeface="+mj-lt"/>
            </a:endParaRPr>
          </a:p>
        </p:txBody>
      </p:sp>
    </p:spTree>
    <p:extLst>
      <p:ext uri="{BB962C8B-B14F-4D97-AF65-F5344CB8AC3E}">
        <p14:creationId xmlns:p14="http://schemas.microsoft.com/office/powerpoint/2010/main" xmlns="" val="2466054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321089"/>
            <a:ext cx="12192000" cy="4185761"/>
          </a:xfrm>
          <a:prstGeom prst="rect">
            <a:avLst/>
          </a:prstGeom>
        </p:spPr>
        <p:txBody>
          <a:bodyPr wrap="square">
            <a:spAutoFit/>
          </a:bodyPr>
          <a:lstStyle/>
          <a:p>
            <a:pPr marL="0" lvl="1"/>
            <a:r>
              <a:rPr lang="en-US" sz="2600" b="1" dirty="0">
                <a:solidFill>
                  <a:srgbClr val="000000"/>
                </a:solidFill>
              </a:rPr>
              <a:t>Army cutworm, </a:t>
            </a:r>
            <a:r>
              <a:rPr lang="en-US" sz="2600" b="1" i="1" dirty="0" err="1">
                <a:solidFill>
                  <a:srgbClr val="000000"/>
                </a:solidFill>
              </a:rPr>
              <a:t>Euxoa</a:t>
            </a:r>
            <a:r>
              <a:rPr lang="en-US" sz="2600" b="1" i="1" dirty="0">
                <a:solidFill>
                  <a:srgbClr val="000000"/>
                </a:solidFill>
              </a:rPr>
              <a:t> </a:t>
            </a:r>
            <a:r>
              <a:rPr lang="en-US" sz="2600" b="1" i="1" dirty="0" err="1" smtClean="0">
                <a:solidFill>
                  <a:srgbClr val="000000"/>
                </a:solidFill>
              </a:rPr>
              <a:t>auxiliaris</a:t>
            </a:r>
            <a:endParaRPr lang="en-US" sz="2600" b="1" dirty="0" smtClean="0">
              <a:solidFill>
                <a:srgbClr val="000000"/>
              </a:solidFill>
              <a:latin typeface="TimesNewRomanPS-BoldMT"/>
            </a:endParaRPr>
          </a:p>
          <a:p>
            <a:pPr marL="342900" indent="-342900">
              <a:buFont typeface="Arial" panose="020B0604020202020204" pitchFamily="34" charset="0"/>
              <a:buChar char="•"/>
            </a:pPr>
            <a:endParaRPr lang="en-US" sz="2400" b="1" dirty="0" smtClean="0">
              <a:solidFill>
                <a:srgbClr val="000000"/>
              </a:solidFill>
              <a:latin typeface="TimesNewRomanPS-BoldMT"/>
            </a:endParaRPr>
          </a:p>
          <a:p>
            <a:pPr marL="342900" indent="-342900">
              <a:buFont typeface="Arial" panose="020B0604020202020204" pitchFamily="34" charset="0"/>
              <a:buChar char="•"/>
            </a:pPr>
            <a:r>
              <a:rPr lang="en-US" sz="2400" b="1" dirty="0" smtClean="0">
                <a:solidFill>
                  <a:srgbClr val="000000"/>
                </a:solidFill>
                <a:latin typeface="TimesNewRomanPS-BoldMT"/>
              </a:rPr>
              <a:t>Feeds </a:t>
            </a:r>
            <a:r>
              <a:rPr lang="en-US" sz="2400" b="1" dirty="0">
                <a:solidFill>
                  <a:srgbClr val="000000"/>
                </a:solidFill>
                <a:latin typeface="TimesNewRomanPS-BoldMT"/>
              </a:rPr>
              <a:t>on a </a:t>
            </a:r>
            <a:r>
              <a:rPr lang="en-US" sz="2400" b="1" dirty="0" smtClean="0">
                <a:solidFill>
                  <a:srgbClr val="000000"/>
                </a:solidFill>
                <a:latin typeface="TimesNewRomanPS-BoldMT"/>
              </a:rPr>
              <a:t>wide variety </a:t>
            </a:r>
            <a:r>
              <a:rPr lang="en-US" sz="2400" b="1" dirty="0">
                <a:solidFill>
                  <a:srgbClr val="000000"/>
                </a:solidFill>
                <a:latin typeface="TimesNewRomanPS-BoldMT"/>
              </a:rPr>
              <a:t>of </a:t>
            </a:r>
            <a:r>
              <a:rPr lang="en-US" sz="2400" b="1" dirty="0" smtClean="0">
                <a:solidFill>
                  <a:srgbClr val="000000"/>
                </a:solidFill>
                <a:latin typeface="TimesNewRomanPS-BoldMT"/>
              </a:rPr>
              <a:t>crops including small grains</a:t>
            </a:r>
            <a:r>
              <a:rPr lang="en-US" sz="2400" b="1" dirty="0">
                <a:solidFill>
                  <a:srgbClr val="000000"/>
                </a:solidFill>
                <a:latin typeface="TimesNewRomanPS-BoldMT"/>
              </a:rPr>
              <a:t>, grasses, corn</a:t>
            </a:r>
            <a:r>
              <a:rPr lang="en-US" sz="2400" b="1" dirty="0" smtClean="0">
                <a:solidFill>
                  <a:srgbClr val="000000"/>
                </a:solidFill>
                <a:latin typeface="TimesNewRomanPS-BoldMT"/>
              </a:rPr>
              <a:t>, alfalfa</a:t>
            </a:r>
          </a:p>
          <a:p>
            <a:pPr marL="342900" indent="-342900">
              <a:buFont typeface="Arial" panose="020B0604020202020204" pitchFamily="34" charset="0"/>
              <a:buChar char="•"/>
            </a:pPr>
            <a:r>
              <a:rPr lang="en-US" sz="2400" b="1" dirty="0" smtClean="0">
                <a:solidFill>
                  <a:srgbClr val="000000"/>
                </a:solidFill>
                <a:latin typeface="TimesNewRomanPS-BoldMT"/>
              </a:rPr>
              <a:t>Prefers broadleaf weeds </a:t>
            </a:r>
            <a:r>
              <a:rPr lang="en-US" sz="2400" b="1" dirty="0">
                <a:solidFill>
                  <a:srgbClr val="000000"/>
                </a:solidFill>
                <a:latin typeface="TimesNewRomanPS-BoldMT"/>
              </a:rPr>
              <a:t>e.g. </a:t>
            </a:r>
            <a:r>
              <a:rPr lang="en-US" sz="2400" b="1" dirty="0" smtClean="0">
                <a:solidFill>
                  <a:srgbClr val="000000"/>
                </a:solidFill>
                <a:latin typeface="TimesNewRomanPS-BoldMT"/>
              </a:rPr>
              <a:t>mustards</a:t>
            </a:r>
          </a:p>
          <a:p>
            <a:pPr marL="342900" indent="-342900">
              <a:buFont typeface="Arial" panose="020B0604020202020204" pitchFamily="34" charset="0"/>
              <a:buChar char="•"/>
            </a:pPr>
            <a:r>
              <a:rPr lang="en-US" sz="2400" b="1" dirty="0" smtClean="0">
                <a:solidFill>
                  <a:srgbClr val="000000"/>
                </a:solidFill>
                <a:latin typeface="TimesNewRomanPS-BoldMT"/>
              </a:rPr>
              <a:t>Overwinters as partially </a:t>
            </a:r>
            <a:r>
              <a:rPr lang="en-US" sz="2400" b="1" dirty="0">
                <a:solidFill>
                  <a:srgbClr val="000000"/>
                </a:solidFill>
                <a:latin typeface="TimesNewRomanPS-BoldMT"/>
              </a:rPr>
              <a:t>grown </a:t>
            </a:r>
            <a:r>
              <a:rPr lang="en-US" sz="2400" b="1" dirty="0" smtClean="0">
                <a:solidFill>
                  <a:srgbClr val="000000"/>
                </a:solidFill>
                <a:latin typeface="TimesNewRomanPS-BoldMT"/>
              </a:rPr>
              <a:t>larva</a:t>
            </a:r>
          </a:p>
          <a:p>
            <a:pPr marL="342900" indent="-342900">
              <a:buFont typeface="Arial" panose="020B0604020202020204" pitchFamily="34" charset="0"/>
              <a:buChar char="•"/>
            </a:pPr>
            <a:r>
              <a:rPr lang="en-US" sz="2400" b="1" dirty="0" smtClean="0">
                <a:solidFill>
                  <a:srgbClr val="000000"/>
                </a:solidFill>
                <a:latin typeface="TimesNewRomanPS-BoldMT"/>
              </a:rPr>
              <a:t>Larvae </a:t>
            </a:r>
            <a:r>
              <a:rPr lang="en-US" sz="2400" b="1" dirty="0">
                <a:solidFill>
                  <a:srgbClr val="000000"/>
                </a:solidFill>
                <a:latin typeface="TimesNewRomanPS-BoldMT"/>
              </a:rPr>
              <a:t>emerge </a:t>
            </a:r>
            <a:r>
              <a:rPr lang="en-US" sz="2400" b="1" dirty="0" smtClean="0">
                <a:solidFill>
                  <a:srgbClr val="000000"/>
                </a:solidFill>
                <a:latin typeface="TimesNewRomanPS-BoldMT"/>
              </a:rPr>
              <a:t>in spring</a:t>
            </a:r>
            <a:r>
              <a:rPr lang="en-US" sz="2400" b="1" dirty="0">
                <a:solidFill>
                  <a:srgbClr val="000000"/>
                </a:solidFill>
                <a:latin typeface="TimesNewRomanPS-BoldMT"/>
              </a:rPr>
              <a:t>; active </a:t>
            </a:r>
            <a:r>
              <a:rPr lang="en-US" sz="2400" b="1" dirty="0" smtClean="0">
                <a:solidFill>
                  <a:srgbClr val="000000"/>
                </a:solidFill>
                <a:latin typeface="TimesNewRomanPS-BoldMT"/>
              </a:rPr>
              <a:t>March to mid-May</a:t>
            </a:r>
          </a:p>
          <a:p>
            <a:pPr marL="285750" indent="-285750">
              <a:buFont typeface="Arial" panose="020B0604020202020204" pitchFamily="34" charset="0"/>
              <a:buChar char="•"/>
            </a:pPr>
            <a:r>
              <a:rPr lang="en-US" sz="2400" b="1" dirty="0">
                <a:solidFill>
                  <a:srgbClr val="000000"/>
                </a:solidFill>
                <a:latin typeface="TimesNewRomanPS-BoldMT"/>
              </a:rPr>
              <a:t>Threshold in wheat: 4 or more per sq. ft</a:t>
            </a:r>
            <a:r>
              <a:rPr lang="en-US" sz="2400" b="1" dirty="0" smtClean="0">
                <a:solidFill>
                  <a:srgbClr val="000000"/>
                </a:solidFill>
                <a:latin typeface="TimesNewRomanPS-BoldMT"/>
              </a:rPr>
              <a:t>.; 2 </a:t>
            </a:r>
            <a:r>
              <a:rPr lang="en-US" sz="2400" b="1" dirty="0">
                <a:solidFill>
                  <a:srgbClr val="000000"/>
                </a:solidFill>
                <a:latin typeface="TimesNewRomanPS-BoldMT"/>
              </a:rPr>
              <a:t>or more per sq. ft. if </a:t>
            </a:r>
            <a:r>
              <a:rPr lang="en-US" sz="2400" b="1" dirty="0" smtClean="0">
                <a:solidFill>
                  <a:srgbClr val="000000"/>
                </a:solidFill>
                <a:latin typeface="TimesNewRomanPS-BoldMT"/>
              </a:rPr>
              <a:t>stressed</a:t>
            </a:r>
          </a:p>
          <a:p>
            <a:pPr marL="285750" indent="-285750">
              <a:buFont typeface="Arial" panose="020B0604020202020204" pitchFamily="34" charset="0"/>
              <a:buChar char="•"/>
            </a:pPr>
            <a:r>
              <a:rPr lang="en-US" sz="2400" b="1" dirty="0" smtClean="0">
                <a:solidFill>
                  <a:srgbClr val="000000"/>
                </a:solidFill>
                <a:latin typeface="TimesNewRomanPS-BoldMT"/>
              </a:rPr>
              <a:t>Moths </a:t>
            </a:r>
            <a:r>
              <a:rPr lang="en-US" sz="2400" b="1" dirty="0">
                <a:solidFill>
                  <a:srgbClr val="000000"/>
                </a:solidFill>
                <a:latin typeface="TimesNewRomanPS-BoldMT"/>
              </a:rPr>
              <a:t>emerge in May-June, lay eggs in fall</a:t>
            </a:r>
          </a:p>
          <a:p>
            <a:pPr marL="285750" indent="-285750">
              <a:buFont typeface="Arial" panose="020B0604020202020204" pitchFamily="34" charset="0"/>
              <a:buChar char="•"/>
            </a:pPr>
            <a:r>
              <a:rPr lang="en-US" sz="2400" b="1" dirty="0">
                <a:solidFill>
                  <a:srgbClr val="000000"/>
                </a:solidFill>
                <a:latin typeface="TimesNewRomanPS-BoldMT"/>
              </a:rPr>
              <a:t>Early larvae begin feeding, then hibernate</a:t>
            </a:r>
          </a:p>
          <a:p>
            <a:pPr marL="285750" indent="-285750">
              <a:buFont typeface="Arial" panose="020B0604020202020204" pitchFamily="34" charset="0"/>
              <a:buChar char="•"/>
            </a:pPr>
            <a:r>
              <a:rPr lang="en-US" sz="2400" b="1" dirty="0">
                <a:solidFill>
                  <a:srgbClr val="000000"/>
                </a:solidFill>
                <a:latin typeface="TimesNewRomanPS-BoldMT"/>
              </a:rPr>
              <a:t>One generation per year</a:t>
            </a:r>
          </a:p>
          <a:p>
            <a:pPr marL="285750" indent="-285750">
              <a:buFont typeface="Arial" panose="020B0604020202020204" pitchFamily="34" charset="0"/>
              <a:buChar char="•"/>
            </a:pPr>
            <a:r>
              <a:rPr lang="en-US" sz="2400" b="1" dirty="0">
                <a:solidFill>
                  <a:srgbClr val="000000"/>
                </a:solidFill>
                <a:latin typeface="TimesNewRomanPS-BoldMT"/>
              </a:rPr>
              <a:t>Hides in the daytime; check around plants and under debris</a:t>
            </a:r>
            <a:endParaRPr lang="en-US" sz="2400" dirty="0"/>
          </a:p>
        </p:txBody>
      </p:sp>
      <p:sp>
        <p:nvSpPr>
          <p:cNvPr id="3" name="Title 1"/>
          <p:cNvSpPr txBox="1">
            <a:spLocks/>
          </p:cNvSpPr>
          <p:nvPr/>
        </p:nvSpPr>
        <p:spPr>
          <a:xfrm>
            <a:off x="609600" y="56928"/>
            <a:ext cx="109728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smtClean="0"/>
              <a:t>Rangeland Entomology</a:t>
            </a:r>
            <a:endParaRPr lang="en-US" b="1" dirty="0"/>
          </a:p>
        </p:txBody>
      </p:sp>
      <p:sp>
        <p:nvSpPr>
          <p:cNvPr id="4" name="Rectangle 3"/>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Common Insect </a:t>
            </a:r>
            <a:r>
              <a:rPr lang="en-US" b="1" dirty="0" smtClean="0">
                <a:solidFill>
                  <a:srgbClr val="3333CC"/>
                </a:solidFill>
                <a:latin typeface="TimesNewRomanPS-BoldMT"/>
              </a:rPr>
              <a:t>Pests of </a:t>
            </a:r>
            <a:r>
              <a:rPr lang="en-US" b="1" dirty="0">
                <a:solidFill>
                  <a:srgbClr val="3333CC"/>
                </a:solidFill>
                <a:latin typeface="TimesNewRomanPS-BoldMT"/>
              </a:rPr>
              <a:t>Pastures and Rangeland</a:t>
            </a:r>
            <a:r>
              <a:rPr lang="en-US" dirty="0"/>
              <a:t> </a:t>
            </a:r>
          </a:p>
        </p:txBody>
      </p:sp>
    </p:spTree>
    <p:extLst>
      <p:ext uri="{BB962C8B-B14F-4D97-AF65-F5344CB8AC3E}">
        <p14:creationId xmlns:p14="http://schemas.microsoft.com/office/powerpoint/2010/main" xmlns="" val="13023378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56013"/>
            <a:ext cx="12192000" cy="4555093"/>
          </a:xfrm>
          <a:prstGeom prst="rect">
            <a:avLst/>
          </a:prstGeom>
        </p:spPr>
        <p:txBody>
          <a:bodyPr wrap="square">
            <a:spAutoFit/>
          </a:bodyPr>
          <a:lstStyle/>
          <a:p>
            <a:pPr marL="0" lvl="1"/>
            <a:r>
              <a:rPr lang="en-US" sz="2600" b="1" dirty="0">
                <a:solidFill>
                  <a:srgbClr val="000000"/>
                </a:solidFill>
              </a:rPr>
              <a:t>Armyworm, </a:t>
            </a:r>
            <a:r>
              <a:rPr lang="en-US" sz="2600" b="1" i="1" dirty="0" err="1">
                <a:solidFill>
                  <a:srgbClr val="000000"/>
                </a:solidFill>
              </a:rPr>
              <a:t>Pseudaletia</a:t>
            </a:r>
            <a:r>
              <a:rPr lang="en-US" sz="2600" b="1" i="1" dirty="0">
                <a:solidFill>
                  <a:srgbClr val="000000"/>
                </a:solidFill>
              </a:rPr>
              <a:t> </a:t>
            </a:r>
            <a:r>
              <a:rPr lang="en-US" sz="2600" b="1" i="1" dirty="0" err="1" smtClean="0">
                <a:solidFill>
                  <a:srgbClr val="000000"/>
                </a:solidFill>
              </a:rPr>
              <a:t>unipuncta</a:t>
            </a:r>
            <a:endParaRPr lang="en-US" b="1" dirty="0" smtClean="0">
              <a:solidFill>
                <a:srgbClr val="000000"/>
              </a:solidFill>
              <a:latin typeface="TimesNewRomanPS-BoldMT"/>
            </a:endParaRPr>
          </a:p>
          <a:p>
            <a:pPr marL="285750" indent="-285750">
              <a:buFont typeface="Arial" panose="020B0604020202020204" pitchFamily="34" charset="0"/>
              <a:buChar char="•"/>
            </a:pPr>
            <a:endParaRPr lang="en-US" sz="2400" b="1" dirty="0" smtClean="0">
              <a:solidFill>
                <a:srgbClr val="000000"/>
              </a:solidFill>
              <a:latin typeface="TimesNewRomanPS-BoldMT"/>
            </a:endParaRPr>
          </a:p>
          <a:p>
            <a:pPr marL="285750" indent="-285750">
              <a:buFont typeface="Arial" panose="020B0604020202020204" pitchFamily="34" charset="0"/>
              <a:buChar char="•"/>
            </a:pPr>
            <a:r>
              <a:rPr lang="en-US" sz="2400" b="1" dirty="0" smtClean="0">
                <a:solidFill>
                  <a:srgbClr val="000000"/>
                </a:solidFill>
                <a:latin typeface="TimesNewRomanPS-BoldMT"/>
              </a:rPr>
              <a:t>Hosts </a:t>
            </a:r>
            <a:r>
              <a:rPr lang="en-US" sz="2400" b="1" dirty="0">
                <a:solidFill>
                  <a:srgbClr val="000000"/>
                </a:solidFill>
                <a:latin typeface="TimesNewRomanPS-BoldMT"/>
              </a:rPr>
              <a:t>include corn, small grains, </a:t>
            </a:r>
            <a:r>
              <a:rPr lang="en-US" sz="2400" b="1" dirty="0" smtClean="0">
                <a:solidFill>
                  <a:srgbClr val="000000"/>
                </a:solidFill>
                <a:latin typeface="TimesNewRomanPS-BoldMT"/>
              </a:rPr>
              <a:t>alfalfa, clover</a:t>
            </a:r>
            <a:r>
              <a:rPr lang="en-US" sz="2400" b="1" dirty="0">
                <a:solidFill>
                  <a:srgbClr val="000000"/>
                </a:solidFill>
                <a:latin typeface="TimesNewRomanPS-BoldMT"/>
              </a:rPr>
              <a:t>, sorghum, sugar beets, </a:t>
            </a:r>
            <a:r>
              <a:rPr lang="en-US" sz="2400" b="1" dirty="0" smtClean="0">
                <a:solidFill>
                  <a:srgbClr val="000000"/>
                </a:solidFill>
                <a:latin typeface="TimesNewRomanPS-BoldMT"/>
              </a:rPr>
              <a:t>other</a:t>
            </a:r>
          </a:p>
          <a:p>
            <a:pPr marL="285750" indent="-285750">
              <a:buFont typeface="Arial" panose="020B0604020202020204" pitchFamily="34" charset="0"/>
              <a:buChar char="•"/>
            </a:pPr>
            <a:r>
              <a:rPr lang="en-US" sz="2400" b="1" dirty="0"/>
              <a:t>Overwinter in larval or pupal stage</a:t>
            </a:r>
          </a:p>
          <a:p>
            <a:pPr marL="285750" indent="-285750">
              <a:buFont typeface="Arial" panose="020B0604020202020204" pitchFamily="34" charset="0"/>
              <a:buChar char="•"/>
            </a:pPr>
            <a:r>
              <a:rPr lang="en-US" sz="2400" b="1" dirty="0" smtClean="0"/>
              <a:t>Mild </a:t>
            </a:r>
            <a:r>
              <a:rPr lang="en-US" sz="2400" b="1" dirty="0"/>
              <a:t>winter with cool spring </a:t>
            </a:r>
            <a:r>
              <a:rPr lang="en-US" sz="2400" b="1" dirty="0" smtClean="0"/>
              <a:t>favors survival</a:t>
            </a:r>
            <a:endParaRPr lang="en-US" sz="2400" b="1" dirty="0"/>
          </a:p>
          <a:p>
            <a:pPr marL="285750" indent="-285750">
              <a:buFont typeface="Arial" panose="020B0604020202020204" pitchFamily="34" charset="0"/>
              <a:buChar char="•"/>
            </a:pPr>
            <a:r>
              <a:rPr lang="en-US" sz="2400" b="1" dirty="0" smtClean="0"/>
              <a:t>Appear </a:t>
            </a:r>
            <a:r>
              <a:rPr lang="en-US" sz="2400" b="1" dirty="0"/>
              <a:t>suddenly in spring, feed at night</a:t>
            </a:r>
          </a:p>
          <a:p>
            <a:pPr marL="285750" indent="-285750">
              <a:buFont typeface="Arial" panose="020B0604020202020204" pitchFamily="34" charset="0"/>
              <a:buChar char="•"/>
            </a:pPr>
            <a:r>
              <a:rPr lang="en-US" sz="2400" b="1" dirty="0" smtClean="0"/>
              <a:t>Feed </a:t>
            </a:r>
            <a:r>
              <a:rPr lang="en-US" sz="2400" b="1" dirty="0"/>
              <a:t>3-4 weeks, then pupate in soil</a:t>
            </a:r>
          </a:p>
          <a:p>
            <a:pPr marL="285750" indent="-285750">
              <a:buFont typeface="Arial" panose="020B0604020202020204" pitchFamily="34" charset="0"/>
              <a:buChar char="•"/>
            </a:pPr>
            <a:r>
              <a:rPr lang="en-US" sz="2400" b="1" dirty="0" smtClean="0"/>
              <a:t>Up </a:t>
            </a:r>
            <a:r>
              <a:rPr lang="en-US" sz="2400" b="1" dirty="0"/>
              <a:t>to 3 generations per </a:t>
            </a:r>
            <a:r>
              <a:rPr lang="en-US" sz="2400" b="1" dirty="0" smtClean="0"/>
              <a:t>year</a:t>
            </a:r>
          </a:p>
          <a:p>
            <a:pPr marL="285750" indent="-285750">
              <a:buFont typeface="Arial" panose="020B0604020202020204" pitchFamily="34" charset="0"/>
              <a:buChar char="•"/>
            </a:pPr>
            <a:r>
              <a:rPr lang="en-US" sz="2400" b="1" dirty="0" smtClean="0"/>
              <a:t>Larvae </a:t>
            </a:r>
            <a:r>
              <a:rPr lang="en-US" sz="2400" b="1" dirty="0"/>
              <a:t>submitted April to October, </a:t>
            </a:r>
            <a:r>
              <a:rPr lang="en-US" sz="2400" b="1" dirty="0" smtClean="0"/>
              <a:t>most often </a:t>
            </a:r>
            <a:r>
              <a:rPr lang="en-US" sz="2400" b="1" dirty="0"/>
              <a:t>in late August</a:t>
            </a:r>
          </a:p>
          <a:p>
            <a:pPr marL="285750" indent="-285750">
              <a:buFont typeface="Arial" panose="020B0604020202020204" pitchFamily="34" charset="0"/>
              <a:buChar char="•"/>
            </a:pPr>
            <a:r>
              <a:rPr lang="en-US" sz="2400" b="1" dirty="0" smtClean="0"/>
              <a:t>Shallow </a:t>
            </a:r>
            <a:r>
              <a:rPr lang="en-US" sz="2400" b="1" dirty="0"/>
              <a:t>cultivation helps control</a:t>
            </a:r>
          </a:p>
          <a:p>
            <a:pPr marL="285750" indent="-285750">
              <a:buFont typeface="Arial" panose="020B0604020202020204" pitchFamily="34" charset="0"/>
              <a:buChar char="•"/>
            </a:pPr>
            <a:r>
              <a:rPr lang="en-US" sz="2400" b="1" dirty="0" smtClean="0"/>
              <a:t>Threshold </a:t>
            </a:r>
            <a:r>
              <a:rPr lang="en-US" sz="2400" b="1" dirty="0"/>
              <a:t>for control in grass </a:t>
            </a:r>
            <a:r>
              <a:rPr lang="en-US" sz="2400" b="1" dirty="0" smtClean="0"/>
              <a:t>hay: 4-5 </a:t>
            </a:r>
            <a:r>
              <a:rPr lang="en-US" sz="2400" b="1" dirty="0"/>
              <a:t>larvae per square foot</a:t>
            </a:r>
          </a:p>
          <a:p>
            <a:pPr marL="285750" indent="-285750">
              <a:buFont typeface="Arial" panose="020B0604020202020204" pitchFamily="34" charset="0"/>
              <a:buChar char="•"/>
            </a:pPr>
            <a:r>
              <a:rPr lang="en-US" sz="2400" b="1" dirty="0" smtClean="0"/>
              <a:t>Smaller </a:t>
            </a:r>
            <a:r>
              <a:rPr lang="en-US" sz="2400" b="1" dirty="0"/>
              <a:t>larvae are easier to control</a:t>
            </a:r>
          </a:p>
        </p:txBody>
      </p:sp>
      <p:sp>
        <p:nvSpPr>
          <p:cNvPr id="3" name="Title 1"/>
          <p:cNvSpPr txBox="1">
            <a:spLocks/>
          </p:cNvSpPr>
          <p:nvPr/>
        </p:nvSpPr>
        <p:spPr>
          <a:xfrm>
            <a:off x="609600" y="27900"/>
            <a:ext cx="109728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smtClean="0"/>
              <a:t>Rangeland Entomology</a:t>
            </a:r>
            <a:endParaRPr lang="en-US" b="1" dirty="0"/>
          </a:p>
        </p:txBody>
      </p:sp>
      <p:sp>
        <p:nvSpPr>
          <p:cNvPr id="4" name="Rectangle 3"/>
          <p:cNvSpPr/>
          <p:nvPr/>
        </p:nvSpPr>
        <p:spPr>
          <a:xfrm>
            <a:off x="3048000" y="841094"/>
            <a:ext cx="6096000" cy="369332"/>
          </a:xfrm>
          <a:prstGeom prst="rect">
            <a:avLst/>
          </a:prstGeom>
        </p:spPr>
        <p:txBody>
          <a:bodyPr>
            <a:spAutoFit/>
          </a:bodyPr>
          <a:lstStyle/>
          <a:p>
            <a:pPr algn="ctr"/>
            <a:r>
              <a:rPr lang="en-US" b="1" dirty="0">
                <a:solidFill>
                  <a:srgbClr val="3333CC"/>
                </a:solidFill>
                <a:latin typeface="TimesNewRomanPS-BoldMT"/>
              </a:rPr>
              <a:t>Common Insect </a:t>
            </a:r>
            <a:r>
              <a:rPr lang="en-US" b="1" dirty="0" smtClean="0">
                <a:solidFill>
                  <a:srgbClr val="3333CC"/>
                </a:solidFill>
                <a:latin typeface="TimesNewRomanPS-BoldMT"/>
              </a:rPr>
              <a:t>Pests of </a:t>
            </a:r>
            <a:r>
              <a:rPr lang="en-US" b="1" dirty="0">
                <a:solidFill>
                  <a:srgbClr val="3333CC"/>
                </a:solidFill>
                <a:latin typeface="TimesNewRomanPS-BoldMT"/>
              </a:rPr>
              <a:t>Pastures and Rangeland</a:t>
            </a:r>
            <a:r>
              <a:rPr lang="en-US" dirty="0"/>
              <a:t> </a:t>
            </a:r>
          </a:p>
        </p:txBody>
      </p:sp>
    </p:spTree>
    <p:extLst>
      <p:ext uri="{BB962C8B-B14F-4D97-AF65-F5344CB8AC3E}">
        <p14:creationId xmlns:p14="http://schemas.microsoft.com/office/powerpoint/2010/main" xmlns="" val="8600988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smtClean="0"/>
              <a:t>Rangeland Entomology</a:t>
            </a:r>
            <a:endParaRPr lang="en-US" b="1" dirty="0"/>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Common Insect </a:t>
            </a:r>
            <a:r>
              <a:rPr lang="en-US" b="1" dirty="0" smtClean="0">
                <a:solidFill>
                  <a:srgbClr val="3333CC"/>
                </a:solidFill>
                <a:latin typeface="TimesNewRomanPS-BoldMT"/>
              </a:rPr>
              <a:t>Pests of </a:t>
            </a:r>
            <a:r>
              <a:rPr lang="en-US" b="1" dirty="0">
                <a:solidFill>
                  <a:srgbClr val="3333CC"/>
                </a:solidFill>
                <a:latin typeface="TimesNewRomanPS-BoldMT"/>
              </a:rPr>
              <a:t>Pastures and Rangeland</a:t>
            </a:r>
            <a:r>
              <a:rPr lang="en-US" dirty="0"/>
              <a:t> </a:t>
            </a:r>
          </a:p>
        </p:txBody>
      </p:sp>
      <p:sp>
        <p:nvSpPr>
          <p:cNvPr id="6" name="Rectangle 5"/>
          <p:cNvSpPr/>
          <p:nvPr/>
        </p:nvSpPr>
        <p:spPr>
          <a:xfrm>
            <a:off x="0" y="1156013"/>
            <a:ext cx="12192000" cy="4924425"/>
          </a:xfrm>
          <a:prstGeom prst="rect">
            <a:avLst/>
          </a:prstGeom>
        </p:spPr>
        <p:txBody>
          <a:bodyPr wrap="square">
            <a:spAutoFit/>
          </a:bodyPr>
          <a:lstStyle/>
          <a:p>
            <a:pPr marL="0" lvl="1"/>
            <a:r>
              <a:rPr lang="en-US" sz="2600" b="1" dirty="0">
                <a:solidFill>
                  <a:srgbClr val="000000"/>
                </a:solidFill>
              </a:rPr>
              <a:t>Black grass bugs, </a:t>
            </a:r>
            <a:r>
              <a:rPr lang="en-US" sz="2600" b="1" i="1" dirty="0" err="1">
                <a:solidFill>
                  <a:srgbClr val="000000"/>
                </a:solidFill>
              </a:rPr>
              <a:t>Labops</a:t>
            </a:r>
            <a:r>
              <a:rPr lang="en-US" sz="2600" b="1" i="1" dirty="0">
                <a:solidFill>
                  <a:srgbClr val="000000"/>
                </a:solidFill>
              </a:rPr>
              <a:t> &amp; </a:t>
            </a:r>
            <a:r>
              <a:rPr lang="en-US" sz="2600" b="1" i="1" dirty="0" err="1" smtClean="0">
                <a:solidFill>
                  <a:srgbClr val="000000"/>
                </a:solidFill>
              </a:rPr>
              <a:t>Irbisia</a:t>
            </a:r>
            <a:r>
              <a:rPr lang="en-US" sz="2600" b="1" i="1" dirty="0" smtClean="0">
                <a:solidFill>
                  <a:srgbClr val="000000"/>
                </a:solidFill>
              </a:rPr>
              <a:t> </a:t>
            </a:r>
            <a:r>
              <a:rPr lang="en-US" sz="2600" b="1" dirty="0" smtClean="0">
                <a:solidFill>
                  <a:srgbClr val="000000"/>
                </a:solidFill>
              </a:rPr>
              <a:t>Spp.</a:t>
            </a:r>
            <a:endParaRPr lang="en-US" sz="2600" b="1" i="1" dirty="0">
              <a:solidFill>
                <a:srgbClr val="000000"/>
              </a:solidFill>
            </a:endParaRPr>
          </a:p>
          <a:p>
            <a:pPr marL="285750" indent="-285750">
              <a:buFont typeface="Arial" panose="020B0604020202020204" pitchFamily="34" charset="0"/>
              <a:buChar char="•"/>
            </a:pPr>
            <a:endParaRPr lang="en-US" sz="2400" b="1" dirty="0" smtClean="0"/>
          </a:p>
          <a:p>
            <a:pPr marL="285750" indent="-285750">
              <a:buFont typeface="Arial" panose="020B0604020202020204" pitchFamily="34" charset="0"/>
              <a:buChar char="•"/>
            </a:pPr>
            <a:r>
              <a:rPr lang="en-US" sz="2400" b="1" dirty="0" smtClean="0"/>
              <a:t>Mostly </a:t>
            </a:r>
            <a:r>
              <a:rPr lang="en-US" sz="2400" b="1" dirty="0"/>
              <a:t>a problem in grasses, </a:t>
            </a:r>
            <a:r>
              <a:rPr lang="en-US" sz="2400" b="1" dirty="0" smtClean="0"/>
              <a:t>sometimes in </a:t>
            </a:r>
            <a:r>
              <a:rPr lang="en-US" sz="2400" b="1" dirty="0"/>
              <a:t>grain</a:t>
            </a:r>
          </a:p>
          <a:p>
            <a:pPr marL="285750" indent="-285750">
              <a:buFont typeface="Arial" panose="020B0604020202020204" pitchFamily="34" charset="0"/>
              <a:buChar char="•"/>
            </a:pPr>
            <a:r>
              <a:rPr lang="en-US" sz="2400" b="1" dirty="0" smtClean="0"/>
              <a:t>Wheatgrasses </a:t>
            </a:r>
            <a:r>
              <a:rPr lang="en-US" sz="2400" b="1" dirty="0"/>
              <a:t>among preferred hosts</a:t>
            </a:r>
          </a:p>
          <a:p>
            <a:pPr marL="285750" indent="-285750">
              <a:buFont typeface="Arial" panose="020B0604020202020204" pitchFamily="34" charset="0"/>
              <a:buChar char="•"/>
            </a:pPr>
            <a:r>
              <a:rPr lang="en-US" sz="2400" b="1" dirty="0" smtClean="0"/>
              <a:t>Overwinter </a:t>
            </a:r>
            <a:r>
              <a:rPr lang="en-US" sz="2400" b="1" dirty="0"/>
              <a:t>as eggs in grass stems</a:t>
            </a:r>
          </a:p>
          <a:p>
            <a:pPr marL="285750" indent="-285750">
              <a:buFont typeface="Arial" panose="020B0604020202020204" pitchFamily="34" charset="0"/>
              <a:buChar char="•"/>
            </a:pPr>
            <a:r>
              <a:rPr lang="en-US" sz="2400" b="1" dirty="0" smtClean="0"/>
              <a:t>Nymphs </a:t>
            </a:r>
            <a:r>
              <a:rPr lang="en-US" sz="2400" b="1" dirty="0"/>
              <a:t>hatch at snow melt/grass growth</a:t>
            </a:r>
          </a:p>
          <a:p>
            <a:pPr marL="285750" indent="-285750">
              <a:buFont typeface="Arial" panose="020B0604020202020204" pitchFamily="34" charset="0"/>
              <a:buChar char="•"/>
            </a:pPr>
            <a:r>
              <a:rPr lang="en-US" sz="2400" b="1" dirty="0" smtClean="0"/>
              <a:t>Development </a:t>
            </a:r>
            <a:r>
              <a:rPr lang="en-US" sz="2400" b="1" dirty="0"/>
              <a:t>requires 4 to 5 weeks</a:t>
            </a:r>
          </a:p>
          <a:p>
            <a:pPr marL="285750" indent="-285750">
              <a:buFont typeface="Arial" panose="020B0604020202020204" pitchFamily="34" charset="0"/>
              <a:buChar char="•"/>
            </a:pPr>
            <a:r>
              <a:rPr lang="en-US" sz="2400" b="1" dirty="0" smtClean="0"/>
              <a:t>Adults </a:t>
            </a:r>
            <a:r>
              <a:rPr lang="en-US" sz="2400" b="1" dirty="0"/>
              <a:t>mate, lay eggs, and die </a:t>
            </a:r>
            <a:r>
              <a:rPr lang="en-US" sz="2400" b="1" dirty="0" smtClean="0"/>
              <a:t>within about </a:t>
            </a:r>
            <a:r>
              <a:rPr lang="en-US" sz="2400" b="1" dirty="0"/>
              <a:t>4 weeks of </a:t>
            </a:r>
            <a:r>
              <a:rPr lang="en-US" sz="2400" b="1" dirty="0" smtClean="0"/>
              <a:t>maturation</a:t>
            </a:r>
          </a:p>
          <a:p>
            <a:pPr marL="285750" indent="-285750">
              <a:buFont typeface="Arial" panose="020B0604020202020204" pitchFamily="34" charset="0"/>
              <a:buChar char="•"/>
            </a:pPr>
            <a:r>
              <a:rPr lang="en-US" sz="2400" b="1" dirty="0"/>
              <a:t>Early identification (April or May) </a:t>
            </a:r>
            <a:r>
              <a:rPr lang="en-US" sz="2400" b="1" dirty="0" smtClean="0"/>
              <a:t>and treatment </a:t>
            </a:r>
            <a:r>
              <a:rPr lang="en-US" sz="2400" b="1" dirty="0"/>
              <a:t>required (before egg-laying)</a:t>
            </a:r>
          </a:p>
          <a:p>
            <a:pPr marL="285750" indent="-285750">
              <a:buFont typeface="Arial" panose="020B0604020202020204" pitchFamily="34" charset="0"/>
              <a:buChar char="•"/>
            </a:pPr>
            <a:r>
              <a:rPr lang="en-US" sz="2400" b="1" dirty="0" smtClean="0"/>
              <a:t>Properly </a:t>
            </a:r>
            <a:r>
              <a:rPr lang="en-US" sz="2400" b="1" dirty="0"/>
              <a:t>timed treatment can </a:t>
            </a:r>
            <a:r>
              <a:rPr lang="en-US" sz="2400" b="1" dirty="0" smtClean="0"/>
              <a:t>give control </a:t>
            </a:r>
            <a:r>
              <a:rPr lang="en-US" sz="2400" b="1" dirty="0"/>
              <a:t>for years; slow-moving pest</a:t>
            </a:r>
          </a:p>
          <a:p>
            <a:pPr marL="285750" indent="-285750">
              <a:buFont typeface="Arial" panose="020B0604020202020204" pitchFamily="34" charset="0"/>
              <a:buChar char="•"/>
            </a:pPr>
            <a:r>
              <a:rPr lang="en-US" sz="2400" b="1" dirty="0" smtClean="0"/>
              <a:t>No </a:t>
            </a:r>
            <a:r>
              <a:rPr lang="en-US" sz="2400" b="1" dirty="0"/>
              <a:t>actual threshold value found</a:t>
            </a:r>
          </a:p>
          <a:p>
            <a:pPr marL="285750" indent="-285750">
              <a:buFont typeface="Arial" panose="020B0604020202020204" pitchFamily="34" charset="0"/>
              <a:buChar char="•"/>
            </a:pPr>
            <a:r>
              <a:rPr lang="en-US" sz="2400" b="1" dirty="0" smtClean="0"/>
              <a:t>Damage </a:t>
            </a:r>
            <a:r>
              <a:rPr lang="en-US" sz="2400" b="1" dirty="0"/>
              <a:t>measurement: 120 per </a:t>
            </a:r>
            <a:r>
              <a:rPr lang="en-US" sz="2400" b="1" dirty="0" smtClean="0"/>
              <a:t>square yard </a:t>
            </a:r>
            <a:r>
              <a:rPr lang="en-US" sz="2400" b="1" dirty="0"/>
              <a:t>caused 18% losses in grasses</a:t>
            </a:r>
          </a:p>
          <a:p>
            <a:pPr marL="285750" indent="-285750">
              <a:buFont typeface="Arial" panose="020B0604020202020204" pitchFamily="34" charset="0"/>
              <a:buChar char="•"/>
            </a:pPr>
            <a:r>
              <a:rPr lang="en-US" sz="2400" b="1" dirty="0" smtClean="0"/>
              <a:t>Cultural</a:t>
            </a:r>
            <a:r>
              <a:rPr lang="en-US" sz="2400" b="1" dirty="0"/>
              <a:t>: heavy grazing late </a:t>
            </a:r>
            <a:r>
              <a:rPr lang="en-US" sz="2400" b="1" dirty="0" smtClean="0"/>
              <a:t>fall/early spring</a:t>
            </a:r>
            <a:r>
              <a:rPr lang="en-US" sz="2400" b="1" dirty="0"/>
              <a:t>, mowing &amp; hay removal, burning</a:t>
            </a:r>
          </a:p>
        </p:txBody>
      </p:sp>
    </p:spTree>
    <p:extLst>
      <p:ext uri="{BB962C8B-B14F-4D97-AF65-F5344CB8AC3E}">
        <p14:creationId xmlns:p14="http://schemas.microsoft.com/office/powerpoint/2010/main" xmlns="" val="29816381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smtClean="0"/>
              <a:t>Rangeland Entomology</a:t>
            </a:r>
            <a:endParaRPr lang="en-US" b="1" dirty="0"/>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Common Insect </a:t>
            </a:r>
            <a:r>
              <a:rPr lang="en-US" b="1" dirty="0" smtClean="0">
                <a:solidFill>
                  <a:srgbClr val="3333CC"/>
                </a:solidFill>
                <a:latin typeface="TimesNewRomanPS-BoldMT"/>
              </a:rPr>
              <a:t>Pests of </a:t>
            </a:r>
            <a:r>
              <a:rPr lang="en-US" b="1" dirty="0">
                <a:solidFill>
                  <a:srgbClr val="3333CC"/>
                </a:solidFill>
                <a:latin typeface="TimesNewRomanPS-BoldMT"/>
              </a:rPr>
              <a:t>Pastures and Rangeland</a:t>
            </a:r>
            <a:r>
              <a:rPr lang="en-US" dirty="0"/>
              <a:t> </a:t>
            </a:r>
          </a:p>
        </p:txBody>
      </p:sp>
      <p:sp>
        <p:nvSpPr>
          <p:cNvPr id="4" name="Rectangle 3"/>
          <p:cNvSpPr/>
          <p:nvPr/>
        </p:nvSpPr>
        <p:spPr>
          <a:xfrm>
            <a:off x="0" y="1156013"/>
            <a:ext cx="12192000" cy="4185761"/>
          </a:xfrm>
          <a:prstGeom prst="rect">
            <a:avLst/>
          </a:prstGeom>
        </p:spPr>
        <p:txBody>
          <a:bodyPr wrap="square">
            <a:spAutoFit/>
          </a:bodyPr>
          <a:lstStyle/>
          <a:p>
            <a:pPr marL="0" lvl="1"/>
            <a:r>
              <a:rPr lang="en-US" sz="2600" b="1" dirty="0">
                <a:solidFill>
                  <a:srgbClr val="000000"/>
                </a:solidFill>
              </a:rPr>
              <a:t>Cereal leaf beetle, </a:t>
            </a:r>
            <a:r>
              <a:rPr lang="en-US" sz="2600" b="1" i="1" dirty="0" err="1">
                <a:solidFill>
                  <a:srgbClr val="000000"/>
                </a:solidFill>
              </a:rPr>
              <a:t>Oulema</a:t>
            </a:r>
            <a:r>
              <a:rPr lang="en-US" sz="2600" b="1" dirty="0">
                <a:solidFill>
                  <a:srgbClr val="000000"/>
                </a:solidFill>
              </a:rPr>
              <a:t> </a:t>
            </a:r>
            <a:r>
              <a:rPr lang="en-US" sz="2600" b="1" i="1" dirty="0" err="1">
                <a:solidFill>
                  <a:srgbClr val="000000"/>
                </a:solidFill>
              </a:rPr>
              <a:t>melanopus</a:t>
            </a:r>
            <a:endParaRPr lang="en-US" sz="2600" b="1" i="1" dirty="0">
              <a:solidFill>
                <a:srgbClr val="000000"/>
              </a:solidFill>
            </a:endParaRPr>
          </a:p>
          <a:p>
            <a:pPr marL="285750" indent="-285750">
              <a:buFont typeface="Arial" panose="020B0604020202020204" pitchFamily="34" charset="0"/>
              <a:buChar char="•"/>
            </a:pPr>
            <a:endParaRPr lang="en-US" sz="2400" b="1" dirty="0" smtClean="0"/>
          </a:p>
          <a:p>
            <a:pPr marL="285750" indent="-285750">
              <a:buFont typeface="Arial" panose="020B0604020202020204" pitchFamily="34" charset="0"/>
              <a:buChar char="•"/>
            </a:pPr>
            <a:r>
              <a:rPr lang="en-US" sz="2400" b="1" dirty="0"/>
              <a:t>Commonly feeds on small grains, </a:t>
            </a:r>
            <a:r>
              <a:rPr lang="en-US" sz="2400" b="1" dirty="0" smtClean="0"/>
              <a:t>wild oats</a:t>
            </a:r>
            <a:r>
              <a:rPr lang="en-US" sz="2400" b="1" dirty="0"/>
              <a:t>, timothy, ryegrasses, &amp; fescues</a:t>
            </a:r>
          </a:p>
          <a:p>
            <a:pPr marL="285750" indent="-285750">
              <a:buFont typeface="Arial" panose="020B0604020202020204" pitchFamily="34" charset="0"/>
              <a:buChar char="•"/>
            </a:pPr>
            <a:r>
              <a:rPr lang="en-US" sz="2400" b="1" dirty="0" smtClean="0"/>
              <a:t>Overwinters </a:t>
            </a:r>
            <a:r>
              <a:rPr lang="en-US" sz="2400" b="1" dirty="0"/>
              <a:t>as an adult in plant </a:t>
            </a:r>
            <a:r>
              <a:rPr lang="en-US" sz="2400" b="1" dirty="0" smtClean="0"/>
              <a:t>debris or </a:t>
            </a:r>
            <a:r>
              <a:rPr lang="en-US" sz="2400" b="1" dirty="0"/>
              <a:t>other hiding places</a:t>
            </a:r>
          </a:p>
          <a:p>
            <a:pPr marL="285750" indent="-285750">
              <a:buFont typeface="Arial" panose="020B0604020202020204" pitchFamily="34" charset="0"/>
              <a:buChar char="•"/>
            </a:pPr>
            <a:r>
              <a:rPr lang="en-US" sz="2400" b="1" dirty="0" smtClean="0"/>
              <a:t>Adults </a:t>
            </a:r>
            <a:r>
              <a:rPr lang="en-US" sz="2400" b="1" dirty="0"/>
              <a:t>active in late April to early May</a:t>
            </a:r>
          </a:p>
          <a:p>
            <a:pPr marL="285750" indent="-285750">
              <a:buFont typeface="Arial" panose="020B0604020202020204" pitchFamily="34" charset="0"/>
              <a:buChar char="•"/>
            </a:pPr>
            <a:r>
              <a:rPr lang="en-US" sz="2400" b="1" dirty="0" smtClean="0"/>
              <a:t>Peak </a:t>
            </a:r>
            <a:r>
              <a:rPr lang="en-US" sz="2400" b="1" dirty="0"/>
              <a:t>larval populations in mid-June</a:t>
            </a:r>
          </a:p>
          <a:p>
            <a:pPr marL="285750" indent="-285750">
              <a:buFont typeface="Arial" panose="020B0604020202020204" pitchFamily="34" charset="0"/>
              <a:buChar char="•"/>
            </a:pPr>
            <a:r>
              <a:rPr lang="en-US" sz="2400" b="1" dirty="0" smtClean="0"/>
              <a:t>Complete </a:t>
            </a:r>
            <a:r>
              <a:rPr lang="en-US" sz="2400" b="1" dirty="0"/>
              <a:t>development in 4 to 6 weeks</a:t>
            </a:r>
          </a:p>
          <a:p>
            <a:pPr marL="285750" indent="-285750">
              <a:buFont typeface="Arial" panose="020B0604020202020204" pitchFamily="34" charset="0"/>
              <a:buChar char="•"/>
            </a:pPr>
            <a:r>
              <a:rPr lang="en-US" sz="2400" b="1" dirty="0" smtClean="0"/>
              <a:t>One </a:t>
            </a:r>
            <a:r>
              <a:rPr lang="en-US" sz="2400" b="1" dirty="0"/>
              <a:t>generation per </a:t>
            </a:r>
            <a:r>
              <a:rPr lang="en-US" sz="2400" b="1" dirty="0" smtClean="0"/>
              <a:t>year</a:t>
            </a:r>
          </a:p>
          <a:p>
            <a:pPr marL="285750" indent="-285750">
              <a:buFont typeface="Arial" panose="020B0604020202020204" pitchFamily="34" charset="0"/>
              <a:buChar char="•"/>
            </a:pPr>
            <a:r>
              <a:rPr lang="en-US" sz="2400" b="1" dirty="0"/>
              <a:t>Three larvae or eggs per plant up to </a:t>
            </a:r>
            <a:r>
              <a:rPr lang="en-US" sz="2400" b="1" dirty="0" smtClean="0"/>
              <a:t>the boot </a:t>
            </a:r>
            <a:r>
              <a:rPr lang="en-US" sz="2400" b="1" dirty="0"/>
              <a:t>stage</a:t>
            </a:r>
          </a:p>
          <a:p>
            <a:pPr marL="285750" indent="-285750">
              <a:buFont typeface="Arial" panose="020B0604020202020204" pitchFamily="34" charset="0"/>
              <a:buChar char="•"/>
            </a:pPr>
            <a:r>
              <a:rPr lang="en-US" sz="2400" b="1" dirty="0" smtClean="0"/>
              <a:t>One </a:t>
            </a:r>
            <a:r>
              <a:rPr lang="en-US" sz="2400" b="1" dirty="0"/>
              <a:t>larva per flag leaf after the </a:t>
            </a:r>
            <a:r>
              <a:rPr lang="en-US" sz="2400" b="1" dirty="0" smtClean="0"/>
              <a:t>boot stage</a:t>
            </a:r>
            <a:endParaRPr lang="en-US" sz="2400" b="1" dirty="0"/>
          </a:p>
          <a:p>
            <a:pPr marL="285750" indent="-285750">
              <a:buFont typeface="Arial" panose="020B0604020202020204" pitchFamily="34" charset="0"/>
              <a:buChar char="•"/>
            </a:pPr>
            <a:r>
              <a:rPr lang="en-US" sz="2400" b="1" dirty="0" smtClean="0"/>
              <a:t>Pastures </a:t>
            </a:r>
            <a:r>
              <a:rPr lang="en-US" sz="2400" b="1" dirty="0"/>
              <a:t>and forage grasses can </a:t>
            </a:r>
            <a:r>
              <a:rPr lang="en-US" sz="2400" b="1" dirty="0" smtClean="0"/>
              <a:t>tolerate a </a:t>
            </a:r>
            <a:r>
              <a:rPr lang="en-US" sz="2400" b="1" dirty="0"/>
              <a:t>higher threshold than crops grown </a:t>
            </a:r>
            <a:r>
              <a:rPr lang="en-US" sz="2400" b="1" dirty="0" smtClean="0"/>
              <a:t>for grain</a:t>
            </a:r>
            <a:endParaRPr lang="en-US" sz="2400" b="1" dirty="0"/>
          </a:p>
        </p:txBody>
      </p:sp>
    </p:spTree>
    <p:extLst>
      <p:ext uri="{BB962C8B-B14F-4D97-AF65-F5344CB8AC3E}">
        <p14:creationId xmlns:p14="http://schemas.microsoft.com/office/powerpoint/2010/main" xmlns="" val="17605236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smtClean="0"/>
              <a:t>Rangeland Entomology</a:t>
            </a:r>
            <a:endParaRPr lang="en-US" b="1" dirty="0"/>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Common Insect </a:t>
            </a:r>
            <a:r>
              <a:rPr lang="en-US" b="1" dirty="0" smtClean="0">
                <a:solidFill>
                  <a:srgbClr val="3333CC"/>
                </a:solidFill>
                <a:latin typeface="TimesNewRomanPS-BoldMT"/>
              </a:rPr>
              <a:t>Pests of </a:t>
            </a:r>
            <a:r>
              <a:rPr lang="en-US" b="1" dirty="0">
                <a:solidFill>
                  <a:srgbClr val="3333CC"/>
                </a:solidFill>
                <a:latin typeface="TimesNewRomanPS-BoldMT"/>
              </a:rPr>
              <a:t>Pastures and Rangeland</a:t>
            </a:r>
            <a:r>
              <a:rPr lang="en-US" dirty="0"/>
              <a:t> </a:t>
            </a:r>
          </a:p>
        </p:txBody>
      </p:sp>
      <p:sp>
        <p:nvSpPr>
          <p:cNvPr id="4" name="Rectangle 3"/>
          <p:cNvSpPr/>
          <p:nvPr/>
        </p:nvSpPr>
        <p:spPr>
          <a:xfrm>
            <a:off x="0" y="1156013"/>
            <a:ext cx="12192000" cy="5663089"/>
          </a:xfrm>
          <a:prstGeom prst="rect">
            <a:avLst/>
          </a:prstGeom>
        </p:spPr>
        <p:txBody>
          <a:bodyPr wrap="square">
            <a:spAutoFit/>
          </a:bodyPr>
          <a:lstStyle/>
          <a:p>
            <a:pPr marL="0" lvl="1"/>
            <a:r>
              <a:rPr lang="en-US" sz="2600" b="1" dirty="0">
                <a:solidFill>
                  <a:srgbClr val="000000"/>
                </a:solidFill>
              </a:rPr>
              <a:t>Grasshoppers, </a:t>
            </a:r>
            <a:r>
              <a:rPr lang="en-US" sz="2600" b="1" i="1" dirty="0" err="1">
                <a:solidFill>
                  <a:srgbClr val="000000"/>
                </a:solidFill>
              </a:rPr>
              <a:t>Melanoplus</a:t>
            </a:r>
            <a:r>
              <a:rPr lang="en-US" sz="2600" b="1" dirty="0">
                <a:solidFill>
                  <a:srgbClr val="000000"/>
                </a:solidFill>
              </a:rPr>
              <a:t> &amp; </a:t>
            </a:r>
            <a:r>
              <a:rPr lang="en-US" sz="2600" b="1" i="1" dirty="0" err="1" smtClean="0">
                <a:solidFill>
                  <a:srgbClr val="000000"/>
                </a:solidFill>
              </a:rPr>
              <a:t>Camnula</a:t>
            </a:r>
            <a:r>
              <a:rPr lang="en-US" sz="2600" b="1" i="1" dirty="0" smtClean="0">
                <a:solidFill>
                  <a:srgbClr val="000000"/>
                </a:solidFill>
              </a:rPr>
              <a:t> </a:t>
            </a:r>
            <a:r>
              <a:rPr lang="en-US" sz="2600" b="1" dirty="0" smtClean="0">
                <a:solidFill>
                  <a:srgbClr val="000000"/>
                </a:solidFill>
              </a:rPr>
              <a:t>Spp.</a:t>
            </a:r>
            <a:endParaRPr lang="en-US" sz="2600" b="1" dirty="0">
              <a:solidFill>
                <a:srgbClr val="000000"/>
              </a:solidFill>
            </a:endParaRPr>
          </a:p>
          <a:p>
            <a:pPr marL="285750" indent="-285750">
              <a:buFont typeface="Arial" panose="020B0604020202020204" pitchFamily="34" charset="0"/>
              <a:buChar char="•"/>
            </a:pPr>
            <a:endParaRPr lang="en-US" sz="2400" b="1" dirty="0" smtClean="0"/>
          </a:p>
          <a:p>
            <a:pPr marL="285750" indent="-285750">
              <a:buFont typeface="Arial" panose="020B0604020202020204" pitchFamily="34" charset="0"/>
              <a:buChar char="•"/>
            </a:pPr>
            <a:r>
              <a:rPr lang="en-US" sz="2400" b="1" dirty="0"/>
              <a:t>Four species cause majority of damage</a:t>
            </a:r>
          </a:p>
          <a:p>
            <a:pPr marL="285750" indent="-285750">
              <a:buFont typeface="Arial" panose="020B0604020202020204" pitchFamily="34" charset="0"/>
              <a:buChar char="•"/>
            </a:pPr>
            <a:r>
              <a:rPr lang="en-US" sz="2400" b="1" dirty="0" smtClean="0"/>
              <a:t>Eggs </a:t>
            </a:r>
            <a:r>
              <a:rPr lang="en-US" sz="2400" b="1" dirty="0"/>
              <a:t>laid in soil in summer &amp; fall</a:t>
            </a:r>
          </a:p>
          <a:p>
            <a:pPr marL="285750" indent="-285750">
              <a:buFont typeface="Arial" panose="020B0604020202020204" pitchFamily="34" charset="0"/>
              <a:buChar char="•"/>
            </a:pPr>
            <a:r>
              <a:rPr lang="en-US" sz="2400" b="1" dirty="0" smtClean="0"/>
              <a:t>Overwinter </a:t>
            </a:r>
            <a:r>
              <a:rPr lang="en-US" sz="2400" b="1" dirty="0"/>
              <a:t>as eggs, hatch in spring</a:t>
            </a:r>
          </a:p>
          <a:p>
            <a:pPr marL="285750" indent="-285750">
              <a:buFont typeface="Arial" panose="020B0604020202020204" pitchFamily="34" charset="0"/>
              <a:buChar char="•"/>
            </a:pPr>
            <a:r>
              <a:rPr lang="en-US" sz="2400" b="1" dirty="0" smtClean="0"/>
              <a:t>Development </a:t>
            </a:r>
            <a:r>
              <a:rPr lang="en-US" sz="2400" b="1" dirty="0"/>
              <a:t>takes 4 to 6 weeks</a:t>
            </a:r>
          </a:p>
          <a:p>
            <a:pPr marL="285750" indent="-285750">
              <a:buFont typeface="Arial" panose="020B0604020202020204" pitchFamily="34" charset="0"/>
              <a:buChar char="•"/>
            </a:pPr>
            <a:r>
              <a:rPr lang="en-US" sz="2400" b="1" dirty="0" smtClean="0"/>
              <a:t>Most </a:t>
            </a:r>
            <a:r>
              <a:rPr lang="en-US" sz="2400" b="1" dirty="0"/>
              <a:t>species have one generation </a:t>
            </a:r>
            <a:r>
              <a:rPr lang="en-US" sz="2400" b="1" dirty="0" smtClean="0"/>
              <a:t>per year</a:t>
            </a:r>
            <a:endParaRPr lang="en-US" sz="2400" b="1" dirty="0"/>
          </a:p>
          <a:p>
            <a:pPr marL="285750" indent="-285750">
              <a:buFont typeface="Arial" panose="020B0604020202020204" pitchFamily="34" charset="0"/>
              <a:buChar char="•"/>
            </a:pPr>
            <a:r>
              <a:rPr lang="en-US" sz="2400" b="1" dirty="0" smtClean="0"/>
              <a:t>Smaller </a:t>
            </a:r>
            <a:r>
              <a:rPr lang="en-US" sz="2400" b="1" dirty="0"/>
              <a:t>nymphs are easier to </a:t>
            </a:r>
            <a:r>
              <a:rPr lang="en-US" sz="2400" b="1" dirty="0" smtClean="0"/>
              <a:t>control; nymphs </a:t>
            </a:r>
            <a:r>
              <a:rPr lang="en-US" sz="2400" b="1" dirty="0"/>
              <a:t>cannot </a:t>
            </a:r>
            <a:r>
              <a:rPr lang="en-US" sz="2400" b="1" dirty="0" smtClean="0"/>
              <a:t>fly</a:t>
            </a:r>
          </a:p>
          <a:p>
            <a:pPr marL="285750" indent="-285750">
              <a:buFont typeface="Arial" panose="020B0604020202020204" pitchFamily="34" charset="0"/>
              <a:buChar char="•"/>
            </a:pPr>
            <a:r>
              <a:rPr lang="en-US" sz="2400" b="1" dirty="0"/>
              <a:t>&gt;20 per square yard threshold in </a:t>
            </a:r>
            <a:r>
              <a:rPr lang="en-US" sz="2400" b="1" dirty="0" smtClean="0"/>
              <a:t>field margins</a:t>
            </a:r>
            <a:r>
              <a:rPr lang="en-US" sz="2400" b="1" dirty="0"/>
              <a:t>, &gt;10 per square yard in </a:t>
            </a:r>
            <a:r>
              <a:rPr lang="en-US" sz="2400" b="1" dirty="0" smtClean="0"/>
              <a:t>field interior </a:t>
            </a:r>
            <a:r>
              <a:rPr lang="en-US" sz="2400" b="1" dirty="0"/>
              <a:t>=&gt; definitely </a:t>
            </a:r>
            <a:r>
              <a:rPr lang="en-US" sz="2400" b="1" dirty="0" smtClean="0"/>
              <a:t>treat</a:t>
            </a:r>
          </a:p>
          <a:p>
            <a:pPr marL="285750" indent="-285750">
              <a:buFont typeface="Arial" panose="020B0604020202020204" pitchFamily="34" charset="0"/>
              <a:buChar char="•"/>
            </a:pPr>
            <a:r>
              <a:rPr lang="en-US" sz="2400" b="1" dirty="0" smtClean="0"/>
              <a:t>10-20 </a:t>
            </a:r>
            <a:r>
              <a:rPr lang="en-US" sz="2400" b="1" dirty="0"/>
              <a:t>per square yard threshold in </a:t>
            </a:r>
            <a:r>
              <a:rPr lang="en-US" sz="2400" b="1" dirty="0" smtClean="0"/>
              <a:t>field margins</a:t>
            </a:r>
            <a:r>
              <a:rPr lang="en-US" sz="2400" b="1" dirty="0"/>
              <a:t>, 5-10 per square yard in </a:t>
            </a:r>
            <a:r>
              <a:rPr lang="en-US" sz="2400" b="1" dirty="0" smtClean="0"/>
              <a:t>field interior </a:t>
            </a:r>
            <a:r>
              <a:rPr lang="en-US" sz="2400" b="1" dirty="0"/>
              <a:t>=&gt; probably beneficial to </a:t>
            </a:r>
            <a:r>
              <a:rPr lang="en-US" sz="2400" b="1" dirty="0" smtClean="0"/>
              <a:t>treat</a:t>
            </a:r>
            <a:endParaRPr lang="en-US" sz="2400" b="1" dirty="0"/>
          </a:p>
          <a:p>
            <a:pPr marL="285750" indent="-285750">
              <a:buFont typeface="Arial" panose="020B0604020202020204" pitchFamily="34" charset="0"/>
              <a:buChar char="•"/>
            </a:pPr>
            <a:r>
              <a:rPr lang="en-US" sz="2400" b="1" dirty="0" smtClean="0"/>
              <a:t>barrier </a:t>
            </a:r>
            <a:r>
              <a:rPr lang="en-US" sz="2400" b="1" dirty="0"/>
              <a:t>treatment (field margins) </a:t>
            </a:r>
            <a:r>
              <a:rPr lang="en-US" sz="2400" b="1" dirty="0" smtClean="0"/>
              <a:t>often sufficient </a:t>
            </a:r>
            <a:r>
              <a:rPr lang="en-US" sz="2400" b="1" dirty="0"/>
              <a:t>for nymph </a:t>
            </a:r>
            <a:r>
              <a:rPr lang="en-US" sz="2400" b="1" dirty="0" smtClean="0"/>
              <a:t>control</a:t>
            </a:r>
            <a:endParaRPr lang="en-US" sz="2400" b="1" dirty="0"/>
          </a:p>
          <a:p>
            <a:pPr marL="285750" indent="-285750">
              <a:buFont typeface="Arial" panose="020B0604020202020204" pitchFamily="34" charset="0"/>
              <a:buChar char="•"/>
            </a:pPr>
            <a:r>
              <a:rPr lang="en-US" sz="2400" b="1" dirty="0" smtClean="0"/>
              <a:t>higher </a:t>
            </a:r>
            <a:r>
              <a:rPr lang="en-US" sz="2400" b="1" dirty="0"/>
              <a:t>thresholds for pastures &amp; forage</a:t>
            </a:r>
            <a:r>
              <a:rPr lang="en-US" sz="2400" dirty="0"/>
              <a:t> </a:t>
            </a:r>
            <a:br>
              <a:rPr lang="en-US" sz="2400" dirty="0"/>
            </a:br>
            <a:endParaRPr lang="en-US" sz="2400" b="1" dirty="0"/>
          </a:p>
        </p:txBody>
      </p:sp>
    </p:spTree>
    <p:extLst>
      <p:ext uri="{BB962C8B-B14F-4D97-AF65-F5344CB8AC3E}">
        <p14:creationId xmlns:p14="http://schemas.microsoft.com/office/powerpoint/2010/main" xmlns="" val="19523817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smtClean="0"/>
              <a:t>Rangeland Entomology</a:t>
            </a:r>
            <a:endParaRPr lang="en-US" b="1" dirty="0"/>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Common Insect </a:t>
            </a:r>
            <a:r>
              <a:rPr lang="en-US" b="1" dirty="0" smtClean="0">
                <a:solidFill>
                  <a:srgbClr val="3333CC"/>
                </a:solidFill>
                <a:latin typeface="TimesNewRomanPS-BoldMT"/>
              </a:rPr>
              <a:t>Pests of </a:t>
            </a:r>
            <a:r>
              <a:rPr lang="en-US" b="1" dirty="0">
                <a:solidFill>
                  <a:srgbClr val="3333CC"/>
                </a:solidFill>
                <a:latin typeface="TimesNewRomanPS-BoldMT"/>
              </a:rPr>
              <a:t>Pastures and Rangeland</a:t>
            </a:r>
            <a:r>
              <a:rPr lang="en-US" dirty="0"/>
              <a:t> </a:t>
            </a:r>
          </a:p>
        </p:txBody>
      </p:sp>
      <p:sp>
        <p:nvSpPr>
          <p:cNvPr id="4" name="Rectangle 3"/>
          <p:cNvSpPr/>
          <p:nvPr/>
        </p:nvSpPr>
        <p:spPr>
          <a:xfrm>
            <a:off x="0" y="1156013"/>
            <a:ext cx="12192000" cy="2708434"/>
          </a:xfrm>
          <a:prstGeom prst="rect">
            <a:avLst/>
          </a:prstGeom>
        </p:spPr>
        <p:txBody>
          <a:bodyPr wrap="square">
            <a:spAutoFit/>
          </a:bodyPr>
          <a:lstStyle/>
          <a:p>
            <a:pPr marL="0" lvl="1"/>
            <a:r>
              <a:rPr lang="en-US" sz="2600" b="1" dirty="0" smtClean="0">
                <a:solidFill>
                  <a:srgbClr val="000000"/>
                </a:solidFill>
              </a:rPr>
              <a:t>Mormon </a:t>
            </a:r>
            <a:r>
              <a:rPr lang="en-US" sz="2600" b="1" dirty="0">
                <a:solidFill>
                  <a:srgbClr val="000000"/>
                </a:solidFill>
              </a:rPr>
              <a:t>cricket, </a:t>
            </a:r>
            <a:r>
              <a:rPr lang="en-US" sz="2600" b="1" i="1" dirty="0" err="1">
                <a:solidFill>
                  <a:srgbClr val="000000"/>
                </a:solidFill>
              </a:rPr>
              <a:t>Anabrus</a:t>
            </a:r>
            <a:r>
              <a:rPr lang="en-US" sz="2600" b="1" i="1" dirty="0">
                <a:solidFill>
                  <a:srgbClr val="000000"/>
                </a:solidFill>
              </a:rPr>
              <a:t> simplex </a:t>
            </a:r>
            <a:endParaRPr lang="en-US" sz="2400" b="1" i="1" dirty="0" smtClean="0"/>
          </a:p>
          <a:p>
            <a:pPr marL="285750" indent="-285750">
              <a:buFont typeface="Arial" panose="020B0604020202020204" pitchFamily="34" charset="0"/>
              <a:buChar char="•"/>
            </a:pPr>
            <a:endParaRPr lang="en-US" sz="2400" b="1" dirty="0" smtClean="0"/>
          </a:p>
          <a:p>
            <a:pPr marL="285750" indent="-285750">
              <a:buFont typeface="Arial" panose="020B0604020202020204" pitchFamily="34" charset="0"/>
              <a:buChar char="•"/>
            </a:pPr>
            <a:r>
              <a:rPr lang="en-US" sz="2400" b="1" dirty="0"/>
              <a:t>Prefers forbs but can feed on over </a:t>
            </a:r>
            <a:r>
              <a:rPr lang="en-US" sz="2400" b="1" dirty="0" smtClean="0"/>
              <a:t>400 species </a:t>
            </a:r>
            <a:r>
              <a:rPr lang="en-US" sz="2400" b="1" dirty="0"/>
              <a:t>of plants, including grasses</a:t>
            </a:r>
          </a:p>
          <a:p>
            <a:pPr marL="285750" indent="-285750">
              <a:buFont typeface="Arial" panose="020B0604020202020204" pitchFamily="34" charset="0"/>
              <a:buChar char="•"/>
            </a:pPr>
            <a:r>
              <a:rPr lang="en-US" sz="2400" b="1" dirty="0" smtClean="0"/>
              <a:t>Overwinters </a:t>
            </a:r>
            <a:r>
              <a:rPr lang="en-US" sz="2400" b="1" dirty="0"/>
              <a:t>as eggs laid during </a:t>
            </a:r>
            <a:r>
              <a:rPr lang="en-US" sz="2400" b="1" dirty="0" smtClean="0"/>
              <a:t>summer in </a:t>
            </a:r>
            <a:r>
              <a:rPr lang="en-US" sz="2400" b="1" dirty="0"/>
              <a:t>soil or in harvester ant mounds</a:t>
            </a:r>
          </a:p>
          <a:p>
            <a:pPr marL="285750" indent="-285750">
              <a:buFont typeface="Arial" panose="020B0604020202020204" pitchFamily="34" charset="0"/>
              <a:buChar char="•"/>
            </a:pPr>
            <a:r>
              <a:rPr lang="en-US" sz="2400" b="1" dirty="0" smtClean="0"/>
              <a:t>Eggs </a:t>
            </a:r>
            <a:r>
              <a:rPr lang="en-US" sz="2400" b="1" dirty="0"/>
              <a:t>hatch in spring when </a:t>
            </a:r>
            <a:r>
              <a:rPr lang="en-US" sz="2400" b="1" dirty="0" smtClean="0"/>
              <a:t>soil temperature </a:t>
            </a:r>
            <a:r>
              <a:rPr lang="en-US" sz="2400" b="1" dirty="0"/>
              <a:t>exceeds 40º F.</a:t>
            </a:r>
          </a:p>
          <a:p>
            <a:pPr marL="285750" indent="-285750">
              <a:buFont typeface="Arial" panose="020B0604020202020204" pitchFamily="34" charset="0"/>
              <a:buChar char="•"/>
            </a:pPr>
            <a:r>
              <a:rPr lang="en-US" sz="2400" b="1" dirty="0" smtClean="0"/>
              <a:t>Development </a:t>
            </a:r>
            <a:r>
              <a:rPr lang="en-US" sz="2400" b="1" dirty="0"/>
              <a:t>requires 60 to 90 days</a:t>
            </a:r>
          </a:p>
          <a:p>
            <a:pPr marL="285750" indent="-285750">
              <a:buFont typeface="Arial" panose="020B0604020202020204" pitchFamily="34" charset="0"/>
              <a:buChar char="•"/>
            </a:pPr>
            <a:r>
              <a:rPr lang="en-US" sz="2400" b="1" dirty="0" smtClean="0"/>
              <a:t>One </a:t>
            </a:r>
            <a:r>
              <a:rPr lang="en-US" sz="2400" b="1" dirty="0"/>
              <a:t>generation per </a:t>
            </a:r>
            <a:r>
              <a:rPr lang="en-US" sz="2400" b="1" dirty="0" smtClean="0"/>
              <a:t>year</a:t>
            </a:r>
          </a:p>
        </p:txBody>
      </p:sp>
    </p:spTree>
    <p:extLst>
      <p:ext uri="{BB962C8B-B14F-4D97-AF65-F5344CB8AC3E}">
        <p14:creationId xmlns:p14="http://schemas.microsoft.com/office/powerpoint/2010/main" xmlns="" val="3729109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683301"/>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a:t>Rangeland Entomology</a:t>
            </a:r>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Insecticides for Pastures &amp; Rangeland</a:t>
            </a:r>
          </a:p>
        </p:txBody>
      </p:sp>
      <p:sp>
        <p:nvSpPr>
          <p:cNvPr id="5" name="Rectangle 4"/>
          <p:cNvSpPr/>
          <p:nvPr/>
        </p:nvSpPr>
        <p:spPr>
          <a:xfrm>
            <a:off x="0" y="1214069"/>
            <a:ext cx="12192000" cy="830997"/>
          </a:xfrm>
          <a:prstGeom prst="rect">
            <a:avLst/>
          </a:prstGeom>
        </p:spPr>
        <p:txBody>
          <a:bodyPr wrap="square">
            <a:spAutoFit/>
          </a:bodyPr>
          <a:lstStyle/>
          <a:p>
            <a:pPr marL="285750" indent="-285750">
              <a:buFont typeface="Arial" panose="020B0604020202020204" pitchFamily="34" charset="0"/>
              <a:buChar char="•"/>
            </a:pPr>
            <a:r>
              <a:rPr lang="en-US" sz="2400" b="1" dirty="0" smtClean="0"/>
              <a:t>Limited </a:t>
            </a:r>
            <a:r>
              <a:rPr lang="en-US" sz="2400" b="1" dirty="0"/>
              <a:t>number of insecticides </a:t>
            </a:r>
            <a:r>
              <a:rPr lang="en-US" sz="2400" b="1" dirty="0" smtClean="0"/>
              <a:t>labeled for </a:t>
            </a:r>
            <a:r>
              <a:rPr lang="en-US" sz="2400" b="1" dirty="0"/>
              <a:t>these </a:t>
            </a:r>
            <a:r>
              <a:rPr lang="en-US" sz="2400" b="1" dirty="0" smtClean="0"/>
              <a:t>sites</a:t>
            </a:r>
            <a:endParaRPr lang="en-US" sz="2400" b="1" dirty="0"/>
          </a:p>
          <a:p>
            <a:pPr marL="285750" indent="-285750">
              <a:buFont typeface="Arial" panose="020B0604020202020204" pitchFamily="34" charset="0"/>
              <a:buChar char="•"/>
            </a:pPr>
            <a:r>
              <a:rPr lang="en-US" sz="2400" b="1" dirty="0" smtClean="0"/>
              <a:t>Additional </a:t>
            </a:r>
            <a:r>
              <a:rPr lang="en-US" sz="2400" b="1" dirty="0"/>
              <a:t>target pests included </a:t>
            </a:r>
            <a:r>
              <a:rPr lang="en-US" sz="2400" b="1" dirty="0" smtClean="0"/>
              <a:t>here: ants </a:t>
            </a:r>
            <a:r>
              <a:rPr lang="en-US" sz="2400" b="1" dirty="0"/>
              <a:t>and mosquitoes (larvae &amp; adults</a:t>
            </a:r>
            <a:r>
              <a:rPr lang="en-US" sz="2400" b="1" dirty="0" smtClean="0"/>
              <a:t>)</a:t>
            </a:r>
          </a:p>
        </p:txBody>
      </p:sp>
      <p:sp>
        <p:nvSpPr>
          <p:cNvPr id="7" name="Rectangle 6"/>
          <p:cNvSpPr/>
          <p:nvPr/>
        </p:nvSpPr>
        <p:spPr>
          <a:xfrm>
            <a:off x="0" y="2228626"/>
            <a:ext cx="12192000" cy="1969770"/>
          </a:xfrm>
          <a:prstGeom prst="rect">
            <a:avLst/>
          </a:prstGeom>
        </p:spPr>
        <p:txBody>
          <a:bodyPr wrap="square">
            <a:spAutoFit/>
          </a:bodyPr>
          <a:lstStyle/>
          <a:p>
            <a:r>
              <a:rPr lang="en-US" sz="2600" b="1" dirty="0" smtClean="0"/>
              <a:t>AZADIRACHTIN (</a:t>
            </a:r>
            <a:r>
              <a:rPr lang="en-US" sz="2600" b="1" dirty="0" err="1" smtClean="0"/>
              <a:t>Azatin</a:t>
            </a:r>
            <a:r>
              <a:rPr lang="en-US" sz="2600" b="1" dirty="0"/>
              <a:t>)</a:t>
            </a:r>
          </a:p>
          <a:p>
            <a:pPr marL="285750" indent="-285750">
              <a:buFont typeface="Arial" panose="020B0604020202020204" pitchFamily="34" charset="0"/>
              <a:buChar char="•"/>
            </a:pPr>
            <a:r>
              <a:rPr lang="en-US" sz="2400" b="1" dirty="0" smtClean="0"/>
              <a:t>Type</a:t>
            </a:r>
            <a:r>
              <a:rPr lang="en-US" sz="2400" b="1" dirty="0"/>
              <a:t>: botanical - derived from </a:t>
            </a:r>
            <a:r>
              <a:rPr lang="en-US" sz="2400" b="1" dirty="0" err="1"/>
              <a:t>neem</a:t>
            </a:r>
            <a:r>
              <a:rPr lang="en-US" sz="2400" b="1" dirty="0"/>
              <a:t> oil</a:t>
            </a:r>
          </a:p>
          <a:p>
            <a:pPr marL="285750" indent="-285750">
              <a:buFont typeface="Arial" panose="020B0604020202020204" pitchFamily="34" charset="0"/>
              <a:buChar char="•"/>
            </a:pPr>
            <a:r>
              <a:rPr lang="en-US" sz="2400" b="1" dirty="0" smtClean="0"/>
              <a:t>Action</a:t>
            </a:r>
            <a:r>
              <a:rPr lang="en-US" sz="2400" b="1" dirty="0"/>
              <a:t>: feeding depressant &amp; </a:t>
            </a:r>
            <a:r>
              <a:rPr lang="en-US" sz="2400" b="1" dirty="0" smtClean="0"/>
              <a:t>insect growth </a:t>
            </a:r>
            <a:r>
              <a:rPr lang="en-US" sz="2400" b="1" dirty="0"/>
              <a:t>regulator; behavioral effects</a:t>
            </a:r>
          </a:p>
          <a:p>
            <a:pPr marL="285750" indent="-285750">
              <a:buFont typeface="Arial" panose="020B0604020202020204" pitchFamily="34" charset="0"/>
              <a:buChar char="•"/>
            </a:pPr>
            <a:r>
              <a:rPr lang="en-US" sz="2400" b="1" dirty="0" smtClean="0"/>
              <a:t>Sites</a:t>
            </a:r>
            <a:r>
              <a:rPr lang="en-US" sz="2400" b="1" dirty="0"/>
              <a:t>: pastures &amp; rangeland</a:t>
            </a:r>
          </a:p>
          <a:p>
            <a:pPr marL="285750" indent="-285750">
              <a:buFont typeface="Arial" panose="020B0604020202020204" pitchFamily="34" charset="0"/>
              <a:buChar char="•"/>
            </a:pPr>
            <a:r>
              <a:rPr lang="en-US" sz="2400" b="1" dirty="0" smtClean="0"/>
              <a:t>Pests</a:t>
            </a:r>
            <a:r>
              <a:rPr lang="en-US" sz="2400" b="1" dirty="0"/>
              <a:t>: aphids, armyworms, </a:t>
            </a:r>
            <a:r>
              <a:rPr lang="en-US" sz="2400" b="1" dirty="0" smtClean="0"/>
              <a:t>cutworms, grasshoppers</a:t>
            </a:r>
            <a:r>
              <a:rPr lang="en-US" sz="2400" b="1" dirty="0"/>
              <a:t>, Mormon cricket</a:t>
            </a:r>
          </a:p>
        </p:txBody>
      </p:sp>
      <p:sp>
        <p:nvSpPr>
          <p:cNvPr id="8" name="Rectangle 7"/>
          <p:cNvSpPr/>
          <p:nvPr/>
        </p:nvSpPr>
        <p:spPr>
          <a:xfrm>
            <a:off x="7260" y="4282399"/>
            <a:ext cx="12192000" cy="1969770"/>
          </a:xfrm>
          <a:prstGeom prst="rect">
            <a:avLst/>
          </a:prstGeom>
        </p:spPr>
        <p:txBody>
          <a:bodyPr wrap="square">
            <a:spAutoFit/>
          </a:bodyPr>
          <a:lstStyle/>
          <a:p>
            <a:r>
              <a:rPr lang="en-US" sz="2600" b="1" i="1" dirty="0"/>
              <a:t>Bacillus</a:t>
            </a:r>
            <a:r>
              <a:rPr lang="en-US" sz="2600" b="1" dirty="0"/>
              <a:t> </a:t>
            </a:r>
            <a:r>
              <a:rPr lang="en-US" sz="2600" b="1" i="1" dirty="0" err="1"/>
              <a:t>sphaericus</a:t>
            </a:r>
            <a:endParaRPr lang="en-US" sz="2600" b="1" i="1" dirty="0"/>
          </a:p>
          <a:p>
            <a:pPr marL="285750" indent="-285750">
              <a:buFont typeface="Arial" panose="020B0604020202020204" pitchFamily="34" charset="0"/>
              <a:buChar char="•"/>
            </a:pPr>
            <a:r>
              <a:rPr lang="en-US" sz="2400" b="1" dirty="0" smtClean="0"/>
              <a:t>Type</a:t>
            </a:r>
            <a:r>
              <a:rPr lang="en-US" sz="2400" b="1" dirty="0"/>
              <a:t>: biological agent - bacteria</a:t>
            </a:r>
          </a:p>
          <a:p>
            <a:pPr marL="285750" indent="-285750">
              <a:buFont typeface="Arial" panose="020B0604020202020204" pitchFamily="34" charset="0"/>
              <a:buChar char="•"/>
            </a:pPr>
            <a:r>
              <a:rPr lang="en-US" sz="2400" b="1" dirty="0" smtClean="0"/>
              <a:t>Action</a:t>
            </a:r>
            <a:r>
              <a:rPr lang="en-US" sz="2400" b="1" dirty="0"/>
              <a:t>: mid-gut disrupter</a:t>
            </a:r>
          </a:p>
          <a:p>
            <a:pPr marL="285750" indent="-285750">
              <a:buFont typeface="Arial" panose="020B0604020202020204" pitchFamily="34" charset="0"/>
              <a:buChar char="•"/>
            </a:pPr>
            <a:r>
              <a:rPr lang="en-US" sz="2400" b="1" dirty="0" smtClean="0"/>
              <a:t>Sites</a:t>
            </a:r>
            <a:r>
              <a:rPr lang="en-US" sz="2400" b="1" dirty="0"/>
              <a:t>: pastures &amp; various aquatic sites</a:t>
            </a:r>
          </a:p>
          <a:p>
            <a:pPr marL="285750" indent="-285750">
              <a:buFont typeface="Arial" panose="020B0604020202020204" pitchFamily="34" charset="0"/>
              <a:buChar char="•"/>
            </a:pPr>
            <a:r>
              <a:rPr lang="en-US" sz="2400" b="1" dirty="0" smtClean="0"/>
              <a:t>Pests</a:t>
            </a:r>
            <a:r>
              <a:rPr lang="en-US" sz="2400" b="1" dirty="0"/>
              <a:t>: mosquito larvae</a:t>
            </a:r>
          </a:p>
        </p:txBody>
      </p:sp>
    </p:spTree>
    <p:extLst>
      <p:ext uri="{BB962C8B-B14F-4D97-AF65-F5344CB8AC3E}">
        <p14:creationId xmlns:p14="http://schemas.microsoft.com/office/powerpoint/2010/main" xmlns="" val="40775608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683301"/>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a:t>Rangeland Entomology</a:t>
            </a:r>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Insecticides for Pastures &amp; Rangeland</a:t>
            </a:r>
          </a:p>
        </p:txBody>
      </p:sp>
      <p:sp>
        <p:nvSpPr>
          <p:cNvPr id="7" name="Rectangle 6"/>
          <p:cNvSpPr/>
          <p:nvPr/>
        </p:nvSpPr>
        <p:spPr>
          <a:xfrm>
            <a:off x="0" y="1488403"/>
            <a:ext cx="12192000" cy="2339102"/>
          </a:xfrm>
          <a:prstGeom prst="rect">
            <a:avLst/>
          </a:prstGeom>
        </p:spPr>
        <p:txBody>
          <a:bodyPr wrap="square">
            <a:spAutoFit/>
          </a:bodyPr>
          <a:lstStyle/>
          <a:p>
            <a:r>
              <a:rPr lang="en-US" sz="2600" b="1" i="1" dirty="0"/>
              <a:t>Bacillus </a:t>
            </a:r>
            <a:r>
              <a:rPr lang="en-US" sz="2600" b="1" i="1" dirty="0" err="1" smtClean="0"/>
              <a:t>thuringiensis</a:t>
            </a:r>
            <a:endParaRPr lang="en-US" sz="2600" b="1" i="1" dirty="0"/>
          </a:p>
          <a:p>
            <a:pPr marL="285750" indent="-285750">
              <a:buFont typeface="Arial" panose="020B0604020202020204" pitchFamily="34" charset="0"/>
              <a:buChar char="•"/>
            </a:pPr>
            <a:r>
              <a:rPr lang="en-US" sz="2400" b="1" dirty="0" smtClean="0"/>
              <a:t>Type</a:t>
            </a:r>
            <a:r>
              <a:rPr lang="en-US" sz="2400" b="1" dirty="0"/>
              <a:t>: biological agent - bacteria</a:t>
            </a:r>
          </a:p>
          <a:p>
            <a:pPr marL="285750" indent="-285750">
              <a:buFont typeface="Arial" panose="020B0604020202020204" pitchFamily="34" charset="0"/>
              <a:buChar char="•"/>
            </a:pPr>
            <a:r>
              <a:rPr lang="en-US" sz="2400" b="1" dirty="0" smtClean="0"/>
              <a:t>Action</a:t>
            </a:r>
            <a:r>
              <a:rPr lang="en-US" sz="2400" b="1" dirty="0"/>
              <a:t>: mid-gut disrupter</a:t>
            </a:r>
          </a:p>
          <a:p>
            <a:pPr marL="285750" indent="-285750">
              <a:buFont typeface="Arial" panose="020B0604020202020204" pitchFamily="34" charset="0"/>
              <a:buChar char="•"/>
            </a:pPr>
            <a:r>
              <a:rPr lang="en-US" sz="2400" b="1" dirty="0" smtClean="0"/>
              <a:t>Sites</a:t>
            </a:r>
            <a:r>
              <a:rPr lang="en-US" sz="2400" b="1" dirty="0"/>
              <a:t>: pastures &amp; rangeland</a:t>
            </a:r>
          </a:p>
          <a:p>
            <a:pPr marL="285750" indent="-285750">
              <a:buFont typeface="Arial" panose="020B0604020202020204" pitchFamily="34" charset="0"/>
              <a:buChar char="•"/>
            </a:pPr>
            <a:r>
              <a:rPr lang="en-US" sz="2400" b="1" dirty="0" smtClean="0"/>
              <a:t>Pests</a:t>
            </a:r>
            <a:r>
              <a:rPr lang="en-US" sz="2400" b="1" dirty="0"/>
              <a:t>: armyworms &amp; other caterpillars</a:t>
            </a:r>
          </a:p>
          <a:p>
            <a:pPr marL="285750" indent="-285750">
              <a:buFont typeface="Arial" panose="020B0604020202020204" pitchFamily="34" charset="0"/>
              <a:buChar char="•"/>
            </a:pPr>
            <a:r>
              <a:rPr lang="en-US" sz="2400" b="1" dirty="0" smtClean="0"/>
              <a:t>most </a:t>
            </a:r>
            <a:r>
              <a:rPr lang="en-US" sz="2400" b="1" dirty="0"/>
              <a:t>effective against smaller larvae</a:t>
            </a:r>
          </a:p>
        </p:txBody>
      </p:sp>
      <p:sp>
        <p:nvSpPr>
          <p:cNvPr id="8" name="Rectangle 7"/>
          <p:cNvSpPr/>
          <p:nvPr/>
        </p:nvSpPr>
        <p:spPr>
          <a:xfrm>
            <a:off x="7260" y="3919542"/>
            <a:ext cx="12192000" cy="2000548"/>
          </a:xfrm>
          <a:prstGeom prst="rect">
            <a:avLst/>
          </a:prstGeom>
        </p:spPr>
        <p:txBody>
          <a:bodyPr wrap="square">
            <a:spAutoFit/>
          </a:bodyPr>
          <a:lstStyle/>
          <a:p>
            <a:r>
              <a:rPr lang="en-US" sz="2600" b="1" i="1" dirty="0" err="1"/>
              <a:t>Beauveria</a:t>
            </a:r>
            <a:r>
              <a:rPr lang="en-US" sz="2600" b="1" i="1" dirty="0"/>
              <a:t> </a:t>
            </a:r>
            <a:r>
              <a:rPr lang="en-US" sz="2600" b="1" i="1" dirty="0" err="1" smtClean="0"/>
              <a:t>bassiana</a:t>
            </a:r>
            <a:r>
              <a:rPr lang="en-US" sz="2600" b="1" i="1" dirty="0" smtClean="0"/>
              <a:t> </a:t>
            </a:r>
            <a:r>
              <a:rPr lang="en-US" sz="2800" b="1" dirty="0"/>
              <a:t>(</a:t>
            </a:r>
            <a:r>
              <a:rPr lang="en-US" sz="2800" b="1" dirty="0" err="1"/>
              <a:t>Naturalis</a:t>
            </a:r>
            <a:r>
              <a:rPr lang="en-US" sz="2800" b="1" dirty="0"/>
              <a:t>)</a:t>
            </a:r>
            <a:r>
              <a:rPr lang="en-US" sz="2800" dirty="0"/>
              <a:t> </a:t>
            </a:r>
            <a:endParaRPr lang="en-US" sz="2600" b="1" i="1" dirty="0"/>
          </a:p>
          <a:p>
            <a:pPr marL="285750" indent="-285750">
              <a:buFont typeface="Arial" panose="020B0604020202020204" pitchFamily="34" charset="0"/>
              <a:buChar char="•"/>
            </a:pPr>
            <a:r>
              <a:rPr lang="en-US" sz="2400" b="1" dirty="0" smtClean="0"/>
              <a:t>Type</a:t>
            </a:r>
            <a:r>
              <a:rPr lang="en-US" sz="2400" b="1" dirty="0"/>
              <a:t>: biological agent - fungus</a:t>
            </a:r>
          </a:p>
          <a:p>
            <a:pPr marL="285750" indent="-285750">
              <a:buFont typeface="Arial" panose="020B0604020202020204" pitchFamily="34" charset="0"/>
              <a:buChar char="•"/>
            </a:pPr>
            <a:r>
              <a:rPr lang="en-US" sz="2400" b="1" dirty="0" smtClean="0"/>
              <a:t>Action</a:t>
            </a:r>
            <a:r>
              <a:rPr lang="en-US" sz="2400" b="1" dirty="0"/>
              <a:t>: fungal hyphae penetrate </a:t>
            </a:r>
            <a:r>
              <a:rPr lang="en-US" sz="2400" b="1" dirty="0" smtClean="0"/>
              <a:t>the cuticle </a:t>
            </a:r>
            <a:r>
              <a:rPr lang="en-US" sz="2400" b="1" dirty="0"/>
              <a:t>(exoskeleton of the insect)</a:t>
            </a:r>
          </a:p>
          <a:p>
            <a:pPr marL="285750" indent="-285750">
              <a:buFont typeface="Arial" panose="020B0604020202020204" pitchFamily="34" charset="0"/>
              <a:buChar char="•"/>
            </a:pPr>
            <a:r>
              <a:rPr lang="en-US" sz="2400" b="1" dirty="0" smtClean="0"/>
              <a:t>Sites</a:t>
            </a:r>
            <a:r>
              <a:rPr lang="en-US" sz="2400" b="1" dirty="0"/>
              <a:t>: pastures only</a:t>
            </a:r>
          </a:p>
          <a:p>
            <a:pPr marL="285750" indent="-285750">
              <a:buFont typeface="Arial" panose="020B0604020202020204" pitchFamily="34" charset="0"/>
              <a:buChar char="•"/>
            </a:pPr>
            <a:r>
              <a:rPr lang="en-US" sz="2400" b="1" dirty="0" smtClean="0"/>
              <a:t>Pests</a:t>
            </a:r>
            <a:r>
              <a:rPr lang="en-US" sz="2400" b="1" dirty="0"/>
              <a:t>: ants, armyworms, </a:t>
            </a:r>
            <a:r>
              <a:rPr lang="en-US" sz="2400" b="1" dirty="0" smtClean="0"/>
              <a:t>cutworms, grasshoppers</a:t>
            </a:r>
            <a:endParaRPr lang="en-US" sz="2400" b="1" dirty="0"/>
          </a:p>
        </p:txBody>
      </p:sp>
    </p:spTree>
    <p:extLst>
      <p:ext uri="{BB962C8B-B14F-4D97-AF65-F5344CB8AC3E}">
        <p14:creationId xmlns:p14="http://schemas.microsoft.com/office/powerpoint/2010/main" xmlns="" val="4172815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683301"/>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a:t>Rangeland Entomology</a:t>
            </a:r>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Insecticides for Pastures &amp; Rangeland</a:t>
            </a:r>
          </a:p>
        </p:txBody>
      </p:sp>
      <p:sp>
        <p:nvSpPr>
          <p:cNvPr id="8" name="Rectangle 7"/>
          <p:cNvSpPr/>
          <p:nvPr/>
        </p:nvSpPr>
        <p:spPr>
          <a:xfrm>
            <a:off x="0" y="1239454"/>
            <a:ext cx="12192000" cy="2000548"/>
          </a:xfrm>
          <a:prstGeom prst="rect">
            <a:avLst/>
          </a:prstGeom>
        </p:spPr>
        <p:txBody>
          <a:bodyPr wrap="square">
            <a:spAutoFit/>
          </a:bodyPr>
          <a:lstStyle/>
          <a:p>
            <a:r>
              <a:rPr lang="en-US" sz="2600" b="1" i="1" dirty="0" err="1"/>
              <a:t>Beauveria</a:t>
            </a:r>
            <a:r>
              <a:rPr lang="en-US" sz="2600" b="1" i="1" dirty="0"/>
              <a:t> </a:t>
            </a:r>
            <a:r>
              <a:rPr lang="en-US" sz="2600" b="1" i="1" dirty="0" err="1" smtClean="0"/>
              <a:t>bassiana</a:t>
            </a:r>
            <a:r>
              <a:rPr lang="en-US" sz="2600" b="1" i="1" dirty="0" smtClean="0"/>
              <a:t> </a:t>
            </a:r>
            <a:r>
              <a:rPr lang="en-US" sz="2800" b="1" dirty="0"/>
              <a:t>(</a:t>
            </a:r>
            <a:r>
              <a:rPr lang="en-US" sz="2800" b="1" dirty="0" err="1"/>
              <a:t>Botanigard</a:t>
            </a:r>
            <a:r>
              <a:rPr lang="en-US" sz="2800" b="1" dirty="0" smtClean="0"/>
              <a:t>)</a:t>
            </a:r>
            <a:endParaRPr lang="en-US" sz="2600" b="1" i="1" dirty="0"/>
          </a:p>
          <a:p>
            <a:pPr marL="285750" indent="-285750">
              <a:buFont typeface="Arial" panose="020B0604020202020204" pitchFamily="34" charset="0"/>
              <a:buChar char="•"/>
            </a:pPr>
            <a:r>
              <a:rPr lang="en-US" sz="2400" b="1" dirty="0" smtClean="0"/>
              <a:t>Type</a:t>
            </a:r>
            <a:r>
              <a:rPr lang="en-US" sz="2400" b="1" dirty="0"/>
              <a:t>: biological agent - fungus</a:t>
            </a:r>
          </a:p>
          <a:p>
            <a:pPr marL="285750" indent="-285750">
              <a:buFont typeface="Arial" panose="020B0604020202020204" pitchFamily="34" charset="0"/>
              <a:buChar char="•"/>
            </a:pPr>
            <a:r>
              <a:rPr lang="en-US" sz="2400" b="1" dirty="0" smtClean="0"/>
              <a:t>Action</a:t>
            </a:r>
            <a:r>
              <a:rPr lang="en-US" sz="2400" b="1" dirty="0"/>
              <a:t>: fungal hyphae penetrate </a:t>
            </a:r>
            <a:r>
              <a:rPr lang="en-US" sz="2400" b="1" dirty="0" smtClean="0"/>
              <a:t>the cuticle </a:t>
            </a:r>
            <a:r>
              <a:rPr lang="en-US" sz="2400" b="1" dirty="0"/>
              <a:t>(exoskeleton of the insect)</a:t>
            </a:r>
          </a:p>
          <a:p>
            <a:pPr marL="285750" indent="-285750">
              <a:buFont typeface="Arial" panose="020B0604020202020204" pitchFamily="34" charset="0"/>
              <a:buChar char="•"/>
            </a:pPr>
            <a:r>
              <a:rPr lang="en-US" sz="2400" b="1" dirty="0" smtClean="0"/>
              <a:t>Sites</a:t>
            </a:r>
            <a:r>
              <a:rPr lang="en-US" sz="2400" b="1" dirty="0"/>
              <a:t>: pastures &amp; rangeland</a:t>
            </a:r>
          </a:p>
          <a:p>
            <a:pPr marL="285750" indent="-285750">
              <a:buFont typeface="Arial" panose="020B0604020202020204" pitchFamily="34" charset="0"/>
              <a:buChar char="•"/>
            </a:pPr>
            <a:r>
              <a:rPr lang="en-US" sz="2400" b="1" dirty="0" smtClean="0"/>
              <a:t>Pests</a:t>
            </a:r>
            <a:r>
              <a:rPr lang="en-US" sz="2400" b="1" dirty="0"/>
              <a:t>: cereal leaf beetle, </a:t>
            </a:r>
            <a:r>
              <a:rPr lang="en-US" sz="2400" b="1" dirty="0" smtClean="0"/>
              <a:t>grasshoppers, Mormon </a:t>
            </a:r>
            <a:r>
              <a:rPr lang="en-US" sz="2400" b="1" dirty="0"/>
              <a:t>crickets</a:t>
            </a:r>
          </a:p>
        </p:txBody>
      </p:sp>
      <p:sp>
        <p:nvSpPr>
          <p:cNvPr id="6" name="Rectangle 5"/>
          <p:cNvSpPr/>
          <p:nvPr/>
        </p:nvSpPr>
        <p:spPr>
          <a:xfrm>
            <a:off x="0" y="3999374"/>
            <a:ext cx="12192000" cy="2708434"/>
          </a:xfrm>
          <a:prstGeom prst="rect">
            <a:avLst/>
          </a:prstGeom>
        </p:spPr>
        <p:txBody>
          <a:bodyPr wrap="square">
            <a:spAutoFit/>
          </a:bodyPr>
          <a:lstStyle/>
          <a:p>
            <a:r>
              <a:rPr lang="en-US" sz="2600" b="1" dirty="0" smtClean="0"/>
              <a:t>CARBARYL (</a:t>
            </a:r>
            <a:r>
              <a:rPr lang="en-US" sz="2600" b="1" dirty="0" err="1" smtClean="0"/>
              <a:t>Sevin</a:t>
            </a:r>
            <a:r>
              <a:rPr lang="en-US" sz="2600" b="1" dirty="0"/>
              <a:t>)</a:t>
            </a:r>
          </a:p>
          <a:p>
            <a:pPr marL="285750" indent="-285750">
              <a:buFont typeface="Arial" panose="020B0604020202020204" pitchFamily="34" charset="0"/>
              <a:buChar char="•"/>
            </a:pPr>
            <a:r>
              <a:rPr lang="en-US" sz="2400" b="1" dirty="0" smtClean="0"/>
              <a:t>Type</a:t>
            </a:r>
            <a:r>
              <a:rPr lang="en-US" sz="2400" b="1" dirty="0"/>
              <a:t>: </a:t>
            </a:r>
            <a:r>
              <a:rPr lang="en-US" sz="2400" b="1" dirty="0" err="1"/>
              <a:t>carbamate</a:t>
            </a:r>
            <a:endParaRPr lang="en-US" sz="2400" b="1" dirty="0"/>
          </a:p>
          <a:p>
            <a:pPr marL="285750" indent="-285750">
              <a:buFont typeface="Arial" panose="020B0604020202020204" pitchFamily="34" charset="0"/>
              <a:buChar char="•"/>
            </a:pPr>
            <a:r>
              <a:rPr lang="en-US" sz="2400" b="1" dirty="0" smtClean="0"/>
              <a:t>Action</a:t>
            </a:r>
            <a:r>
              <a:rPr lang="en-US" sz="2400" b="1" dirty="0"/>
              <a:t>: neurotoxin</a:t>
            </a:r>
          </a:p>
          <a:p>
            <a:pPr marL="285750" indent="-285750">
              <a:buFont typeface="Arial" panose="020B0604020202020204" pitchFamily="34" charset="0"/>
              <a:buChar char="•"/>
            </a:pPr>
            <a:r>
              <a:rPr lang="en-US" sz="2400" b="1" dirty="0" smtClean="0"/>
              <a:t>Sites</a:t>
            </a:r>
            <a:r>
              <a:rPr lang="en-US" sz="2400" b="1" dirty="0"/>
              <a:t>: pastures &amp; rangeland</a:t>
            </a:r>
          </a:p>
          <a:p>
            <a:pPr marL="285750" indent="-285750">
              <a:buFont typeface="Arial" panose="020B0604020202020204" pitchFamily="34" charset="0"/>
              <a:buChar char="•"/>
            </a:pPr>
            <a:r>
              <a:rPr lang="en-US" sz="2400" b="1" dirty="0" smtClean="0"/>
              <a:t>Pests</a:t>
            </a:r>
            <a:r>
              <a:rPr lang="en-US" sz="2400" b="1" dirty="0"/>
              <a:t>: armyworm, black grass </a:t>
            </a:r>
            <a:r>
              <a:rPr lang="en-US" sz="2400" b="1" dirty="0" smtClean="0"/>
              <a:t>bug, cereal </a:t>
            </a:r>
            <a:r>
              <a:rPr lang="en-US" sz="2400" b="1" dirty="0"/>
              <a:t>leaf beetle, </a:t>
            </a:r>
            <a:r>
              <a:rPr lang="en-US" sz="2400" b="1" dirty="0" smtClean="0"/>
              <a:t>cutworms, grasshoppers</a:t>
            </a:r>
            <a:r>
              <a:rPr lang="en-US" sz="2400" b="1" dirty="0"/>
              <a:t>, Mormon cricket, </a:t>
            </a:r>
            <a:r>
              <a:rPr lang="en-US" sz="2400" b="1" dirty="0" smtClean="0"/>
              <a:t>western yellow striped </a:t>
            </a:r>
            <a:r>
              <a:rPr lang="en-US" sz="2400" b="1" dirty="0"/>
              <a:t>armyworm</a:t>
            </a:r>
          </a:p>
          <a:p>
            <a:pPr marL="285750" indent="-285750">
              <a:buFont typeface="Arial" panose="020B0604020202020204" pitchFamily="34" charset="0"/>
              <a:buChar char="•"/>
            </a:pPr>
            <a:r>
              <a:rPr lang="en-US" sz="2400" b="1" dirty="0" smtClean="0"/>
              <a:t>14 </a:t>
            </a:r>
            <a:r>
              <a:rPr lang="en-US" sz="2400" b="1" dirty="0"/>
              <a:t>days to grazing; bee hazard</a:t>
            </a:r>
          </a:p>
        </p:txBody>
      </p:sp>
    </p:spTree>
    <p:extLst>
      <p:ext uri="{BB962C8B-B14F-4D97-AF65-F5344CB8AC3E}">
        <p14:creationId xmlns:p14="http://schemas.microsoft.com/office/powerpoint/2010/main" xmlns="" val="3230550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5942" y="1179293"/>
            <a:ext cx="9477829" cy="3247564"/>
          </a:xfrm>
        </p:spPr>
        <p:txBody>
          <a:bodyPr/>
          <a:lstStyle/>
          <a:p>
            <a:r>
              <a:rPr lang="en-US" altLang="en-US" sz="2400" dirty="0"/>
              <a:t>Rangelands</a:t>
            </a:r>
            <a:r>
              <a:rPr lang="en-US" altLang="en-US" sz="2400" dirty="0" smtClean="0"/>
              <a:t> </a:t>
            </a:r>
            <a:r>
              <a:rPr lang="en-US" altLang="en-US" sz="2400" dirty="0"/>
              <a:t>occupy </a:t>
            </a:r>
            <a:r>
              <a:rPr lang="en-US" altLang="en-US" sz="2400" dirty="0" smtClean="0"/>
              <a:t>almost </a:t>
            </a:r>
            <a:r>
              <a:rPr lang="en-US" altLang="en-US" sz="2400" dirty="0"/>
              <a:t>47% of the earth's </a:t>
            </a:r>
            <a:r>
              <a:rPr lang="en-US" altLang="en-US" sz="2400" dirty="0" smtClean="0"/>
              <a:t>surface.</a:t>
            </a:r>
            <a:endParaRPr lang="en-US" altLang="en-US" sz="2400" dirty="0"/>
          </a:p>
          <a:p>
            <a:r>
              <a:rPr lang="en-US" altLang="en-US" sz="2400" dirty="0" smtClean="0"/>
              <a:t>They are </a:t>
            </a:r>
            <a:r>
              <a:rPr lang="en-US" altLang="en-US" sz="2400" dirty="0"/>
              <a:t>a renewable resources if managed properly (</a:t>
            </a:r>
            <a:r>
              <a:rPr lang="en-US" altLang="en-US" sz="2400" dirty="0" smtClean="0"/>
              <a:t>ecosystem).</a:t>
            </a:r>
          </a:p>
          <a:p>
            <a:r>
              <a:rPr lang="en-US" altLang="en-US" sz="2400" dirty="0" smtClean="0"/>
              <a:t>Uncultivated but important </a:t>
            </a:r>
            <a:r>
              <a:rPr lang="en-US" altLang="en-US" sz="2400" dirty="0"/>
              <a:t>site of energy flow / nutrient </a:t>
            </a:r>
            <a:r>
              <a:rPr lang="en-US" altLang="en-US" sz="2400" dirty="0" smtClean="0"/>
              <a:t>recycling.</a:t>
            </a:r>
          </a:p>
          <a:p>
            <a:r>
              <a:rPr lang="en-US" altLang="en-US" sz="2400" dirty="0" smtClean="0"/>
              <a:t>Require few </a:t>
            </a:r>
            <a:r>
              <a:rPr lang="en-US" altLang="en-US" sz="2400" dirty="0"/>
              <a:t>inputs </a:t>
            </a:r>
            <a:r>
              <a:rPr lang="en-US" altLang="en-US" sz="2400" dirty="0" smtClean="0"/>
              <a:t>in contrast </a:t>
            </a:r>
            <a:r>
              <a:rPr lang="en-US" altLang="en-US" sz="2400" dirty="0"/>
              <a:t>with </a:t>
            </a:r>
            <a:r>
              <a:rPr lang="en-US" altLang="en-US" sz="2400" dirty="0" smtClean="0"/>
              <a:t>croplands.</a:t>
            </a:r>
          </a:p>
          <a:p>
            <a:r>
              <a:rPr lang="en-US" altLang="en-US" sz="2400" dirty="0" smtClean="0"/>
              <a:t>Rangelands </a:t>
            </a:r>
            <a:r>
              <a:rPr lang="en-US" altLang="en-US" sz="2400" dirty="0"/>
              <a:t>produce a wide variety of goods and services desired by society, including livestock forage </a:t>
            </a:r>
            <a:r>
              <a:rPr lang="en-US" altLang="en-US" sz="2400" dirty="0" smtClean="0"/>
              <a:t>(grazing</a:t>
            </a:r>
            <a:r>
              <a:rPr lang="en-US" altLang="en-US" sz="2400" dirty="0"/>
              <a:t>), wildlife habitat, water, mineral resources, wood products, wildland recreation, open space and natural </a:t>
            </a:r>
            <a:r>
              <a:rPr lang="en-US" altLang="en-US" sz="2400" dirty="0" smtClean="0"/>
              <a:t>beauty.</a:t>
            </a:r>
          </a:p>
          <a:p>
            <a:endParaRPr lang="en-US" altLang="en-US" sz="2400" dirty="0"/>
          </a:p>
          <a:p>
            <a:endParaRPr lang="en-US" altLang="en-US" sz="2400" dirty="0"/>
          </a:p>
          <a:p>
            <a:endParaRPr lang="en-US" altLang="en-US" sz="2400" dirty="0"/>
          </a:p>
          <a:p>
            <a:endParaRPr lang="en-US" altLang="en-US" sz="2400" dirty="0" smtClean="0"/>
          </a:p>
          <a:p>
            <a:endParaRPr lang="en-US" sz="2400" dirty="0"/>
          </a:p>
        </p:txBody>
      </p:sp>
      <p:sp>
        <p:nvSpPr>
          <p:cNvPr id="4" name="Title 3"/>
          <p:cNvSpPr txBox="1">
            <a:spLocks/>
          </p:cNvSpPr>
          <p:nvPr/>
        </p:nvSpPr>
        <p:spPr bwMode="auto">
          <a:xfrm>
            <a:off x="838200" y="15270"/>
            <a:ext cx="10515600" cy="902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GB" b="1" dirty="0" smtClean="0"/>
              <a:t>Importance of Rangelands</a:t>
            </a:r>
            <a:endParaRPr lang="en-US" b="1" dirty="0"/>
          </a:p>
        </p:txBody>
      </p:sp>
    </p:spTree>
    <p:extLst>
      <p:ext uri="{BB962C8B-B14F-4D97-AF65-F5344CB8AC3E}">
        <p14:creationId xmlns:p14="http://schemas.microsoft.com/office/powerpoint/2010/main" xmlns="" val="29655598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683301"/>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a:t>Rangeland Entomology</a:t>
            </a:r>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Insecticides for Pastures &amp; Rangeland</a:t>
            </a:r>
          </a:p>
        </p:txBody>
      </p:sp>
      <p:sp>
        <p:nvSpPr>
          <p:cNvPr id="8" name="Rectangle 7"/>
          <p:cNvSpPr/>
          <p:nvPr/>
        </p:nvSpPr>
        <p:spPr>
          <a:xfrm>
            <a:off x="0" y="1239454"/>
            <a:ext cx="12192000" cy="2739211"/>
          </a:xfrm>
          <a:prstGeom prst="rect">
            <a:avLst/>
          </a:prstGeom>
        </p:spPr>
        <p:txBody>
          <a:bodyPr wrap="square">
            <a:spAutoFit/>
          </a:bodyPr>
          <a:lstStyle/>
          <a:p>
            <a:r>
              <a:rPr lang="en-US" sz="2600" b="1" dirty="0"/>
              <a:t>DIFLUBENZURON</a:t>
            </a:r>
            <a:endParaRPr lang="en-US" sz="2600" b="1" dirty="0" smtClean="0"/>
          </a:p>
          <a:p>
            <a:pPr marL="285750" indent="-285750">
              <a:buFont typeface="Arial" panose="020B0604020202020204" pitchFamily="34" charset="0"/>
              <a:buChar char="•"/>
            </a:pPr>
            <a:r>
              <a:rPr lang="en-US" sz="2400" b="1" dirty="0" smtClean="0"/>
              <a:t>Type: insect growth regulator – chitin synthesis inhibitor</a:t>
            </a:r>
          </a:p>
          <a:p>
            <a:pPr marL="285750" indent="-285750">
              <a:buFont typeface="Arial" panose="020B0604020202020204" pitchFamily="34" charset="0"/>
              <a:buChar char="•"/>
            </a:pPr>
            <a:r>
              <a:rPr lang="en-US" sz="2400" b="1" dirty="0" smtClean="0"/>
              <a:t>Action</a:t>
            </a:r>
            <a:r>
              <a:rPr lang="en-US" sz="2400" b="1" dirty="0"/>
              <a:t>: inhibits formation of </a:t>
            </a:r>
            <a:r>
              <a:rPr lang="en-US" sz="2400" b="1" dirty="0" smtClean="0"/>
              <a:t>exoskeleton after </a:t>
            </a:r>
            <a:r>
              <a:rPr lang="en-US" sz="2400" b="1" dirty="0"/>
              <a:t>molting</a:t>
            </a:r>
          </a:p>
          <a:p>
            <a:pPr marL="285750" indent="-285750">
              <a:buFont typeface="Arial" panose="020B0604020202020204" pitchFamily="34" charset="0"/>
              <a:buChar char="•"/>
            </a:pPr>
            <a:r>
              <a:rPr lang="en-US" sz="2400" b="1" dirty="0" smtClean="0"/>
              <a:t>Sites</a:t>
            </a:r>
            <a:r>
              <a:rPr lang="en-US" sz="2400" b="1" dirty="0"/>
              <a:t>: pastures &amp; rangeland</a:t>
            </a:r>
          </a:p>
          <a:p>
            <a:pPr marL="285750" indent="-285750">
              <a:buFont typeface="Arial" panose="020B0604020202020204" pitchFamily="34" charset="0"/>
              <a:buChar char="•"/>
            </a:pPr>
            <a:r>
              <a:rPr lang="en-US" sz="2400" b="1" dirty="0" smtClean="0"/>
              <a:t>Pests</a:t>
            </a:r>
            <a:r>
              <a:rPr lang="en-US" sz="2400" b="1" dirty="0"/>
              <a:t>: armyworms, </a:t>
            </a:r>
            <a:r>
              <a:rPr lang="en-US" sz="2400" b="1" dirty="0" smtClean="0"/>
              <a:t>grasshoppers, Mormon </a:t>
            </a:r>
            <a:r>
              <a:rPr lang="en-US" sz="2400" b="1" dirty="0"/>
              <a:t>cricket</a:t>
            </a:r>
          </a:p>
          <a:p>
            <a:pPr marL="285750" indent="-285750">
              <a:buFont typeface="Arial" panose="020B0604020202020204" pitchFamily="34" charset="0"/>
              <a:buChar char="•"/>
            </a:pPr>
            <a:r>
              <a:rPr lang="en-US" sz="2400" b="1" dirty="0" smtClean="0"/>
              <a:t>most </a:t>
            </a:r>
            <a:r>
              <a:rPr lang="en-US" sz="2400" b="1" dirty="0"/>
              <a:t>effective on smaller nymphs</a:t>
            </a:r>
          </a:p>
          <a:p>
            <a:pPr marL="285750" indent="-285750">
              <a:buFont typeface="Arial" panose="020B0604020202020204" pitchFamily="34" charset="0"/>
              <a:buChar char="•"/>
            </a:pPr>
            <a:r>
              <a:rPr lang="en-US" sz="2400" b="1" dirty="0" smtClean="0"/>
              <a:t>Restricted-Use-Pesticide</a:t>
            </a:r>
            <a:endParaRPr lang="en-US" sz="2400" b="1" dirty="0"/>
          </a:p>
        </p:txBody>
      </p:sp>
      <p:sp>
        <p:nvSpPr>
          <p:cNvPr id="6" name="Rectangle 5"/>
          <p:cNvSpPr/>
          <p:nvPr/>
        </p:nvSpPr>
        <p:spPr>
          <a:xfrm>
            <a:off x="0" y="3999374"/>
            <a:ext cx="12192000" cy="1969770"/>
          </a:xfrm>
          <a:prstGeom prst="rect">
            <a:avLst/>
          </a:prstGeom>
        </p:spPr>
        <p:txBody>
          <a:bodyPr wrap="square">
            <a:spAutoFit/>
          </a:bodyPr>
          <a:lstStyle/>
          <a:p>
            <a:r>
              <a:rPr lang="en-US" sz="2600" b="1" dirty="0"/>
              <a:t>FENOXYCARB</a:t>
            </a:r>
          </a:p>
          <a:p>
            <a:pPr marL="285750" indent="-285750">
              <a:buFont typeface="Arial" panose="020B0604020202020204" pitchFamily="34" charset="0"/>
              <a:buChar char="•"/>
            </a:pPr>
            <a:r>
              <a:rPr lang="en-US" sz="2400" b="1" dirty="0" smtClean="0"/>
              <a:t>Type</a:t>
            </a:r>
            <a:r>
              <a:rPr lang="en-US" sz="2400" b="1" dirty="0"/>
              <a:t>: insect growth regulator </a:t>
            </a:r>
            <a:r>
              <a:rPr lang="en-US" sz="2400" b="1" dirty="0" smtClean="0"/>
              <a:t>– juvenile hormone </a:t>
            </a:r>
            <a:r>
              <a:rPr lang="en-US" sz="2400" b="1" dirty="0"/>
              <a:t>mimic</a:t>
            </a:r>
          </a:p>
          <a:p>
            <a:pPr marL="285750" indent="-285750">
              <a:buFont typeface="Arial" panose="020B0604020202020204" pitchFamily="34" charset="0"/>
              <a:buChar char="•"/>
            </a:pPr>
            <a:r>
              <a:rPr lang="en-US" sz="2400" b="1" dirty="0" smtClean="0"/>
              <a:t>Action</a:t>
            </a:r>
            <a:r>
              <a:rPr lang="en-US" sz="2400" b="1" dirty="0"/>
              <a:t>: prevents molting into adult </a:t>
            </a:r>
            <a:r>
              <a:rPr lang="en-US" sz="2400" b="1" dirty="0" smtClean="0"/>
              <a:t>or pupal </a:t>
            </a:r>
            <a:r>
              <a:rPr lang="en-US" sz="2400" b="1" dirty="0"/>
              <a:t>stage</a:t>
            </a:r>
          </a:p>
          <a:p>
            <a:pPr marL="285750" indent="-285750">
              <a:buFont typeface="Arial" panose="020B0604020202020204" pitchFamily="34" charset="0"/>
              <a:buChar char="•"/>
            </a:pPr>
            <a:r>
              <a:rPr lang="en-US" sz="2400" b="1" dirty="0" smtClean="0"/>
              <a:t>Sites</a:t>
            </a:r>
            <a:r>
              <a:rPr lang="en-US" sz="2400" b="1" dirty="0"/>
              <a:t>: ant hills &amp; rangeland</a:t>
            </a:r>
          </a:p>
          <a:p>
            <a:pPr marL="285750" indent="-285750">
              <a:buFont typeface="Arial" panose="020B0604020202020204" pitchFamily="34" charset="0"/>
              <a:buChar char="•"/>
            </a:pPr>
            <a:r>
              <a:rPr lang="en-US" sz="2400" b="1" dirty="0" smtClean="0"/>
              <a:t>Pests</a:t>
            </a:r>
            <a:r>
              <a:rPr lang="en-US" sz="2400" b="1" dirty="0"/>
              <a:t>: fire ants, bigheaded ants</a:t>
            </a:r>
          </a:p>
        </p:txBody>
      </p:sp>
    </p:spTree>
    <p:extLst>
      <p:ext uri="{BB962C8B-B14F-4D97-AF65-F5344CB8AC3E}">
        <p14:creationId xmlns:p14="http://schemas.microsoft.com/office/powerpoint/2010/main" xmlns="" val="18134444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683301"/>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a:t>Rangeland Entomology</a:t>
            </a:r>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Insecticides for Pastures &amp; Rangeland</a:t>
            </a:r>
          </a:p>
        </p:txBody>
      </p:sp>
      <p:sp>
        <p:nvSpPr>
          <p:cNvPr id="8" name="Rectangle 7"/>
          <p:cNvSpPr/>
          <p:nvPr/>
        </p:nvSpPr>
        <p:spPr>
          <a:xfrm>
            <a:off x="0" y="1239454"/>
            <a:ext cx="12192000" cy="1969770"/>
          </a:xfrm>
          <a:prstGeom prst="rect">
            <a:avLst/>
          </a:prstGeom>
        </p:spPr>
        <p:txBody>
          <a:bodyPr wrap="square">
            <a:spAutoFit/>
          </a:bodyPr>
          <a:lstStyle/>
          <a:p>
            <a:r>
              <a:rPr lang="en-US" sz="2600" b="1" dirty="0"/>
              <a:t>HYDRAMETHYLNON</a:t>
            </a:r>
          </a:p>
          <a:p>
            <a:pPr marL="285750" indent="-285750">
              <a:buFont typeface="Arial" panose="020B0604020202020204" pitchFamily="34" charset="0"/>
              <a:buChar char="•"/>
            </a:pPr>
            <a:r>
              <a:rPr lang="en-US" sz="2400" b="1" dirty="0" smtClean="0"/>
              <a:t>Type</a:t>
            </a:r>
            <a:r>
              <a:rPr lang="en-US" sz="2400" b="1" dirty="0"/>
              <a:t>: </a:t>
            </a:r>
            <a:r>
              <a:rPr lang="en-US" sz="2400" b="1" dirty="0" err="1"/>
              <a:t>aminohydrazone</a:t>
            </a:r>
            <a:endParaRPr lang="en-US" sz="2400" b="1" dirty="0"/>
          </a:p>
          <a:p>
            <a:pPr marL="285750" indent="-285750">
              <a:buFont typeface="Arial" panose="020B0604020202020204" pitchFamily="34" charset="0"/>
              <a:buChar char="•"/>
            </a:pPr>
            <a:r>
              <a:rPr lang="en-US" sz="2400" b="1" dirty="0" smtClean="0"/>
              <a:t>Action</a:t>
            </a:r>
            <a:r>
              <a:rPr lang="en-US" sz="2400" b="1" dirty="0"/>
              <a:t>: affects respiratory </a:t>
            </a:r>
            <a:r>
              <a:rPr lang="en-US" sz="2400" b="1" dirty="0" smtClean="0"/>
              <a:t>chain (utilization </a:t>
            </a:r>
            <a:r>
              <a:rPr lang="en-US" sz="2400" b="1" dirty="0"/>
              <a:t>of oxygen by cells)</a:t>
            </a:r>
          </a:p>
          <a:p>
            <a:pPr marL="285750" indent="-285750">
              <a:buFont typeface="Arial" panose="020B0604020202020204" pitchFamily="34" charset="0"/>
              <a:buChar char="•"/>
            </a:pPr>
            <a:r>
              <a:rPr lang="en-US" sz="2400" b="1" dirty="0" smtClean="0"/>
              <a:t>Sites</a:t>
            </a:r>
            <a:r>
              <a:rPr lang="en-US" sz="2400" b="1" dirty="0"/>
              <a:t>: pastures &amp; rangeland grasses</a:t>
            </a:r>
          </a:p>
          <a:p>
            <a:pPr marL="285750" indent="-285750">
              <a:buFont typeface="Arial" panose="020B0604020202020204" pitchFamily="34" charset="0"/>
              <a:buChar char="•"/>
            </a:pPr>
            <a:r>
              <a:rPr lang="en-US" sz="2400" b="1" dirty="0" smtClean="0"/>
              <a:t>Pests</a:t>
            </a:r>
            <a:r>
              <a:rPr lang="en-US" sz="2400" b="1" dirty="0"/>
              <a:t>: harvester ants, fire </a:t>
            </a:r>
            <a:r>
              <a:rPr lang="en-US" sz="2400" b="1" dirty="0" smtClean="0"/>
              <a:t>ants, bigheaded </a:t>
            </a:r>
            <a:r>
              <a:rPr lang="en-US" sz="2400" b="1" dirty="0"/>
              <a:t>ant</a:t>
            </a:r>
          </a:p>
        </p:txBody>
      </p:sp>
      <p:sp>
        <p:nvSpPr>
          <p:cNvPr id="6" name="Rectangle 5"/>
          <p:cNvSpPr/>
          <p:nvPr/>
        </p:nvSpPr>
        <p:spPr>
          <a:xfrm>
            <a:off x="0" y="3738118"/>
            <a:ext cx="12192000" cy="2339102"/>
          </a:xfrm>
          <a:prstGeom prst="rect">
            <a:avLst/>
          </a:prstGeom>
        </p:spPr>
        <p:txBody>
          <a:bodyPr wrap="square">
            <a:spAutoFit/>
          </a:bodyPr>
          <a:lstStyle/>
          <a:p>
            <a:r>
              <a:rPr lang="en-US" sz="2600" b="1" dirty="0"/>
              <a:t>MALATHION</a:t>
            </a:r>
          </a:p>
          <a:p>
            <a:pPr marL="285750" indent="-285750">
              <a:buFont typeface="Arial" panose="020B0604020202020204" pitchFamily="34" charset="0"/>
              <a:buChar char="•"/>
            </a:pPr>
            <a:r>
              <a:rPr lang="en-US" sz="2400" b="1" dirty="0" smtClean="0"/>
              <a:t>Type</a:t>
            </a:r>
            <a:r>
              <a:rPr lang="en-US" sz="2400" b="1" dirty="0"/>
              <a:t>: organophosphate</a:t>
            </a:r>
          </a:p>
          <a:p>
            <a:pPr marL="285750" indent="-285750">
              <a:buFont typeface="Arial" panose="020B0604020202020204" pitchFamily="34" charset="0"/>
              <a:buChar char="•"/>
            </a:pPr>
            <a:r>
              <a:rPr lang="en-US" sz="2400" b="1" dirty="0" smtClean="0"/>
              <a:t>Action</a:t>
            </a:r>
            <a:r>
              <a:rPr lang="en-US" sz="2400" b="1" dirty="0"/>
              <a:t>: neurotoxin</a:t>
            </a:r>
          </a:p>
          <a:p>
            <a:pPr marL="285750" indent="-285750">
              <a:buFont typeface="Arial" panose="020B0604020202020204" pitchFamily="34" charset="0"/>
              <a:buChar char="•"/>
            </a:pPr>
            <a:r>
              <a:rPr lang="en-US" sz="2400" b="1" dirty="0" smtClean="0"/>
              <a:t>Sites</a:t>
            </a:r>
            <a:r>
              <a:rPr lang="en-US" sz="2400" b="1" dirty="0"/>
              <a:t>: pastures &amp; rangeland grasses</a:t>
            </a:r>
          </a:p>
          <a:p>
            <a:pPr marL="285750" indent="-285750">
              <a:buFont typeface="Arial" panose="020B0604020202020204" pitchFamily="34" charset="0"/>
              <a:buChar char="•"/>
            </a:pPr>
            <a:r>
              <a:rPr lang="en-US" sz="2400" b="1" dirty="0" smtClean="0"/>
              <a:t>Pests</a:t>
            </a:r>
            <a:r>
              <a:rPr lang="en-US" sz="2400" b="1" dirty="0"/>
              <a:t>: armyworms, cereal leaf </a:t>
            </a:r>
            <a:r>
              <a:rPr lang="en-US" sz="2400" b="1" dirty="0" smtClean="0"/>
              <a:t>beetle, grasshoppers</a:t>
            </a:r>
            <a:r>
              <a:rPr lang="en-US" sz="2400" b="1" dirty="0"/>
              <a:t>, Mormon cricket, </a:t>
            </a:r>
            <a:r>
              <a:rPr lang="en-US" sz="2400" b="1" dirty="0" smtClean="0"/>
              <a:t>mosquito adults</a:t>
            </a:r>
            <a:r>
              <a:rPr lang="en-US" sz="2400" b="1" dirty="0"/>
              <a:t>, western </a:t>
            </a:r>
            <a:r>
              <a:rPr lang="en-US" sz="2400" b="1" dirty="0" smtClean="0"/>
              <a:t>yellow striped </a:t>
            </a:r>
            <a:r>
              <a:rPr lang="en-US" sz="2400" b="1" dirty="0"/>
              <a:t>armyworm</a:t>
            </a:r>
          </a:p>
        </p:txBody>
      </p:sp>
    </p:spTree>
    <p:extLst>
      <p:ext uri="{BB962C8B-B14F-4D97-AF65-F5344CB8AC3E}">
        <p14:creationId xmlns:p14="http://schemas.microsoft.com/office/powerpoint/2010/main" xmlns="" val="3347440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6928"/>
            <a:ext cx="10972800" cy="683301"/>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a:t>Rangeland Entomology</a:t>
            </a:r>
          </a:p>
        </p:txBody>
      </p:sp>
      <p:sp>
        <p:nvSpPr>
          <p:cNvPr id="3" name="Rectangle 2"/>
          <p:cNvSpPr/>
          <p:nvPr/>
        </p:nvSpPr>
        <p:spPr>
          <a:xfrm>
            <a:off x="3048000" y="870122"/>
            <a:ext cx="6096000" cy="369332"/>
          </a:xfrm>
          <a:prstGeom prst="rect">
            <a:avLst/>
          </a:prstGeom>
        </p:spPr>
        <p:txBody>
          <a:bodyPr>
            <a:spAutoFit/>
          </a:bodyPr>
          <a:lstStyle/>
          <a:p>
            <a:pPr algn="ctr"/>
            <a:r>
              <a:rPr lang="en-US" b="1" dirty="0">
                <a:solidFill>
                  <a:srgbClr val="3333CC"/>
                </a:solidFill>
                <a:latin typeface="TimesNewRomanPS-BoldMT"/>
              </a:rPr>
              <a:t>Insecticides for Pastures &amp; Rangeland</a:t>
            </a:r>
          </a:p>
        </p:txBody>
      </p:sp>
      <p:sp>
        <p:nvSpPr>
          <p:cNvPr id="8" name="Rectangle 7"/>
          <p:cNvSpPr/>
          <p:nvPr/>
        </p:nvSpPr>
        <p:spPr>
          <a:xfrm>
            <a:off x="0" y="1108828"/>
            <a:ext cx="12192000" cy="1969770"/>
          </a:xfrm>
          <a:prstGeom prst="rect">
            <a:avLst/>
          </a:prstGeom>
        </p:spPr>
        <p:txBody>
          <a:bodyPr wrap="square">
            <a:spAutoFit/>
          </a:bodyPr>
          <a:lstStyle/>
          <a:p>
            <a:r>
              <a:rPr lang="en-US" sz="2600" b="1" dirty="0" smtClean="0"/>
              <a:t>METHOPRENE</a:t>
            </a:r>
          </a:p>
          <a:p>
            <a:pPr marL="285750" indent="-285750">
              <a:buFont typeface="Arial" panose="020B0604020202020204" pitchFamily="34" charset="0"/>
              <a:buChar char="•"/>
            </a:pPr>
            <a:r>
              <a:rPr lang="en-US" sz="2400" b="1" dirty="0" smtClean="0"/>
              <a:t>Type: insect growth regulator – juvenile hormone mimic</a:t>
            </a:r>
          </a:p>
          <a:p>
            <a:pPr marL="285750" indent="-285750">
              <a:buFont typeface="Arial" panose="020B0604020202020204" pitchFamily="34" charset="0"/>
              <a:buChar char="•"/>
            </a:pPr>
            <a:r>
              <a:rPr lang="en-US" sz="2400" b="1" dirty="0" smtClean="0"/>
              <a:t>Action: prevents molting into adult or pupal stage</a:t>
            </a:r>
          </a:p>
          <a:p>
            <a:pPr marL="285750" indent="-285750">
              <a:buFont typeface="Arial" panose="020B0604020202020204" pitchFamily="34" charset="0"/>
              <a:buChar char="•"/>
            </a:pPr>
            <a:r>
              <a:rPr lang="en-US" sz="2400" b="1" dirty="0" smtClean="0"/>
              <a:t>Sites: pastures, rangeland, various aquatic sites; </a:t>
            </a:r>
            <a:r>
              <a:rPr lang="en-US" sz="2400" b="1" dirty="0" smtClean="0"/>
              <a:t>irrigated </a:t>
            </a:r>
            <a:r>
              <a:rPr lang="en-US" sz="2400" b="1" dirty="0" smtClean="0"/>
              <a:t>pastures only plus aquatic sites</a:t>
            </a:r>
          </a:p>
          <a:p>
            <a:pPr marL="285750" indent="-285750">
              <a:buFont typeface="Arial" panose="020B0604020202020204" pitchFamily="34" charset="0"/>
              <a:buChar char="•"/>
            </a:pPr>
            <a:r>
              <a:rPr lang="en-US" sz="2400" b="1" dirty="0" smtClean="0"/>
              <a:t>Pests: mosquito larvae</a:t>
            </a:r>
            <a:endParaRPr lang="en-US" sz="2400" b="1" dirty="0"/>
          </a:p>
        </p:txBody>
      </p:sp>
      <p:sp>
        <p:nvSpPr>
          <p:cNvPr id="6" name="Rectangle 5"/>
          <p:cNvSpPr/>
          <p:nvPr/>
        </p:nvSpPr>
        <p:spPr>
          <a:xfrm>
            <a:off x="0" y="3026915"/>
            <a:ext cx="12192000" cy="1969770"/>
          </a:xfrm>
          <a:prstGeom prst="rect">
            <a:avLst/>
          </a:prstGeom>
        </p:spPr>
        <p:txBody>
          <a:bodyPr wrap="square">
            <a:spAutoFit/>
          </a:bodyPr>
          <a:lstStyle/>
          <a:p>
            <a:r>
              <a:rPr lang="en-US" sz="2600" b="1" dirty="0"/>
              <a:t>PYRETHRINS</a:t>
            </a:r>
          </a:p>
          <a:p>
            <a:pPr marL="285750" indent="-285750">
              <a:buFont typeface="Arial" panose="020B0604020202020204" pitchFamily="34" charset="0"/>
              <a:buChar char="•"/>
            </a:pPr>
            <a:r>
              <a:rPr lang="en-US" sz="2400" b="1" dirty="0" smtClean="0"/>
              <a:t>Type</a:t>
            </a:r>
            <a:r>
              <a:rPr lang="en-US" sz="2400" b="1" dirty="0"/>
              <a:t>: botanical - derived </a:t>
            </a:r>
            <a:r>
              <a:rPr lang="en-US" sz="2400" b="1" dirty="0" smtClean="0"/>
              <a:t>from pyrethrum </a:t>
            </a:r>
            <a:r>
              <a:rPr lang="en-US" sz="2400" b="1" dirty="0"/>
              <a:t>flowers</a:t>
            </a:r>
          </a:p>
          <a:p>
            <a:pPr marL="285750" indent="-285750">
              <a:buFont typeface="Arial" panose="020B0604020202020204" pitchFamily="34" charset="0"/>
              <a:buChar char="•"/>
            </a:pPr>
            <a:r>
              <a:rPr lang="en-US" sz="2400" b="1" dirty="0" smtClean="0"/>
              <a:t>Action</a:t>
            </a:r>
            <a:r>
              <a:rPr lang="en-US" sz="2400" b="1" dirty="0"/>
              <a:t>: neurotoxin</a:t>
            </a:r>
          </a:p>
          <a:p>
            <a:pPr marL="285750" indent="-285750">
              <a:buFont typeface="Arial" panose="020B0604020202020204" pitchFamily="34" charset="0"/>
              <a:buChar char="•"/>
            </a:pPr>
            <a:r>
              <a:rPr lang="en-US" sz="2400" b="1" dirty="0" smtClean="0"/>
              <a:t>Sites</a:t>
            </a:r>
            <a:r>
              <a:rPr lang="en-US" sz="2400" b="1" dirty="0"/>
              <a:t>: pastures &amp; rangeland </a:t>
            </a:r>
            <a:r>
              <a:rPr lang="en-US" sz="2400" b="1" dirty="0" smtClean="0"/>
              <a:t>grasses; pasture </a:t>
            </a:r>
            <a:r>
              <a:rPr lang="en-US" sz="2400" b="1" dirty="0"/>
              <a:t>grasses only</a:t>
            </a:r>
          </a:p>
          <a:p>
            <a:pPr marL="285750" indent="-285750">
              <a:buFont typeface="Arial" panose="020B0604020202020204" pitchFamily="34" charset="0"/>
              <a:buChar char="•"/>
            </a:pPr>
            <a:r>
              <a:rPr lang="en-US" sz="2400" b="1" dirty="0" smtClean="0"/>
              <a:t>Pests: armyworms, cereal leaf beetle, cutworms, grasshoppers, mosquito adults</a:t>
            </a:r>
            <a:endParaRPr lang="en-US" sz="2400" b="1" dirty="0"/>
          </a:p>
        </p:txBody>
      </p:sp>
      <p:sp>
        <p:nvSpPr>
          <p:cNvPr id="7" name="Rectangle 6"/>
          <p:cNvSpPr/>
          <p:nvPr/>
        </p:nvSpPr>
        <p:spPr>
          <a:xfrm>
            <a:off x="7260" y="4862966"/>
            <a:ext cx="12192000" cy="1969770"/>
          </a:xfrm>
          <a:prstGeom prst="rect">
            <a:avLst/>
          </a:prstGeom>
        </p:spPr>
        <p:txBody>
          <a:bodyPr wrap="square">
            <a:spAutoFit/>
          </a:bodyPr>
          <a:lstStyle/>
          <a:p>
            <a:r>
              <a:rPr lang="en-US" sz="2600" b="1" dirty="0"/>
              <a:t>SPINOSAD</a:t>
            </a:r>
          </a:p>
          <a:p>
            <a:pPr marL="285750" indent="-285750">
              <a:buFont typeface="Arial" panose="020B0604020202020204" pitchFamily="34" charset="0"/>
              <a:buChar char="•"/>
            </a:pPr>
            <a:r>
              <a:rPr lang="en-US" sz="2400" b="1" dirty="0" smtClean="0"/>
              <a:t>Type</a:t>
            </a:r>
            <a:r>
              <a:rPr lang="en-US" sz="2400" b="1" dirty="0"/>
              <a:t>: bacterial fermentation product</a:t>
            </a:r>
          </a:p>
          <a:p>
            <a:pPr marL="285750" indent="-285750">
              <a:buFont typeface="Arial" panose="020B0604020202020204" pitchFamily="34" charset="0"/>
              <a:buChar char="•"/>
            </a:pPr>
            <a:r>
              <a:rPr lang="en-US" sz="2400" b="1" dirty="0" smtClean="0"/>
              <a:t>Action</a:t>
            </a:r>
            <a:r>
              <a:rPr lang="en-US" sz="2400" b="1" dirty="0"/>
              <a:t>: neurotoxin (similar to effect </a:t>
            </a:r>
            <a:r>
              <a:rPr lang="en-US" sz="2400" b="1" dirty="0" smtClean="0"/>
              <a:t>of nicotine</a:t>
            </a:r>
            <a:r>
              <a:rPr lang="en-US" sz="2400" b="1" dirty="0"/>
              <a:t>)</a:t>
            </a:r>
          </a:p>
          <a:p>
            <a:pPr marL="285750" indent="-285750">
              <a:buFont typeface="Arial" panose="020B0604020202020204" pitchFamily="34" charset="0"/>
              <a:buChar char="•"/>
            </a:pPr>
            <a:r>
              <a:rPr lang="en-US" sz="2400" b="1" dirty="0" smtClean="0"/>
              <a:t>Sites</a:t>
            </a:r>
            <a:r>
              <a:rPr lang="en-US" sz="2400" b="1" dirty="0"/>
              <a:t>: ant hills &amp; rangeland</a:t>
            </a:r>
          </a:p>
          <a:p>
            <a:pPr marL="285750" indent="-285750">
              <a:buFont typeface="Arial" panose="020B0604020202020204" pitchFamily="34" charset="0"/>
              <a:buChar char="•"/>
            </a:pPr>
            <a:r>
              <a:rPr lang="en-US" sz="2400" b="1" dirty="0" smtClean="0"/>
              <a:t>Pests</a:t>
            </a:r>
            <a:r>
              <a:rPr lang="en-US" sz="2400" b="1" dirty="0"/>
              <a:t>: fire ants</a:t>
            </a:r>
          </a:p>
        </p:txBody>
      </p:sp>
    </p:spTree>
    <p:extLst>
      <p:ext uri="{BB962C8B-B14F-4D97-AF65-F5344CB8AC3E}">
        <p14:creationId xmlns:p14="http://schemas.microsoft.com/office/powerpoint/2010/main" xmlns="" val="968546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209800" y="381000"/>
            <a:ext cx="7772400" cy="1143000"/>
          </a:xfrm>
        </p:spPr>
        <p:txBody>
          <a:bodyPr/>
          <a:lstStyle/>
          <a:p>
            <a:pPr eaLnBrk="1" hangingPunct="1"/>
            <a:r>
              <a:rPr lang="en-US" altLang="en-US" smtClean="0">
                <a:solidFill>
                  <a:srgbClr val="FFFF00"/>
                </a:solidFill>
              </a:rPr>
              <a:t> </a:t>
            </a:r>
          </a:p>
        </p:txBody>
      </p:sp>
      <p:sp>
        <p:nvSpPr>
          <p:cNvPr id="14339" name="Rectangle 3"/>
          <p:cNvSpPr>
            <a:spLocks noChangeArrowheads="1"/>
          </p:cNvSpPr>
          <p:nvPr/>
        </p:nvSpPr>
        <p:spPr bwMode="auto">
          <a:xfrm>
            <a:off x="2057400" y="1219200"/>
            <a:ext cx="7772400"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rgbClr val="FF0000"/>
              </a:buClr>
            </a:pPr>
            <a:r>
              <a:rPr lang="en-US" altLang="en-US" sz="3200">
                <a:solidFill>
                  <a:srgbClr val="FFFF00"/>
                </a:solidFill>
              </a:rPr>
              <a:t>  </a:t>
            </a:r>
          </a:p>
          <a:p>
            <a:pPr lvl="1" eaLnBrk="1" hangingPunct="1">
              <a:spcBef>
                <a:spcPct val="20000"/>
              </a:spcBef>
              <a:buClr>
                <a:srgbClr val="FF0000"/>
              </a:buClr>
            </a:pPr>
            <a:r>
              <a:rPr lang="en-US" altLang="en-US" sz="3200">
                <a:solidFill>
                  <a:srgbClr val="FFFF00"/>
                </a:solidFill>
              </a:rPr>
              <a:t>	</a:t>
            </a:r>
          </a:p>
        </p:txBody>
      </p:sp>
      <p:sp>
        <p:nvSpPr>
          <p:cNvPr id="14340" name="Rectangle 4"/>
          <p:cNvSpPr>
            <a:spLocks noChangeArrowheads="1"/>
          </p:cNvSpPr>
          <p:nvPr/>
        </p:nvSpPr>
        <p:spPr bwMode="auto">
          <a:xfrm>
            <a:off x="2057400" y="4267200"/>
            <a:ext cx="7772400" cy="228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rgbClr val="FF0000"/>
              </a:buClr>
            </a:pPr>
            <a:endParaRPr lang="en-US" altLang="en-US" sz="3200" baseline="-25000">
              <a:solidFill>
                <a:srgbClr val="FFFF00"/>
              </a:solidFill>
            </a:endParaRPr>
          </a:p>
        </p:txBody>
      </p:sp>
      <p:sp>
        <p:nvSpPr>
          <p:cNvPr id="14341" name="Rectangle 5"/>
          <p:cNvSpPr>
            <a:spLocks noChangeArrowheads="1"/>
          </p:cNvSpPr>
          <p:nvPr/>
        </p:nvSpPr>
        <p:spPr bwMode="auto">
          <a:xfrm>
            <a:off x="1843314" y="3151426"/>
            <a:ext cx="7772400" cy="34017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spcBef>
                <a:spcPct val="20000"/>
              </a:spcBef>
              <a:buClr>
                <a:srgbClr val="FF0000"/>
              </a:buClr>
              <a:buFontTx/>
              <a:buAutoNum type="arabicParenR"/>
            </a:pPr>
            <a:r>
              <a:rPr lang="en-US" altLang="en-US" sz="3200" dirty="0" smtClean="0">
                <a:latin typeface="+mj-lt"/>
              </a:rPr>
              <a:t>Grasslands</a:t>
            </a:r>
          </a:p>
          <a:p>
            <a:pPr lvl="1">
              <a:spcBef>
                <a:spcPct val="20000"/>
              </a:spcBef>
              <a:buClr>
                <a:srgbClr val="FF0000"/>
              </a:buClr>
              <a:buFontTx/>
              <a:buAutoNum type="arabicParenR"/>
            </a:pPr>
            <a:r>
              <a:rPr lang="en-US" altLang="en-US" sz="3200" dirty="0" err="1">
                <a:latin typeface="+mj-lt"/>
              </a:rPr>
              <a:t>Shrublands</a:t>
            </a:r>
            <a:endParaRPr lang="en-US" altLang="en-US" sz="3200" dirty="0">
              <a:latin typeface="+mj-lt"/>
            </a:endParaRPr>
          </a:p>
          <a:p>
            <a:pPr lvl="1" eaLnBrk="1" hangingPunct="1">
              <a:spcBef>
                <a:spcPct val="20000"/>
              </a:spcBef>
              <a:buClr>
                <a:srgbClr val="FF0000"/>
              </a:buClr>
              <a:buFontTx/>
              <a:buAutoNum type="arabicParenR"/>
            </a:pPr>
            <a:r>
              <a:rPr lang="en-US" altLang="en-US" sz="3200" dirty="0" smtClean="0">
                <a:latin typeface="+mj-lt"/>
              </a:rPr>
              <a:t>Woodlands/Savanna </a:t>
            </a:r>
            <a:endParaRPr lang="en-US" altLang="en-US" sz="3200" dirty="0">
              <a:latin typeface="+mj-lt"/>
            </a:endParaRPr>
          </a:p>
          <a:p>
            <a:pPr lvl="1" eaLnBrk="1" hangingPunct="1">
              <a:spcBef>
                <a:spcPct val="20000"/>
              </a:spcBef>
              <a:buClr>
                <a:srgbClr val="FF0000"/>
              </a:buClr>
              <a:buFontTx/>
              <a:buAutoNum type="arabicParenR"/>
            </a:pPr>
            <a:r>
              <a:rPr lang="en-US" altLang="en-US" sz="3200" dirty="0" smtClean="0">
                <a:latin typeface="+mj-lt"/>
              </a:rPr>
              <a:t>Deserts</a:t>
            </a:r>
          </a:p>
          <a:p>
            <a:pPr lvl="1" eaLnBrk="1" hangingPunct="1">
              <a:spcBef>
                <a:spcPct val="20000"/>
              </a:spcBef>
              <a:buClr>
                <a:srgbClr val="FF0000"/>
              </a:buClr>
              <a:buFontTx/>
              <a:buAutoNum type="arabicParenR"/>
            </a:pPr>
            <a:r>
              <a:rPr lang="en-US" altLang="en-US" sz="3200" dirty="0" smtClean="0">
                <a:latin typeface="+mj-lt"/>
              </a:rPr>
              <a:t>Tundra</a:t>
            </a:r>
            <a:endParaRPr lang="en-US" altLang="en-US" sz="3200" dirty="0">
              <a:latin typeface="+mj-lt"/>
            </a:endParaRPr>
          </a:p>
          <a:p>
            <a:pPr lvl="1" eaLnBrk="1" hangingPunct="1">
              <a:spcBef>
                <a:spcPct val="20000"/>
              </a:spcBef>
              <a:buClr>
                <a:srgbClr val="FF0000"/>
              </a:buClr>
            </a:pPr>
            <a:endParaRPr lang="en-US" altLang="en-US" sz="3200" dirty="0">
              <a:latin typeface="+mj-lt"/>
            </a:endParaRPr>
          </a:p>
        </p:txBody>
      </p:sp>
      <p:sp>
        <p:nvSpPr>
          <p:cNvPr id="7" name="Title 1"/>
          <p:cNvSpPr txBox="1">
            <a:spLocks/>
          </p:cNvSpPr>
          <p:nvPr/>
        </p:nvSpPr>
        <p:spPr bwMode="auto">
          <a:xfrm>
            <a:off x="609600" y="13386"/>
            <a:ext cx="10972800" cy="1099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smtClean="0"/>
              <a:t>Types of Rangelands</a:t>
            </a:r>
            <a:endParaRPr lang="en-US" b="1" dirty="0"/>
          </a:p>
        </p:txBody>
      </p:sp>
      <p:sp>
        <p:nvSpPr>
          <p:cNvPr id="2" name="Rectangle 1"/>
          <p:cNvSpPr/>
          <p:nvPr/>
        </p:nvSpPr>
        <p:spPr>
          <a:xfrm>
            <a:off x="1204686" y="1543278"/>
            <a:ext cx="10058400" cy="1569660"/>
          </a:xfrm>
          <a:prstGeom prst="rect">
            <a:avLst/>
          </a:prstGeom>
        </p:spPr>
        <p:txBody>
          <a:bodyPr wrap="square">
            <a:spAutoFit/>
          </a:bodyPr>
          <a:lstStyle/>
          <a:p>
            <a:r>
              <a:rPr lang="en-US" sz="3200" dirty="0"/>
              <a:t>Rangelands may have differences in climate (precipitation/ temperature), vegetation, fauna</a:t>
            </a:r>
            <a:r>
              <a:rPr lang="en-US" sz="3200" dirty="0" smtClean="0"/>
              <a:t>. Some major types are given below</a:t>
            </a:r>
            <a:endParaRPr lang="en-US" sz="3200" dirty="0"/>
          </a:p>
        </p:txBody>
      </p:sp>
    </p:spTree>
    <p:extLst>
      <p:ext uri="{BB962C8B-B14F-4D97-AF65-F5344CB8AC3E}">
        <p14:creationId xmlns:p14="http://schemas.microsoft.com/office/powerpoint/2010/main" xmlns="" val="10440006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7" name="Rectangle 7"/>
          <p:cNvSpPr>
            <a:spLocks noChangeArrowheads="1"/>
          </p:cNvSpPr>
          <p:nvPr/>
        </p:nvSpPr>
        <p:spPr bwMode="auto">
          <a:xfrm>
            <a:off x="-18149" y="653141"/>
            <a:ext cx="12210147" cy="28883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marL="457200" lvl="1" indent="0">
              <a:spcBef>
                <a:spcPct val="20000"/>
              </a:spcBef>
            </a:pPr>
            <a:r>
              <a:rPr lang="en-US" altLang="en-US" sz="3200" b="1" dirty="0" smtClean="0">
                <a:latin typeface="+mj-lt"/>
              </a:rPr>
              <a:t>Grasslands</a:t>
            </a:r>
          </a:p>
          <a:p>
            <a:pPr lvl="1">
              <a:spcBef>
                <a:spcPct val="20000"/>
              </a:spcBef>
              <a:buFontTx/>
              <a:buChar char="-"/>
            </a:pPr>
            <a:r>
              <a:rPr lang="en-US" altLang="en-US" dirty="0" smtClean="0">
                <a:latin typeface="+mn-lt"/>
              </a:rPr>
              <a:t>Grasses dominated with </a:t>
            </a:r>
            <a:r>
              <a:rPr lang="en-US" altLang="en-US" dirty="0">
                <a:latin typeface="+mn-lt"/>
              </a:rPr>
              <a:t>forbs (</a:t>
            </a:r>
            <a:r>
              <a:rPr lang="en-US" altLang="en-US" dirty="0" smtClean="0">
                <a:latin typeface="+mn-lt"/>
              </a:rPr>
              <a:t>broad-leaved)species.</a:t>
            </a:r>
            <a:endParaRPr lang="en-US" altLang="en-US" dirty="0">
              <a:latin typeface="+mn-lt"/>
            </a:endParaRPr>
          </a:p>
          <a:p>
            <a:pPr lvl="1" eaLnBrk="1" hangingPunct="1">
              <a:spcBef>
                <a:spcPct val="20000"/>
              </a:spcBef>
              <a:buFontTx/>
              <a:buChar char="-"/>
            </a:pPr>
            <a:r>
              <a:rPr lang="en-US" altLang="en-US" dirty="0" smtClean="0">
                <a:latin typeface="+mn-lt"/>
              </a:rPr>
              <a:t>High </a:t>
            </a:r>
            <a:r>
              <a:rPr lang="en-US" altLang="en-US" dirty="0">
                <a:latin typeface="+mn-lt"/>
              </a:rPr>
              <a:t>productivity of </a:t>
            </a:r>
            <a:r>
              <a:rPr lang="en-US" altLang="en-US" dirty="0" smtClean="0">
                <a:latin typeface="+mn-lt"/>
              </a:rPr>
              <a:t>forage.</a:t>
            </a:r>
            <a:endParaRPr lang="en-US" altLang="en-US" dirty="0">
              <a:latin typeface="+mn-lt"/>
            </a:endParaRPr>
          </a:p>
          <a:p>
            <a:pPr lvl="1" eaLnBrk="1" hangingPunct="1">
              <a:spcBef>
                <a:spcPct val="20000"/>
              </a:spcBef>
              <a:buFontTx/>
              <a:buChar char="-"/>
            </a:pPr>
            <a:r>
              <a:rPr lang="en-US" altLang="en-US" dirty="0" smtClean="0">
                <a:latin typeface="+mn-lt"/>
              </a:rPr>
              <a:t>Fibrous </a:t>
            </a:r>
            <a:r>
              <a:rPr lang="en-US" altLang="en-US" dirty="0">
                <a:latin typeface="+mn-lt"/>
              </a:rPr>
              <a:t>root, soil &amp; water </a:t>
            </a:r>
            <a:r>
              <a:rPr lang="en-US" altLang="en-US" dirty="0" smtClean="0">
                <a:latin typeface="+mn-lt"/>
              </a:rPr>
              <a:t>conservation</a:t>
            </a:r>
            <a:r>
              <a:rPr lang="en-US" altLang="en-US" dirty="0">
                <a:latin typeface="+mn-lt"/>
              </a:rPr>
              <a:t>.</a:t>
            </a:r>
            <a:endParaRPr lang="en-US" altLang="en-US" dirty="0" smtClean="0">
              <a:latin typeface="+mn-lt"/>
            </a:endParaRPr>
          </a:p>
          <a:p>
            <a:pPr lvl="1">
              <a:spcBef>
                <a:spcPct val="20000"/>
              </a:spcBef>
              <a:buFontTx/>
              <a:buChar char="-"/>
            </a:pPr>
            <a:r>
              <a:rPr lang="en-US" altLang="en-US" dirty="0">
                <a:latin typeface="+mn-lt"/>
              </a:rPr>
              <a:t>Grassland </a:t>
            </a:r>
            <a:r>
              <a:rPr lang="en-US" altLang="en-US" dirty="0" smtClean="0">
                <a:latin typeface="+mn-lt"/>
              </a:rPr>
              <a:t>are known as prairie</a:t>
            </a:r>
            <a:r>
              <a:rPr lang="en-US" altLang="en-US" dirty="0">
                <a:latin typeface="+mn-lt"/>
              </a:rPr>
              <a:t>, pampas, steppe, swards, meadows </a:t>
            </a:r>
            <a:r>
              <a:rPr lang="en-US" altLang="en-US" dirty="0" smtClean="0">
                <a:latin typeface="+mn-lt"/>
              </a:rPr>
              <a:t>and </a:t>
            </a:r>
            <a:r>
              <a:rPr lang="en-US" altLang="en-US" dirty="0" err="1" smtClean="0">
                <a:latin typeface="+mn-lt"/>
              </a:rPr>
              <a:t>velds</a:t>
            </a:r>
            <a:r>
              <a:rPr lang="en-US" altLang="en-US" dirty="0" smtClean="0">
                <a:latin typeface="+mn-lt"/>
              </a:rPr>
              <a:t>.</a:t>
            </a:r>
          </a:p>
          <a:p>
            <a:pPr lvl="1">
              <a:spcBef>
                <a:spcPct val="20000"/>
              </a:spcBef>
              <a:buFontTx/>
              <a:buChar char="-"/>
            </a:pPr>
            <a:r>
              <a:rPr lang="en-US" altLang="en-US" dirty="0" smtClean="0">
                <a:latin typeface="+mn-lt"/>
              </a:rPr>
              <a:t>Main grazers are cattle</a:t>
            </a:r>
            <a:r>
              <a:rPr lang="en-US" altLang="en-US" dirty="0">
                <a:latin typeface="+mn-lt"/>
              </a:rPr>
              <a:t>, elk, bison, </a:t>
            </a:r>
            <a:r>
              <a:rPr lang="en-US" altLang="en-US" dirty="0" smtClean="0">
                <a:latin typeface="+mn-lt"/>
              </a:rPr>
              <a:t>musk, oxen etc.</a:t>
            </a:r>
            <a:endParaRPr lang="en-US" altLang="en-US" dirty="0">
              <a:latin typeface="+mn-lt"/>
            </a:endParaRPr>
          </a:p>
        </p:txBody>
      </p:sp>
      <p:pic>
        <p:nvPicPr>
          <p:cNvPr id="15368" name="Picture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297335" y="3933371"/>
            <a:ext cx="3894664" cy="29209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2" descr="biso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097" y="3937026"/>
            <a:ext cx="4139998" cy="29209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Types of Rangelands</a:t>
            </a:r>
            <a:endParaRPr lang="en-US" sz="3600" b="1" dirty="0"/>
          </a:p>
        </p:txBody>
      </p:sp>
    </p:spTree>
    <p:extLst>
      <p:ext uri="{BB962C8B-B14F-4D97-AF65-F5344CB8AC3E}">
        <p14:creationId xmlns:p14="http://schemas.microsoft.com/office/powerpoint/2010/main" xmlns="" val="3527592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7" name="Rectangle 7"/>
          <p:cNvSpPr>
            <a:spLocks noChangeArrowheads="1"/>
          </p:cNvSpPr>
          <p:nvPr/>
        </p:nvSpPr>
        <p:spPr bwMode="auto">
          <a:xfrm>
            <a:off x="1" y="711199"/>
            <a:ext cx="12162932" cy="37312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marL="457200" lvl="1" indent="0" eaLnBrk="1" hangingPunct="1">
              <a:spcBef>
                <a:spcPct val="20000"/>
              </a:spcBef>
            </a:pPr>
            <a:r>
              <a:rPr lang="en-US" altLang="en-US" sz="3200" b="1" dirty="0" err="1" smtClean="0">
                <a:latin typeface="+mn-lt"/>
              </a:rPr>
              <a:t>Shrublands</a:t>
            </a:r>
            <a:endParaRPr lang="en-US" altLang="en-US" sz="3200" b="1" dirty="0" smtClean="0">
              <a:latin typeface="+mn-lt"/>
            </a:endParaRPr>
          </a:p>
          <a:p>
            <a:pPr lvl="1">
              <a:spcBef>
                <a:spcPct val="20000"/>
              </a:spcBef>
              <a:buFontTx/>
              <a:buChar char="-"/>
            </a:pPr>
            <a:r>
              <a:rPr lang="en-US" altLang="en-US" dirty="0" err="1">
                <a:latin typeface="+mn-lt"/>
              </a:rPr>
              <a:t>Shrublands</a:t>
            </a:r>
            <a:r>
              <a:rPr lang="en-US" altLang="en-US" dirty="0">
                <a:latin typeface="+mn-lt"/>
              </a:rPr>
              <a:t> </a:t>
            </a:r>
            <a:r>
              <a:rPr lang="en-US" altLang="en-US" dirty="0" smtClean="0">
                <a:latin typeface="+mn-lt"/>
              </a:rPr>
              <a:t>are </a:t>
            </a:r>
            <a:r>
              <a:rPr lang="en-US" altLang="en-US" dirty="0">
                <a:latin typeface="+mn-lt"/>
              </a:rPr>
              <a:t>with abundant stands of shrubs with </a:t>
            </a:r>
            <a:r>
              <a:rPr lang="en-US" altLang="en-US" dirty="0" smtClean="0">
                <a:latin typeface="+mn-lt"/>
              </a:rPr>
              <a:t>an understory </a:t>
            </a:r>
            <a:r>
              <a:rPr lang="en-US" altLang="en-US" dirty="0">
                <a:latin typeface="+mn-lt"/>
              </a:rPr>
              <a:t>of grasses and herbaceous plants‐but </a:t>
            </a:r>
            <a:r>
              <a:rPr lang="en-US" altLang="en-US" dirty="0" smtClean="0">
                <a:latin typeface="+mn-lt"/>
              </a:rPr>
              <a:t>shrubs dominate </a:t>
            </a:r>
            <a:r>
              <a:rPr lang="en-US" altLang="en-US" dirty="0">
                <a:latin typeface="+mn-lt"/>
              </a:rPr>
              <a:t>these </a:t>
            </a:r>
            <a:r>
              <a:rPr lang="en-US" altLang="en-US" dirty="0" smtClean="0">
                <a:latin typeface="+mn-lt"/>
              </a:rPr>
              <a:t>ecosystems.</a:t>
            </a:r>
          </a:p>
          <a:p>
            <a:pPr lvl="1">
              <a:spcBef>
                <a:spcPct val="20000"/>
              </a:spcBef>
              <a:buFontTx/>
              <a:buChar char="-"/>
            </a:pPr>
            <a:r>
              <a:rPr lang="en-US" altLang="en-US" dirty="0" smtClean="0">
                <a:latin typeface="+mn-lt"/>
              </a:rPr>
              <a:t>Compared </a:t>
            </a:r>
            <a:r>
              <a:rPr lang="en-US" altLang="en-US" dirty="0">
                <a:latin typeface="+mn-lt"/>
              </a:rPr>
              <a:t>to grassland: wetter conditions/lower </a:t>
            </a:r>
            <a:r>
              <a:rPr lang="en-US" altLang="en-US" dirty="0" smtClean="0">
                <a:latin typeface="+mn-lt"/>
              </a:rPr>
              <a:t>fertility</a:t>
            </a:r>
          </a:p>
          <a:p>
            <a:pPr lvl="1">
              <a:spcBef>
                <a:spcPct val="20000"/>
              </a:spcBef>
              <a:buFontTx/>
              <a:buChar char="-"/>
            </a:pPr>
            <a:r>
              <a:rPr lang="en-US" altLang="en-US" dirty="0" smtClean="0">
                <a:latin typeface="+mn-lt"/>
              </a:rPr>
              <a:t>Browsing </a:t>
            </a:r>
            <a:r>
              <a:rPr lang="en-US" altLang="en-US" dirty="0">
                <a:latin typeface="+mn-lt"/>
              </a:rPr>
              <a:t>habitat, but </a:t>
            </a:r>
            <a:r>
              <a:rPr lang="en-US" altLang="en-US" dirty="0" smtClean="0">
                <a:latin typeface="+mn-lt"/>
              </a:rPr>
              <a:t>with little </a:t>
            </a:r>
            <a:r>
              <a:rPr lang="en-US" altLang="en-US" dirty="0">
                <a:latin typeface="+mn-lt"/>
              </a:rPr>
              <a:t>grazing </a:t>
            </a:r>
            <a:r>
              <a:rPr lang="en-US" altLang="en-US" dirty="0" smtClean="0">
                <a:latin typeface="+mn-lt"/>
              </a:rPr>
              <a:t>benefits</a:t>
            </a:r>
            <a:endParaRPr lang="en-US" altLang="en-US" dirty="0">
              <a:latin typeface="+mn-lt"/>
            </a:endParaRPr>
          </a:p>
          <a:p>
            <a:pPr lvl="1">
              <a:spcBef>
                <a:spcPct val="20000"/>
              </a:spcBef>
              <a:buFontTx/>
              <a:buChar char="-"/>
            </a:pPr>
            <a:r>
              <a:rPr lang="en-US" altLang="en-US" dirty="0" err="1" smtClean="0">
                <a:latin typeface="+mn-lt"/>
              </a:rPr>
              <a:t>Shrublands</a:t>
            </a:r>
            <a:r>
              <a:rPr lang="en-US" altLang="en-US" dirty="0" smtClean="0">
                <a:latin typeface="+mn-lt"/>
              </a:rPr>
              <a:t> are present in temperate</a:t>
            </a:r>
            <a:r>
              <a:rPr lang="en-US" altLang="en-US" dirty="0">
                <a:latin typeface="+mn-lt"/>
              </a:rPr>
              <a:t>, </a:t>
            </a:r>
            <a:r>
              <a:rPr lang="en-US" altLang="en-US" dirty="0" smtClean="0">
                <a:latin typeface="+mn-lt"/>
              </a:rPr>
              <a:t>sub-tropical areas.</a:t>
            </a:r>
            <a:endParaRPr lang="en-US" altLang="en-US" dirty="0">
              <a:latin typeface="+mn-lt"/>
            </a:endParaRPr>
          </a:p>
        </p:txBody>
      </p:sp>
      <p:pic>
        <p:nvPicPr>
          <p:cNvPr id="7" name="Picture 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562932" y="4457012"/>
            <a:ext cx="3600000" cy="2396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2" descr="moos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4442498"/>
            <a:ext cx="3600000" cy="240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Types of Rangelands</a:t>
            </a:r>
            <a:endParaRPr lang="en-US" sz="3600" b="1" dirty="0"/>
          </a:p>
        </p:txBody>
      </p:sp>
    </p:spTree>
    <p:extLst>
      <p:ext uri="{BB962C8B-B14F-4D97-AF65-F5344CB8AC3E}">
        <p14:creationId xmlns:p14="http://schemas.microsoft.com/office/powerpoint/2010/main" xmlns="" val="17329458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7" name="Rectangle 7"/>
          <p:cNvSpPr>
            <a:spLocks noChangeArrowheads="1"/>
          </p:cNvSpPr>
          <p:nvPr/>
        </p:nvSpPr>
        <p:spPr bwMode="auto">
          <a:xfrm>
            <a:off x="1" y="711199"/>
            <a:ext cx="12162932" cy="3439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marL="457200" lvl="1" indent="0">
              <a:spcBef>
                <a:spcPct val="20000"/>
              </a:spcBef>
            </a:pPr>
            <a:r>
              <a:rPr lang="en-US" altLang="en-US" sz="3200" b="1" dirty="0">
                <a:latin typeface="+mn-lt"/>
              </a:rPr>
              <a:t>Woodlands/Savanna</a:t>
            </a:r>
            <a:endParaRPr lang="en-US" altLang="en-US" sz="3200" b="1" dirty="0" smtClean="0">
              <a:latin typeface="+mn-lt"/>
            </a:endParaRPr>
          </a:p>
          <a:p>
            <a:pPr lvl="1">
              <a:spcBef>
                <a:spcPct val="20000"/>
              </a:spcBef>
              <a:buFontTx/>
              <a:buChar char="-"/>
            </a:pPr>
            <a:r>
              <a:rPr lang="en-US" altLang="en-US" dirty="0" smtClean="0">
                <a:latin typeface="+mn-lt"/>
              </a:rPr>
              <a:t>Woodlands are </a:t>
            </a:r>
            <a:r>
              <a:rPr lang="en-US" altLang="en-US" dirty="0">
                <a:latin typeface="+mn-lt"/>
              </a:rPr>
              <a:t>dominated by </a:t>
            </a:r>
            <a:r>
              <a:rPr lang="en-US" altLang="en-US" dirty="0" smtClean="0">
                <a:latin typeface="+mn-lt"/>
              </a:rPr>
              <a:t>widely‐spaced trees </a:t>
            </a:r>
            <a:r>
              <a:rPr lang="en-US" altLang="en-US" dirty="0">
                <a:latin typeface="+mn-lt"/>
              </a:rPr>
              <a:t>including junipers, oaks, mesquite and pines with </a:t>
            </a:r>
            <a:r>
              <a:rPr lang="en-US" altLang="en-US" dirty="0" smtClean="0">
                <a:latin typeface="+mn-lt"/>
              </a:rPr>
              <a:t>an understory </a:t>
            </a:r>
            <a:r>
              <a:rPr lang="en-US" altLang="en-US" dirty="0">
                <a:latin typeface="+mn-lt"/>
              </a:rPr>
              <a:t>of grasses and forbs</a:t>
            </a:r>
            <a:r>
              <a:rPr lang="en-US" altLang="en-US" dirty="0" smtClean="0">
                <a:latin typeface="+mn-lt"/>
              </a:rPr>
              <a:t>.</a:t>
            </a:r>
          </a:p>
          <a:p>
            <a:pPr lvl="1">
              <a:spcBef>
                <a:spcPct val="20000"/>
              </a:spcBef>
              <a:buFontTx/>
              <a:buChar char="-"/>
            </a:pPr>
            <a:r>
              <a:rPr lang="en-US" altLang="en-US" dirty="0" smtClean="0">
                <a:latin typeface="+mn-lt"/>
              </a:rPr>
              <a:t>Influence </a:t>
            </a:r>
            <a:r>
              <a:rPr lang="en-US" altLang="en-US" dirty="0">
                <a:latin typeface="+mn-lt"/>
              </a:rPr>
              <a:t>of </a:t>
            </a:r>
            <a:r>
              <a:rPr lang="en-US" altLang="en-US" dirty="0" smtClean="0">
                <a:latin typeface="+mn-lt"/>
              </a:rPr>
              <a:t>fire.</a:t>
            </a:r>
          </a:p>
          <a:p>
            <a:pPr lvl="1">
              <a:spcBef>
                <a:spcPct val="20000"/>
              </a:spcBef>
              <a:buFontTx/>
              <a:buChar char="-"/>
            </a:pPr>
            <a:r>
              <a:rPr lang="en-US" altLang="en-US" dirty="0" smtClean="0">
                <a:latin typeface="+mn-lt"/>
              </a:rPr>
              <a:t>Transitional area.</a:t>
            </a:r>
          </a:p>
          <a:p>
            <a:pPr lvl="1">
              <a:spcBef>
                <a:spcPct val="20000"/>
              </a:spcBef>
              <a:buFontTx/>
              <a:buChar char="-"/>
            </a:pPr>
            <a:r>
              <a:rPr lang="en-US" altLang="en-US" dirty="0">
                <a:latin typeface="+mn-lt"/>
              </a:rPr>
              <a:t>Woodland </a:t>
            </a:r>
            <a:r>
              <a:rPr lang="en-US" altLang="en-US" dirty="0" smtClean="0">
                <a:latin typeface="+mn-lt"/>
              </a:rPr>
              <a:t>ecosystems across </a:t>
            </a:r>
            <a:r>
              <a:rPr lang="en-US" altLang="en-US" dirty="0">
                <a:latin typeface="+mn-lt"/>
              </a:rPr>
              <a:t>the world take the names of the trees that </a:t>
            </a:r>
            <a:r>
              <a:rPr lang="en-US" altLang="en-US" dirty="0" smtClean="0">
                <a:latin typeface="+mn-lt"/>
              </a:rPr>
              <a:t>dominate the landscape</a:t>
            </a:r>
            <a:r>
              <a:rPr lang="en-US" altLang="en-US" dirty="0">
                <a:latin typeface="+mn-lt"/>
              </a:rPr>
              <a:t> </a:t>
            </a:r>
            <a:r>
              <a:rPr lang="en-US" altLang="en-US" dirty="0" smtClean="0">
                <a:latin typeface="+mn-lt"/>
              </a:rPr>
              <a:t>like in </a:t>
            </a:r>
            <a:r>
              <a:rPr lang="en-US" altLang="en-US" dirty="0">
                <a:latin typeface="+mn-lt"/>
              </a:rPr>
              <a:t>North America, the largest woodland </a:t>
            </a:r>
            <a:r>
              <a:rPr lang="en-US" altLang="en-US" dirty="0" smtClean="0">
                <a:latin typeface="+mn-lt"/>
              </a:rPr>
              <a:t>biome is </a:t>
            </a:r>
            <a:r>
              <a:rPr lang="en-US" altLang="en-US" dirty="0">
                <a:latin typeface="+mn-lt"/>
              </a:rPr>
              <a:t>the pinyon‐juniper </a:t>
            </a:r>
            <a:r>
              <a:rPr lang="en-US" altLang="en-US" dirty="0" smtClean="0">
                <a:latin typeface="+mn-lt"/>
              </a:rPr>
              <a:t>woodland.</a:t>
            </a:r>
            <a:endParaRPr lang="en-US" altLang="en-US" dirty="0">
              <a:latin typeface="+mn-lt"/>
            </a:endParaRPr>
          </a:p>
          <a:p>
            <a:pPr lvl="1">
              <a:spcBef>
                <a:spcPct val="20000"/>
              </a:spcBef>
              <a:buFontTx/>
              <a:buChar char="-"/>
            </a:pPr>
            <a:endParaRPr lang="en-US" altLang="en-US" dirty="0" smtClean="0">
              <a:latin typeface="+mn-lt"/>
            </a:endParaRPr>
          </a:p>
          <a:p>
            <a:pPr lvl="1">
              <a:spcBef>
                <a:spcPct val="20000"/>
              </a:spcBef>
              <a:buFontTx/>
              <a:buChar char="-"/>
            </a:pPr>
            <a:endParaRPr lang="en-US" altLang="en-US" dirty="0">
              <a:latin typeface="+mn-lt"/>
            </a:endParaRPr>
          </a:p>
        </p:txBody>
      </p:sp>
      <p:pic>
        <p:nvPicPr>
          <p:cNvPr id="7" name="Picture 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562932" y="4457012"/>
            <a:ext cx="3600000" cy="2396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ture 8" descr="elephant savanna"/>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 y="4453690"/>
            <a:ext cx="3599542" cy="2399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Types of Rangelands</a:t>
            </a:r>
            <a:endParaRPr lang="en-US" sz="3600" b="1" dirty="0"/>
          </a:p>
        </p:txBody>
      </p:sp>
    </p:spTree>
    <p:extLst>
      <p:ext uri="{BB962C8B-B14F-4D97-AF65-F5344CB8AC3E}">
        <p14:creationId xmlns:p14="http://schemas.microsoft.com/office/powerpoint/2010/main" xmlns="" val="1293315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7" name="Rectangle 7"/>
          <p:cNvSpPr>
            <a:spLocks noChangeArrowheads="1"/>
          </p:cNvSpPr>
          <p:nvPr/>
        </p:nvSpPr>
        <p:spPr bwMode="auto">
          <a:xfrm>
            <a:off x="1" y="667657"/>
            <a:ext cx="12162932" cy="37312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marL="457200" lvl="1" indent="0">
              <a:spcBef>
                <a:spcPct val="20000"/>
              </a:spcBef>
            </a:pPr>
            <a:r>
              <a:rPr lang="en-US" altLang="en-US" sz="3200" b="1" dirty="0" smtClean="0">
                <a:latin typeface="+mn-lt"/>
              </a:rPr>
              <a:t>Deserts</a:t>
            </a:r>
          </a:p>
          <a:p>
            <a:pPr lvl="1">
              <a:spcBef>
                <a:spcPct val="20000"/>
              </a:spcBef>
              <a:buFontTx/>
              <a:buChar char="-"/>
            </a:pPr>
            <a:r>
              <a:rPr lang="en-US" altLang="en-US" dirty="0">
                <a:latin typeface="+mn-lt"/>
              </a:rPr>
              <a:t>Deserts are the driest rangelands and they </a:t>
            </a:r>
            <a:r>
              <a:rPr lang="en-US" altLang="en-US" dirty="0" smtClean="0">
                <a:latin typeface="+mn-lt"/>
              </a:rPr>
              <a:t>experience extreme weather with </a:t>
            </a:r>
            <a:r>
              <a:rPr lang="en-US" altLang="en-US" dirty="0">
                <a:latin typeface="+mn-lt"/>
              </a:rPr>
              <a:t>water shortage and unpredictable precipitation.</a:t>
            </a:r>
          </a:p>
          <a:p>
            <a:pPr lvl="1">
              <a:spcBef>
                <a:spcPct val="20000"/>
              </a:spcBef>
              <a:buFontTx/>
              <a:buChar char="-"/>
            </a:pPr>
            <a:r>
              <a:rPr lang="en-US" altLang="en-US" dirty="0" smtClean="0">
                <a:latin typeface="+mn-lt"/>
              </a:rPr>
              <a:t>They are </a:t>
            </a:r>
            <a:r>
              <a:rPr lang="en-US" altLang="en-US" dirty="0">
                <a:latin typeface="+mn-lt"/>
              </a:rPr>
              <a:t>dominated by shrubs and </a:t>
            </a:r>
            <a:r>
              <a:rPr lang="en-US" altLang="en-US" dirty="0" smtClean="0">
                <a:latin typeface="+mn-lt"/>
              </a:rPr>
              <a:t>succulent cactus </a:t>
            </a:r>
            <a:r>
              <a:rPr lang="en-US" altLang="en-US" dirty="0">
                <a:latin typeface="+mn-lt"/>
              </a:rPr>
              <a:t>plants</a:t>
            </a:r>
            <a:r>
              <a:rPr lang="en-US" altLang="en-US" dirty="0" smtClean="0">
                <a:latin typeface="+mn-lt"/>
              </a:rPr>
              <a:t>. As, the climate is arid, low-growing </a:t>
            </a:r>
            <a:r>
              <a:rPr lang="en-US" altLang="en-US" dirty="0">
                <a:latin typeface="+mn-lt"/>
              </a:rPr>
              <a:t>shrubs </a:t>
            </a:r>
            <a:r>
              <a:rPr lang="en-US" altLang="en-US" dirty="0" smtClean="0">
                <a:latin typeface="+mn-lt"/>
              </a:rPr>
              <a:t>have deep-root systems to take water.</a:t>
            </a:r>
            <a:endParaRPr lang="en-US" altLang="en-US" dirty="0">
              <a:latin typeface="+mn-lt"/>
            </a:endParaRPr>
          </a:p>
          <a:p>
            <a:pPr lvl="1">
              <a:spcBef>
                <a:spcPct val="20000"/>
              </a:spcBef>
              <a:buFontTx/>
              <a:buChar char="-"/>
            </a:pPr>
            <a:r>
              <a:rPr lang="en-US" altLang="en-US" dirty="0" smtClean="0">
                <a:latin typeface="+mn-lt"/>
              </a:rPr>
              <a:t>They are highly sensitive </a:t>
            </a:r>
            <a:r>
              <a:rPr lang="en-US" altLang="en-US" dirty="0">
                <a:latin typeface="+mn-lt"/>
              </a:rPr>
              <a:t>to domestic </a:t>
            </a:r>
            <a:r>
              <a:rPr lang="en-US" altLang="en-US" dirty="0" smtClean="0">
                <a:latin typeface="+mn-lt"/>
              </a:rPr>
              <a:t>grazing.</a:t>
            </a:r>
          </a:p>
          <a:p>
            <a:pPr lvl="1">
              <a:spcBef>
                <a:spcPct val="20000"/>
              </a:spcBef>
              <a:buFontTx/>
              <a:buChar char="-"/>
            </a:pPr>
            <a:r>
              <a:rPr lang="en-US" altLang="en-US" dirty="0">
                <a:latin typeface="+mn-lt"/>
              </a:rPr>
              <a:t>Deserts and arid lands in the world cover massive areas and include the Saharan, Namib, Arabian, Atacama, Australian Outback, and Kalahari </a:t>
            </a:r>
            <a:r>
              <a:rPr lang="en-US" altLang="en-US" dirty="0" smtClean="0">
                <a:latin typeface="+mn-lt"/>
              </a:rPr>
              <a:t>deserts.</a:t>
            </a:r>
            <a:endParaRPr lang="en-US" altLang="en-US" dirty="0">
              <a:latin typeface="+mn-lt"/>
            </a:endParaRPr>
          </a:p>
          <a:p>
            <a:pPr lvl="1">
              <a:spcBef>
                <a:spcPct val="20000"/>
              </a:spcBef>
              <a:buFontTx/>
              <a:buChar char="-"/>
            </a:pPr>
            <a:endParaRPr lang="en-US" altLang="en-US" dirty="0" smtClean="0">
              <a:latin typeface="+mn-lt"/>
            </a:endParaRPr>
          </a:p>
          <a:p>
            <a:pPr lvl="1">
              <a:spcBef>
                <a:spcPct val="20000"/>
              </a:spcBef>
              <a:buFontTx/>
              <a:buChar char="-"/>
            </a:pPr>
            <a:endParaRPr lang="en-US" altLang="en-US" dirty="0" smtClean="0">
              <a:latin typeface="+mn-lt"/>
            </a:endParaRPr>
          </a:p>
          <a:p>
            <a:pPr lvl="1">
              <a:spcBef>
                <a:spcPct val="20000"/>
              </a:spcBef>
              <a:buFontTx/>
              <a:buChar char="-"/>
            </a:pPr>
            <a:endParaRPr lang="en-US" altLang="en-US" dirty="0">
              <a:latin typeface="+mn-lt"/>
            </a:endParaRPr>
          </a:p>
        </p:txBody>
      </p:sp>
      <p:pic>
        <p:nvPicPr>
          <p:cNvPr id="10" name="Picture 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321761" y="4773926"/>
            <a:ext cx="2855686" cy="20840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Picture 1"/>
          <p:cNvPicPr>
            <a:picLocks noChangeAspect="1"/>
          </p:cNvPicPr>
          <p:nvPr/>
        </p:nvPicPr>
        <p:blipFill>
          <a:blip r:embed="rId4"/>
          <a:stretch>
            <a:fillRect/>
          </a:stretch>
        </p:blipFill>
        <p:spPr>
          <a:xfrm>
            <a:off x="-3980" y="4510022"/>
            <a:ext cx="3201101" cy="2337375"/>
          </a:xfrm>
          <a:prstGeom prst="rect">
            <a:avLst/>
          </a:prstGeom>
        </p:spPr>
      </p:pic>
      <p:sp>
        <p:nvSpPr>
          <p:cNvPr id="11"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Types of Rangelands</a:t>
            </a:r>
            <a:endParaRPr lang="en-US" sz="3600" b="1" dirty="0"/>
          </a:p>
        </p:txBody>
      </p:sp>
    </p:spTree>
    <p:extLst>
      <p:ext uri="{BB962C8B-B14F-4D97-AF65-F5344CB8AC3E}">
        <p14:creationId xmlns:p14="http://schemas.microsoft.com/office/powerpoint/2010/main" xmlns="" val="30448205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129010" y="4459791"/>
            <a:ext cx="3062990" cy="2379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2"/>
          <p:cNvPicPr>
            <a:picLocks noGrp="1" noChangeAspect="1" noChangeArrowheads="1"/>
          </p:cNvPicPr>
          <p:nvPr>
            <p:ph sz="half" idx="1"/>
          </p:nvPr>
        </p:nvPicPr>
        <p:blipFill>
          <a:blip r:embed="rId4">
            <a:extLst>
              <a:ext uri="{28A0092B-C50C-407E-A947-70E740481C1C}">
                <a14:useLocalDpi xmlns:a14="http://schemas.microsoft.com/office/drawing/2010/main" xmlns="" val="0"/>
              </a:ext>
            </a:extLst>
          </a:blip>
          <a:srcRect/>
          <a:stretch>
            <a:fillRect/>
          </a:stretch>
        </p:blipFill>
        <p:spPr>
          <a:xfrm>
            <a:off x="12360" y="4462654"/>
            <a:ext cx="3062990" cy="2395346"/>
          </a:xfrm>
        </p:spPr>
      </p:pic>
      <p:sp>
        <p:nvSpPr>
          <p:cNvPr id="15367" name="Rectangle 7"/>
          <p:cNvSpPr>
            <a:spLocks noChangeArrowheads="1"/>
          </p:cNvSpPr>
          <p:nvPr/>
        </p:nvSpPr>
        <p:spPr bwMode="auto">
          <a:xfrm>
            <a:off x="1" y="324791"/>
            <a:ext cx="12162932" cy="42205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marL="457200" lvl="1" indent="0">
              <a:spcBef>
                <a:spcPct val="20000"/>
              </a:spcBef>
            </a:pPr>
            <a:r>
              <a:rPr lang="en-US" altLang="en-US" sz="3200" b="1" dirty="0" smtClean="0">
                <a:latin typeface="+mn-lt"/>
              </a:rPr>
              <a:t>Tundra</a:t>
            </a:r>
          </a:p>
          <a:p>
            <a:pPr lvl="1">
              <a:spcBef>
                <a:spcPct val="20000"/>
              </a:spcBef>
              <a:buFontTx/>
              <a:buChar char="-"/>
            </a:pPr>
            <a:r>
              <a:rPr lang="en-US" altLang="en-US" dirty="0">
                <a:latin typeface="+mn-lt"/>
              </a:rPr>
              <a:t>Tundra is a biome where the tree growth is hindered by low temperatures and short growing seasons (</a:t>
            </a:r>
            <a:r>
              <a:rPr lang="en-US" altLang="en-US" dirty="0" smtClean="0">
                <a:latin typeface="+mn-lt"/>
              </a:rPr>
              <a:t>Permafrost).</a:t>
            </a:r>
          </a:p>
          <a:p>
            <a:pPr lvl="1">
              <a:spcBef>
                <a:spcPct val="20000"/>
              </a:spcBef>
              <a:buFontTx/>
              <a:buChar char="-"/>
            </a:pPr>
            <a:r>
              <a:rPr lang="en-US" altLang="en-US" dirty="0">
                <a:latin typeface="+mn-lt"/>
              </a:rPr>
              <a:t>Low-growing vegetation, “treeless mountain tract”. </a:t>
            </a:r>
            <a:r>
              <a:rPr lang="en-US" altLang="en-US" dirty="0" smtClean="0">
                <a:latin typeface="+mn-lt"/>
              </a:rPr>
              <a:t>The </a:t>
            </a:r>
            <a:r>
              <a:rPr lang="en-US" altLang="en-US" dirty="0">
                <a:latin typeface="+mn-lt"/>
              </a:rPr>
              <a:t>vegetation is </a:t>
            </a:r>
            <a:r>
              <a:rPr lang="en-US" altLang="en-US" dirty="0" smtClean="0">
                <a:latin typeface="+mn-lt"/>
              </a:rPr>
              <a:t>dwarf </a:t>
            </a:r>
            <a:r>
              <a:rPr lang="en-US" altLang="en-US" dirty="0">
                <a:latin typeface="+mn-lt"/>
              </a:rPr>
              <a:t>shrubs, sedges and grasses, mosses, and lichens. Scattered trees grow in some tundra.</a:t>
            </a:r>
            <a:endParaRPr lang="en-US" altLang="en-US" dirty="0" smtClean="0">
              <a:latin typeface="+mn-lt"/>
            </a:endParaRPr>
          </a:p>
          <a:p>
            <a:pPr lvl="1">
              <a:spcBef>
                <a:spcPct val="20000"/>
              </a:spcBef>
              <a:buFontTx/>
              <a:buChar char="-"/>
            </a:pPr>
            <a:r>
              <a:rPr lang="en-US" altLang="en-US" dirty="0" smtClean="0">
                <a:latin typeface="+mn-lt"/>
              </a:rPr>
              <a:t>There </a:t>
            </a:r>
            <a:r>
              <a:rPr lang="en-US" altLang="en-US" dirty="0">
                <a:latin typeface="+mn-lt"/>
              </a:rPr>
              <a:t>are three types of tundra: Arctic </a:t>
            </a:r>
            <a:r>
              <a:rPr lang="en-US" altLang="en-US" dirty="0" smtClean="0">
                <a:latin typeface="+mn-lt"/>
              </a:rPr>
              <a:t>tundra, alpine </a:t>
            </a:r>
            <a:r>
              <a:rPr lang="en-US" altLang="en-US" dirty="0">
                <a:latin typeface="+mn-lt"/>
              </a:rPr>
              <a:t>tundra</a:t>
            </a:r>
            <a:r>
              <a:rPr lang="en-US" altLang="en-US" dirty="0" smtClean="0">
                <a:latin typeface="+mn-lt"/>
              </a:rPr>
              <a:t>, </a:t>
            </a:r>
            <a:r>
              <a:rPr lang="en-US" altLang="en-US" dirty="0">
                <a:latin typeface="+mn-lt"/>
              </a:rPr>
              <a:t>and Antarctic </a:t>
            </a:r>
            <a:r>
              <a:rPr lang="en-US" altLang="en-US" dirty="0" smtClean="0">
                <a:latin typeface="+mn-lt"/>
              </a:rPr>
              <a:t>tundra. The </a:t>
            </a:r>
            <a:r>
              <a:rPr lang="en-US" altLang="en-US" dirty="0">
                <a:latin typeface="+mn-lt"/>
              </a:rPr>
              <a:t>ecotone (or ecological boundary region) between the tundra and the forest is known as the tree line or timberline</a:t>
            </a:r>
            <a:r>
              <a:rPr lang="en-US" altLang="en-US" dirty="0" smtClean="0">
                <a:latin typeface="+mn-lt"/>
              </a:rPr>
              <a:t>.</a:t>
            </a:r>
            <a:endParaRPr lang="en-US" altLang="en-US" dirty="0">
              <a:latin typeface="+mn-lt"/>
            </a:endParaRPr>
          </a:p>
          <a:p>
            <a:pPr lvl="1">
              <a:spcBef>
                <a:spcPct val="20000"/>
              </a:spcBef>
              <a:buFontTx/>
              <a:buChar char="-"/>
            </a:pPr>
            <a:r>
              <a:rPr lang="en-US" altLang="en-US" dirty="0" smtClean="0">
                <a:latin typeface="+mn-lt"/>
              </a:rPr>
              <a:t>Highly </a:t>
            </a:r>
            <a:r>
              <a:rPr lang="en-US" altLang="en-US" dirty="0">
                <a:latin typeface="+mn-lt"/>
              </a:rPr>
              <a:t>sensitive / native herbivores &amp; </a:t>
            </a:r>
            <a:r>
              <a:rPr lang="en-US" altLang="en-US" dirty="0" smtClean="0">
                <a:latin typeface="+mn-lt"/>
              </a:rPr>
              <a:t>migration.</a:t>
            </a:r>
          </a:p>
          <a:p>
            <a:pPr lvl="1">
              <a:spcBef>
                <a:spcPct val="20000"/>
              </a:spcBef>
              <a:buFontTx/>
              <a:buChar char="-"/>
            </a:pPr>
            <a:r>
              <a:rPr lang="en-US" altLang="en-US" dirty="0">
                <a:latin typeface="+mn-lt"/>
              </a:rPr>
              <a:t>Intermediate </a:t>
            </a:r>
            <a:r>
              <a:rPr lang="en-US" altLang="en-US" dirty="0" smtClean="0">
                <a:latin typeface="+mn-lt"/>
              </a:rPr>
              <a:t>feeders</a:t>
            </a:r>
            <a:r>
              <a:rPr lang="en-US" altLang="en-US" dirty="0">
                <a:latin typeface="+mn-lt"/>
              </a:rPr>
              <a:t> </a:t>
            </a:r>
            <a:r>
              <a:rPr lang="en-US" altLang="en-US" dirty="0" smtClean="0">
                <a:latin typeface="+mn-lt"/>
              </a:rPr>
              <a:t>are sheep, </a:t>
            </a:r>
            <a:r>
              <a:rPr lang="en-US" altLang="en-US" dirty="0">
                <a:latin typeface="+mn-lt"/>
              </a:rPr>
              <a:t>caribou, </a:t>
            </a:r>
            <a:r>
              <a:rPr lang="en-US" altLang="en-US" dirty="0" smtClean="0">
                <a:latin typeface="+mn-lt"/>
              </a:rPr>
              <a:t>burros.</a:t>
            </a:r>
          </a:p>
        </p:txBody>
      </p:sp>
      <p:sp>
        <p:nvSpPr>
          <p:cNvPr id="6" name="Title 1"/>
          <p:cNvSpPr txBox="1">
            <a:spLocks/>
          </p:cNvSpPr>
          <p:nvPr/>
        </p:nvSpPr>
        <p:spPr bwMode="auto">
          <a:xfrm>
            <a:off x="609600" y="13386"/>
            <a:ext cx="10972800" cy="607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b="1" dirty="0" smtClean="0"/>
              <a:t>Types of Rangelands</a:t>
            </a:r>
            <a:endParaRPr lang="en-US" sz="3600" b="1" dirty="0"/>
          </a:p>
        </p:txBody>
      </p:sp>
    </p:spTree>
    <p:extLst>
      <p:ext uri="{BB962C8B-B14F-4D97-AF65-F5344CB8AC3E}">
        <p14:creationId xmlns:p14="http://schemas.microsoft.com/office/powerpoint/2010/main" xmlns="" val="76845992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Theme1" id="{A32A35EA-B76C-4D01-9033-A591DF0188D3}" vid="{03FE7AF3-47DA-484F-AFCE-F8ECAF6EC7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936</TotalTime>
  <Words>2856</Words>
  <Application>Microsoft Office PowerPoint</Application>
  <PresentationFormat>Custom</PresentationFormat>
  <Paragraphs>339</Paragraphs>
  <Slides>32</Slides>
  <Notes>3</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Theme1</vt:lpstr>
      <vt:lpstr>What is Rangeland?</vt:lpstr>
      <vt:lpstr>Rangeland vs Agro-ecosystem</vt:lpstr>
      <vt:lpstr>Slide 3</vt:lpstr>
      <vt:lpstr> </vt:lpstr>
      <vt:lpstr>Slide 5</vt:lpstr>
      <vt:lpstr>Slide 6</vt:lpstr>
      <vt:lpstr>Slide 7</vt:lpstr>
      <vt:lpstr>Slide 8</vt:lpstr>
      <vt:lpstr>Slide 9</vt:lpstr>
      <vt:lpstr>Slide 10</vt:lpstr>
      <vt:lpstr>Slide 11</vt:lpstr>
      <vt:lpstr>Slide 12</vt:lpstr>
      <vt:lpstr>Slide 13</vt:lpstr>
      <vt:lpstr>Slide 14</vt:lpstr>
      <vt:lpstr> </vt:lpstr>
      <vt:lpstr> </vt:lpstr>
      <vt:lpstr>Functional roles of insect in rangeland systems</vt:lpstr>
      <vt:lpstr>Rangeland Entomology</vt:lpstr>
      <vt:lpstr>Rangeland Entomology</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Rangeland</dc:title>
  <dc:creator>Sajjad Ali</dc:creator>
  <cp:lastModifiedBy>Dr Sajjad</cp:lastModifiedBy>
  <cp:revision>69</cp:revision>
  <dcterms:created xsi:type="dcterms:W3CDTF">2016-09-19T08:15:07Z</dcterms:created>
  <dcterms:modified xsi:type="dcterms:W3CDTF">2016-11-14T06:31:41Z</dcterms:modified>
</cp:coreProperties>
</file>