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91" r:id="rId10"/>
    <p:sldId id="264" r:id="rId11"/>
    <p:sldId id="266" r:id="rId12"/>
    <p:sldId id="279" r:id="rId13"/>
    <p:sldId id="292" r:id="rId14"/>
    <p:sldId id="276" r:id="rId15"/>
    <p:sldId id="267" r:id="rId16"/>
    <p:sldId id="268" r:id="rId17"/>
    <p:sldId id="269" r:id="rId18"/>
    <p:sldId id="287" r:id="rId19"/>
    <p:sldId id="270" r:id="rId20"/>
    <p:sldId id="288" r:id="rId21"/>
    <p:sldId id="271" r:id="rId22"/>
    <p:sldId id="289" r:id="rId23"/>
    <p:sldId id="290" r:id="rId24"/>
    <p:sldId id="272" r:id="rId25"/>
    <p:sldId id="273" r:id="rId26"/>
    <p:sldId id="274" r:id="rId27"/>
    <p:sldId id="278" r:id="rId28"/>
    <p:sldId id="277" r:id="rId29"/>
    <p:sldId id="27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27" autoAdjust="0"/>
  </p:normalViewPr>
  <p:slideViewPr>
    <p:cSldViewPr snapToGrid="0">
      <p:cViewPr>
        <p:scale>
          <a:sx n="93" d="100"/>
          <a:sy n="93" d="100"/>
        </p:scale>
        <p:origin x="-426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1DB11-BBFC-41B8-9C68-198E97C546D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56DD3-F658-4FDE-B6B7-D884046C5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5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56DD3-F658-4FDE-B6B7-D884046C5B9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51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6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72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43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9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77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9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845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29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2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31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92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26380-662A-4743-9668-05A62834CDA4}" type="datetimeFigureOut">
              <a:rPr lang="en-US" smtClean="0"/>
              <a:t>1/24/2017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D68D7-C320-49E6-8F05-21492E81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40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5926" y="1122363"/>
            <a:ext cx="10789920" cy="2830660"/>
          </a:xfrm>
        </p:spPr>
        <p:txBody>
          <a:bodyPr/>
          <a:lstStyle/>
          <a:p>
            <a:r>
              <a:rPr lang="en-US" sz="8000" dirty="0" smtClean="0">
                <a:latin typeface="Arial Rounded MT Bold" panose="020F0704030504030204" pitchFamily="34" charset="0"/>
              </a:rPr>
              <a:t>Biological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54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76" y="362584"/>
            <a:ext cx="11274082" cy="6108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Arial Rounded MT Bold" panose="020F0704030504030204" pitchFamily="34" charset="0"/>
              </a:rPr>
              <a:t>Parasitoids</a:t>
            </a:r>
          </a:p>
          <a:p>
            <a:endParaRPr lang="en-US" dirty="0">
              <a:latin typeface="Arial Rounded MT Bold" panose="020F0704030504030204" pitchFamily="34" charset="0"/>
            </a:endParaRPr>
          </a:p>
          <a:p>
            <a:r>
              <a:rPr lang="en-US" dirty="0"/>
              <a:t>Organisms that complete their development on or within another organism (the host)</a:t>
            </a:r>
          </a:p>
          <a:p>
            <a:r>
              <a:rPr lang="en-US" dirty="0"/>
              <a:t>Usually </a:t>
            </a:r>
            <a:r>
              <a:rPr lang="en-US" b="1" dirty="0"/>
              <a:t>smaller</a:t>
            </a:r>
            <a:r>
              <a:rPr lang="en-US" dirty="0"/>
              <a:t> than their selected host</a:t>
            </a:r>
          </a:p>
          <a:p>
            <a:r>
              <a:rPr lang="en-US" dirty="0"/>
              <a:t>Very </a:t>
            </a:r>
            <a:r>
              <a:rPr lang="en-US" b="1" dirty="0"/>
              <a:t>selective</a:t>
            </a:r>
            <a:r>
              <a:rPr lang="en-US" dirty="0"/>
              <a:t> and only attack a particular life stage </a:t>
            </a:r>
          </a:p>
          <a:p>
            <a:r>
              <a:rPr lang="en-US" dirty="0"/>
              <a:t>Only female parasitoids are involved in finding and using the host.</a:t>
            </a:r>
          </a:p>
          <a:p>
            <a:r>
              <a:rPr lang="en-US" dirty="0"/>
              <a:t>Generally the host does not die until the young are fully grown and ready to become adults</a:t>
            </a:r>
          </a:p>
          <a:p>
            <a:endParaRPr lang="en-US" dirty="0"/>
          </a:p>
          <a:p>
            <a:r>
              <a:rPr lang="en-US" dirty="0"/>
              <a:t>At last, hosts are killed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563" y="4311033"/>
            <a:ext cx="5401554" cy="254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95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708" y="618978"/>
            <a:ext cx="10791092" cy="555798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rial Rounded MT Bold" panose="020F0704030504030204" pitchFamily="34" charset="0"/>
              </a:rPr>
              <a:t>Examples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007" y="1069145"/>
            <a:ext cx="6918483" cy="56341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7" y="1361702"/>
            <a:ext cx="3643533" cy="19271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82" y="3397970"/>
            <a:ext cx="4860234" cy="319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326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2" y="140676"/>
            <a:ext cx="11943470" cy="6583681"/>
          </a:xfrm>
        </p:spPr>
      </p:pic>
    </p:spTree>
    <p:extLst>
      <p:ext uri="{BB962C8B-B14F-4D97-AF65-F5344CB8AC3E}">
        <p14:creationId xmlns:p14="http://schemas.microsoft.com/office/powerpoint/2010/main" val="4183424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6" y="295422"/>
            <a:ext cx="7371470" cy="588154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latin typeface="Arial Rounded MT Bold" panose="020F0704030504030204" pitchFamily="34" charset="0"/>
              </a:rPr>
              <a:t>Parasitoids in forests</a:t>
            </a:r>
          </a:p>
          <a:p>
            <a:endParaRPr lang="en-GB" dirty="0"/>
          </a:p>
          <a:p>
            <a:r>
              <a:rPr lang="en-GB" b="1" dirty="0"/>
              <a:t>Pine Cone Borer Eggs</a:t>
            </a:r>
            <a:r>
              <a:rPr lang="en-GB" dirty="0"/>
              <a:t> are naturally parasitized by </a:t>
            </a:r>
            <a:r>
              <a:rPr lang="en-GB" b="1" i="1" dirty="0"/>
              <a:t>Trichogramma</a:t>
            </a:r>
            <a:r>
              <a:rPr lang="en-GB" i="1" dirty="0"/>
              <a:t>, </a:t>
            </a:r>
            <a:r>
              <a:rPr lang="en-GB" dirty="0"/>
              <a:t>which  accounted 5% of the eggs</a:t>
            </a:r>
          </a:p>
          <a:p>
            <a:r>
              <a:rPr lang="en-GB" b="1" i="1" dirty="0" err="1"/>
              <a:t>Apanteles</a:t>
            </a:r>
            <a:r>
              <a:rPr lang="en-GB" dirty="0"/>
              <a:t> (Hymenoptera) is the natural parasitoid of larvae which accounted 1% of the larvae</a:t>
            </a:r>
          </a:p>
          <a:p>
            <a:r>
              <a:rPr lang="en-GB" dirty="0"/>
              <a:t>About 40% of the larvae died from being entrapped in resin produced by infected cones.</a:t>
            </a:r>
            <a:endParaRPr lang="en-US" dirty="0"/>
          </a:p>
          <a:p>
            <a:endParaRPr lang="en-GB" b="1" i="1" dirty="0"/>
          </a:p>
          <a:p>
            <a:r>
              <a:rPr lang="en-GB" b="1" i="1" dirty="0"/>
              <a:t>Cotesia </a:t>
            </a:r>
            <a:r>
              <a:rPr lang="en-GB" b="1" i="1" dirty="0" err="1"/>
              <a:t>melanoscelus</a:t>
            </a:r>
            <a:r>
              <a:rPr lang="en-GB" b="1" i="1" dirty="0"/>
              <a:t> </a:t>
            </a:r>
            <a:r>
              <a:rPr lang="en-GB" dirty="0"/>
              <a:t>wasp</a:t>
            </a:r>
            <a:r>
              <a:rPr lang="en-GB" i="1" dirty="0"/>
              <a:t> </a:t>
            </a:r>
            <a:r>
              <a:rPr lang="en-GB" dirty="0"/>
              <a:t>is an important parasitoid of Gypsy moth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502" y="112541"/>
            <a:ext cx="4095110" cy="30111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624" y="3123651"/>
            <a:ext cx="3709182" cy="370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42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63" y="15530"/>
            <a:ext cx="10227211" cy="6842470"/>
          </a:xfrm>
        </p:spPr>
      </p:pic>
    </p:spTree>
    <p:extLst>
      <p:ext uri="{BB962C8B-B14F-4D97-AF65-F5344CB8AC3E}">
        <p14:creationId xmlns:p14="http://schemas.microsoft.com/office/powerpoint/2010/main" val="4184166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63012" y="545751"/>
            <a:ext cx="5882460" cy="5606883"/>
          </a:xfrm>
          <a:prstGeom prst="rect">
            <a:avLst/>
          </a:prstGeom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286" y="407962"/>
            <a:ext cx="6780628" cy="62319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Pathogenic microbial agents</a:t>
            </a:r>
          </a:p>
          <a:p>
            <a:pPr marL="0" indent="0">
              <a:buNone/>
            </a:pPr>
            <a:endParaRPr lang="en-US" sz="1800" b="1" u="sng" dirty="0"/>
          </a:p>
          <a:p>
            <a:r>
              <a:rPr lang="en-US" dirty="0"/>
              <a:t>Includes: </a:t>
            </a:r>
          </a:p>
          <a:p>
            <a:pPr marL="0" indent="0">
              <a:buNone/>
            </a:pPr>
            <a:r>
              <a:rPr lang="en-US" dirty="0"/>
              <a:t> Bacteria, Viruses, Fungi, Protozoa,    Nematodes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Entomophagous nematodes: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Obligate parasite</a:t>
            </a:r>
          </a:p>
          <a:p>
            <a:r>
              <a:rPr lang="en-US" dirty="0"/>
              <a:t>Visible to naked eye</a:t>
            </a:r>
          </a:p>
          <a:p>
            <a:r>
              <a:rPr lang="en-US" dirty="0"/>
              <a:t>About 0.5 mm in length</a:t>
            </a:r>
          </a:p>
        </p:txBody>
      </p:sp>
    </p:spTree>
    <p:extLst>
      <p:ext uri="{BB962C8B-B14F-4D97-AF65-F5344CB8AC3E}">
        <p14:creationId xmlns:p14="http://schemas.microsoft.com/office/powerpoint/2010/main" val="2639989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r="1" b="1"/>
          <a:stretch/>
        </p:blipFill>
        <p:spPr>
          <a:xfrm>
            <a:off x="5754559" y="794825"/>
            <a:ext cx="6437441" cy="5845126"/>
          </a:xfrm>
          <a:prstGeom prst="rect">
            <a:avLst/>
          </a:prstGeom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6948" y="900333"/>
            <a:ext cx="5233181" cy="5739618"/>
          </a:xfrm>
        </p:spPr>
        <p:txBody>
          <a:bodyPr>
            <a:normAutofit/>
          </a:bodyPr>
          <a:lstStyle/>
          <a:p>
            <a:r>
              <a:rPr lang="en-GB" dirty="0"/>
              <a:t>2 families: </a:t>
            </a:r>
          </a:p>
          <a:p>
            <a:pPr marL="0" indent="0" algn="ctr">
              <a:buNone/>
            </a:pPr>
            <a:r>
              <a:rPr lang="en-GB" b="1" dirty="0" err="1"/>
              <a:t>Steinernematids</a:t>
            </a:r>
            <a:r>
              <a:rPr lang="en-GB" b="1" dirty="0"/>
              <a:t> </a:t>
            </a:r>
          </a:p>
          <a:p>
            <a:pPr marL="0" indent="0" algn="ctr">
              <a:buNone/>
            </a:pPr>
            <a:r>
              <a:rPr lang="en-GB" b="1" dirty="0" err="1"/>
              <a:t>Heterorhabditids</a:t>
            </a:r>
            <a:r>
              <a:rPr lang="en-GB" dirty="0"/>
              <a:t> </a:t>
            </a:r>
          </a:p>
          <a:p>
            <a:endParaRPr lang="en-GB" sz="1800" dirty="0"/>
          </a:p>
          <a:p>
            <a:r>
              <a:rPr lang="en-US" dirty="0"/>
              <a:t>Inserts symbiotic </a:t>
            </a:r>
            <a:r>
              <a:rPr lang="en-US" dirty="0" err="1"/>
              <a:t>bacterias</a:t>
            </a:r>
            <a:r>
              <a:rPr lang="en-US" dirty="0"/>
              <a:t> through cuticle</a:t>
            </a:r>
          </a:p>
          <a:p>
            <a:endParaRPr lang="en-US" dirty="0"/>
          </a:p>
          <a:p>
            <a:r>
              <a:rPr lang="en-US" dirty="0"/>
              <a:t>Within 48 hours, death occurs by septicemia (blood poisoning)</a:t>
            </a:r>
          </a:p>
        </p:txBody>
      </p:sp>
    </p:spTree>
    <p:extLst>
      <p:ext uri="{BB962C8B-B14F-4D97-AF65-F5344CB8AC3E}">
        <p14:creationId xmlns:p14="http://schemas.microsoft.com/office/powerpoint/2010/main" val="1380312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3" r="21370" b="-1"/>
          <a:stretch/>
        </p:blipFill>
        <p:spPr>
          <a:xfrm>
            <a:off x="5092504" y="0"/>
            <a:ext cx="6986954" cy="5569773"/>
          </a:xfrm>
          <a:prstGeom prst="rect">
            <a:avLst/>
          </a:prstGeom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218" y="267286"/>
            <a:ext cx="4093699" cy="62741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u="sng" dirty="0"/>
              <a:t>Entomopathogenic fungi</a:t>
            </a:r>
          </a:p>
          <a:p>
            <a:pPr marL="0" indent="0">
              <a:buNone/>
            </a:pPr>
            <a:endParaRPr lang="en-US" b="1" u="sng" dirty="0"/>
          </a:p>
          <a:p>
            <a:r>
              <a:rPr lang="en-GB" dirty="0"/>
              <a:t>About 750 species of fungi that cause infections in insects </a:t>
            </a:r>
          </a:p>
          <a:p>
            <a:r>
              <a:rPr lang="en-GB" dirty="0"/>
              <a:t>Fungi produce spores which infect their host by germinating on its surface and then growing into its body</a:t>
            </a:r>
          </a:p>
          <a:p>
            <a:r>
              <a:rPr lang="en-GB" dirty="0"/>
              <a:t>Death takes between 4 to 10 days, depending on the type of fungus and the number of infecting spores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45568" y="5781822"/>
            <a:ext cx="3080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/>
              <a:t>Beauveria bassiana</a:t>
            </a:r>
          </a:p>
        </p:txBody>
      </p:sp>
    </p:spTree>
    <p:extLst>
      <p:ext uri="{BB962C8B-B14F-4D97-AF65-F5344CB8AC3E}">
        <p14:creationId xmlns:p14="http://schemas.microsoft.com/office/powerpoint/2010/main" val="3194592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114" y="703385"/>
            <a:ext cx="8187397" cy="27150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200" dirty="0">
                <a:latin typeface="Arial Rounded MT Bold" panose="020F0704030504030204" pitchFamily="34" charset="0"/>
              </a:rPr>
              <a:t>Entomopathogenic fungi in forests</a:t>
            </a:r>
          </a:p>
          <a:p>
            <a:endParaRPr lang="en-GB" dirty="0"/>
          </a:p>
          <a:p>
            <a:endParaRPr lang="en-GB" dirty="0"/>
          </a:p>
          <a:p>
            <a:r>
              <a:rPr lang="en-GB" b="1" i="1" dirty="0" err="1"/>
              <a:t>Entomophaga</a:t>
            </a:r>
            <a:r>
              <a:rPr lang="en-GB" b="1" i="1" dirty="0"/>
              <a:t> </a:t>
            </a:r>
            <a:r>
              <a:rPr lang="en-GB" b="1" i="1" dirty="0" err="1"/>
              <a:t>maimaiga</a:t>
            </a:r>
            <a:r>
              <a:rPr lang="en-GB" dirty="0"/>
              <a:t>, which has been found in illinois (U.S state), cause a disease in </a:t>
            </a:r>
            <a:r>
              <a:rPr lang="en-GB" b="1" dirty="0"/>
              <a:t>Gypsy moth</a:t>
            </a:r>
            <a:r>
              <a:rPr lang="en-GB" dirty="0"/>
              <a:t> larvae that kill them.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18423" y="2392920"/>
            <a:ext cx="3033096" cy="53597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47434" y="1793769"/>
            <a:ext cx="5950633" cy="324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31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165" y="478302"/>
            <a:ext cx="11043139" cy="6035039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en-GB" b="1" u="sng" dirty="0" err="1"/>
              <a:t>Baculoviruses</a:t>
            </a:r>
            <a:endParaRPr lang="en-US" dirty="0"/>
          </a:p>
          <a:p>
            <a:pPr marL="0" indent="0">
              <a:lnSpc>
                <a:spcPct val="70000"/>
              </a:lnSpc>
              <a:buNone/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GB" dirty="0"/>
              <a:t>1600 viruses have been recorded from more than 1100 species of insects </a:t>
            </a:r>
          </a:p>
          <a:p>
            <a:pPr>
              <a:lnSpc>
                <a:spcPct val="70000"/>
              </a:lnSpc>
            </a:pPr>
            <a:endParaRPr lang="en-GB" dirty="0"/>
          </a:p>
          <a:p>
            <a:pPr marL="0" indent="0">
              <a:lnSpc>
                <a:spcPct val="70000"/>
              </a:lnSpc>
              <a:buNone/>
            </a:pPr>
            <a:r>
              <a:rPr lang="en-GB" dirty="0"/>
              <a:t>Three families:</a:t>
            </a:r>
          </a:p>
          <a:p>
            <a:pPr marL="514350" indent="-514350">
              <a:lnSpc>
                <a:spcPct val="70000"/>
              </a:lnSpc>
              <a:buAutoNum type="arabicPeriod"/>
            </a:pPr>
            <a:r>
              <a:rPr lang="en-GB" dirty="0" err="1"/>
              <a:t>Baculoviridae</a:t>
            </a:r>
            <a:endParaRPr lang="en-GB" dirty="0"/>
          </a:p>
          <a:p>
            <a:pPr marL="514350" indent="-514350">
              <a:lnSpc>
                <a:spcPct val="70000"/>
              </a:lnSpc>
              <a:buAutoNum type="arabicPeriod"/>
            </a:pPr>
            <a:r>
              <a:rPr lang="en-GB" dirty="0" err="1"/>
              <a:t>Polydnaviridae</a:t>
            </a:r>
            <a:endParaRPr lang="en-GB" dirty="0"/>
          </a:p>
          <a:p>
            <a:pPr marL="514350" indent="-514350">
              <a:lnSpc>
                <a:spcPct val="70000"/>
              </a:lnSpc>
              <a:buAutoNum type="arabicPeriod"/>
            </a:pPr>
            <a:r>
              <a:rPr lang="en-GB" dirty="0" err="1"/>
              <a:t>Ascoviridae</a:t>
            </a:r>
            <a:endParaRPr lang="en-GB" dirty="0"/>
          </a:p>
          <a:p>
            <a:pPr>
              <a:lnSpc>
                <a:spcPct val="70000"/>
              </a:lnSpc>
            </a:pPr>
            <a:endParaRPr lang="en-GB" dirty="0"/>
          </a:p>
          <a:p>
            <a:pPr>
              <a:lnSpc>
                <a:spcPct val="70000"/>
              </a:lnSpc>
            </a:pPr>
            <a:r>
              <a:rPr lang="en-GB" dirty="0"/>
              <a:t>Viruses enters through body receptors in the gut and penetrate in epithelial cells</a:t>
            </a:r>
          </a:p>
          <a:p>
            <a:pPr>
              <a:lnSpc>
                <a:spcPct val="70000"/>
              </a:lnSpc>
            </a:pPr>
            <a:endParaRPr lang="en-GB" dirty="0"/>
          </a:p>
          <a:p>
            <a:pPr>
              <a:lnSpc>
                <a:spcPct val="70000"/>
              </a:lnSpc>
            </a:pPr>
            <a:r>
              <a:rPr lang="en-GB" dirty="0"/>
              <a:t>Acute infections lead to host death in 5 – 14 days.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923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963" y="393895"/>
            <a:ext cx="11226019" cy="61335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latin typeface="Arial Rounded MT Bold" panose="020F0704030504030204" pitchFamily="34" charset="0"/>
              </a:rPr>
              <a:t>What is Biological Control?</a:t>
            </a:r>
          </a:p>
          <a:p>
            <a:pPr marL="0" indent="0" algn="ctr">
              <a:buNone/>
            </a:pPr>
            <a:endParaRPr lang="en-US" sz="3600" dirty="0">
              <a:latin typeface="Arial Rounded MT Bold" panose="020F0704030504030204" pitchFamily="34" charset="0"/>
            </a:endParaRPr>
          </a:p>
          <a:p>
            <a:r>
              <a:rPr lang="en-US" dirty="0"/>
              <a:t>“The use of </a:t>
            </a:r>
            <a:r>
              <a:rPr lang="en-US" b="1" dirty="0"/>
              <a:t>living organisms to suppress the population of a specific pest </a:t>
            </a:r>
            <a:r>
              <a:rPr lang="en-US" dirty="0"/>
              <a:t>organism, making it less abundant or less damaging than it would otherwise be”</a:t>
            </a:r>
          </a:p>
          <a:p>
            <a:pPr marL="0" indent="0" algn="ctr">
              <a:buNone/>
            </a:pPr>
            <a:r>
              <a:rPr lang="en-US" b="1" dirty="0"/>
              <a:t>OR</a:t>
            </a:r>
          </a:p>
          <a:p>
            <a:pPr marL="0" indent="0" algn="ctr">
              <a:buNone/>
            </a:pPr>
            <a:endParaRPr lang="en-US" b="1" dirty="0"/>
          </a:p>
          <a:p>
            <a:r>
              <a:rPr lang="en-GB" dirty="0"/>
              <a:t>The </a:t>
            </a:r>
            <a:r>
              <a:rPr lang="en-GB" b="1" dirty="0" err="1" smtClean="0"/>
              <a:t>precised</a:t>
            </a:r>
            <a:r>
              <a:rPr lang="en-GB" b="1" dirty="0" smtClean="0"/>
              <a:t> </a:t>
            </a:r>
            <a:r>
              <a:rPr lang="en-GB" b="1" dirty="0"/>
              <a:t>use of “natural enemies” </a:t>
            </a:r>
          </a:p>
          <a:p>
            <a:pPr marL="0" indent="0">
              <a:buNone/>
            </a:pPr>
            <a:r>
              <a:rPr lang="en-GB" dirty="0"/>
              <a:t>   to maintain phytophagous pest populations</a:t>
            </a:r>
          </a:p>
          <a:p>
            <a:pPr marL="0" indent="0">
              <a:buNone/>
            </a:pPr>
            <a:r>
              <a:rPr lang="en-GB" dirty="0"/>
              <a:t>   within acceptable limits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339" y="3643532"/>
            <a:ext cx="4921674" cy="3214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2292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219" y="1213004"/>
            <a:ext cx="5331656" cy="5328473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r>
              <a:rPr lang="en-GB" b="1" dirty="0"/>
              <a:t>Multicapsid nuclear polyhedrosis                   virus</a:t>
            </a:r>
            <a:r>
              <a:rPr lang="en-GB" dirty="0"/>
              <a:t> has been used to spray at                  large areas of forests in North                  America against </a:t>
            </a:r>
            <a:r>
              <a:rPr lang="en-GB" b="1" dirty="0"/>
              <a:t>Gypsy moth                           </a:t>
            </a:r>
            <a:r>
              <a:rPr lang="en-GB" dirty="0"/>
              <a:t>larvae (</a:t>
            </a:r>
            <a:r>
              <a:rPr lang="en-GB" i="1" dirty="0"/>
              <a:t>Lymantria dispar)</a:t>
            </a:r>
            <a:r>
              <a:rPr lang="en-GB" dirty="0"/>
              <a:t> </a:t>
            </a:r>
          </a:p>
          <a:p>
            <a:endParaRPr lang="en-GB" dirty="0"/>
          </a:p>
          <a:p>
            <a:r>
              <a:rPr lang="en-GB" dirty="0"/>
              <a:t>Larvae of gypsy moth                                          (causing serious defoliation)are                              killed by this virus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r="2765" b="1"/>
          <a:stretch/>
        </p:blipFill>
        <p:spPr>
          <a:xfrm>
            <a:off x="5584874" y="1213004"/>
            <a:ext cx="6607126" cy="5328473"/>
          </a:xfrm>
          <a:prstGeom prst="rect">
            <a:avLst/>
          </a:prstGeom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01858" y="576775"/>
            <a:ext cx="10551942" cy="53457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latin typeface="Arial Rounded MT Bold" panose="020F0704030504030204" pitchFamily="34" charset="0"/>
              </a:rPr>
              <a:t>Entomopathogenic viruses in forests</a:t>
            </a:r>
            <a:r>
              <a:rPr lang="en-US" dirty="0">
                <a:latin typeface="Arial Rounded MT Bold" panose="020F0704030504030204" pitchFamily="34" charset="0"/>
              </a:rPr>
              <a:t/>
            </a:r>
            <a:br>
              <a:rPr lang="en-US" dirty="0">
                <a:latin typeface="Arial Rounded MT Bold" panose="020F070403050403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9671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369" y="407962"/>
            <a:ext cx="11296357" cy="6063175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Bacteria</a:t>
            </a:r>
          </a:p>
          <a:p>
            <a:pPr marL="0" indent="0">
              <a:buNone/>
            </a:pPr>
            <a:endParaRPr lang="en-US" b="1" u="sng" dirty="0"/>
          </a:p>
          <a:p>
            <a:r>
              <a:rPr lang="en-US" dirty="0"/>
              <a:t>Families:</a:t>
            </a:r>
          </a:p>
          <a:p>
            <a:pPr marL="0" indent="0">
              <a:buNone/>
            </a:pPr>
            <a:r>
              <a:rPr lang="en-GB" dirty="0" err="1"/>
              <a:t>Bacillaceae</a:t>
            </a:r>
            <a:r>
              <a:rPr lang="en-GB" dirty="0"/>
              <a:t>, </a:t>
            </a:r>
            <a:r>
              <a:rPr lang="en-GB" dirty="0" err="1"/>
              <a:t>Pseudomonadaceae</a:t>
            </a:r>
            <a:r>
              <a:rPr lang="en-GB" dirty="0"/>
              <a:t>, </a:t>
            </a:r>
            <a:r>
              <a:rPr lang="en-GB" dirty="0" err="1"/>
              <a:t>Enterobacteriaceae</a:t>
            </a:r>
            <a:r>
              <a:rPr lang="en-GB" dirty="0"/>
              <a:t>, </a:t>
            </a:r>
            <a:r>
              <a:rPr lang="en-GB" dirty="0" err="1"/>
              <a:t>Streptococcaceae</a:t>
            </a:r>
            <a:r>
              <a:rPr lang="en-GB" dirty="0"/>
              <a:t>, and </a:t>
            </a:r>
            <a:r>
              <a:rPr lang="en-GB" dirty="0" err="1"/>
              <a:t>Micrococcaceae</a:t>
            </a:r>
            <a:endParaRPr lang="en-GB" dirty="0"/>
          </a:p>
          <a:p>
            <a:pPr marL="0" indent="0">
              <a:buNone/>
            </a:pPr>
            <a:endParaRPr lang="en-US" dirty="0"/>
          </a:p>
          <a:p>
            <a:r>
              <a:rPr lang="en-GB" dirty="0"/>
              <a:t>Most of the bacteria are weak pathogens but a minority are highly virulent</a:t>
            </a:r>
          </a:p>
          <a:p>
            <a:endParaRPr lang="en-GB" dirty="0"/>
          </a:p>
          <a:p>
            <a:r>
              <a:rPr lang="en-GB" i="1" dirty="0"/>
              <a:t>Bacillus </a:t>
            </a:r>
            <a:r>
              <a:rPr lang="en-GB" i="1" dirty="0" err="1"/>
              <a:t>popillae</a:t>
            </a:r>
            <a:r>
              <a:rPr lang="en-GB" dirty="0"/>
              <a:t> causes </a:t>
            </a:r>
            <a:r>
              <a:rPr lang="en-GB" b="1" dirty="0"/>
              <a:t>milky disease </a:t>
            </a:r>
            <a:r>
              <a:rPr lang="en-GB" dirty="0"/>
              <a:t>in </a:t>
            </a:r>
            <a:r>
              <a:rPr lang="en-GB" dirty="0" err="1"/>
              <a:t>scarbaeids</a:t>
            </a:r>
            <a:endParaRPr lang="en-GB" dirty="0"/>
          </a:p>
          <a:p>
            <a:r>
              <a:rPr lang="en-GB" i="1" dirty="0"/>
              <a:t>Bacillus </a:t>
            </a:r>
            <a:r>
              <a:rPr lang="en-GB" i="1" dirty="0" err="1"/>
              <a:t>sphaericusis</a:t>
            </a:r>
            <a:r>
              <a:rPr lang="en-GB" dirty="0"/>
              <a:t> is a </a:t>
            </a:r>
            <a:r>
              <a:rPr lang="en-GB" b="1" dirty="0"/>
              <a:t>lethal pathogen </a:t>
            </a:r>
            <a:r>
              <a:rPr lang="en-GB" dirty="0"/>
              <a:t>of mosquitoes</a:t>
            </a:r>
          </a:p>
          <a:p>
            <a:r>
              <a:rPr lang="en-GB" i="1" dirty="0"/>
              <a:t>Bacillus thuringiensis </a:t>
            </a:r>
            <a:r>
              <a:rPr lang="en-GB" dirty="0"/>
              <a:t>(</a:t>
            </a:r>
            <a:r>
              <a:rPr lang="en-GB" dirty="0" err="1"/>
              <a:t>Bt</a:t>
            </a:r>
            <a:r>
              <a:rPr lang="en-GB" dirty="0"/>
              <a:t>) (wide spread in soil) is a </a:t>
            </a:r>
            <a:r>
              <a:rPr lang="en-GB" b="1" dirty="0"/>
              <a:t>lethal pathogen </a:t>
            </a:r>
            <a:r>
              <a:rPr lang="en-GB" dirty="0"/>
              <a:t>of a range of orders, specially against cotton bollworms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106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488" y="1378634"/>
            <a:ext cx="5950635" cy="542115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u="sng" dirty="0"/>
              <a:t>Bacillus thuringiensis</a:t>
            </a:r>
            <a:r>
              <a:rPr lang="en-GB" u="sng" dirty="0"/>
              <a:t> </a:t>
            </a:r>
            <a:r>
              <a:rPr lang="en-GB" b="1" u="sng" dirty="0"/>
              <a:t>(B.t.)</a:t>
            </a:r>
          </a:p>
          <a:p>
            <a:pPr marL="514350" indent="-514350">
              <a:buAutoNum type="arabicPeriod"/>
            </a:pPr>
            <a:endParaRPr lang="en-US" dirty="0"/>
          </a:p>
          <a:p>
            <a:r>
              <a:rPr lang="en-GB" dirty="0"/>
              <a:t>A natural spore-forming bacterium, occurs in soil everywhere</a:t>
            </a:r>
          </a:p>
          <a:p>
            <a:endParaRPr lang="en-GB" dirty="0"/>
          </a:p>
          <a:p>
            <a:r>
              <a:rPr lang="en-GB" dirty="0"/>
              <a:t>As the spore matures, it produces a protein crystal that is toxic for lepidopteran insects</a:t>
            </a:r>
          </a:p>
          <a:p>
            <a:endParaRPr lang="en-GB" dirty="0"/>
          </a:p>
          <a:p>
            <a:r>
              <a:rPr lang="en-GB" dirty="0"/>
              <a:t>After ingestion, B.t. destroys the lining in larval gut</a:t>
            </a:r>
          </a:p>
          <a:p>
            <a:endParaRPr lang="en-GB" dirty="0"/>
          </a:p>
          <a:p>
            <a:r>
              <a:rPr lang="en-GB" dirty="0"/>
              <a:t>As a result, larvae stop feeding and die within days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338" y="112542"/>
            <a:ext cx="4389120" cy="2194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597" y="2354847"/>
            <a:ext cx="5842781" cy="444494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461" y="447395"/>
            <a:ext cx="7455877" cy="60491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latin typeface="Arial Rounded MT Bold" panose="020F0704030504030204" pitchFamily="34" charset="0"/>
              </a:rPr>
              <a:t>Entomopathogenic viruses in forests</a:t>
            </a:r>
            <a:r>
              <a:rPr lang="en-US" dirty="0">
                <a:latin typeface="Arial Rounded MT Bold" panose="020F0704030504030204" pitchFamily="34" charset="0"/>
              </a:rPr>
              <a:t/>
            </a:r>
            <a:br>
              <a:rPr lang="en-US" dirty="0">
                <a:latin typeface="Arial Rounded MT Bold" panose="020F070403050403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8855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843" y="464234"/>
            <a:ext cx="10762957" cy="6063175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 Rounded MT Bold" panose="020F0704030504030204" pitchFamily="34" charset="0"/>
              </a:rPr>
              <a:t>Conti….</a:t>
            </a:r>
          </a:p>
          <a:p>
            <a:endParaRPr lang="en-GB" dirty="0"/>
          </a:p>
          <a:p>
            <a:r>
              <a:rPr lang="en-GB" dirty="0"/>
              <a:t>In the early 1970s, </a:t>
            </a:r>
            <a:r>
              <a:rPr lang="en-GB" b="1" dirty="0"/>
              <a:t>Canadian Forest Service</a:t>
            </a:r>
            <a:r>
              <a:rPr lang="en-GB" dirty="0"/>
              <a:t> </a:t>
            </a:r>
            <a:r>
              <a:rPr lang="en-GB" b="1" dirty="0"/>
              <a:t>(CFS)                                    </a:t>
            </a:r>
            <a:r>
              <a:rPr lang="en-GB" dirty="0"/>
              <a:t>scientists conducted intensive research to find a way to use B.t. in forests </a:t>
            </a:r>
          </a:p>
          <a:p>
            <a:r>
              <a:rPr lang="en-GB" dirty="0"/>
              <a:t>Since 1985, B.t. has been used on nearly </a:t>
            </a:r>
            <a:r>
              <a:rPr lang="en-GB" b="1" dirty="0"/>
              <a:t>8 million hectares</a:t>
            </a:r>
            <a:r>
              <a:rPr lang="en-GB" dirty="0"/>
              <a:t> of insect infested forests</a:t>
            </a:r>
          </a:p>
          <a:p>
            <a:r>
              <a:rPr lang="en-GB" dirty="0"/>
              <a:t>Today it is not only the most effective tool for control of larvae, but also the most successful commercial product for use against forest pests.</a:t>
            </a:r>
          </a:p>
          <a:p>
            <a:r>
              <a:rPr lang="en-GB" dirty="0"/>
              <a:t>Employed widely in aerial forest protection programs in the </a:t>
            </a:r>
            <a:r>
              <a:rPr lang="en-GB" b="1" dirty="0"/>
              <a:t>Canada</a:t>
            </a:r>
            <a:r>
              <a:rPr lang="en-GB" dirty="0"/>
              <a:t> and throughout the world</a:t>
            </a:r>
          </a:p>
          <a:p>
            <a:r>
              <a:rPr lang="en-GB" dirty="0"/>
              <a:t>e.g.</a:t>
            </a:r>
            <a:r>
              <a:rPr lang="en-GB" b="1" dirty="0"/>
              <a:t> Gypsy moth </a:t>
            </a:r>
            <a:r>
              <a:rPr lang="en-GB" dirty="0"/>
              <a:t>successfully controlled by the use of B.t.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624" y="112541"/>
            <a:ext cx="3307998" cy="267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57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369" y="492368"/>
            <a:ext cx="11310425" cy="613351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200" dirty="0">
                <a:latin typeface="Arial Rounded MT Bold" panose="020F0704030504030204" pitchFamily="34" charset="0"/>
              </a:rPr>
              <a:t>Strategies</a:t>
            </a:r>
          </a:p>
          <a:p>
            <a:endParaRPr lang="en-US" dirty="0">
              <a:latin typeface="Arial Rounded MT Bold" panose="020F0704030504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b="1" u="sng" dirty="0"/>
              <a:t>Introduction /  Importation</a:t>
            </a:r>
          </a:p>
          <a:p>
            <a:pPr marL="514350" indent="-514350">
              <a:buFont typeface="+mj-lt"/>
              <a:buAutoNum type="arabicPeriod"/>
            </a:pPr>
            <a:endParaRPr lang="en-GB" b="1" u="sng" dirty="0"/>
          </a:p>
          <a:p>
            <a:r>
              <a:rPr lang="en-GB" dirty="0"/>
              <a:t>Introduction of pest's natural enemies to a new                                      locality, where they do not occur naturally</a:t>
            </a:r>
          </a:p>
          <a:p>
            <a:endParaRPr lang="en-US" dirty="0"/>
          </a:p>
          <a:p>
            <a:r>
              <a:rPr lang="en-AU" dirty="0"/>
              <a:t>Involves travelling to the pest species' country of origin, researching it’s natural enemies, collecting and introducing these natural enemies to the location where the pest species is causing problems</a:t>
            </a:r>
          </a:p>
          <a:p>
            <a:endParaRPr lang="en-AU" dirty="0"/>
          </a:p>
          <a:p>
            <a:r>
              <a:rPr lang="en-AU" dirty="0"/>
              <a:t>E.g.  In Australia,  </a:t>
            </a:r>
            <a:r>
              <a:rPr lang="en-GB" b="1" i="1" dirty="0" err="1"/>
              <a:t>Eriosoma</a:t>
            </a:r>
            <a:r>
              <a:rPr lang="en-GB" b="1" i="1" dirty="0"/>
              <a:t> </a:t>
            </a:r>
            <a:r>
              <a:rPr lang="en-GB" b="1" i="1" dirty="0" err="1"/>
              <a:t>lanigerum</a:t>
            </a:r>
            <a:r>
              <a:rPr lang="en-GB" dirty="0"/>
              <a:t>   was controlled by the introduction of its specific parasitoid </a:t>
            </a:r>
            <a:r>
              <a:rPr lang="en-GB" b="1" i="1" dirty="0" err="1"/>
              <a:t>Aphelinus</a:t>
            </a:r>
            <a:r>
              <a:rPr lang="en-GB" b="1" i="1" dirty="0"/>
              <a:t> </a:t>
            </a:r>
            <a:r>
              <a:rPr lang="en-GB" b="1" i="1" dirty="0" err="1"/>
              <a:t>mali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434" y="0"/>
            <a:ext cx="4412566" cy="330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081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572" y="647113"/>
            <a:ext cx="10819228" cy="5529849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2.  </a:t>
            </a:r>
            <a:r>
              <a:rPr lang="en-GB" b="1" u="sng" dirty="0"/>
              <a:t>Augmentation</a:t>
            </a:r>
            <a:endParaRPr lang="en-US" dirty="0"/>
          </a:p>
          <a:p>
            <a:endParaRPr lang="en-US" dirty="0"/>
          </a:p>
          <a:p>
            <a:r>
              <a:rPr lang="en-AU" dirty="0"/>
              <a:t>Augmentation is trying to increase the natural enemies of the pest species</a:t>
            </a:r>
          </a:p>
          <a:p>
            <a:endParaRPr lang="en-GB" dirty="0"/>
          </a:p>
          <a:p>
            <a:r>
              <a:rPr lang="en-GB" dirty="0"/>
              <a:t>Used in situations where natural enemies </a:t>
            </a:r>
            <a:r>
              <a:rPr lang="en-GB" b="1" dirty="0"/>
              <a:t>population levels are too low </a:t>
            </a:r>
            <a:r>
              <a:rPr lang="en-GB" dirty="0"/>
              <a:t>to be effective, so numbers are augmented by the use of laboratory-cultured natural enemies.</a:t>
            </a:r>
          </a:p>
          <a:p>
            <a:endParaRPr lang="en-GB" dirty="0"/>
          </a:p>
          <a:p>
            <a:r>
              <a:rPr lang="en-GB" dirty="0"/>
              <a:t>Method relies upon </a:t>
            </a:r>
            <a:r>
              <a:rPr lang="en-GB" b="1" dirty="0"/>
              <a:t>continuous human management </a:t>
            </a:r>
            <a:r>
              <a:rPr lang="en-GB" dirty="0"/>
              <a:t>and unlike the importation and conservation approaches, is not a </a:t>
            </a:r>
            <a:r>
              <a:rPr lang="en-GB" b="1" dirty="0"/>
              <a:t>permanent control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48468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911" y="647114"/>
            <a:ext cx="10748889" cy="5964701"/>
          </a:xfrm>
        </p:spPr>
        <p:txBody>
          <a:bodyPr/>
          <a:lstStyle/>
          <a:p>
            <a:pPr marL="0" indent="0">
              <a:buNone/>
            </a:pPr>
            <a:r>
              <a:rPr lang="en-AU" b="1" dirty="0"/>
              <a:t>3.  </a:t>
            </a:r>
            <a:r>
              <a:rPr lang="en-AU" b="1" u="sng" dirty="0"/>
              <a:t>Conservation</a:t>
            </a:r>
            <a:r>
              <a:rPr lang="en-AU" u="sng" dirty="0"/>
              <a:t> </a:t>
            </a:r>
          </a:p>
          <a:p>
            <a:pPr marL="0" indent="0">
              <a:buNone/>
            </a:pPr>
            <a:endParaRPr lang="en-AU" u="sng" dirty="0"/>
          </a:p>
          <a:p>
            <a:r>
              <a:rPr lang="en-GB" dirty="0"/>
              <a:t>Prevention of existing natural enemies in an environment is the third method of   biological pest control. </a:t>
            </a:r>
          </a:p>
          <a:p>
            <a:endParaRPr lang="en-AU" dirty="0"/>
          </a:p>
          <a:p>
            <a:r>
              <a:rPr lang="en-AU" dirty="0"/>
              <a:t>Involves identifying any factors that limit the effectiveness of the natural enemies of the pest and changing these limiting factors to help the beneficial species</a:t>
            </a:r>
          </a:p>
          <a:p>
            <a:endParaRPr lang="en-AU" dirty="0"/>
          </a:p>
          <a:p>
            <a:r>
              <a:rPr lang="en-GB" dirty="0"/>
              <a:t>E.g. when nectar producing crop plants are grown in the borders of rice fields. These provide nectar to support </a:t>
            </a:r>
            <a:r>
              <a:rPr lang="en-GB" dirty="0" err="1"/>
              <a:t>parasitoids</a:t>
            </a:r>
            <a:r>
              <a:rPr lang="en-GB" dirty="0"/>
              <a:t> and predators of plant hopper pests and have been demonstrated to be so effective.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5610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57" y="844062"/>
            <a:ext cx="7104185" cy="5514535"/>
          </a:xfrm>
        </p:spPr>
        <p:txBody>
          <a:bodyPr/>
          <a:lstStyle/>
          <a:p>
            <a:pPr marL="514350" indent="-514350">
              <a:buAutoNum type="arabicPeriod" startAt="4"/>
            </a:pPr>
            <a:r>
              <a:rPr lang="en-US" b="1" u="sng" dirty="0"/>
              <a:t>Inundation</a:t>
            </a:r>
          </a:p>
          <a:p>
            <a:pPr marL="514350" indent="-514350">
              <a:buAutoNum type="arabicPeriod" startAt="4"/>
            </a:pPr>
            <a:endParaRPr lang="en-US" b="1" u="sng" dirty="0"/>
          </a:p>
          <a:p>
            <a:r>
              <a:rPr lang="en-US" dirty="0"/>
              <a:t>For getting effect results in short time, biocontrol agents (predators &amp; parasitoids) are released in field in high population</a:t>
            </a:r>
          </a:p>
          <a:p>
            <a:endParaRPr lang="en-US" dirty="0"/>
          </a:p>
          <a:p>
            <a:r>
              <a:rPr lang="en-US" dirty="0"/>
              <a:t>This strategy is used against a sudden breakthrough of insect pests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723" y="0"/>
            <a:ext cx="4560277" cy="692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73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437" y="309488"/>
            <a:ext cx="11254154" cy="61897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3800" b="1" dirty="0"/>
              <a:t>References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1.</a:t>
            </a:r>
            <a:r>
              <a:rPr lang="en-US" dirty="0"/>
              <a:t> Flint, Maria Louise &amp; </a:t>
            </a:r>
            <a:r>
              <a:rPr lang="en-US" dirty="0" err="1"/>
              <a:t>Dreistadt</a:t>
            </a:r>
            <a:r>
              <a:rPr lang="en-US" dirty="0"/>
              <a:t>, Steve H. (1998). Clark, Jack K., ed. Natural Enemies Handbook: The Illustrated</a:t>
            </a:r>
          </a:p>
          <a:p>
            <a:pPr marL="0" indent="0">
              <a:buNone/>
            </a:pPr>
            <a:r>
              <a:rPr lang="en-US" dirty="0"/>
              <a:t>Guide to Biological Pest Control. University of California Press. ISBN 978­0­520­21801­7.</a:t>
            </a:r>
          </a:p>
          <a:p>
            <a:pPr marL="0" indent="0">
              <a:buNone/>
            </a:pPr>
            <a:r>
              <a:rPr lang="en-US" b="1" dirty="0"/>
              <a:t>2.</a:t>
            </a:r>
            <a:r>
              <a:rPr lang="en-US" dirty="0"/>
              <a:t> Biological Control: Harry Smith Fund (http://biocontrol.ucr.edu/hoddle/harrysmithfund.html)</a:t>
            </a:r>
          </a:p>
          <a:p>
            <a:pPr marL="0" indent="0">
              <a:buNone/>
            </a:pPr>
            <a:r>
              <a:rPr lang="en-US" b="1" dirty="0"/>
              <a:t>3.</a:t>
            </a:r>
            <a:r>
              <a:rPr lang="en-US" dirty="0"/>
              <a:t> </a:t>
            </a:r>
            <a:r>
              <a:rPr lang="en-US" dirty="0" err="1"/>
              <a:t>DeBach</a:t>
            </a:r>
            <a:r>
              <a:rPr lang="en-US" dirty="0"/>
              <a:t> P., Hagen K. S., 1964. Manipulation of </a:t>
            </a:r>
            <a:r>
              <a:rPr lang="en-US" dirty="0" err="1"/>
              <a:t>entomophagous</a:t>
            </a:r>
            <a:r>
              <a:rPr lang="en-US" dirty="0"/>
              <a:t> species , p. 429­458. In: P. </a:t>
            </a:r>
            <a:r>
              <a:rPr lang="en-US" dirty="0" err="1"/>
              <a:t>DeBach</a:t>
            </a:r>
            <a:r>
              <a:rPr lang="en-US" dirty="0"/>
              <a:t> (Ed.), Biological</a:t>
            </a:r>
          </a:p>
          <a:p>
            <a:pPr marL="0" indent="0">
              <a:buNone/>
            </a:pPr>
            <a:r>
              <a:rPr lang="en-US" dirty="0"/>
              <a:t>control of insect pests and weeds. Reinhold, New York, 844 pp.</a:t>
            </a:r>
          </a:p>
          <a:p>
            <a:pPr marL="0" indent="0">
              <a:buNone/>
            </a:pPr>
            <a:r>
              <a:rPr lang="en-US" b="1" dirty="0"/>
              <a:t>4.</a:t>
            </a:r>
            <a:r>
              <a:rPr lang="en-US" dirty="0"/>
              <a:t> http://http­server.carleton.ca/~</a:t>
            </a:r>
            <a:r>
              <a:rPr lang="en-US" dirty="0" err="1"/>
              <a:t>bgordon</a:t>
            </a:r>
            <a:r>
              <a:rPr lang="en-US" dirty="0"/>
              <a:t>/Rice/papers/peng83.htm</a:t>
            </a:r>
          </a:p>
          <a:p>
            <a:pPr marL="0" indent="0">
              <a:buNone/>
            </a:pPr>
            <a:r>
              <a:rPr lang="en-US" b="1" dirty="0"/>
              <a:t>5.</a:t>
            </a:r>
            <a:r>
              <a:rPr lang="en-US" dirty="0"/>
              <a:t> Coulson J. R., Vail P. V., Dix M. E., </a:t>
            </a:r>
            <a:r>
              <a:rPr lang="en-US" dirty="0" err="1"/>
              <a:t>Nordlund</a:t>
            </a:r>
            <a:r>
              <a:rPr lang="en-US" dirty="0"/>
              <a:t> D. A., Kauffman W. C., Eds. 2000. 110 years of biological control</a:t>
            </a:r>
          </a:p>
          <a:p>
            <a:pPr marL="0" indent="0">
              <a:buNone/>
            </a:pPr>
            <a:r>
              <a:rPr lang="en-US" dirty="0"/>
              <a:t>research and development in the United States Department of Agriculture: 1883­1993. U.S. Department of</a:t>
            </a:r>
          </a:p>
          <a:p>
            <a:pPr marL="0" indent="0">
              <a:buNone/>
            </a:pPr>
            <a:r>
              <a:rPr lang="en-US" dirty="0"/>
              <a:t>Agriculture, Agricultural research Service 645 pp.</a:t>
            </a:r>
          </a:p>
          <a:p>
            <a:pPr marL="0" indent="0">
              <a:buNone/>
            </a:pPr>
            <a:r>
              <a:rPr lang="en-US" b="1" dirty="0"/>
              <a:t>6.</a:t>
            </a:r>
            <a:r>
              <a:rPr lang="en-US" dirty="0"/>
              <a:t> McLeod J. H., </a:t>
            </a:r>
            <a:r>
              <a:rPr lang="en-US" dirty="0" err="1"/>
              <a:t>McGugan</a:t>
            </a:r>
            <a:r>
              <a:rPr lang="en-US" dirty="0"/>
              <a:t> B. M., </a:t>
            </a:r>
            <a:r>
              <a:rPr lang="en-US" dirty="0" err="1"/>
              <a:t>Coppel</a:t>
            </a:r>
            <a:r>
              <a:rPr lang="en-US" dirty="0"/>
              <a:t> H. C., 1962. A Review of the Biological Control Attempts Against Insects</a:t>
            </a:r>
          </a:p>
          <a:p>
            <a:pPr marL="0" indent="0">
              <a:buNone/>
            </a:pPr>
            <a:r>
              <a:rPr lang="en-US" dirty="0"/>
              <a:t>and Weeds in Canada. Technical Communication No. 2. Commonwealth Agricultural Bureau. Reading: England, 216</a:t>
            </a:r>
          </a:p>
          <a:p>
            <a:pPr marL="0" indent="0">
              <a:buNone/>
            </a:pPr>
            <a:r>
              <a:rPr lang="en-US" dirty="0"/>
              <a:t>pp.</a:t>
            </a:r>
          </a:p>
          <a:p>
            <a:pPr marL="0" indent="0">
              <a:buNone/>
            </a:pPr>
            <a:r>
              <a:rPr lang="en-US" b="1" dirty="0"/>
              <a:t>7.</a:t>
            </a:r>
            <a:r>
              <a:rPr lang="en-US" dirty="0"/>
              <a:t> "What is Biological Control?". Cornell University. Retrieved 7 June 2016.</a:t>
            </a:r>
          </a:p>
          <a:p>
            <a:pPr marL="0" indent="0">
              <a:buNone/>
            </a:pPr>
            <a:r>
              <a:rPr lang="en-US" b="1" dirty="0"/>
              <a:t>8.</a:t>
            </a:r>
            <a:r>
              <a:rPr lang="en-US" dirty="0"/>
              <a:t> "Classical Biological Control: Importation of New Natural Enemies". University of Wisconsin. Retrieved 7 June</a:t>
            </a:r>
          </a:p>
          <a:p>
            <a:pPr marL="0" indent="0">
              <a:buNone/>
            </a:pPr>
            <a:r>
              <a:rPr lang="en-US" dirty="0"/>
              <a:t>2016.</a:t>
            </a:r>
          </a:p>
        </p:txBody>
      </p:sp>
    </p:spTree>
    <p:extLst>
      <p:ext uri="{BB962C8B-B14F-4D97-AF65-F5344CB8AC3E}">
        <p14:creationId xmlns:p14="http://schemas.microsoft.com/office/powerpoint/2010/main" val="16622179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630657"/>
            <a:ext cx="10439400" cy="35463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>
                <a:latin typeface="Arial Rounded MT Bold" panose="020F0704030504030204" pitchFamily="34" charset="0"/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963535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solidFill>
            <a:srgbClr val="853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4632" y="484632"/>
            <a:ext cx="366674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" r="8072" b="-4"/>
          <a:stretch/>
        </p:blipFill>
        <p:spPr>
          <a:xfrm>
            <a:off x="804672" y="803049"/>
            <a:ext cx="3026664" cy="2470743"/>
          </a:xfrm>
          <a:prstGeom prst="rect">
            <a:avLst/>
          </a:prstGeom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1" r="2052" b="3"/>
          <a:stretch/>
        </p:blipFill>
        <p:spPr>
          <a:xfrm>
            <a:off x="804672" y="3461344"/>
            <a:ext cx="3026663" cy="2438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6048" y="239152"/>
            <a:ext cx="7001490" cy="645707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70000"/>
              </a:lnSpc>
              <a:buNone/>
            </a:pPr>
            <a:r>
              <a:rPr lang="en-US" sz="3600" dirty="0">
                <a:latin typeface="Arial Rounded MT Bold" panose="020F0704030504030204" pitchFamily="34" charset="0"/>
              </a:rPr>
              <a:t>History</a:t>
            </a:r>
          </a:p>
          <a:p>
            <a:pPr marL="0" indent="0">
              <a:lnSpc>
                <a:spcPct val="70000"/>
              </a:lnSpc>
              <a:buNone/>
            </a:pPr>
            <a:endParaRPr lang="en-US" sz="1600" dirty="0">
              <a:latin typeface="Arial Rounded MT Bold" panose="020F0704030504030204" pitchFamily="34" charset="0"/>
            </a:endParaRPr>
          </a:p>
          <a:p>
            <a:pPr>
              <a:lnSpc>
                <a:spcPct val="70000"/>
              </a:lnSpc>
            </a:pPr>
            <a:r>
              <a:rPr lang="en-US" dirty="0"/>
              <a:t>Term “</a:t>
            </a:r>
            <a:r>
              <a:rPr lang="en-US" b="1" dirty="0"/>
              <a:t>Biological control</a:t>
            </a:r>
            <a:r>
              <a:rPr lang="en-US" dirty="0"/>
              <a:t>" was first used in (1919) by “</a:t>
            </a:r>
            <a:r>
              <a:rPr lang="en-US" b="1" dirty="0"/>
              <a:t>Harry Scott Smith”</a:t>
            </a:r>
            <a:r>
              <a:rPr lang="en-US" dirty="0"/>
              <a:t> 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dirty="0"/>
              <a:t>in meeting of </a:t>
            </a:r>
            <a:r>
              <a:rPr lang="en-US" b="1" dirty="0"/>
              <a:t>American Association of              Economic Entomologists</a:t>
            </a:r>
            <a:r>
              <a:rPr lang="en-US" dirty="0"/>
              <a:t>, California</a:t>
            </a:r>
          </a:p>
          <a:p>
            <a:pPr marL="0" indent="0">
              <a:lnSpc>
                <a:spcPct val="70000"/>
              </a:lnSpc>
              <a:buNone/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The first reported by Chinese botanist </a:t>
            </a:r>
            <a:r>
              <a:rPr lang="en-US" b="1" dirty="0"/>
              <a:t>Ji Han </a:t>
            </a:r>
            <a:r>
              <a:rPr lang="en-US" dirty="0"/>
              <a:t>(263-307),in his book, (ca. 304 AD) Nan Fang Cao Mu Zhuang” (</a:t>
            </a:r>
            <a:r>
              <a:rPr lang="en-US" b="1" dirty="0"/>
              <a:t>Plants of the       Southern Regions</a:t>
            </a:r>
            <a:r>
              <a:rPr lang="en-US" dirty="0"/>
              <a:t>) </a:t>
            </a:r>
          </a:p>
          <a:p>
            <a:pPr>
              <a:lnSpc>
                <a:spcPct val="70000"/>
              </a:lnSpc>
            </a:pPr>
            <a:r>
              <a:rPr lang="en-US" dirty="0"/>
              <a:t>He mentioned that “</a:t>
            </a:r>
            <a:r>
              <a:rPr lang="en-US" b="1" dirty="0" err="1"/>
              <a:t>Jiaozhi</a:t>
            </a:r>
            <a:r>
              <a:rPr lang="en-US" dirty="0"/>
              <a:t> people used &amp; sell reddish-yellow ants and their nests, to control citrus insect pests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 marL="0" indent="0">
              <a:lnSpc>
                <a:spcPct val="70000"/>
              </a:lnSpc>
              <a:buNone/>
            </a:pPr>
            <a:r>
              <a:rPr lang="en-US" dirty="0"/>
              <a:t>C. name:            </a:t>
            </a:r>
            <a:r>
              <a:rPr lang="en-US" b="1" dirty="0"/>
              <a:t>Huang </a:t>
            </a:r>
            <a:r>
              <a:rPr lang="en-US" b="1" dirty="0" err="1"/>
              <a:t>Gan</a:t>
            </a:r>
            <a:r>
              <a:rPr lang="en-US" b="1" dirty="0"/>
              <a:t> 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i="1" dirty="0"/>
              <a:t>T. name:            </a:t>
            </a:r>
            <a:r>
              <a:rPr lang="en-US" b="1" i="1" dirty="0" err="1"/>
              <a:t>Oecophylla</a:t>
            </a:r>
            <a:r>
              <a:rPr lang="en-US" b="1" i="1" dirty="0"/>
              <a:t> </a:t>
            </a:r>
            <a:r>
              <a:rPr lang="en-US" b="1" i="1" dirty="0" err="1"/>
              <a:t>smaragdina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855915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27" r="1" b="9632"/>
          <a:stretch/>
        </p:blipFill>
        <p:spPr>
          <a:xfrm>
            <a:off x="5926240" y="10"/>
            <a:ext cx="6265758" cy="2285990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27036"/>
          <a:stretch/>
        </p:blipFill>
        <p:spPr>
          <a:xfrm>
            <a:off x="6988408" y="2286000"/>
            <a:ext cx="5203590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 r="-3" b="9463"/>
          <a:stretch/>
        </p:blipFill>
        <p:spPr>
          <a:xfrm>
            <a:off x="8047618" y="4572000"/>
            <a:ext cx="4144382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10" name="Freeform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590203" cy="6858000"/>
          </a:xfrm>
          <a:custGeom>
            <a:avLst/>
            <a:gdLst>
              <a:gd name="connsiteX0" fmla="*/ 0 w 9590203"/>
              <a:gd name="connsiteY0" fmla="*/ 0 h 6858000"/>
              <a:gd name="connsiteX1" fmla="*/ 6414049 w 9590203"/>
              <a:gd name="connsiteY1" fmla="*/ 0 h 6858000"/>
              <a:gd name="connsiteX2" fmla="*/ 9590203 w 9590203"/>
              <a:gd name="connsiteY2" fmla="*/ 6858000 h 6858000"/>
              <a:gd name="connsiteX3" fmla="*/ 0 w 959020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90203" h="6858000">
                <a:moveTo>
                  <a:pt x="0" y="0"/>
                </a:moveTo>
                <a:lnTo>
                  <a:pt x="6414049" y="0"/>
                </a:lnTo>
                <a:lnTo>
                  <a:pt x="959020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354" y="703385"/>
            <a:ext cx="6555544" cy="5725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Arial Rounded MT Bold" panose="020F0704030504030204" pitchFamily="34" charset="0"/>
              </a:rPr>
              <a:t>Evolution in Biological control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GB" dirty="0"/>
              <a:t>In the end of nineteenth century, </a:t>
            </a:r>
            <a:r>
              <a:rPr lang="en-GB" b="1" dirty="0"/>
              <a:t>Californian citrus orchards</a:t>
            </a:r>
            <a:r>
              <a:rPr lang="en-GB" dirty="0"/>
              <a:t> had suffered attacks from the </a:t>
            </a:r>
            <a:r>
              <a:rPr lang="en-GB" b="1" dirty="0"/>
              <a:t>Australian scale, </a:t>
            </a:r>
            <a:r>
              <a:rPr lang="en-GB" b="1" i="1" dirty="0"/>
              <a:t>Icerya purchasi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This scale was successfully controlled with the introduction of its natural enemy, the coccinellid </a:t>
            </a:r>
            <a:r>
              <a:rPr lang="en-GB" b="1" i="1" dirty="0" err="1"/>
              <a:t>Rodolia</a:t>
            </a:r>
            <a:r>
              <a:rPr lang="en-GB" b="1" i="1" dirty="0"/>
              <a:t> </a:t>
            </a:r>
            <a:r>
              <a:rPr lang="en-GB" b="1" i="1" dirty="0" err="1"/>
              <a:t>cardinalis</a:t>
            </a:r>
            <a:r>
              <a:rPr lang="en-GB" sz="2000" dirty="0"/>
              <a:t>. 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113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1" b="26711"/>
          <a:stretch/>
        </p:blipFill>
        <p:spPr>
          <a:xfrm>
            <a:off x="5926240" y="10"/>
            <a:ext cx="6265758" cy="2285990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1" b="27288"/>
          <a:stretch/>
        </p:blipFill>
        <p:spPr>
          <a:xfrm>
            <a:off x="6988408" y="2286000"/>
            <a:ext cx="5203590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51" r="-3" b="10267"/>
          <a:stretch/>
        </p:blipFill>
        <p:spPr>
          <a:xfrm>
            <a:off x="8047618" y="4572000"/>
            <a:ext cx="4144382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14" name="Freeform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590203" cy="6858000"/>
          </a:xfrm>
          <a:custGeom>
            <a:avLst/>
            <a:gdLst>
              <a:gd name="connsiteX0" fmla="*/ 0 w 9590203"/>
              <a:gd name="connsiteY0" fmla="*/ 0 h 6858000"/>
              <a:gd name="connsiteX1" fmla="*/ 6414049 w 9590203"/>
              <a:gd name="connsiteY1" fmla="*/ 0 h 6858000"/>
              <a:gd name="connsiteX2" fmla="*/ 9590203 w 9590203"/>
              <a:gd name="connsiteY2" fmla="*/ 6858000 h 6858000"/>
              <a:gd name="connsiteX3" fmla="*/ 0 w 959020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90203" h="6858000">
                <a:moveTo>
                  <a:pt x="0" y="0"/>
                </a:moveTo>
                <a:lnTo>
                  <a:pt x="6414049" y="0"/>
                </a:lnTo>
                <a:lnTo>
                  <a:pt x="959020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828" y="970671"/>
            <a:ext cx="6165937" cy="5206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>
                <a:latin typeface="Arial Rounded MT Bold" panose="020F0704030504030204" pitchFamily="34" charset="0"/>
              </a:rPr>
              <a:t>Conti….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r>
              <a:rPr lang="en-GB" sz="3200" dirty="0"/>
              <a:t>In Russia at around the same time, the fungus </a:t>
            </a:r>
            <a:r>
              <a:rPr lang="en-GB" sz="3200" b="1" i="1" dirty="0" err="1"/>
              <a:t>Metarhizium</a:t>
            </a:r>
            <a:r>
              <a:rPr lang="en-GB" sz="3200" b="1" i="1" dirty="0"/>
              <a:t> </a:t>
            </a:r>
            <a:r>
              <a:rPr lang="en-GB" sz="3200" b="1" i="1" dirty="0" err="1"/>
              <a:t>anisopliae</a:t>
            </a:r>
            <a:r>
              <a:rPr lang="en-GB" sz="3200" dirty="0"/>
              <a:t> was used for the control of </a:t>
            </a:r>
            <a:r>
              <a:rPr lang="en-GB" sz="3200" b="1" i="1" dirty="0" err="1"/>
              <a:t>Anisoplia</a:t>
            </a:r>
            <a:r>
              <a:rPr lang="en-GB" sz="3200" b="1" i="1" dirty="0"/>
              <a:t> </a:t>
            </a:r>
            <a:r>
              <a:rPr lang="en-GB" sz="3200" b="1" i="1" dirty="0" err="1"/>
              <a:t>austriaca</a:t>
            </a:r>
            <a:r>
              <a:rPr lang="en-GB" sz="3200" dirty="0"/>
              <a:t>, a cereal beetle parasite.</a:t>
            </a:r>
            <a:endParaRPr lang="en-US" sz="32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999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7531"/>
          <a:stretch/>
        </p:blipFill>
        <p:spPr>
          <a:xfrm>
            <a:off x="6338316" y="1904281"/>
            <a:ext cx="5074070" cy="427268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249" y="450166"/>
            <a:ext cx="10353822" cy="60491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latin typeface="Arial Rounded MT Bold" panose="020F0704030504030204" pitchFamily="34" charset="0"/>
              </a:rPr>
              <a:t>Types of Bio-control agents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b="1" u="sng" dirty="0"/>
              <a:t>Entomophagous insects: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GB" dirty="0"/>
              <a:t>These are the main agents used </a:t>
            </a:r>
          </a:p>
          <a:p>
            <a:pPr marL="0" indent="0">
              <a:buNone/>
            </a:pPr>
            <a:r>
              <a:rPr lang="en-GB" dirty="0"/>
              <a:t>    in biological control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/>
              <a:t>Two types:</a:t>
            </a:r>
          </a:p>
          <a:p>
            <a:pPr marL="0" indent="0">
              <a:buNone/>
            </a:pPr>
            <a:endParaRPr lang="en-GB" b="1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Predators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Parasitoids</a:t>
            </a:r>
          </a:p>
        </p:txBody>
      </p:sp>
    </p:spTree>
    <p:extLst>
      <p:ext uri="{BB962C8B-B14F-4D97-AF65-F5344CB8AC3E}">
        <p14:creationId xmlns:p14="http://schemas.microsoft.com/office/powerpoint/2010/main" val="282369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3" r="2" b="2"/>
          <a:stretch/>
        </p:blipFill>
        <p:spPr>
          <a:xfrm>
            <a:off x="8498441" y="0"/>
            <a:ext cx="3693559" cy="31102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691" y="337625"/>
            <a:ext cx="11493305" cy="6372664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en-GB" sz="3200" dirty="0">
                <a:latin typeface="Arial Rounded MT Bold" panose="020F0704030504030204" pitchFamily="34" charset="0"/>
              </a:rPr>
              <a:t>Predators</a:t>
            </a:r>
          </a:p>
          <a:p>
            <a:pPr marL="0" indent="0">
              <a:lnSpc>
                <a:spcPct val="70000"/>
              </a:lnSpc>
              <a:buNone/>
            </a:pPr>
            <a:endParaRPr lang="en-GB" sz="1700" dirty="0">
              <a:latin typeface="Arial Rounded MT Bold" panose="020F0704030504030204" pitchFamily="34" charset="0"/>
            </a:endParaRPr>
          </a:p>
          <a:p>
            <a:pPr>
              <a:lnSpc>
                <a:spcPct val="70000"/>
              </a:lnSpc>
            </a:pPr>
            <a:r>
              <a:rPr lang="en-US" dirty="0"/>
              <a:t>Organism that captures and eats another organism 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dirty="0"/>
              <a:t>   (the prey)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Usually </a:t>
            </a:r>
            <a:r>
              <a:rPr lang="en-US" b="1" dirty="0"/>
              <a:t>larger</a:t>
            </a:r>
            <a:r>
              <a:rPr lang="en-US" dirty="0"/>
              <a:t> than their prey</a:t>
            </a:r>
          </a:p>
          <a:p>
            <a:pPr>
              <a:lnSpc>
                <a:spcPct val="70000"/>
              </a:lnSpc>
            </a:pPr>
            <a:endParaRPr lang="en-US" dirty="0"/>
          </a:p>
          <a:p>
            <a:pPr>
              <a:lnSpc>
                <a:spcPct val="70000"/>
              </a:lnSpc>
            </a:pPr>
            <a:r>
              <a:rPr lang="en-US" dirty="0"/>
              <a:t>Death of the prey is usually immediately after capture</a:t>
            </a:r>
            <a:endParaRPr lang="en-GB" b="1" dirty="0"/>
          </a:p>
          <a:p>
            <a:pPr>
              <a:lnSpc>
                <a:spcPct val="70000"/>
              </a:lnSpc>
            </a:pPr>
            <a:endParaRPr lang="en-GB" b="1" dirty="0"/>
          </a:p>
          <a:p>
            <a:pPr>
              <a:lnSpc>
                <a:spcPct val="70000"/>
              </a:lnSpc>
            </a:pPr>
            <a:r>
              <a:rPr lang="en-GB" b="1" u="sng" dirty="0"/>
              <a:t>Specialist predators</a:t>
            </a:r>
            <a:r>
              <a:rPr lang="en-GB" dirty="0"/>
              <a:t>           live on one or on a small number of species.</a:t>
            </a:r>
            <a:endParaRPr lang="en-US" dirty="0"/>
          </a:p>
          <a:p>
            <a:pPr>
              <a:lnSpc>
                <a:spcPct val="70000"/>
              </a:lnSpc>
            </a:pPr>
            <a:r>
              <a:rPr lang="en-GB" b="1" u="sng" dirty="0"/>
              <a:t>General (polyphagous)</a:t>
            </a:r>
            <a:r>
              <a:rPr lang="en-GB" b="1" dirty="0"/>
              <a:t>     </a:t>
            </a:r>
            <a:r>
              <a:rPr lang="en-GB" dirty="0"/>
              <a:t> which can live on several species.</a:t>
            </a:r>
          </a:p>
          <a:p>
            <a:pPr>
              <a:lnSpc>
                <a:spcPct val="70000"/>
              </a:lnSpc>
            </a:pPr>
            <a:endParaRPr lang="en-GB" dirty="0"/>
          </a:p>
          <a:p>
            <a:pPr>
              <a:lnSpc>
                <a:spcPct val="70000"/>
              </a:lnSpc>
            </a:pPr>
            <a:r>
              <a:rPr lang="en-GB" dirty="0"/>
              <a:t>The polyphagous species are considered </a:t>
            </a:r>
            <a:r>
              <a:rPr lang="en-GB" b="1" dirty="0"/>
              <a:t>less suitable </a:t>
            </a:r>
            <a:r>
              <a:rPr lang="en-GB" dirty="0"/>
              <a:t>than </a:t>
            </a:r>
            <a:r>
              <a:rPr lang="en-GB" dirty="0" err="1"/>
              <a:t>monophagous</a:t>
            </a:r>
            <a:r>
              <a:rPr lang="en-GB" dirty="0"/>
              <a:t> species, because they are less likely to concentrate feeding on pest species in the presence of an abundant alternative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921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234" y="576774"/>
            <a:ext cx="11408898" cy="5922499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rial Rounded MT Bold" panose="020F0704030504030204" pitchFamily="34" charset="0"/>
              </a:rPr>
              <a:t>Examples</a:t>
            </a:r>
          </a:p>
          <a:p>
            <a:pPr marL="0" indent="0">
              <a:buNone/>
            </a:pPr>
            <a:endParaRPr lang="en-US" dirty="0">
              <a:latin typeface="Arial Rounded MT Bold" panose="020F0704030504030204" pitchFamily="34" charset="0"/>
            </a:endParaRPr>
          </a:p>
          <a:p>
            <a:pPr marL="0" indent="0">
              <a:buNone/>
            </a:pPr>
            <a:endParaRPr lang="en-US" dirty="0">
              <a:latin typeface="Arial Rounded MT Bold" panose="020F07040305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56" y="3774683"/>
            <a:ext cx="5181827" cy="30806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083" y="4060836"/>
            <a:ext cx="3582712" cy="27678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" y="3979472"/>
            <a:ext cx="3374375" cy="29002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478" y="247390"/>
            <a:ext cx="4178654" cy="36238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08" y="734401"/>
            <a:ext cx="4904423" cy="291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73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379829"/>
            <a:ext cx="7455877" cy="6478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 Rounded MT Bold" panose="020F0704030504030204" pitchFamily="34" charset="0"/>
              </a:rPr>
              <a:t>Predators in forests</a:t>
            </a:r>
          </a:p>
          <a:p>
            <a:pPr marL="0" indent="0">
              <a:buNone/>
            </a:pPr>
            <a:endParaRPr lang="en-US" dirty="0">
              <a:latin typeface="Arial Rounded MT Bold" panose="020F0704030504030204" pitchFamily="34" charset="0"/>
            </a:endParaRPr>
          </a:p>
          <a:p>
            <a:r>
              <a:rPr lang="en-GB" dirty="0"/>
              <a:t>Medina and Barbosa are the predators of small and large larvae of </a:t>
            </a:r>
            <a:r>
              <a:rPr lang="en-GB" b="1" dirty="0"/>
              <a:t>Tussock moth</a:t>
            </a:r>
          </a:p>
          <a:p>
            <a:pPr marL="0" indent="0">
              <a:buNone/>
            </a:pPr>
            <a:endParaRPr lang="en-US" dirty="0"/>
          </a:p>
          <a:p>
            <a:r>
              <a:rPr lang="en-GB" b="1" dirty="0"/>
              <a:t>Defoliating leaf beetles</a:t>
            </a:r>
            <a:r>
              <a:rPr lang="en-GB" dirty="0"/>
              <a:t> have a large number of predators (birds, lady bird beetle, solider beetle which feed on the young larvae</a:t>
            </a:r>
          </a:p>
          <a:p>
            <a:endParaRPr lang="en-US" dirty="0"/>
          </a:p>
          <a:p>
            <a:r>
              <a:rPr lang="en-GB" dirty="0"/>
              <a:t>Range land </a:t>
            </a:r>
            <a:r>
              <a:rPr lang="en-GB" b="1" dirty="0"/>
              <a:t>surface grass hoppers </a:t>
            </a:r>
            <a:r>
              <a:rPr lang="en-GB" dirty="0"/>
              <a:t>have most important egg predators: bee flies, blister beetle, ground beetle and cricket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517" y="3900574"/>
            <a:ext cx="3979985" cy="29574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573" y="80228"/>
            <a:ext cx="3995929" cy="374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09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751</Words>
  <Application>Microsoft Office PowerPoint</Application>
  <PresentationFormat>Custom</PresentationFormat>
  <Paragraphs>198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Biological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Entomopathogenic viruses in forests </vt:lpstr>
      <vt:lpstr>PowerPoint Presentation</vt:lpstr>
      <vt:lpstr>Entomopathogenic viruses in forests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zahid</dc:creator>
  <cp:lastModifiedBy>Sajjad Ali</cp:lastModifiedBy>
  <cp:revision>71</cp:revision>
  <dcterms:created xsi:type="dcterms:W3CDTF">2017-01-06T00:21:09Z</dcterms:created>
  <dcterms:modified xsi:type="dcterms:W3CDTF">2017-01-24T17:54:56Z</dcterms:modified>
</cp:coreProperties>
</file>