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8" r:id="rId19"/>
    <p:sldId id="279" r:id="rId20"/>
    <p:sldId id="281" r:id="rId21"/>
    <p:sldId id="282" r:id="rId22"/>
    <p:sldId id="283" r:id="rId23"/>
    <p:sldId id="284" r:id="rId24"/>
    <p:sldId id="285" r:id="rId25"/>
    <p:sldId id="276"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65" autoAdjust="0"/>
    <p:restoredTop sz="94660"/>
  </p:normalViewPr>
  <p:slideViewPr>
    <p:cSldViewPr>
      <p:cViewPr varScale="1">
        <p:scale>
          <a:sx n="80" d="100"/>
          <a:sy n="80" d="100"/>
        </p:scale>
        <p:origin x="1140"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E5F5AF2-51F8-4362-8A29-24B294F37BCE}" type="datetimeFigureOut">
              <a:rPr lang="en-US" smtClean="0"/>
              <a:pPr/>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4DCEF-4291-4CDA-904B-1C9657D18FD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5F5AF2-51F8-4362-8A29-24B294F37BCE}" type="datetimeFigureOut">
              <a:rPr lang="en-US" smtClean="0"/>
              <a:pPr/>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4DCEF-4291-4CDA-904B-1C9657D18F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5F5AF2-51F8-4362-8A29-24B294F37BCE}" type="datetimeFigureOut">
              <a:rPr lang="en-US" smtClean="0"/>
              <a:pPr/>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4DCEF-4291-4CDA-904B-1C9657D18FD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5F5AF2-51F8-4362-8A29-24B294F37BCE}" type="datetimeFigureOut">
              <a:rPr lang="en-US" smtClean="0"/>
              <a:pPr/>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4DCEF-4291-4CDA-904B-1C9657D18FD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5F5AF2-51F8-4362-8A29-24B294F37BCE}" type="datetimeFigureOut">
              <a:rPr lang="en-US" smtClean="0"/>
              <a:pPr/>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4DCEF-4291-4CDA-904B-1C9657D18F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E5F5AF2-51F8-4362-8A29-24B294F37BCE}" type="datetimeFigureOut">
              <a:rPr lang="en-US" smtClean="0"/>
              <a:pPr/>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4DCEF-4291-4CDA-904B-1C9657D18F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E5F5AF2-51F8-4362-8A29-24B294F37BCE}" type="datetimeFigureOut">
              <a:rPr lang="en-US" smtClean="0"/>
              <a:pPr/>
              <a:t>1/13/2017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04DCEF-4291-4CDA-904B-1C9657D18F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E5F5AF2-51F8-4362-8A29-24B294F37BCE}" type="datetimeFigureOut">
              <a:rPr lang="en-US" smtClean="0"/>
              <a:pPr/>
              <a:t>1/13/2017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04DCEF-4291-4CDA-904B-1C9657D18F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5F5AF2-51F8-4362-8A29-24B294F37BCE}" type="datetimeFigureOut">
              <a:rPr lang="en-US" smtClean="0"/>
              <a:pPr/>
              <a:t>1/13/2017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04DCEF-4291-4CDA-904B-1C9657D18FD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5F5AF2-51F8-4362-8A29-24B294F37BCE}" type="datetimeFigureOut">
              <a:rPr lang="en-US" smtClean="0"/>
              <a:pPr/>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4DCEF-4291-4CDA-904B-1C9657D18F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5F5AF2-51F8-4362-8A29-24B294F37BCE}" type="datetimeFigureOut">
              <a:rPr lang="en-US" smtClean="0"/>
              <a:pPr/>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4DCEF-4291-4CDA-904B-1C9657D18FD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5F5AF2-51F8-4362-8A29-24B294F37BCE}" type="datetimeFigureOut">
              <a:rPr lang="en-US" smtClean="0"/>
              <a:pPr/>
              <a:t>1/13/2017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04DCEF-4291-4CDA-904B-1C9657D18F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772400" cy="4191000"/>
          </a:xfrm>
        </p:spPr>
        <p:txBody>
          <a:bodyPr>
            <a:normAutofit/>
          </a:bodyPr>
          <a:lstStyle/>
          <a:p>
            <a:r>
              <a:rPr lang="en-US" sz="5400" dirty="0" smtClean="0"/>
              <a:t>INSECT PEST MANAGEMENT AT NURSERY STAGES </a:t>
            </a:r>
            <a:endParaRPr lang="en-US" sz="5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85800"/>
          </a:xfrm>
        </p:spPr>
        <p:txBody>
          <a:bodyPr>
            <a:normAutofit fontScale="90000"/>
          </a:bodyPr>
          <a:lstStyle/>
          <a:p>
            <a:r>
              <a:rPr lang="en-US" dirty="0" smtClean="0"/>
              <a:t>DATEFOLIATING CATERPILLAR</a:t>
            </a:r>
            <a:endParaRPr lang="en-US" dirty="0"/>
          </a:p>
        </p:txBody>
      </p:sp>
      <p:sp>
        <p:nvSpPr>
          <p:cNvPr id="3" name="Content Placeholder 2"/>
          <p:cNvSpPr>
            <a:spLocks noGrp="1"/>
          </p:cNvSpPr>
          <p:nvPr>
            <p:ph idx="1"/>
          </p:nvPr>
        </p:nvSpPr>
        <p:spPr>
          <a:xfrm>
            <a:off x="457200" y="770906"/>
            <a:ext cx="8229600" cy="6087094"/>
          </a:xfrm>
        </p:spPr>
        <p:txBody>
          <a:bodyPr/>
          <a:lstStyle/>
          <a:p>
            <a:r>
              <a:rPr lang="en-US" dirty="0" smtClean="0"/>
              <a:t>Larva defoliate the nursery plant and feed on them.</a:t>
            </a:r>
          </a:p>
          <a:p>
            <a:r>
              <a:rPr lang="en-US" dirty="0" smtClean="0"/>
              <a:t>Young caterpillar eat the chlorophyll tissue of plant.</a:t>
            </a:r>
          </a:p>
          <a:p>
            <a:r>
              <a:rPr lang="en-US" dirty="0" smtClean="0"/>
              <a:t>Mostly attack near the margin of plant.</a:t>
            </a:r>
          </a:p>
          <a:p>
            <a:r>
              <a:rPr lang="en-US" dirty="0"/>
              <a:t> </a:t>
            </a:r>
            <a:r>
              <a:rPr lang="en-US" dirty="0" smtClean="0"/>
              <a:t>The major economic damage come from defoliation of ornamental nursery stock.</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5400" y="4551218"/>
            <a:ext cx="7010400" cy="22860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706" y="31668"/>
            <a:ext cx="8229600" cy="639762"/>
          </a:xfrm>
        </p:spPr>
        <p:txBody>
          <a:bodyPr>
            <a:normAutofit fontScale="90000"/>
          </a:bodyPr>
          <a:lstStyle/>
          <a:p>
            <a:r>
              <a:rPr lang="en-US" dirty="0" smtClean="0"/>
              <a:t>LEAF TIERS OR ROLLERS</a:t>
            </a:r>
            <a:endParaRPr lang="en-US" dirty="0"/>
          </a:p>
        </p:txBody>
      </p:sp>
      <p:sp>
        <p:nvSpPr>
          <p:cNvPr id="3" name="Content Placeholder 2"/>
          <p:cNvSpPr>
            <a:spLocks noGrp="1"/>
          </p:cNvSpPr>
          <p:nvPr>
            <p:ph idx="1"/>
          </p:nvPr>
        </p:nvSpPr>
        <p:spPr>
          <a:xfrm>
            <a:off x="123206" y="671430"/>
            <a:ext cx="8610600" cy="6186570"/>
          </a:xfrm>
        </p:spPr>
        <p:txBody>
          <a:bodyPr/>
          <a:lstStyle/>
          <a:p>
            <a:r>
              <a:rPr lang="en-US" dirty="0" smtClean="0"/>
              <a:t>This type of damage is very common in nurseries and sometime be severe.</a:t>
            </a:r>
          </a:p>
          <a:p>
            <a:r>
              <a:rPr lang="en-US" dirty="0" smtClean="0"/>
              <a:t>In central and west </a:t>
            </a:r>
            <a:r>
              <a:rPr lang="en-US" dirty="0" err="1" smtClean="0"/>
              <a:t>africa</a:t>
            </a:r>
            <a:r>
              <a:rPr lang="en-US" dirty="0" smtClean="0"/>
              <a:t> the </a:t>
            </a:r>
            <a:r>
              <a:rPr lang="en-US" err="1" smtClean="0"/>
              <a:t>pyralid</a:t>
            </a:r>
            <a:r>
              <a:rPr lang="en-US" smtClean="0"/>
              <a:t> moth is </a:t>
            </a:r>
            <a:r>
              <a:rPr lang="en-US" dirty="0" smtClean="0"/>
              <a:t>wide spread in low land rainforest of Nigeria.</a:t>
            </a:r>
          </a:p>
          <a:p>
            <a:r>
              <a:rPr lang="en-US" dirty="0" smtClean="0"/>
              <a:t>Eggs are laid on the upper surface of leaflets.</a:t>
            </a:r>
          </a:p>
          <a:p>
            <a:r>
              <a:rPr lang="en-US" dirty="0" smtClean="0"/>
              <a:t>Damage in one Eucalyptus nursery </a:t>
            </a:r>
            <a:r>
              <a:rPr lang="en-US" smtClean="0"/>
              <a:t>in Ghana.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3962400"/>
            <a:ext cx="7239000" cy="25908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532" y="76200"/>
            <a:ext cx="8229600" cy="639762"/>
          </a:xfrm>
        </p:spPr>
        <p:txBody>
          <a:bodyPr>
            <a:normAutofit fontScale="90000"/>
          </a:bodyPr>
          <a:lstStyle/>
          <a:p>
            <a:r>
              <a:rPr lang="en-US" dirty="0" smtClean="0"/>
              <a:t>PSYLLIDS</a:t>
            </a:r>
            <a:endParaRPr lang="en-US" dirty="0"/>
          </a:p>
        </p:txBody>
      </p:sp>
      <p:sp>
        <p:nvSpPr>
          <p:cNvPr id="3" name="Content Placeholder 2"/>
          <p:cNvSpPr>
            <a:spLocks noGrp="1"/>
          </p:cNvSpPr>
          <p:nvPr>
            <p:ph idx="1"/>
          </p:nvPr>
        </p:nvSpPr>
        <p:spPr>
          <a:xfrm>
            <a:off x="304800" y="715962"/>
            <a:ext cx="8229600" cy="6142038"/>
          </a:xfrm>
        </p:spPr>
        <p:txBody>
          <a:bodyPr>
            <a:normAutofit/>
          </a:bodyPr>
          <a:lstStyle/>
          <a:p>
            <a:r>
              <a:rPr lang="en-US" dirty="0" smtClean="0"/>
              <a:t>Sap sucking </a:t>
            </a:r>
            <a:r>
              <a:rPr lang="en-US" dirty="0" err="1" smtClean="0"/>
              <a:t>psyllids</a:t>
            </a:r>
            <a:r>
              <a:rPr lang="en-US" dirty="0" smtClean="0"/>
              <a:t> can be significant pests of nursery </a:t>
            </a:r>
          </a:p>
          <a:p>
            <a:r>
              <a:rPr lang="en-US" smtClean="0"/>
              <a:t>The </a:t>
            </a:r>
            <a:r>
              <a:rPr lang="en-US" dirty="0" smtClean="0"/>
              <a:t>nymph live in colonies of 10 – 20 individual and pass through 5 </a:t>
            </a:r>
            <a:r>
              <a:rPr lang="en-US" dirty="0" err="1" smtClean="0"/>
              <a:t>instar</a:t>
            </a:r>
            <a:r>
              <a:rPr lang="en-US" dirty="0" smtClean="0"/>
              <a:t> stages.</a:t>
            </a:r>
          </a:p>
          <a:p>
            <a:r>
              <a:rPr lang="en-US" dirty="0" smtClean="0"/>
              <a:t>The leaves are to curl roll and later turn yellow or brown </a:t>
            </a:r>
          </a:p>
          <a:p>
            <a:r>
              <a:rPr lang="en-US" dirty="0" smtClean="0"/>
              <a:t>Attack can result in die and stunted growth.</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00" y="4572000"/>
            <a:ext cx="3200400" cy="21844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39762"/>
          </a:xfrm>
        </p:spPr>
        <p:txBody>
          <a:bodyPr>
            <a:normAutofit fontScale="90000"/>
          </a:bodyPr>
          <a:lstStyle/>
          <a:p>
            <a:r>
              <a:rPr lang="en-US" dirty="0" smtClean="0"/>
              <a:t>GALL WASPS</a:t>
            </a:r>
            <a:endParaRPr lang="en-US" dirty="0"/>
          </a:p>
        </p:txBody>
      </p:sp>
      <p:sp>
        <p:nvSpPr>
          <p:cNvPr id="3" name="Content Placeholder 2"/>
          <p:cNvSpPr>
            <a:spLocks noGrp="1"/>
          </p:cNvSpPr>
          <p:nvPr>
            <p:ph idx="1"/>
          </p:nvPr>
        </p:nvSpPr>
        <p:spPr>
          <a:xfrm>
            <a:off x="152400" y="792162"/>
            <a:ext cx="8686800" cy="6065838"/>
          </a:xfrm>
        </p:spPr>
        <p:txBody>
          <a:bodyPr/>
          <a:lstStyle/>
          <a:p>
            <a:r>
              <a:rPr lang="en-US" dirty="0" smtClean="0"/>
              <a:t>Gall wasps most commonly cause galls on the leaf blade, midrib, petiole and stem.</a:t>
            </a:r>
          </a:p>
          <a:p>
            <a:r>
              <a:rPr lang="en-US" dirty="0" smtClean="0"/>
              <a:t>Stunted growth and sometime death of plant </a:t>
            </a:r>
          </a:p>
          <a:p>
            <a:r>
              <a:rPr lang="en-US" dirty="0" smtClean="0"/>
              <a:t>Survey carried out in various nurseries in </a:t>
            </a:r>
            <a:r>
              <a:rPr lang="en-US" dirty="0" err="1" smtClean="0"/>
              <a:t>Gujrat</a:t>
            </a:r>
            <a:r>
              <a:rPr lang="en-US" dirty="0" smtClean="0"/>
              <a:t>, India</a:t>
            </a:r>
            <a:r>
              <a:rPr lang="en-US" dirty="0"/>
              <a: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3657600"/>
            <a:ext cx="4267200" cy="28194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3657601"/>
            <a:ext cx="4267200" cy="28194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39762"/>
          </a:xfrm>
        </p:spPr>
        <p:txBody>
          <a:bodyPr>
            <a:normAutofit fontScale="90000"/>
          </a:bodyPr>
          <a:lstStyle/>
          <a:p>
            <a:r>
              <a:rPr lang="en-US" dirty="0" smtClean="0"/>
              <a:t>MEALYBUGS</a:t>
            </a:r>
            <a:endParaRPr lang="en-US" dirty="0"/>
          </a:p>
        </p:txBody>
      </p:sp>
      <p:sp>
        <p:nvSpPr>
          <p:cNvPr id="3" name="Content Placeholder 2"/>
          <p:cNvSpPr>
            <a:spLocks noGrp="1"/>
          </p:cNvSpPr>
          <p:nvPr>
            <p:ph idx="1"/>
          </p:nvPr>
        </p:nvSpPr>
        <p:spPr>
          <a:xfrm>
            <a:off x="440377" y="792162"/>
            <a:ext cx="8229600" cy="6065838"/>
          </a:xfrm>
        </p:spPr>
        <p:txBody>
          <a:bodyPr/>
          <a:lstStyle/>
          <a:p>
            <a:r>
              <a:rPr lang="en-US" dirty="0" smtClean="0"/>
              <a:t>Mealy bugs are free living insect and there bodies may be covered with fine powder or meal.</a:t>
            </a:r>
          </a:p>
          <a:p>
            <a:r>
              <a:rPr lang="en-US" dirty="0" smtClean="0"/>
              <a:t>The female are sap sucking but the male have no functioning mouth parts.</a:t>
            </a:r>
          </a:p>
          <a:p>
            <a:r>
              <a:rPr lang="en-US" dirty="0" err="1" smtClean="0"/>
              <a:t>Mealybug</a:t>
            </a:r>
            <a:r>
              <a:rPr lang="en-US" dirty="0" smtClean="0"/>
              <a:t> can attack on root, stem leaves and fruit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0" y="4170837"/>
            <a:ext cx="1828800" cy="265747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229600" cy="762000"/>
          </a:xfrm>
        </p:spPr>
        <p:txBody>
          <a:bodyPr/>
          <a:lstStyle/>
          <a:p>
            <a:r>
              <a:rPr lang="en-US" dirty="0" smtClean="0"/>
              <a:t>SCALES</a:t>
            </a:r>
            <a:endParaRPr lang="en-US" dirty="0"/>
          </a:p>
        </p:txBody>
      </p:sp>
      <p:sp>
        <p:nvSpPr>
          <p:cNvPr id="3" name="Content Placeholder 2"/>
          <p:cNvSpPr>
            <a:spLocks noGrp="1"/>
          </p:cNvSpPr>
          <p:nvPr>
            <p:ph idx="1"/>
          </p:nvPr>
        </p:nvSpPr>
        <p:spPr>
          <a:xfrm>
            <a:off x="304800" y="838200"/>
            <a:ext cx="8229600" cy="6019800"/>
          </a:xfrm>
        </p:spPr>
        <p:txBody>
          <a:bodyPr/>
          <a:lstStyle/>
          <a:p>
            <a:r>
              <a:rPr lang="en-US" dirty="0" smtClean="0"/>
              <a:t>The young crawlers are highly mobile and seek feeding sites on host plant.</a:t>
            </a:r>
          </a:p>
          <a:p>
            <a:r>
              <a:rPr lang="en-US" dirty="0" smtClean="0"/>
              <a:t>There feeding can reduce tree </a:t>
            </a:r>
            <a:r>
              <a:rPr lang="en-US" dirty="0" err="1" smtClean="0"/>
              <a:t>vigour</a:t>
            </a:r>
            <a:r>
              <a:rPr lang="en-US" dirty="0" smtClean="0"/>
              <a:t> and cause mortality </a:t>
            </a:r>
          </a:p>
          <a:p>
            <a:r>
              <a:rPr lang="en-US" dirty="0" smtClean="0"/>
              <a:t>5 month after planting 16% of seedling were dead and another 47% infested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399" y="3962400"/>
            <a:ext cx="7543801" cy="2871849"/>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33646"/>
            <a:ext cx="8229600" cy="652153"/>
          </a:xfrm>
        </p:spPr>
        <p:txBody>
          <a:bodyPr>
            <a:normAutofit fontScale="90000"/>
          </a:bodyPr>
          <a:lstStyle/>
          <a:p>
            <a:r>
              <a:rPr lang="en-US" dirty="0" smtClean="0"/>
              <a:t>TERMITES</a:t>
            </a:r>
            <a:endParaRPr lang="en-US" dirty="0"/>
          </a:p>
        </p:txBody>
      </p:sp>
      <p:sp>
        <p:nvSpPr>
          <p:cNvPr id="3" name="Content Placeholder 2"/>
          <p:cNvSpPr>
            <a:spLocks noGrp="1"/>
          </p:cNvSpPr>
          <p:nvPr>
            <p:ph idx="1"/>
          </p:nvPr>
        </p:nvSpPr>
        <p:spPr>
          <a:xfrm>
            <a:off x="114300" y="838200"/>
            <a:ext cx="8839200" cy="5943600"/>
          </a:xfrm>
        </p:spPr>
        <p:txBody>
          <a:bodyPr>
            <a:normAutofit/>
          </a:bodyPr>
          <a:lstStyle/>
          <a:p>
            <a:r>
              <a:rPr lang="en-US" dirty="0" smtClean="0"/>
              <a:t>Termite damage is common in forest </a:t>
            </a:r>
            <a:r>
              <a:rPr lang="en-US" dirty="0" err="1" smtClean="0"/>
              <a:t>nusery</a:t>
            </a:r>
            <a:r>
              <a:rPr lang="en-US" dirty="0" smtClean="0"/>
              <a:t> in several countries.</a:t>
            </a:r>
            <a:endParaRPr lang="en-US" dirty="0"/>
          </a:p>
          <a:p>
            <a:r>
              <a:rPr lang="en-US" dirty="0" smtClean="0"/>
              <a:t>They damage the root system below the ground level by  hollowing out or ring barking the taproot, leading ultimately to death of seedling.</a:t>
            </a:r>
          </a:p>
          <a:p>
            <a:r>
              <a:rPr lang="en-US" dirty="0" err="1" smtClean="0"/>
              <a:t>Thakur</a:t>
            </a:r>
            <a:r>
              <a:rPr lang="en-US" dirty="0" smtClean="0"/>
              <a:t> 1992 record 80% mortality of </a:t>
            </a:r>
            <a:r>
              <a:rPr lang="en-US" i="1" dirty="0" err="1" smtClean="0"/>
              <a:t>casuarina</a:t>
            </a:r>
            <a:r>
              <a:rPr lang="en-US" i="1" dirty="0" smtClean="0"/>
              <a:t> </a:t>
            </a:r>
            <a:r>
              <a:rPr lang="en-US" dirty="0" smtClean="0"/>
              <a:t>seedling and 10-30% mortality of </a:t>
            </a:r>
            <a:r>
              <a:rPr lang="en-US" i="1" dirty="0" err="1" smtClean="0"/>
              <a:t>A.nilotica</a:t>
            </a:r>
            <a:r>
              <a:rPr lang="en-US" i="1" dirty="0" smtClean="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67200" y="4495800"/>
            <a:ext cx="4716483" cy="22860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668"/>
            <a:ext cx="8229600" cy="792162"/>
          </a:xfrm>
        </p:spPr>
        <p:txBody>
          <a:bodyPr/>
          <a:lstStyle/>
          <a:p>
            <a:r>
              <a:rPr lang="en-US" dirty="0" smtClean="0"/>
              <a:t>DAMAGE BY NURSERY CHEMICALS</a:t>
            </a:r>
            <a:endParaRPr lang="en-US" dirty="0"/>
          </a:p>
        </p:txBody>
      </p:sp>
      <p:sp>
        <p:nvSpPr>
          <p:cNvPr id="3" name="Content Placeholder 2"/>
          <p:cNvSpPr>
            <a:spLocks noGrp="1"/>
          </p:cNvSpPr>
          <p:nvPr>
            <p:ph idx="1"/>
          </p:nvPr>
        </p:nvSpPr>
        <p:spPr>
          <a:xfrm>
            <a:off x="228600" y="1371600"/>
            <a:ext cx="8686800" cy="5105400"/>
          </a:xfrm>
        </p:spPr>
        <p:txBody>
          <a:bodyPr>
            <a:normAutofit fontScale="92500" lnSpcReduction="10000"/>
          </a:bodyPr>
          <a:lstStyle/>
          <a:p>
            <a:r>
              <a:rPr lang="en-US" dirty="0" smtClean="0"/>
              <a:t>A wide range of chemicals is used in forest nurseries such chemicals include fumigants for soil sterilization, herbicides, fungicides, </a:t>
            </a:r>
            <a:r>
              <a:rPr lang="en-US" dirty="0" err="1" smtClean="0"/>
              <a:t>insecticides,fertilizers</a:t>
            </a:r>
            <a:r>
              <a:rPr lang="en-US" dirty="0" smtClean="0"/>
              <a:t>. </a:t>
            </a:r>
          </a:p>
          <a:p>
            <a:r>
              <a:rPr lang="en-US" dirty="0" smtClean="0"/>
              <a:t>Many of these chemical can damage plant if use </a:t>
            </a:r>
            <a:r>
              <a:rPr lang="en-US" dirty="0" err="1" smtClean="0"/>
              <a:t>continously</a:t>
            </a:r>
            <a:r>
              <a:rPr lang="en-US" dirty="0" smtClean="0"/>
              <a:t> and some plants are more sensitive than other to certain chemical</a:t>
            </a:r>
          </a:p>
          <a:p>
            <a:r>
              <a:rPr lang="en-US" dirty="0" smtClean="0"/>
              <a:t>Another source of accidental chemical damage to plant in nursery is use of the age plant in the nursery is use of same species of equipment for spraying insecticide as the use for spraying herbicides.</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9283" y="-8906"/>
            <a:ext cx="7772400" cy="914400"/>
          </a:xfrm>
        </p:spPr>
        <p:txBody>
          <a:bodyPr>
            <a:normAutofit fontScale="90000"/>
          </a:bodyPr>
          <a:lstStyle/>
          <a:p>
            <a:r>
              <a:rPr lang="en-US" dirty="0" smtClean="0"/>
              <a:t>MANAGEMENT OF NURSERY PEST</a:t>
            </a:r>
            <a:endParaRPr lang="en-US" dirty="0"/>
          </a:p>
        </p:txBody>
      </p:sp>
      <p:sp>
        <p:nvSpPr>
          <p:cNvPr id="3" name="Subtitle 2"/>
          <p:cNvSpPr>
            <a:spLocks noGrp="1"/>
          </p:cNvSpPr>
          <p:nvPr>
            <p:ph type="subTitle" idx="1"/>
          </p:nvPr>
        </p:nvSpPr>
        <p:spPr>
          <a:xfrm>
            <a:off x="0" y="1219200"/>
            <a:ext cx="9144000" cy="5638800"/>
          </a:xfrm>
        </p:spPr>
        <p:txBody>
          <a:bodyPr>
            <a:normAutofit/>
          </a:bodyPr>
          <a:lstStyle/>
          <a:p>
            <a:pPr algn="l"/>
            <a:r>
              <a:rPr lang="en-US" sz="2800" u="sng" dirty="0" smtClean="0">
                <a:solidFill>
                  <a:schemeClr val="tx1"/>
                </a:solidFill>
              </a:rPr>
              <a:t>PHYSICAL/ MECHANICAL CONTROL:</a:t>
            </a:r>
          </a:p>
          <a:p>
            <a:pPr algn="l"/>
            <a:endParaRPr lang="en-US" sz="2800" dirty="0">
              <a:solidFill>
                <a:schemeClr val="tx1"/>
              </a:solidFill>
            </a:endParaRPr>
          </a:p>
          <a:p>
            <a:pPr algn="l"/>
            <a:r>
              <a:rPr lang="en-US" sz="2800" dirty="0" smtClean="0">
                <a:solidFill>
                  <a:schemeClr val="tx1"/>
                </a:solidFill>
              </a:rPr>
              <a:t>Most simple and effective method of control of pest is handpicking, barriers.</a:t>
            </a:r>
          </a:p>
          <a:p>
            <a:pPr algn="l"/>
            <a:endParaRPr lang="en-US" sz="2800" dirty="0" smtClean="0">
              <a:solidFill>
                <a:schemeClr val="tx1"/>
              </a:solidFill>
            </a:endParaRPr>
          </a:p>
          <a:p>
            <a:pPr algn="l"/>
            <a:r>
              <a:rPr lang="en-US" sz="2800" dirty="0" smtClean="0">
                <a:solidFill>
                  <a:schemeClr val="tx1"/>
                </a:solidFill>
              </a:rPr>
              <a:t>Handpicking is generally employed only in countries where </a:t>
            </a:r>
            <a:r>
              <a:rPr lang="en-US" sz="2800" dirty="0" err="1" smtClean="0">
                <a:solidFill>
                  <a:schemeClr val="tx1"/>
                </a:solidFill>
              </a:rPr>
              <a:t>labour</a:t>
            </a:r>
            <a:r>
              <a:rPr lang="en-US" sz="2800" dirty="0" smtClean="0">
                <a:solidFill>
                  <a:schemeClr val="tx1"/>
                </a:solidFill>
              </a:rPr>
              <a:t> is relatively cheap. </a:t>
            </a:r>
          </a:p>
          <a:p>
            <a:pPr algn="l"/>
            <a:endParaRPr lang="en-US" sz="2800" dirty="0" smtClean="0">
              <a:solidFill>
                <a:schemeClr val="tx1"/>
              </a:solidFill>
            </a:endParaRPr>
          </a:p>
          <a:p>
            <a:pPr algn="l"/>
            <a:r>
              <a:rPr lang="en-US" sz="2800" dirty="0" smtClean="0">
                <a:solidFill>
                  <a:schemeClr val="tx1"/>
                </a:solidFill>
              </a:rPr>
              <a:t>Light trapping is a useful monitoring tool for forecasting pest out breaks in nurseries, but occasionally it is also used for pest management.</a:t>
            </a:r>
          </a:p>
        </p:txBody>
      </p:sp>
    </p:spTree>
    <p:extLst>
      <p:ext uri="{BB962C8B-B14F-4D97-AF65-F5344CB8AC3E}">
        <p14:creationId xmlns:p14="http://schemas.microsoft.com/office/powerpoint/2010/main" val="8197106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781800"/>
          </a:xfrm>
        </p:spPr>
        <p:txBody>
          <a:bodyPr>
            <a:normAutofit/>
          </a:bodyPr>
          <a:lstStyle/>
          <a:p>
            <a:pPr marL="0" indent="0">
              <a:buNone/>
            </a:pPr>
            <a:r>
              <a:rPr lang="en-US" sz="2800" u="sng" dirty="0" smtClean="0"/>
              <a:t>BIOLOGICAL CONTROL AND BIO PESTICIDES</a:t>
            </a:r>
            <a:r>
              <a:rPr lang="en-US" sz="2800" u="sng" dirty="0" smtClean="0"/>
              <a:t>:</a:t>
            </a:r>
            <a:endParaRPr lang="en-US" sz="2800" dirty="0" smtClean="0"/>
          </a:p>
          <a:p>
            <a:r>
              <a:rPr lang="en-US" sz="2800" dirty="0" smtClean="0"/>
              <a:t>Various formulation of B. </a:t>
            </a:r>
            <a:r>
              <a:rPr lang="en-US" sz="2800" dirty="0" err="1" smtClean="0"/>
              <a:t>Thurigiensis</a:t>
            </a:r>
            <a:r>
              <a:rPr lang="en-US" sz="2800" dirty="0" smtClean="0"/>
              <a:t> have been used in control of nursery </a:t>
            </a:r>
            <a:r>
              <a:rPr lang="en-US" sz="2800" dirty="0" smtClean="0"/>
              <a:t>pest.</a:t>
            </a:r>
          </a:p>
          <a:p>
            <a:r>
              <a:rPr lang="en-US" sz="2800" dirty="0" smtClean="0"/>
              <a:t>Parasitic </a:t>
            </a:r>
            <a:r>
              <a:rPr lang="en-US" sz="2800" dirty="0" smtClean="0"/>
              <a:t>nematodes have also been used to control nursery pests such as </a:t>
            </a:r>
          </a:p>
          <a:p>
            <a:pPr marL="0" indent="0">
              <a:buNone/>
            </a:pPr>
            <a:r>
              <a:rPr lang="en-US" sz="2800" dirty="0"/>
              <a:t> </a:t>
            </a:r>
            <a:r>
              <a:rPr lang="en-US" sz="2800" dirty="0" smtClean="0"/>
              <a:t>    White grubs, weevils, leaf miner and </a:t>
            </a:r>
            <a:r>
              <a:rPr lang="en-US" sz="2800" dirty="0" err="1" smtClean="0"/>
              <a:t>thrips</a:t>
            </a:r>
            <a:r>
              <a:rPr lang="en-US" sz="2800" dirty="0" smtClean="0"/>
              <a:t>.</a:t>
            </a:r>
          </a:p>
          <a:p>
            <a:pPr marL="0" indent="0">
              <a:buNone/>
            </a:pPr>
            <a:r>
              <a:rPr lang="en-US" sz="2800" u="sng" dirty="0" smtClean="0"/>
              <a:t>CULTURAL CONTROL:   </a:t>
            </a:r>
            <a:endParaRPr lang="en-US" sz="2800" u="sng" dirty="0" smtClean="0"/>
          </a:p>
          <a:p>
            <a:pPr marL="0" indent="0">
              <a:buNone/>
            </a:pPr>
            <a:r>
              <a:rPr lang="en-US" sz="2800" dirty="0"/>
              <a:t> </a:t>
            </a:r>
            <a:r>
              <a:rPr lang="en-US" sz="2800" dirty="0" smtClean="0"/>
              <a:t>Culture practices have a major influence on pest attack in forest nurseries can be manipulated to prevent or minimize damage.</a:t>
            </a:r>
          </a:p>
          <a:p>
            <a:pPr marL="0" indent="0">
              <a:buNone/>
            </a:pPr>
            <a:r>
              <a:rPr lang="en-US" sz="2800" dirty="0" smtClean="0"/>
              <a:t>White grubs can also be controlled by cultural methods such as the preparation of nursery beds before, and non disturbance of soil during the flight period of adult beetle.</a:t>
            </a:r>
          </a:p>
          <a:p>
            <a:pPr marL="0" indent="0">
              <a:buNone/>
            </a:pPr>
            <a:r>
              <a:rPr lang="en-US" sz="2400" dirty="0" smtClean="0"/>
              <a:t> </a:t>
            </a:r>
          </a:p>
          <a:p>
            <a:endParaRPr lang="en-US" sz="2400" dirty="0"/>
          </a:p>
        </p:txBody>
      </p:sp>
    </p:spTree>
    <p:extLst>
      <p:ext uri="{BB962C8B-B14F-4D97-AF65-F5344CB8AC3E}">
        <p14:creationId xmlns:p14="http://schemas.microsoft.com/office/powerpoint/2010/main" val="1261655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a:bodyPr>
          <a:lstStyle/>
          <a:p>
            <a:r>
              <a:rPr lang="en-US" dirty="0" smtClean="0"/>
              <a:t>The over all objective of any nursery is to produce good quality healthy and abundant stock at low cost.</a:t>
            </a:r>
          </a:p>
          <a:p>
            <a:r>
              <a:rPr lang="en-US" dirty="0" smtClean="0"/>
              <a:t>Forest nurseries occupy very small area in </a:t>
            </a:r>
            <a:r>
              <a:rPr lang="en-US" dirty="0" err="1" smtClean="0"/>
              <a:t>comparision</a:t>
            </a:r>
            <a:r>
              <a:rPr lang="en-US" dirty="0" smtClean="0"/>
              <a:t> with the forests themselves.</a:t>
            </a:r>
          </a:p>
          <a:p>
            <a:r>
              <a:rPr lang="en-US" dirty="0" smtClean="0"/>
              <a:t>This is critical stage in production and mistake made here may have serious </a:t>
            </a:r>
            <a:r>
              <a:rPr lang="en-US" dirty="0" err="1" smtClean="0"/>
              <a:t>consiquense</a:t>
            </a:r>
            <a:r>
              <a:rPr lang="en-US" dirty="0" smtClean="0"/>
              <a:t> later in plantation cycle.</a:t>
            </a:r>
          </a:p>
          <a:p>
            <a:endParaRPr lang="en-US" dirty="0"/>
          </a:p>
          <a:p>
            <a:pPr>
              <a:buNone/>
            </a:pPr>
            <a:endParaRPr lang="en-US" dirty="0"/>
          </a:p>
          <a:p>
            <a:pPr>
              <a:buNone/>
            </a:pPr>
            <a:endParaRPr lang="en-US" dirty="0" smtClean="0"/>
          </a:p>
          <a:p>
            <a:pPr>
              <a:buNone/>
            </a:pPr>
            <a:endParaRPr lang="en-US" dirty="0" smtClean="0"/>
          </a:p>
          <a:p>
            <a:pPr>
              <a:buNone/>
            </a:pPr>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Autofit/>
          </a:bodyPr>
          <a:lstStyle/>
          <a:p>
            <a:r>
              <a:rPr lang="en-US" dirty="0" smtClean="0"/>
              <a:t>CHEMICALS</a:t>
            </a:r>
            <a:endParaRPr lang="en-US" dirty="0"/>
          </a:p>
        </p:txBody>
      </p:sp>
      <p:sp>
        <p:nvSpPr>
          <p:cNvPr id="3" name="Content Placeholder 2"/>
          <p:cNvSpPr>
            <a:spLocks noGrp="1"/>
          </p:cNvSpPr>
          <p:nvPr>
            <p:ph idx="1"/>
          </p:nvPr>
        </p:nvSpPr>
        <p:spPr>
          <a:xfrm>
            <a:off x="0" y="1219200"/>
            <a:ext cx="9144000" cy="5638800"/>
          </a:xfrm>
        </p:spPr>
        <p:txBody>
          <a:bodyPr>
            <a:normAutofit fontScale="92500" lnSpcReduction="10000"/>
          </a:bodyPr>
          <a:lstStyle/>
          <a:p>
            <a:r>
              <a:rPr lang="en-US" dirty="0" smtClean="0"/>
              <a:t>The </a:t>
            </a:r>
            <a:r>
              <a:rPr lang="en-US" sz="3500" dirty="0" smtClean="0"/>
              <a:t>main type of insecticides employed are ;</a:t>
            </a:r>
          </a:p>
          <a:p>
            <a:pPr marL="0" indent="0">
              <a:buNone/>
            </a:pPr>
            <a:r>
              <a:rPr lang="en-US" sz="3500" dirty="0"/>
              <a:t> </a:t>
            </a:r>
            <a:r>
              <a:rPr lang="en-US" sz="3500" dirty="0" smtClean="0"/>
              <a:t>Stomach poison ( usually </a:t>
            </a:r>
            <a:r>
              <a:rPr lang="en-US" sz="3500" dirty="0" err="1" smtClean="0"/>
              <a:t>injested</a:t>
            </a:r>
            <a:r>
              <a:rPr lang="en-US" sz="3500" dirty="0" smtClean="0"/>
              <a:t> as Bates )</a:t>
            </a:r>
          </a:p>
          <a:p>
            <a:pPr marL="0" indent="0">
              <a:buNone/>
            </a:pPr>
            <a:r>
              <a:rPr lang="en-US" sz="3500" dirty="0"/>
              <a:t> </a:t>
            </a:r>
            <a:r>
              <a:rPr lang="en-US" sz="3500" dirty="0" smtClean="0"/>
              <a:t>Contact pesticides that penetrate the body wall to cause death and fumigants, the </a:t>
            </a:r>
            <a:r>
              <a:rPr lang="en-US" sz="3500" dirty="0" err="1" smtClean="0"/>
              <a:t>vapours</a:t>
            </a:r>
            <a:r>
              <a:rPr lang="en-US" sz="3500" dirty="0" smtClean="0"/>
              <a:t> of which enter the pest’s body via spiracles</a:t>
            </a:r>
          </a:p>
          <a:p>
            <a:pPr marL="0" indent="0">
              <a:buNone/>
            </a:pPr>
            <a:r>
              <a:rPr lang="en-US" sz="3500" u="sng" dirty="0" smtClean="0"/>
              <a:t>Insecticides type</a:t>
            </a:r>
            <a:r>
              <a:rPr lang="en-US" sz="3500" dirty="0" smtClean="0"/>
              <a:t>                                </a:t>
            </a:r>
            <a:r>
              <a:rPr lang="en-US" sz="3500" u="sng" dirty="0" smtClean="0"/>
              <a:t>common example </a:t>
            </a:r>
          </a:p>
          <a:p>
            <a:pPr marL="0" indent="0">
              <a:buNone/>
            </a:pPr>
            <a:r>
              <a:rPr lang="en-US" sz="3500" dirty="0" err="1" smtClean="0"/>
              <a:t>Carbamates</a:t>
            </a:r>
            <a:r>
              <a:rPr lang="en-US" sz="3500" dirty="0" smtClean="0"/>
              <a:t>                                         </a:t>
            </a:r>
            <a:r>
              <a:rPr lang="en-US" sz="3500" dirty="0" err="1"/>
              <a:t>A</a:t>
            </a:r>
            <a:r>
              <a:rPr lang="en-US" sz="3500" dirty="0" err="1" smtClean="0"/>
              <a:t>ldicarb</a:t>
            </a:r>
            <a:r>
              <a:rPr lang="en-US" sz="3500" dirty="0" smtClean="0"/>
              <a:t>, </a:t>
            </a:r>
            <a:r>
              <a:rPr lang="en-US" sz="3500" dirty="0" err="1"/>
              <a:t>C</a:t>
            </a:r>
            <a:r>
              <a:rPr lang="en-US" sz="3500" dirty="0" err="1" smtClean="0"/>
              <a:t>arbaryl</a:t>
            </a:r>
            <a:r>
              <a:rPr lang="en-US" sz="3500" dirty="0" smtClean="0"/>
              <a:t> </a:t>
            </a:r>
          </a:p>
          <a:p>
            <a:pPr marL="0" indent="0">
              <a:buNone/>
            </a:pPr>
            <a:r>
              <a:rPr lang="en-US" sz="3500" dirty="0" smtClean="0"/>
              <a:t>Organophosphates                            </a:t>
            </a:r>
            <a:r>
              <a:rPr lang="en-US" sz="3500" dirty="0" err="1" smtClean="0"/>
              <a:t>Malathion</a:t>
            </a:r>
            <a:endParaRPr lang="en-US" sz="3500" dirty="0" smtClean="0"/>
          </a:p>
          <a:p>
            <a:pPr marL="0" indent="0">
              <a:buNone/>
            </a:pPr>
            <a:r>
              <a:rPr lang="en-US" sz="3500" dirty="0" err="1" smtClean="0"/>
              <a:t>Organochlorine</a:t>
            </a:r>
            <a:r>
              <a:rPr lang="en-US" sz="3500" dirty="0" smtClean="0"/>
              <a:t>                                   </a:t>
            </a:r>
            <a:r>
              <a:rPr lang="en-US" sz="3500" dirty="0" smtClean="0"/>
              <a:t>DDT</a:t>
            </a:r>
          </a:p>
          <a:p>
            <a:pPr marL="0" indent="0">
              <a:buNone/>
            </a:pPr>
            <a:r>
              <a:rPr lang="en-US" sz="3500" dirty="0" err="1" smtClean="0"/>
              <a:t>Avermectin</a:t>
            </a:r>
            <a:r>
              <a:rPr lang="en-US" sz="3500" dirty="0" smtClean="0"/>
              <a:t>                                           </a:t>
            </a:r>
            <a:r>
              <a:rPr lang="en-US" sz="3500" dirty="0" err="1" smtClean="0"/>
              <a:t>Abamectin</a:t>
            </a:r>
            <a:endParaRPr lang="en-US" sz="3500" dirty="0" smtClean="0"/>
          </a:p>
          <a:p>
            <a:pPr marL="0" indent="0">
              <a:buNone/>
            </a:pPr>
            <a:endParaRPr lang="en-US" sz="3800" dirty="0"/>
          </a:p>
        </p:txBody>
      </p:sp>
    </p:spTree>
    <p:extLst>
      <p:ext uri="{BB962C8B-B14F-4D97-AF65-F5344CB8AC3E}">
        <p14:creationId xmlns:p14="http://schemas.microsoft.com/office/powerpoint/2010/main" val="40820873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noAutofit/>
          </a:bodyPr>
          <a:lstStyle/>
          <a:p>
            <a:r>
              <a:rPr lang="en-US" dirty="0" smtClean="0"/>
              <a:t>ORGANOPHOSPHATES</a:t>
            </a:r>
            <a:endParaRPr lang="en-US" dirty="0"/>
          </a:p>
        </p:txBody>
      </p:sp>
      <p:sp>
        <p:nvSpPr>
          <p:cNvPr id="3" name="Content Placeholder 2"/>
          <p:cNvSpPr>
            <a:spLocks noGrp="1"/>
          </p:cNvSpPr>
          <p:nvPr>
            <p:ph idx="1"/>
          </p:nvPr>
        </p:nvSpPr>
        <p:spPr>
          <a:xfrm>
            <a:off x="0" y="1066800"/>
            <a:ext cx="9144000" cy="5562600"/>
          </a:xfrm>
        </p:spPr>
        <p:txBody>
          <a:bodyPr>
            <a:normAutofit lnSpcReduction="10000"/>
          </a:bodyPr>
          <a:lstStyle/>
          <a:p>
            <a:r>
              <a:rPr lang="en-US" dirty="0" smtClean="0"/>
              <a:t>The organophosphate were first insecticides to replace, in some uses, the chlorinated hydrocarbons were developed in 1950s</a:t>
            </a:r>
          </a:p>
          <a:p>
            <a:r>
              <a:rPr lang="en-US" dirty="0" err="1" smtClean="0"/>
              <a:t>Malathion</a:t>
            </a:r>
            <a:r>
              <a:rPr lang="en-US" dirty="0" smtClean="0"/>
              <a:t> is also commonly used against grasshopper and leaf hopper and as seed dressing to  promote good germination.</a:t>
            </a:r>
          </a:p>
          <a:p>
            <a:r>
              <a:rPr lang="en-US" dirty="0" smtClean="0"/>
              <a:t>Most organophosphate break down quickly in environment and not stored for long periods in bodies of non target organism, there fore posing less risk of contamination or bio accumulation than chlorinated hydrocarbons</a:t>
            </a:r>
            <a:r>
              <a:rPr lang="en-US" sz="2800" dirty="0" smtClean="0"/>
              <a:t>.</a:t>
            </a:r>
            <a:endParaRPr lang="en-US" sz="2800" dirty="0"/>
          </a:p>
        </p:txBody>
      </p:sp>
    </p:spTree>
    <p:extLst>
      <p:ext uri="{BB962C8B-B14F-4D97-AF65-F5344CB8AC3E}">
        <p14:creationId xmlns:p14="http://schemas.microsoft.com/office/powerpoint/2010/main" val="32537654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CARBAMATES</a:t>
            </a:r>
            <a:endParaRPr lang="en-US" dirty="0"/>
          </a:p>
        </p:txBody>
      </p:sp>
      <p:sp>
        <p:nvSpPr>
          <p:cNvPr id="3" name="Content Placeholder 2"/>
          <p:cNvSpPr>
            <a:spLocks noGrp="1"/>
          </p:cNvSpPr>
          <p:nvPr>
            <p:ph idx="1"/>
          </p:nvPr>
        </p:nvSpPr>
        <p:spPr/>
        <p:txBody>
          <a:bodyPr>
            <a:normAutofit lnSpcReduction="10000"/>
          </a:bodyPr>
          <a:lstStyle/>
          <a:p>
            <a:r>
              <a:rPr lang="en-US" dirty="0" smtClean="0"/>
              <a:t>The first </a:t>
            </a:r>
            <a:r>
              <a:rPr lang="en-US" dirty="0" err="1" smtClean="0"/>
              <a:t>carbamtes</a:t>
            </a:r>
            <a:r>
              <a:rPr lang="en-US" dirty="0" smtClean="0"/>
              <a:t> were developed in the late `1950s through earlier `1960s and while being cholinesterase inhibitor, generally have lower mammalian toxicity than most organophosphates. </a:t>
            </a:r>
          </a:p>
          <a:p>
            <a:r>
              <a:rPr lang="en-US" dirty="0" smtClean="0"/>
              <a:t>The best of the compound is </a:t>
            </a:r>
            <a:r>
              <a:rPr lang="en-US" dirty="0" err="1" smtClean="0"/>
              <a:t>carbaryl</a:t>
            </a:r>
            <a:r>
              <a:rPr lang="en-US" dirty="0" smtClean="0"/>
              <a:t> a broad spectrum insecticide with both contact and systemic activity which is particular effect against beetle defoliator </a:t>
            </a:r>
          </a:p>
        </p:txBody>
      </p:sp>
    </p:spTree>
    <p:extLst>
      <p:ext uri="{BB962C8B-B14F-4D97-AF65-F5344CB8AC3E}">
        <p14:creationId xmlns:p14="http://schemas.microsoft.com/office/powerpoint/2010/main" val="23474816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SYNTHETIC PYRETHROIDS</a:t>
            </a:r>
            <a:endParaRPr lang="en-US" dirty="0"/>
          </a:p>
        </p:txBody>
      </p:sp>
      <p:sp>
        <p:nvSpPr>
          <p:cNvPr id="3" name="Content Placeholder 2"/>
          <p:cNvSpPr>
            <a:spLocks noGrp="1"/>
          </p:cNvSpPr>
          <p:nvPr>
            <p:ph idx="1"/>
          </p:nvPr>
        </p:nvSpPr>
        <p:spPr>
          <a:xfrm>
            <a:off x="430481" y="1600200"/>
            <a:ext cx="8458200" cy="4267200"/>
          </a:xfrm>
        </p:spPr>
        <p:txBody>
          <a:bodyPr/>
          <a:lstStyle/>
          <a:p>
            <a:r>
              <a:rPr lang="en-US" dirty="0" smtClean="0"/>
              <a:t>Compound such as </a:t>
            </a:r>
            <a:r>
              <a:rPr lang="en-US" dirty="0" err="1" smtClean="0"/>
              <a:t>cypermethrin</a:t>
            </a:r>
            <a:r>
              <a:rPr lang="en-US" dirty="0" smtClean="0"/>
              <a:t> </a:t>
            </a:r>
            <a:r>
              <a:rPr lang="en-US" dirty="0" err="1" smtClean="0"/>
              <a:t>deltamethrin</a:t>
            </a:r>
            <a:r>
              <a:rPr lang="en-US" dirty="0" smtClean="0"/>
              <a:t> developed in 1970s have been used against a wide range of pest in nursery.</a:t>
            </a:r>
          </a:p>
          <a:p>
            <a:r>
              <a:rPr lang="en-US" dirty="0" err="1" smtClean="0"/>
              <a:t>Eg</a:t>
            </a:r>
            <a:r>
              <a:rPr lang="en-US" dirty="0" smtClean="0"/>
              <a:t>; weevil defoliator in nurseries in southern china and Cutworm in Brazil.</a:t>
            </a:r>
          </a:p>
          <a:p>
            <a:r>
              <a:rPr lang="en-US" dirty="0" err="1" smtClean="0"/>
              <a:t>Permetherin</a:t>
            </a:r>
            <a:r>
              <a:rPr lang="en-US" dirty="0" smtClean="0"/>
              <a:t> have been used to control sap sucking insect such as Aphid </a:t>
            </a:r>
            <a:endParaRPr lang="en-US" dirty="0"/>
          </a:p>
        </p:txBody>
      </p:sp>
    </p:spTree>
    <p:extLst>
      <p:ext uri="{BB962C8B-B14F-4D97-AF65-F5344CB8AC3E}">
        <p14:creationId xmlns:p14="http://schemas.microsoft.com/office/powerpoint/2010/main" val="7471121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r>
              <a:rPr lang="en-US" dirty="0" smtClean="0"/>
              <a:t>NOVEL NEUROTOXICANT </a:t>
            </a:r>
            <a:endParaRPr lang="en-US" dirty="0"/>
          </a:p>
        </p:txBody>
      </p:sp>
      <p:sp>
        <p:nvSpPr>
          <p:cNvPr id="3" name="Content Placeholder 2"/>
          <p:cNvSpPr>
            <a:spLocks noGrp="1"/>
          </p:cNvSpPr>
          <p:nvPr>
            <p:ph idx="1"/>
          </p:nvPr>
        </p:nvSpPr>
        <p:spPr>
          <a:xfrm>
            <a:off x="76200" y="1676400"/>
            <a:ext cx="9067800" cy="3886200"/>
          </a:xfrm>
        </p:spPr>
        <p:txBody>
          <a:bodyPr>
            <a:normAutofit/>
          </a:bodyPr>
          <a:lstStyle/>
          <a:p>
            <a:r>
              <a:rPr lang="en-US" dirty="0" smtClean="0"/>
              <a:t>The most effective of these new products are </a:t>
            </a:r>
            <a:r>
              <a:rPr lang="en-US" dirty="0" err="1" smtClean="0"/>
              <a:t>miticide</a:t>
            </a:r>
            <a:r>
              <a:rPr lang="en-US" dirty="0" smtClean="0"/>
              <a:t> and insecticide </a:t>
            </a:r>
            <a:r>
              <a:rPr lang="en-US" dirty="0" err="1" smtClean="0"/>
              <a:t>abamectin</a:t>
            </a:r>
            <a:r>
              <a:rPr lang="en-US" dirty="0" smtClean="0"/>
              <a:t> and synthetic </a:t>
            </a:r>
            <a:r>
              <a:rPr lang="en-US" dirty="0" err="1" smtClean="0"/>
              <a:t>nicotinoids</a:t>
            </a:r>
            <a:r>
              <a:rPr lang="en-US" dirty="0" smtClean="0"/>
              <a:t> such as </a:t>
            </a:r>
            <a:r>
              <a:rPr lang="en-US" dirty="0" err="1" smtClean="0"/>
              <a:t>imidacloprid</a:t>
            </a:r>
            <a:r>
              <a:rPr lang="en-US" dirty="0" smtClean="0"/>
              <a:t> which act at the same site in insect as nicotine but with much higher effectiveness and safety</a:t>
            </a:r>
          </a:p>
          <a:p>
            <a:r>
              <a:rPr lang="en-US" dirty="0" err="1" smtClean="0"/>
              <a:t>Spinosad</a:t>
            </a:r>
            <a:r>
              <a:rPr lang="en-US" dirty="0" smtClean="0"/>
              <a:t> are the product produce during the fermentation of the soil </a:t>
            </a:r>
            <a:r>
              <a:rPr lang="en-US" dirty="0" err="1" smtClean="0"/>
              <a:t>actinomycete</a:t>
            </a:r>
            <a:r>
              <a:rPr lang="en-US" dirty="0" smtClean="0"/>
              <a:t>.</a:t>
            </a:r>
            <a:endParaRPr lang="en-US" dirty="0"/>
          </a:p>
        </p:txBody>
      </p:sp>
    </p:spTree>
    <p:extLst>
      <p:ext uri="{BB962C8B-B14F-4D97-AF65-F5344CB8AC3E}">
        <p14:creationId xmlns:p14="http://schemas.microsoft.com/office/powerpoint/2010/main" val="6605211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CONCLUSION</a:t>
            </a:r>
            <a:endParaRPr lang="en-US" dirty="0"/>
          </a:p>
        </p:txBody>
      </p:sp>
      <p:sp>
        <p:nvSpPr>
          <p:cNvPr id="3" name="Content Placeholder 2"/>
          <p:cNvSpPr>
            <a:spLocks noGrp="1"/>
          </p:cNvSpPr>
          <p:nvPr>
            <p:ph idx="1"/>
          </p:nvPr>
        </p:nvSpPr>
        <p:spPr>
          <a:xfrm>
            <a:off x="609600" y="1752601"/>
            <a:ext cx="8229600" cy="2819400"/>
          </a:xfrm>
        </p:spPr>
        <p:txBody>
          <a:bodyPr/>
          <a:lstStyle/>
          <a:p>
            <a:r>
              <a:rPr lang="en-US" dirty="0" smtClean="0"/>
              <a:t>Justified economically.</a:t>
            </a:r>
          </a:p>
          <a:p>
            <a:r>
              <a:rPr lang="en-US" dirty="0" smtClean="0"/>
              <a:t>Side effect generally minimized.</a:t>
            </a:r>
          </a:p>
          <a:p>
            <a:r>
              <a:rPr lang="en-US" dirty="0" smtClean="0"/>
              <a:t>Harmless to non target </a:t>
            </a:r>
            <a:r>
              <a:rPr lang="en-US" dirty="0" err="1" smtClean="0"/>
              <a:t>organisim</a:t>
            </a:r>
            <a:r>
              <a:rPr lang="en-US" dirty="0" smtClean="0"/>
              <a:t>.</a:t>
            </a:r>
          </a:p>
          <a:p>
            <a:r>
              <a:rPr lang="en-US" dirty="0" smtClean="0"/>
              <a:t>Rapid action on pest.</a:t>
            </a:r>
          </a:p>
          <a:p>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533400"/>
            <a:ext cx="7772400" cy="1470025"/>
          </a:xfrm>
        </p:spPr>
        <p:txBody>
          <a:bodyPr/>
          <a:lstStyle/>
          <a:p>
            <a:r>
              <a:rPr lang="en-US" dirty="0" smtClean="0"/>
              <a:t>ADVANTAGES</a:t>
            </a:r>
            <a:endParaRPr lang="en-US" dirty="0"/>
          </a:p>
        </p:txBody>
      </p:sp>
      <p:sp>
        <p:nvSpPr>
          <p:cNvPr id="3" name="Subtitle 2"/>
          <p:cNvSpPr>
            <a:spLocks noGrp="1"/>
          </p:cNvSpPr>
          <p:nvPr>
            <p:ph type="subTitle" idx="1"/>
          </p:nvPr>
        </p:nvSpPr>
        <p:spPr>
          <a:xfrm>
            <a:off x="685800" y="1752600"/>
            <a:ext cx="7620000" cy="3886200"/>
          </a:xfrm>
        </p:spPr>
        <p:txBody>
          <a:bodyPr>
            <a:normAutofit fontScale="62500" lnSpcReduction="20000"/>
          </a:bodyPr>
          <a:lstStyle/>
          <a:p>
            <a:pPr algn="l">
              <a:buFont typeface="Wingdings" pitchFamily="2" charset="2"/>
              <a:buChar char="v"/>
            </a:pPr>
            <a:r>
              <a:rPr lang="en-US" sz="5100" dirty="0" smtClean="0">
                <a:solidFill>
                  <a:schemeClr val="tx1"/>
                </a:solidFill>
              </a:rPr>
              <a:t>Small nurseries have advantages to      </a:t>
            </a:r>
          </a:p>
          <a:p>
            <a:pPr algn="l"/>
            <a:r>
              <a:rPr lang="en-US" sz="5100" dirty="0" smtClean="0">
                <a:solidFill>
                  <a:schemeClr val="tx1"/>
                </a:solidFill>
              </a:rPr>
              <a:t>      </a:t>
            </a:r>
            <a:r>
              <a:rPr lang="en-US" sz="5100" dirty="0" err="1" smtClean="0">
                <a:solidFill>
                  <a:schemeClr val="tx1"/>
                </a:solidFill>
              </a:rPr>
              <a:t>moniter</a:t>
            </a:r>
            <a:r>
              <a:rPr lang="en-US" sz="5100" dirty="0" smtClean="0">
                <a:solidFill>
                  <a:schemeClr val="tx1"/>
                </a:solidFill>
              </a:rPr>
              <a:t> pest and </a:t>
            </a:r>
            <a:r>
              <a:rPr lang="en-US" sz="5100" dirty="0" err="1" smtClean="0">
                <a:solidFill>
                  <a:schemeClr val="tx1"/>
                </a:solidFill>
              </a:rPr>
              <a:t>desieses</a:t>
            </a:r>
            <a:r>
              <a:rPr lang="en-US" sz="5100" dirty="0" smtClean="0">
                <a:solidFill>
                  <a:schemeClr val="tx1"/>
                </a:solidFill>
              </a:rPr>
              <a:t>.</a:t>
            </a:r>
          </a:p>
          <a:p>
            <a:pPr algn="l">
              <a:buFont typeface="Wingdings" pitchFamily="2" charset="2"/>
              <a:buChar char="v"/>
            </a:pPr>
            <a:r>
              <a:rPr lang="en-US" sz="5100" dirty="0" smtClean="0">
                <a:solidFill>
                  <a:schemeClr val="tx1"/>
                </a:solidFill>
              </a:rPr>
              <a:t>Daily survey will be effective to manage.</a:t>
            </a:r>
          </a:p>
          <a:p>
            <a:pPr algn="l">
              <a:buFont typeface="Wingdings" pitchFamily="2" charset="2"/>
              <a:buChar char="v"/>
            </a:pPr>
            <a:r>
              <a:rPr lang="en-US" sz="5100" dirty="0" smtClean="0">
                <a:solidFill>
                  <a:schemeClr val="tx1"/>
                </a:solidFill>
              </a:rPr>
              <a:t>Problem will be noticed easily.</a:t>
            </a:r>
          </a:p>
          <a:p>
            <a:pPr algn="l">
              <a:buFont typeface="Wingdings" pitchFamily="2" charset="2"/>
              <a:buChar char="v"/>
            </a:pPr>
            <a:r>
              <a:rPr lang="en-US" sz="5100" dirty="0" smtClean="0">
                <a:solidFill>
                  <a:schemeClr val="tx1"/>
                </a:solidFill>
              </a:rPr>
              <a:t>Pesticide application will be easily to avoid its effect to other environment.</a:t>
            </a:r>
          </a:p>
          <a:p>
            <a:pPr algn="l"/>
            <a:endParaRPr lang="en-US" dirty="0" smtClean="0"/>
          </a:p>
          <a:p>
            <a:pPr algn="l"/>
            <a:endParaRPr lang="en-US" dirty="0" smtClean="0"/>
          </a:p>
          <a:p>
            <a:pPr algn="l"/>
            <a:r>
              <a:rPr lang="en-US" dirty="0" smtClean="0"/>
              <a:t> </a:t>
            </a:r>
          </a:p>
          <a:p>
            <a:pPr algn="l"/>
            <a:endParaRPr lang="en-US" dirty="0" smtClean="0"/>
          </a:p>
          <a:p>
            <a:pPr algn="l"/>
            <a:endParaRPr lang="en-US" dirty="0" smtClean="0"/>
          </a:p>
          <a:p>
            <a:pPr algn="l"/>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81000"/>
            <a:ext cx="7772400" cy="1470025"/>
          </a:xfrm>
        </p:spPr>
        <p:txBody>
          <a:bodyPr/>
          <a:lstStyle/>
          <a:p>
            <a:r>
              <a:rPr lang="en-US" dirty="0" smtClean="0"/>
              <a:t>DISADVANTAGES</a:t>
            </a:r>
            <a:endParaRPr lang="en-US" dirty="0"/>
          </a:p>
        </p:txBody>
      </p:sp>
      <p:sp>
        <p:nvSpPr>
          <p:cNvPr id="3" name="Subtitle 2"/>
          <p:cNvSpPr>
            <a:spLocks noGrp="1"/>
          </p:cNvSpPr>
          <p:nvPr>
            <p:ph type="subTitle" idx="1"/>
          </p:nvPr>
        </p:nvSpPr>
        <p:spPr>
          <a:xfrm>
            <a:off x="609600" y="1828800"/>
            <a:ext cx="7924800" cy="4114800"/>
          </a:xfrm>
        </p:spPr>
        <p:txBody>
          <a:bodyPr>
            <a:normAutofit lnSpcReduction="10000"/>
          </a:bodyPr>
          <a:lstStyle/>
          <a:p>
            <a:pPr algn="l"/>
            <a:r>
              <a:rPr lang="en-US" dirty="0" smtClean="0">
                <a:solidFill>
                  <a:schemeClr val="tx1"/>
                </a:solidFill>
              </a:rPr>
              <a:t>Young trees are more susceptible to insect attack in nursery(because of small size).</a:t>
            </a:r>
          </a:p>
          <a:p>
            <a:pPr algn="l"/>
            <a:r>
              <a:rPr lang="en-US" dirty="0" smtClean="0">
                <a:solidFill>
                  <a:schemeClr val="tx1"/>
                </a:solidFill>
              </a:rPr>
              <a:t>Seedling trees have immature root system in nursery.</a:t>
            </a:r>
          </a:p>
          <a:p>
            <a:pPr algn="l"/>
            <a:r>
              <a:rPr lang="en-US" dirty="0" smtClean="0">
                <a:solidFill>
                  <a:schemeClr val="tx1"/>
                </a:solidFill>
              </a:rPr>
              <a:t>Over use of  pesticide on insect will also be </a:t>
            </a:r>
            <a:r>
              <a:rPr lang="en-US" dirty="0" err="1" smtClean="0">
                <a:solidFill>
                  <a:schemeClr val="tx1"/>
                </a:solidFill>
              </a:rPr>
              <a:t>harmfull</a:t>
            </a:r>
            <a:r>
              <a:rPr lang="en-US" dirty="0" smtClean="0">
                <a:solidFill>
                  <a:schemeClr val="tx1"/>
                </a:solidFill>
              </a:rPr>
              <a:t> for young tree.</a:t>
            </a:r>
          </a:p>
          <a:p>
            <a:pPr algn="l"/>
            <a:r>
              <a:rPr lang="en-US" dirty="0" smtClean="0">
                <a:solidFill>
                  <a:schemeClr val="tx1"/>
                </a:solidFill>
              </a:rPr>
              <a:t>Cut over forest serve as </a:t>
            </a:r>
            <a:r>
              <a:rPr lang="en-US" dirty="0" err="1" smtClean="0">
                <a:solidFill>
                  <a:schemeClr val="tx1"/>
                </a:solidFill>
              </a:rPr>
              <a:t>resorvior</a:t>
            </a:r>
            <a:r>
              <a:rPr lang="en-US" dirty="0" smtClean="0">
                <a:solidFill>
                  <a:schemeClr val="tx1"/>
                </a:solidFill>
              </a:rPr>
              <a:t> for pest species.</a:t>
            </a:r>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1"/>
            <a:ext cx="7772400" cy="914400"/>
          </a:xfrm>
        </p:spPr>
        <p:txBody>
          <a:bodyPr/>
          <a:lstStyle/>
          <a:p>
            <a:r>
              <a:rPr lang="en-US" dirty="0" smtClean="0"/>
              <a:t>PEST TYPE IN FOREST NURSERY</a:t>
            </a:r>
            <a:endParaRPr lang="en-US" dirty="0"/>
          </a:p>
        </p:txBody>
      </p:sp>
      <p:sp>
        <p:nvSpPr>
          <p:cNvPr id="3" name="Subtitle 2"/>
          <p:cNvSpPr>
            <a:spLocks noGrp="1"/>
          </p:cNvSpPr>
          <p:nvPr>
            <p:ph type="subTitle" idx="1"/>
          </p:nvPr>
        </p:nvSpPr>
        <p:spPr>
          <a:xfrm>
            <a:off x="152400" y="1221179"/>
            <a:ext cx="9067800" cy="5488479"/>
          </a:xfrm>
        </p:spPr>
        <p:txBody>
          <a:bodyPr>
            <a:normAutofit/>
          </a:bodyPr>
          <a:lstStyle/>
          <a:p>
            <a:pPr marL="514350" indent="-514350" algn="just">
              <a:buAutoNum type="arabicParenR"/>
            </a:pPr>
            <a:r>
              <a:rPr lang="en-US" dirty="0" smtClean="0">
                <a:solidFill>
                  <a:schemeClr val="tx1"/>
                </a:solidFill>
              </a:rPr>
              <a:t>ARMY WORM: </a:t>
            </a:r>
            <a:endParaRPr lang="en-US" dirty="0" smtClean="0">
              <a:solidFill>
                <a:schemeClr val="tx1"/>
              </a:solidFill>
            </a:endParaRPr>
          </a:p>
          <a:p>
            <a:pPr marL="514350" indent="-514350" algn="just"/>
            <a:r>
              <a:rPr lang="en-US" dirty="0" smtClean="0">
                <a:solidFill>
                  <a:schemeClr val="tx1"/>
                </a:solidFill>
              </a:rPr>
              <a:t>Severe damage in forest nursery.</a:t>
            </a:r>
          </a:p>
          <a:p>
            <a:pPr marL="514350" indent="-514350" algn="just"/>
            <a:r>
              <a:rPr lang="en-US" dirty="0" smtClean="0">
                <a:solidFill>
                  <a:schemeClr val="tx1"/>
                </a:solidFill>
              </a:rPr>
              <a:t>Damage by laying egg on lower surface of leaves.</a:t>
            </a:r>
          </a:p>
          <a:p>
            <a:pPr marL="514350" indent="-514350" algn="just"/>
            <a:r>
              <a:rPr lang="en-US" dirty="0" smtClean="0">
                <a:solidFill>
                  <a:schemeClr val="tx1"/>
                </a:solidFill>
              </a:rPr>
              <a:t>Areal portion are completely consume by this.</a:t>
            </a:r>
          </a:p>
          <a:p>
            <a:pPr marL="514350" indent="-514350" algn="just"/>
            <a:r>
              <a:rPr lang="en-US" dirty="0" smtClean="0">
                <a:solidFill>
                  <a:schemeClr val="tx1"/>
                </a:solidFill>
              </a:rPr>
              <a:t>Each female lays about 3000 eggs.</a:t>
            </a:r>
          </a:p>
          <a:p>
            <a:pPr marL="514350" indent="-514350" algn="just"/>
            <a:r>
              <a:rPr lang="en-US" i="1" dirty="0" err="1" smtClean="0">
                <a:solidFill>
                  <a:schemeClr val="tx1"/>
                </a:solidFill>
              </a:rPr>
              <a:t>Spodoptera</a:t>
            </a:r>
            <a:r>
              <a:rPr lang="en-US" i="1" dirty="0" smtClean="0">
                <a:solidFill>
                  <a:schemeClr val="tx1"/>
                </a:solidFill>
              </a:rPr>
              <a:t> </a:t>
            </a:r>
            <a:r>
              <a:rPr lang="en-US" i="1" dirty="0" err="1" smtClean="0">
                <a:solidFill>
                  <a:schemeClr val="tx1"/>
                </a:solidFill>
              </a:rPr>
              <a:t>latifascia</a:t>
            </a:r>
            <a:r>
              <a:rPr lang="en-US" dirty="0" smtClean="0">
                <a:solidFill>
                  <a:schemeClr val="tx1"/>
                </a:solidFill>
              </a:rPr>
              <a:t>, </a:t>
            </a:r>
            <a:r>
              <a:rPr lang="en-US" i="1" dirty="0" err="1" smtClean="0">
                <a:solidFill>
                  <a:schemeClr val="tx1"/>
                </a:solidFill>
              </a:rPr>
              <a:t>S.sunia</a:t>
            </a:r>
            <a:r>
              <a:rPr lang="en-US" dirty="0" smtClean="0">
                <a:solidFill>
                  <a:schemeClr val="tx1"/>
                </a:solidFill>
              </a:rPr>
              <a:t> are more common</a:t>
            </a:r>
          </a:p>
          <a:p>
            <a:pPr marL="514350" indent="-514350" algn="just"/>
            <a:r>
              <a:rPr lang="en-US" dirty="0" smtClean="0">
                <a:solidFill>
                  <a:schemeClr val="tx1"/>
                </a:solidFill>
              </a:rPr>
              <a:t>army worm.</a:t>
            </a:r>
          </a:p>
          <a:p>
            <a:pPr marL="514350" indent="-514350" algn="just"/>
            <a:endParaRPr lang="en-US" dirty="0" smtClean="0"/>
          </a:p>
          <a:p>
            <a:pPr marL="514350" indent="-514350" algn="just"/>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8600" y="5105400"/>
            <a:ext cx="4724400" cy="1604259"/>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467600" cy="685801"/>
          </a:xfrm>
        </p:spPr>
        <p:txBody>
          <a:bodyPr>
            <a:normAutofit fontScale="90000"/>
          </a:bodyPr>
          <a:lstStyle/>
          <a:p>
            <a:r>
              <a:rPr lang="en-US" dirty="0" smtClean="0"/>
              <a:t>CUTWORM</a:t>
            </a:r>
            <a:endParaRPr lang="en-US" dirty="0"/>
          </a:p>
        </p:txBody>
      </p:sp>
      <p:sp>
        <p:nvSpPr>
          <p:cNvPr id="3" name="Subtitle 2"/>
          <p:cNvSpPr>
            <a:spLocks noGrp="1"/>
          </p:cNvSpPr>
          <p:nvPr>
            <p:ph type="subTitle" idx="1"/>
          </p:nvPr>
        </p:nvSpPr>
        <p:spPr>
          <a:xfrm>
            <a:off x="190500" y="1223158"/>
            <a:ext cx="8458200" cy="5330042"/>
          </a:xfrm>
        </p:spPr>
        <p:txBody>
          <a:bodyPr/>
          <a:lstStyle/>
          <a:p>
            <a:pPr algn="just"/>
            <a:r>
              <a:rPr lang="en-US" dirty="0" smtClean="0">
                <a:solidFill>
                  <a:schemeClr val="tx1"/>
                </a:solidFill>
              </a:rPr>
              <a:t>Cutoff </a:t>
            </a:r>
            <a:r>
              <a:rPr lang="en-US" dirty="0" err="1" smtClean="0">
                <a:solidFill>
                  <a:schemeClr val="tx1"/>
                </a:solidFill>
              </a:rPr>
              <a:t>seadling</a:t>
            </a:r>
            <a:r>
              <a:rPr lang="en-US" dirty="0" smtClean="0">
                <a:solidFill>
                  <a:schemeClr val="tx1"/>
                </a:solidFill>
              </a:rPr>
              <a:t> at ground level.</a:t>
            </a:r>
          </a:p>
          <a:p>
            <a:pPr algn="just"/>
            <a:r>
              <a:rPr lang="en-US" dirty="0" smtClean="0">
                <a:solidFill>
                  <a:schemeClr val="tx1"/>
                </a:solidFill>
              </a:rPr>
              <a:t>Active at night.</a:t>
            </a:r>
          </a:p>
          <a:p>
            <a:pPr algn="just"/>
            <a:r>
              <a:rPr lang="en-US" dirty="0" smtClean="0">
                <a:solidFill>
                  <a:schemeClr val="tx1"/>
                </a:solidFill>
              </a:rPr>
              <a:t>Lay eggs on the stem or leaves of the plants.</a:t>
            </a:r>
          </a:p>
          <a:p>
            <a:pPr algn="just"/>
            <a:r>
              <a:rPr lang="en-US" dirty="0" smtClean="0">
                <a:solidFill>
                  <a:schemeClr val="tx1"/>
                </a:solidFill>
              </a:rPr>
              <a:t>Cut several plants in one night.</a:t>
            </a:r>
          </a:p>
          <a:p>
            <a:pPr algn="just"/>
            <a:r>
              <a:rPr lang="en-US" i="1" dirty="0" err="1" smtClean="0">
                <a:solidFill>
                  <a:schemeClr val="tx1"/>
                </a:solidFill>
              </a:rPr>
              <a:t>Agrotis</a:t>
            </a:r>
            <a:r>
              <a:rPr lang="en-US" i="1" dirty="0" smtClean="0">
                <a:solidFill>
                  <a:schemeClr val="tx1"/>
                </a:solidFill>
              </a:rPr>
              <a:t> </a:t>
            </a:r>
            <a:r>
              <a:rPr lang="en-US" i="1" dirty="0" err="1" smtClean="0">
                <a:solidFill>
                  <a:schemeClr val="tx1"/>
                </a:solidFill>
              </a:rPr>
              <a:t>ipsilion</a:t>
            </a:r>
            <a:r>
              <a:rPr lang="en-US" i="1" dirty="0" smtClean="0">
                <a:solidFill>
                  <a:schemeClr val="tx1"/>
                </a:solidFill>
              </a:rPr>
              <a:t> </a:t>
            </a:r>
            <a:r>
              <a:rPr lang="en-US" dirty="0" smtClean="0">
                <a:solidFill>
                  <a:schemeClr val="tx1"/>
                </a:solidFill>
              </a:rPr>
              <a:t>and </a:t>
            </a:r>
            <a:r>
              <a:rPr lang="en-US" i="1" dirty="0" err="1" smtClean="0">
                <a:solidFill>
                  <a:schemeClr val="tx1"/>
                </a:solidFill>
              </a:rPr>
              <a:t>A.segetum</a:t>
            </a:r>
            <a:r>
              <a:rPr lang="en-US" dirty="0" smtClean="0">
                <a:solidFill>
                  <a:schemeClr val="tx1"/>
                </a:solidFill>
              </a:rPr>
              <a:t> are common pest of conifer forest nursery. </a:t>
            </a:r>
          </a:p>
          <a:p>
            <a:pPr algn="just"/>
            <a:endParaRPr lang="en-US" dirty="0" smtClean="0"/>
          </a:p>
          <a:p>
            <a:pPr algn="just"/>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9600" y="4114800"/>
            <a:ext cx="4648200" cy="261937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0"/>
            <a:ext cx="7772400" cy="685800"/>
          </a:xfrm>
        </p:spPr>
        <p:txBody>
          <a:bodyPr>
            <a:normAutofit fontScale="90000"/>
          </a:bodyPr>
          <a:lstStyle/>
          <a:p>
            <a:r>
              <a:rPr lang="en-US" dirty="0" smtClean="0"/>
              <a:t>WHITE GRUBS</a:t>
            </a:r>
            <a:endParaRPr lang="en-US" dirty="0"/>
          </a:p>
        </p:txBody>
      </p:sp>
      <p:sp>
        <p:nvSpPr>
          <p:cNvPr id="3" name="Subtitle 2"/>
          <p:cNvSpPr>
            <a:spLocks noGrp="1"/>
          </p:cNvSpPr>
          <p:nvPr>
            <p:ph type="subTitle" idx="1"/>
          </p:nvPr>
        </p:nvSpPr>
        <p:spPr>
          <a:xfrm>
            <a:off x="228600" y="701634"/>
            <a:ext cx="8610600" cy="6156366"/>
          </a:xfrm>
        </p:spPr>
        <p:style>
          <a:lnRef idx="2">
            <a:schemeClr val="dk1"/>
          </a:lnRef>
          <a:fillRef idx="1">
            <a:schemeClr val="lt1"/>
          </a:fillRef>
          <a:effectRef idx="0">
            <a:schemeClr val="dk1"/>
          </a:effectRef>
          <a:fontRef idx="minor">
            <a:schemeClr val="dk1"/>
          </a:fontRef>
        </p:style>
        <p:txBody>
          <a:bodyPr/>
          <a:lstStyle/>
          <a:p>
            <a:pPr algn="l"/>
            <a:r>
              <a:rPr lang="en-US" dirty="0" smtClean="0">
                <a:solidFill>
                  <a:schemeClr val="tx1"/>
                </a:solidFill>
              </a:rPr>
              <a:t>Damage </a:t>
            </a:r>
            <a:r>
              <a:rPr lang="en-US" dirty="0" smtClean="0">
                <a:solidFill>
                  <a:schemeClr val="tx1"/>
                </a:solidFill>
              </a:rPr>
              <a:t>trees by feeding on roots.</a:t>
            </a:r>
          </a:p>
          <a:p>
            <a:pPr algn="l"/>
            <a:r>
              <a:rPr lang="en-US" dirty="0" smtClean="0">
                <a:solidFill>
                  <a:schemeClr val="tx1"/>
                </a:solidFill>
              </a:rPr>
              <a:t>White grubs also known as curl grubs.</a:t>
            </a:r>
          </a:p>
          <a:p>
            <a:pPr algn="l"/>
            <a:r>
              <a:rPr lang="en-US" dirty="0" smtClean="0">
                <a:solidFill>
                  <a:schemeClr val="tx1"/>
                </a:solidFill>
              </a:rPr>
              <a:t>Faded trees are turn green to brown and then die.</a:t>
            </a:r>
          </a:p>
          <a:p>
            <a:pPr algn="l"/>
            <a:r>
              <a:rPr lang="en-US" dirty="0" smtClean="0">
                <a:solidFill>
                  <a:schemeClr val="tx1"/>
                </a:solidFill>
              </a:rPr>
              <a:t>Most recorded white grubs belong to </a:t>
            </a:r>
            <a:r>
              <a:rPr lang="en-US" i="1" dirty="0" err="1" smtClean="0">
                <a:solidFill>
                  <a:schemeClr val="tx1"/>
                </a:solidFill>
              </a:rPr>
              <a:t>Lepidiota</a:t>
            </a:r>
            <a:r>
              <a:rPr lang="en-US" i="1" dirty="0" smtClean="0">
                <a:solidFill>
                  <a:schemeClr val="tx1"/>
                </a:solidFill>
              </a:rPr>
              <a:t>, </a:t>
            </a:r>
            <a:r>
              <a:rPr lang="en-US" i="1" dirty="0" err="1" smtClean="0">
                <a:solidFill>
                  <a:schemeClr val="tx1"/>
                </a:solidFill>
              </a:rPr>
              <a:t>Anonala</a:t>
            </a:r>
            <a:r>
              <a:rPr lang="en-US" i="1" dirty="0" smtClean="0">
                <a:solidFill>
                  <a:schemeClr val="tx1"/>
                </a:solidFill>
              </a:rPr>
              <a:t>, </a:t>
            </a:r>
          </a:p>
          <a:p>
            <a:pPr algn="l"/>
            <a:r>
              <a:rPr lang="en-US" dirty="0" smtClean="0">
                <a:solidFill>
                  <a:schemeClr val="tx1"/>
                </a:solidFill>
              </a:rPr>
              <a:t>Cockchafer grub mostly damage </a:t>
            </a:r>
            <a:r>
              <a:rPr lang="en-US" dirty="0" err="1" smtClean="0">
                <a:solidFill>
                  <a:schemeClr val="tx1"/>
                </a:solidFill>
              </a:rPr>
              <a:t>nusery</a:t>
            </a:r>
            <a:r>
              <a:rPr lang="en-US" dirty="0" smtClean="0">
                <a:solidFill>
                  <a:schemeClr val="tx1"/>
                </a:solidFill>
              </a:rPr>
              <a:t> in </a:t>
            </a:r>
            <a:r>
              <a:rPr lang="en-US" dirty="0" err="1" smtClean="0">
                <a:solidFill>
                  <a:schemeClr val="tx1"/>
                </a:solidFill>
              </a:rPr>
              <a:t>srilankan</a:t>
            </a:r>
            <a:r>
              <a:rPr lang="en-US" dirty="0" smtClean="0">
                <a:solidFill>
                  <a:schemeClr val="tx1"/>
                </a:solidFill>
              </a:rPr>
              <a:t> region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0" y="4114801"/>
            <a:ext cx="4914900" cy="2667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990599"/>
          </a:xfrm>
        </p:spPr>
        <p:txBody>
          <a:bodyPr>
            <a:normAutofit/>
          </a:bodyPr>
          <a:lstStyle/>
          <a:p>
            <a:r>
              <a:rPr lang="en-US" dirty="0" smtClean="0"/>
              <a:t>SCRAB BEETLE </a:t>
            </a:r>
            <a:endParaRPr lang="en-US" dirty="0"/>
          </a:p>
        </p:txBody>
      </p:sp>
      <p:sp>
        <p:nvSpPr>
          <p:cNvPr id="3" name="Subtitle 2"/>
          <p:cNvSpPr>
            <a:spLocks noGrp="1"/>
          </p:cNvSpPr>
          <p:nvPr>
            <p:ph type="subTitle" idx="1"/>
          </p:nvPr>
        </p:nvSpPr>
        <p:spPr>
          <a:xfrm>
            <a:off x="381000" y="1371600"/>
            <a:ext cx="8458200" cy="5257800"/>
          </a:xfrm>
        </p:spPr>
        <p:txBody>
          <a:bodyPr>
            <a:normAutofit/>
          </a:bodyPr>
          <a:lstStyle/>
          <a:p>
            <a:pPr algn="l"/>
            <a:r>
              <a:rPr lang="en-US" dirty="0" smtClean="0">
                <a:solidFill>
                  <a:schemeClr val="tx1"/>
                </a:solidFill>
              </a:rPr>
              <a:t>Defoliating seedling by girding the stem.</a:t>
            </a:r>
          </a:p>
          <a:p>
            <a:pPr algn="l"/>
            <a:r>
              <a:rPr lang="en-US" dirty="0" smtClean="0">
                <a:solidFill>
                  <a:schemeClr val="tx1"/>
                </a:solidFill>
              </a:rPr>
              <a:t>African black beetle cause considerable losses.</a:t>
            </a:r>
          </a:p>
          <a:p>
            <a:pPr algn="l"/>
            <a:r>
              <a:rPr lang="en-US" dirty="0" smtClean="0">
                <a:solidFill>
                  <a:schemeClr val="tx1"/>
                </a:solidFill>
              </a:rPr>
              <a:t>Mostly attack in </a:t>
            </a:r>
            <a:r>
              <a:rPr lang="en-US" dirty="0" err="1" smtClean="0">
                <a:solidFill>
                  <a:schemeClr val="tx1"/>
                </a:solidFill>
              </a:rPr>
              <a:t>april</a:t>
            </a:r>
            <a:r>
              <a:rPr lang="en-US" dirty="0" smtClean="0">
                <a:solidFill>
                  <a:schemeClr val="tx1"/>
                </a:solidFill>
              </a:rPr>
              <a:t> and May.</a:t>
            </a:r>
          </a:p>
          <a:p>
            <a:pPr algn="l"/>
            <a:r>
              <a:rPr lang="en-US" dirty="0" smtClean="0">
                <a:solidFill>
                  <a:schemeClr val="tx1"/>
                </a:solidFill>
              </a:rPr>
              <a:t>70 to 80% seedlings are defoliate in over night. </a:t>
            </a:r>
          </a:p>
          <a:p>
            <a:pPr algn="l"/>
            <a:endParaRPr lang="en-US" dirty="0" smtClean="0"/>
          </a:p>
          <a:p>
            <a:pPr algn="l"/>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3733800"/>
            <a:ext cx="7620000" cy="28956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dirty="0" smtClean="0"/>
              <a:t>GRASS HOPPER AND CRICKETS</a:t>
            </a:r>
            <a:endParaRPr lang="en-US" dirty="0"/>
          </a:p>
        </p:txBody>
      </p:sp>
      <p:sp>
        <p:nvSpPr>
          <p:cNvPr id="3" name="Content Placeholder 2"/>
          <p:cNvSpPr>
            <a:spLocks noGrp="1"/>
          </p:cNvSpPr>
          <p:nvPr>
            <p:ph idx="1"/>
          </p:nvPr>
        </p:nvSpPr>
        <p:spPr>
          <a:xfrm>
            <a:off x="304800" y="1295400"/>
            <a:ext cx="8382000" cy="4830763"/>
          </a:xfrm>
        </p:spPr>
        <p:txBody>
          <a:bodyPr/>
          <a:lstStyle/>
          <a:p>
            <a:r>
              <a:rPr lang="en-US" dirty="0" smtClean="0"/>
              <a:t>Browse the foliage and break the twigs of stem.</a:t>
            </a:r>
          </a:p>
          <a:p>
            <a:r>
              <a:rPr lang="en-US" dirty="0" smtClean="0"/>
              <a:t>Mostly attack at night.</a:t>
            </a:r>
          </a:p>
          <a:p>
            <a:r>
              <a:rPr lang="en-US" smtClean="0"/>
              <a:t>These </a:t>
            </a:r>
            <a:r>
              <a:rPr lang="en-US" dirty="0" smtClean="0"/>
              <a:t>insect mostly attack in dry months.</a:t>
            </a:r>
          </a:p>
          <a:p>
            <a:r>
              <a:rPr lang="en-US" dirty="0" smtClean="0"/>
              <a:t>Mole crickets mostly attack in pine nursery in </a:t>
            </a:r>
            <a:r>
              <a:rPr lang="en-US" smtClean="0"/>
              <a:t>USA.</a:t>
            </a:r>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3962399"/>
            <a:ext cx="7924800" cy="2438401"/>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5576</TotalTime>
  <Words>1218</Words>
  <Application>Microsoft Office PowerPoint</Application>
  <PresentationFormat>On-screen Show (4:3)</PresentationFormat>
  <Paragraphs>133</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Wingdings</vt:lpstr>
      <vt:lpstr>Office Theme</vt:lpstr>
      <vt:lpstr>INSECT PEST MANAGEMENT AT NURSERY STAGES </vt:lpstr>
      <vt:lpstr>INTRODUCTION</vt:lpstr>
      <vt:lpstr>ADVANTAGES</vt:lpstr>
      <vt:lpstr>DISADVANTAGES</vt:lpstr>
      <vt:lpstr>PEST TYPE IN FOREST NURSERY</vt:lpstr>
      <vt:lpstr>CUTWORM</vt:lpstr>
      <vt:lpstr>WHITE GRUBS</vt:lpstr>
      <vt:lpstr>SCRAB BEETLE </vt:lpstr>
      <vt:lpstr>GRASS HOPPER AND CRICKETS</vt:lpstr>
      <vt:lpstr>DATEFOLIATING CATERPILLAR</vt:lpstr>
      <vt:lpstr>LEAF TIERS OR ROLLERS</vt:lpstr>
      <vt:lpstr>PSYLLIDS</vt:lpstr>
      <vt:lpstr>GALL WASPS</vt:lpstr>
      <vt:lpstr>MEALYBUGS</vt:lpstr>
      <vt:lpstr>SCALES</vt:lpstr>
      <vt:lpstr>TERMITES</vt:lpstr>
      <vt:lpstr>DAMAGE BY NURSERY CHEMICALS</vt:lpstr>
      <vt:lpstr>MANAGEMENT OF NURSERY PEST</vt:lpstr>
      <vt:lpstr>PowerPoint Presentation</vt:lpstr>
      <vt:lpstr>CHEMICALS</vt:lpstr>
      <vt:lpstr>ORGANOPHOSPHATES</vt:lpstr>
      <vt:lpstr>CARBAMATES</vt:lpstr>
      <vt:lpstr>SYNTHETIC PYRETHROIDS</vt:lpstr>
      <vt:lpstr>NOVEL NEUROTOXICANT </vt:lpstr>
      <vt:lpstr>CONCLUSION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Faiz Khan</dc:creator>
  <cp:lastModifiedBy>shani chaudary</cp:lastModifiedBy>
  <cp:revision>40</cp:revision>
  <dcterms:created xsi:type="dcterms:W3CDTF">2016-12-21T15:58:33Z</dcterms:created>
  <dcterms:modified xsi:type="dcterms:W3CDTF">2017-01-13T15:09:27Z</dcterms:modified>
</cp:coreProperties>
</file>