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4"/>
  </p:notesMasterIdLst>
  <p:sldIdLst>
    <p:sldId id="265" r:id="rId2"/>
    <p:sldId id="257" r:id="rId3"/>
    <p:sldId id="268" r:id="rId4"/>
    <p:sldId id="269" r:id="rId5"/>
    <p:sldId id="270" r:id="rId6"/>
    <p:sldId id="271" r:id="rId7"/>
    <p:sldId id="272" r:id="rId8"/>
    <p:sldId id="266" r:id="rId9"/>
    <p:sldId id="267" r:id="rId10"/>
    <p:sldId id="275" r:id="rId11"/>
    <p:sldId id="273" r:id="rId12"/>
    <p:sldId id="274"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9" d="100"/>
          <a:sy n="69" d="100"/>
        </p:scale>
        <p:origin x="-1416"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67361-2B7B-49E2-954A-A8D953B44E98}" type="datetimeFigureOut">
              <a:rPr lang="en-US" smtClean="0"/>
              <a:pPr/>
              <a:t>3/27/2019</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183594C-E384-4E38-AEEE-5279B1018B89}" type="slidenum">
              <a:rPr lang="en-US" smtClean="0"/>
              <a:pPr/>
              <a:t>‹#›</a:t>
            </a:fld>
            <a:endParaRPr lang="en-US"/>
          </a:p>
        </p:txBody>
      </p:sp>
    </p:spTree>
    <p:extLst>
      <p:ext uri="{BB962C8B-B14F-4D97-AF65-F5344CB8AC3E}">
        <p14:creationId xmlns:p14="http://schemas.microsoft.com/office/powerpoint/2010/main" val="2249398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a:xfrm>
            <a:off x="1371600" y="1143000"/>
            <a:ext cx="4114800" cy="3086100"/>
          </a:xfrm>
          <a:ln/>
        </p:spPr>
      </p:sp>
      <p:sp>
        <p:nvSpPr>
          <p:cNvPr id="563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anose="020B0604020202020204" pitchFamily="34" charset="0"/>
              <a:ea typeface="ＭＳ Ｐゴシック" panose="020B0600070205080204" pitchFamily="34" charset="-128"/>
            </a:endParaRPr>
          </a:p>
        </p:txBody>
      </p:sp>
      <p:sp>
        <p:nvSpPr>
          <p:cNvPr id="563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3CC64C74-FECC-4C71-B465-083FB7EF8D56}" type="slidenum">
              <a:rPr lang="en-US" altLang="en-US" sz="1200" smtClean="0"/>
              <a:pPr/>
              <a:t>2</a:t>
            </a:fld>
            <a:endParaRPr lang="en-US" altLang="en-US" sz="1200" smtClean="0"/>
          </a:p>
        </p:txBody>
      </p:sp>
    </p:spTree>
    <p:extLst>
      <p:ext uri="{BB962C8B-B14F-4D97-AF65-F5344CB8AC3E}">
        <p14:creationId xmlns:p14="http://schemas.microsoft.com/office/powerpoint/2010/main" val="42916357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86D22DFA-EDFD-4348-BC9A-B7761D8A4C3B}" type="datetimeFigureOut">
              <a:rPr lang="en-US" smtClean="0"/>
              <a:pPr/>
              <a:t>3/27/2019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63BA62-0098-46D9-A176-EC591FCA9817}" type="slidenum">
              <a:rPr lang="en-US" smtClean="0"/>
              <a:pPr/>
              <a:t>‹#›</a:t>
            </a:fld>
            <a:endParaRPr lang="en-US"/>
          </a:p>
        </p:txBody>
      </p:sp>
    </p:spTree>
    <p:extLst>
      <p:ext uri="{BB962C8B-B14F-4D97-AF65-F5344CB8AC3E}">
        <p14:creationId xmlns:p14="http://schemas.microsoft.com/office/powerpoint/2010/main" val="3973500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6D22DFA-EDFD-4348-BC9A-B7761D8A4C3B}" type="datetimeFigureOut">
              <a:rPr lang="en-US" smtClean="0"/>
              <a:pPr/>
              <a:t>3/27/2019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63BA62-0098-46D9-A176-EC591FCA9817}" type="slidenum">
              <a:rPr lang="en-US" smtClean="0"/>
              <a:pPr/>
              <a:t>‹#›</a:t>
            </a:fld>
            <a:endParaRPr lang="en-US"/>
          </a:p>
        </p:txBody>
      </p:sp>
    </p:spTree>
    <p:extLst>
      <p:ext uri="{BB962C8B-B14F-4D97-AF65-F5344CB8AC3E}">
        <p14:creationId xmlns:p14="http://schemas.microsoft.com/office/powerpoint/2010/main" val="6438208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6D22DFA-EDFD-4348-BC9A-B7761D8A4C3B}" type="datetimeFigureOut">
              <a:rPr lang="en-US" smtClean="0"/>
              <a:pPr/>
              <a:t>3/27/2019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63BA62-0098-46D9-A176-EC591FCA9817}" type="slidenum">
              <a:rPr lang="en-US" smtClean="0"/>
              <a:pPr/>
              <a:t>‹#›</a:t>
            </a:fld>
            <a:endParaRPr lang="en-US"/>
          </a:p>
        </p:txBody>
      </p:sp>
    </p:spTree>
    <p:extLst>
      <p:ext uri="{BB962C8B-B14F-4D97-AF65-F5344CB8AC3E}">
        <p14:creationId xmlns:p14="http://schemas.microsoft.com/office/powerpoint/2010/main" val="34767340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6D22DFA-EDFD-4348-BC9A-B7761D8A4C3B}" type="datetimeFigureOut">
              <a:rPr lang="en-US" smtClean="0"/>
              <a:pPr/>
              <a:t>3/27/2019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63BA62-0098-46D9-A176-EC591FCA9817}" type="slidenum">
              <a:rPr lang="en-US" smtClean="0"/>
              <a:pPr/>
              <a:t>‹#›</a:t>
            </a:fld>
            <a:endParaRPr lang="en-US"/>
          </a:p>
        </p:txBody>
      </p:sp>
    </p:spTree>
    <p:extLst>
      <p:ext uri="{BB962C8B-B14F-4D97-AF65-F5344CB8AC3E}">
        <p14:creationId xmlns:p14="http://schemas.microsoft.com/office/powerpoint/2010/main" val="4051668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6D22DFA-EDFD-4348-BC9A-B7761D8A4C3B}" type="datetimeFigureOut">
              <a:rPr lang="en-US" smtClean="0"/>
              <a:pPr/>
              <a:t>3/27/2019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63BA62-0098-46D9-A176-EC591FCA9817}" type="slidenum">
              <a:rPr lang="en-US" smtClean="0"/>
              <a:pPr/>
              <a:t>‹#›</a:t>
            </a:fld>
            <a:endParaRPr lang="en-US"/>
          </a:p>
        </p:txBody>
      </p:sp>
    </p:spTree>
    <p:extLst>
      <p:ext uri="{BB962C8B-B14F-4D97-AF65-F5344CB8AC3E}">
        <p14:creationId xmlns:p14="http://schemas.microsoft.com/office/powerpoint/2010/main" val="1072803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86D22DFA-EDFD-4348-BC9A-B7761D8A4C3B}" type="datetimeFigureOut">
              <a:rPr lang="en-US" smtClean="0"/>
              <a:pPr/>
              <a:t>3/27/2019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A63BA62-0098-46D9-A176-EC591FCA9817}" type="slidenum">
              <a:rPr lang="en-US" smtClean="0"/>
              <a:pPr/>
              <a:t>‹#›</a:t>
            </a:fld>
            <a:endParaRPr lang="en-US"/>
          </a:p>
        </p:txBody>
      </p:sp>
    </p:spTree>
    <p:extLst>
      <p:ext uri="{BB962C8B-B14F-4D97-AF65-F5344CB8AC3E}">
        <p14:creationId xmlns:p14="http://schemas.microsoft.com/office/powerpoint/2010/main" val="37617004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86D22DFA-EDFD-4348-BC9A-B7761D8A4C3B}" type="datetimeFigureOut">
              <a:rPr lang="en-US" smtClean="0"/>
              <a:pPr/>
              <a:t>3/27/2019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A63BA62-0098-46D9-A176-EC591FCA9817}" type="slidenum">
              <a:rPr lang="en-US" smtClean="0"/>
              <a:pPr/>
              <a:t>‹#›</a:t>
            </a:fld>
            <a:endParaRPr lang="en-US"/>
          </a:p>
        </p:txBody>
      </p:sp>
    </p:spTree>
    <p:extLst>
      <p:ext uri="{BB962C8B-B14F-4D97-AF65-F5344CB8AC3E}">
        <p14:creationId xmlns:p14="http://schemas.microsoft.com/office/powerpoint/2010/main" val="25068077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86D22DFA-EDFD-4348-BC9A-B7761D8A4C3B}" type="datetimeFigureOut">
              <a:rPr lang="en-US" smtClean="0"/>
              <a:pPr/>
              <a:t>3/27/2019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A63BA62-0098-46D9-A176-EC591FCA9817}" type="slidenum">
              <a:rPr lang="en-US" smtClean="0"/>
              <a:pPr/>
              <a:t>‹#›</a:t>
            </a:fld>
            <a:endParaRPr lang="en-US"/>
          </a:p>
        </p:txBody>
      </p:sp>
    </p:spTree>
    <p:extLst>
      <p:ext uri="{BB962C8B-B14F-4D97-AF65-F5344CB8AC3E}">
        <p14:creationId xmlns:p14="http://schemas.microsoft.com/office/powerpoint/2010/main" val="23604207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6D22DFA-EDFD-4348-BC9A-B7761D8A4C3B}" type="datetimeFigureOut">
              <a:rPr lang="en-US" smtClean="0"/>
              <a:pPr/>
              <a:t>3/27/2019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A63BA62-0098-46D9-A176-EC591FCA9817}" type="slidenum">
              <a:rPr lang="en-US" smtClean="0"/>
              <a:pPr/>
              <a:t>‹#›</a:t>
            </a:fld>
            <a:endParaRPr lang="en-US"/>
          </a:p>
        </p:txBody>
      </p:sp>
    </p:spTree>
    <p:extLst>
      <p:ext uri="{BB962C8B-B14F-4D97-AF65-F5344CB8AC3E}">
        <p14:creationId xmlns:p14="http://schemas.microsoft.com/office/powerpoint/2010/main" val="17026911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6D22DFA-EDFD-4348-BC9A-B7761D8A4C3B}" type="datetimeFigureOut">
              <a:rPr lang="en-US" smtClean="0"/>
              <a:pPr/>
              <a:t>3/27/2019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A63BA62-0098-46D9-A176-EC591FCA9817}" type="slidenum">
              <a:rPr lang="en-US" smtClean="0"/>
              <a:pPr/>
              <a:t>‹#›</a:t>
            </a:fld>
            <a:endParaRPr lang="en-US"/>
          </a:p>
        </p:txBody>
      </p:sp>
    </p:spTree>
    <p:extLst>
      <p:ext uri="{BB962C8B-B14F-4D97-AF65-F5344CB8AC3E}">
        <p14:creationId xmlns:p14="http://schemas.microsoft.com/office/powerpoint/2010/main" val="36738793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6D22DFA-EDFD-4348-BC9A-B7761D8A4C3B}" type="datetimeFigureOut">
              <a:rPr lang="en-US" smtClean="0"/>
              <a:pPr/>
              <a:t>3/27/2019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A63BA62-0098-46D9-A176-EC591FCA9817}" type="slidenum">
              <a:rPr lang="en-US" smtClean="0"/>
              <a:pPr/>
              <a:t>‹#›</a:t>
            </a:fld>
            <a:endParaRPr lang="en-US"/>
          </a:p>
        </p:txBody>
      </p:sp>
    </p:spTree>
    <p:extLst>
      <p:ext uri="{BB962C8B-B14F-4D97-AF65-F5344CB8AC3E}">
        <p14:creationId xmlns:p14="http://schemas.microsoft.com/office/powerpoint/2010/main" val="8951666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6D22DFA-EDFD-4348-BC9A-B7761D8A4C3B}" type="datetimeFigureOut">
              <a:rPr lang="en-US" smtClean="0"/>
              <a:pPr/>
              <a:t>3/27/2019</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A63BA62-0098-46D9-A176-EC591FCA9817}" type="slidenum">
              <a:rPr lang="en-US" smtClean="0"/>
              <a:pPr/>
              <a:t>‹#›</a:t>
            </a:fld>
            <a:endParaRPr lang="en-US"/>
          </a:p>
        </p:txBody>
      </p:sp>
    </p:spTree>
    <p:extLst>
      <p:ext uri="{BB962C8B-B14F-4D97-AF65-F5344CB8AC3E}">
        <p14:creationId xmlns:p14="http://schemas.microsoft.com/office/powerpoint/2010/main" val="50047003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417223" y="-6995"/>
            <a:ext cx="8229600" cy="726524"/>
          </a:xfrm>
        </p:spPr>
        <p:txBody>
          <a:bodyPr/>
          <a:lstStyle/>
          <a:p>
            <a:pPr algn="ctr" eaLnBrk="1" hangingPunct="1">
              <a:defRPr/>
            </a:pPr>
            <a:r>
              <a:rPr lang="en-US" altLang="en-US" b="1" dirty="0" smtClean="0"/>
              <a:t>Particulate Materials (PM)</a:t>
            </a:r>
          </a:p>
        </p:txBody>
      </p:sp>
      <p:sp>
        <p:nvSpPr>
          <p:cNvPr id="5" name="Rectangle 3"/>
          <p:cNvSpPr txBox="1">
            <a:spLocks noChangeArrowheads="1"/>
          </p:cNvSpPr>
          <p:nvPr/>
        </p:nvSpPr>
        <p:spPr>
          <a:xfrm>
            <a:off x="14990" y="655820"/>
            <a:ext cx="9144000" cy="590987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en-US" altLang="en-US" dirty="0" smtClean="0"/>
              <a:t>Wide </a:t>
            </a:r>
            <a:r>
              <a:rPr lang="en-US" altLang="en-US" dirty="0"/>
              <a:t>variety of airborne </a:t>
            </a:r>
            <a:r>
              <a:rPr lang="en-US" altLang="en-US" dirty="0" smtClean="0"/>
              <a:t>material consists of materials that </a:t>
            </a:r>
            <a:r>
              <a:rPr lang="en-US" altLang="en-US" dirty="0"/>
              <a:t>are directly emitted into the air or result from the transformation of gaseous pollutants</a:t>
            </a:r>
            <a:r>
              <a:rPr lang="en-US" altLang="en-US" dirty="0" smtClean="0"/>
              <a:t>.</a:t>
            </a:r>
            <a:endParaRPr lang="en-US" altLang="en-US" dirty="0"/>
          </a:p>
          <a:p>
            <a:pPr lvl="1">
              <a:defRPr/>
            </a:pPr>
            <a:r>
              <a:rPr lang="de-DE" altLang="en-US" dirty="0"/>
              <a:t>Small solid particles and liquid droplets </a:t>
            </a:r>
            <a:r>
              <a:rPr lang="de-DE" altLang="en-US" dirty="0" smtClean="0"/>
              <a:t>together</a:t>
            </a:r>
            <a:endParaRPr lang="en-US" altLang="en-US" dirty="0"/>
          </a:p>
          <a:p>
            <a:pPr lvl="1">
              <a:defRPr/>
            </a:pPr>
            <a:r>
              <a:rPr lang="en-US" altLang="en-US" dirty="0" smtClean="0"/>
              <a:t>Includes</a:t>
            </a:r>
            <a:r>
              <a:rPr lang="en-US" altLang="en-US" dirty="0"/>
              <a:t>: soil particles, soot, lead, asbestos, sea salt, and sulfuric acid </a:t>
            </a:r>
            <a:r>
              <a:rPr lang="en-US" altLang="en-US" dirty="0" smtClean="0"/>
              <a:t>droplets</a:t>
            </a:r>
          </a:p>
          <a:p>
            <a:pPr lvl="1">
              <a:defRPr/>
            </a:pPr>
            <a:r>
              <a:rPr lang="de-DE" altLang="en-US" dirty="0" smtClean="0"/>
              <a:t>Dust, fumes, mist, smoke particles, pollens, fog, bacteria, viruses, aerosoles etc.</a:t>
            </a:r>
          </a:p>
          <a:p>
            <a:pPr lvl="1">
              <a:defRPr/>
            </a:pPr>
            <a:r>
              <a:rPr lang="de-DE" altLang="en-US" dirty="0" smtClean="0"/>
              <a:t>50% natural dust in air</a:t>
            </a:r>
          </a:p>
          <a:p>
            <a:pPr lvl="1">
              <a:defRPr/>
            </a:pPr>
            <a:r>
              <a:rPr lang="de-DE" altLang="en-US" dirty="0"/>
              <a:t>Suspended particulate matter (SPM</a:t>
            </a:r>
            <a:r>
              <a:rPr lang="de-DE" altLang="en-US" dirty="0" smtClean="0"/>
              <a:t>)</a:t>
            </a:r>
          </a:p>
          <a:p>
            <a:pPr lvl="1">
              <a:defRPr/>
            </a:pPr>
            <a:r>
              <a:rPr lang="de-DE" altLang="en-US" dirty="0" smtClean="0"/>
              <a:t>Size ranges from 0.0002 µm to 500 µm</a:t>
            </a:r>
          </a:p>
          <a:p>
            <a:pPr lvl="1">
              <a:defRPr/>
            </a:pPr>
            <a:r>
              <a:rPr lang="de-DE" altLang="en-US" dirty="0" smtClean="0"/>
              <a:t>Smaller particles (</a:t>
            </a:r>
            <a:r>
              <a:rPr lang="de-DE" altLang="en-US" sz="2800" dirty="0" smtClean="0"/>
              <a:t>‹</a:t>
            </a:r>
            <a:r>
              <a:rPr lang="de-DE" altLang="en-US" dirty="0" smtClean="0"/>
              <a:t>2.5 µm) are more dangrous</a:t>
            </a:r>
          </a:p>
          <a:p>
            <a:pPr lvl="1">
              <a:defRPr/>
            </a:pPr>
            <a:r>
              <a:rPr lang="en-US" altLang="en-US" dirty="0" smtClean="0"/>
              <a:t>Dangerous </a:t>
            </a:r>
            <a:r>
              <a:rPr lang="en-US" altLang="en-US" dirty="0"/>
              <a:t>for 2 reasons</a:t>
            </a:r>
          </a:p>
          <a:p>
            <a:pPr lvl="2">
              <a:defRPr/>
            </a:pPr>
            <a:r>
              <a:rPr lang="en-US" altLang="en-US" dirty="0"/>
              <a:t>May contain materials with toxic or carcinogenic effects</a:t>
            </a:r>
          </a:p>
          <a:p>
            <a:pPr lvl="2">
              <a:defRPr/>
            </a:pPr>
            <a:r>
              <a:rPr lang="en-US" altLang="en-US" dirty="0"/>
              <a:t>Extremely small particles can become lodged in lungs</a:t>
            </a:r>
          </a:p>
          <a:p>
            <a:pPr lvl="1">
              <a:defRPr/>
            </a:pPr>
            <a:endParaRPr lang="en-US" altLang="en-US" dirty="0"/>
          </a:p>
        </p:txBody>
      </p:sp>
    </p:spTree>
    <p:extLst>
      <p:ext uri="{BB962C8B-B14F-4D97-AF65-F5344CB8AC3E}">
        <p14:creationId xmlns:p14="http://schemas.microsoft.com/office/powerpoint/2010/main" val="25665024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5">
                                            <p:txEl>
                                              <p:pRg st="9" end="9"/>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5">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865683" y="1753842"/>
            <a:ext cx="7412635" cy="4826825"/>
            <a:chOff x="1469036" y="1543986"/>
            <a:chExt cx="6160957" cy="3732551"/>
          </a:xfrm>
        </p:grpSpPr>
        <p:pic>
          <p:nvPicPr>
            <p:cNvPr id="2" name="Picture 1"/>
            <p:cNvPicPr>
              <a:picLocks noChangeAspect="1"/>
            </p:cNvPicPr>
            <p:nvPr/>
          </p:nvPicPr>
          <p:blipFill rotWithShape="1">
            <a:blip r:embed="rId2" cstate="print">
              <a:extLst>
                <a:ext uri="{28A0092B-C50C-407E-A947-70E740481C1C}">
                  <a14:useLocalDpi xmlns:a14="http://schemas.microsoft.com/office/drawing/2010/main" val="0"/>
                </a:ext>
              </a:extLst>
            </a:blip>
            <a:srcRect l="16065" t="13352" r="16557" b="14080"/>
            <a:stretch/>
          </p:blipFill>
          <p:spPr>
            <a:xfrm>
              <a:off x="1469036" y="1543986"/>
              <a:ext cx="6160957" cy="3732551"/>
            </a:xfrm>
            <a:prstGeom prst="rect">
              <a:avLst/>
            </a:prstGeom>
          </p:spPr>
        </p:pic>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l="73252" t="76254" r="16557" b="14080"/>
            <a:stretch/>
          </p:blipFill>
          <p:spPr>
            <a:xfrm>
              <a:off x="1500265" y="1543986"/>
              <a:ext cx="838200" cy="447189"/>
            </a:xfrm>
            <a:prstGeom prst="rect">
              <a:avLst/>
            </a:prstGeom>
          </p:spPr>
        </p:pic>
      </p:grpSp>
      <p:sp>
        <p:nvSpPr>
          <p:cNvPr id="5" name="Rectangle 3"/>
          <p:cNvSpPr txBox="1">
            <a:spLocks noChangeArrowheads="1"/>
          </p:cNvSpPr>
          <p:nvPr/>
        </p:nvSpPr>
        <p:spPr>
          <a:xfrm>
            <a:off x="0" y="704547"/>
            <a:ext cx="9144000" cy="53963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en-US" sz="2400" b="1" dirty="0" smtClean="0"/>
              <a:t>Types of Particulates</a:t>
            </a:r>
            <a:r>
              <a:rPr lang="de-DE" altLang="en-US" sz="2200" dirty="0" smtClean="0"/>
              <a:t> </a:t>
            </a:r>
          </a:p>
          <a:p>
            <a:pPr lvl="3"/>
            <a:endParaRPr lang="de-DE" altLang="en-US" sz="2400" dirty="0"/>
          </a:p>
        </p:txBody>
      </p:sp>
      <p:sp>
        <p:nvSpPr>
          <p:cNvPr id="6" name="Rectangle 2"/>
          <p:cNvSpPr txBox="1">
            <a:spLocks noChangeArrowheads="1"/>
          </p:cNvSpPr>
          <p:nvPr/>
        </p:nvSpPr>
        <p:spPr>
          <a:xfrm>
            <a:off x="417223" y="-6995"/>
            <a:ext cx="8229600" cy="72652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US" altLang="en-US" b="1" dirty="0" smtClean="0"/>
              <a:t>Particulate Materials (PM)</a:t>
            </a:r>
          </a:p>
        </p:txBody>
      </p:sp>
    </p:spTree>
    <p:extLst>
      <p:ext uri="{BB962C8B-B14F-4D97-AF65-F5344CB8AC3E}">
        <p14:creationId xmlns:p14="http://schemas.microsoft.com/office/powerpoint/2010/main" val="13179124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655529" y="834844"/>
            <a:ext cx="8383539" cy="490639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altLang="en-US" sz="2400" b="1" dirty="0" smtClean="0"/>
              <a:t>Human health</a:t>
            </a:r>
            <a:endParaRPr lang="en-US" altLang="en-US" sz="2400" b="1" dirty="0" smtClean="0"/>
          </a:p>
          <a:p>
            <a:pPr lvl="1"/>
            <a:r>
              <a:rPr lang="en-US" altLang="en-US" sz="2000" dirty="0" smtClean="0"/>
              <a:t>Premature death</a:t>
            </a:r>
          </a:p>
          <a:p>
            <a:pPr lvl="1"/>
            <a:r>
              <a:rPr lang="en-US" altLang="en-US" sz="2000" dirty="0" smtClean="0"/>
              <a:t>Lung cancer</a:t>
            </a:r>
          </a:p>
          <a:p>
            <a:pPr lvl="1"/>
            <a:r>
              <a:rPr lang="en-US" altLang="en-US" sz="2000" dirty="0" smtClean="0"/>
              <a:t>Development of chronic lung disease</a:t>
            </a:r>
          </a:p>
          <a:p>
            <a:pPr lvl="1"/>
            <a:r>
              <a:rPr lang="en-US" altLang="en-US" sz="2000" dirty="0" smtClean="0"/>
              <a:t>Heart attacks</a:t>
            </a:r>
          </a:p>
          <a:p>
            <a:pPr lvl="1"/>
            <a:r>
              <a:rPr lang="en-US" altLang="en-US" sz="2000" dirty="0" smtClean="0"/>
              <a:t>Respiratory symptoms and medication use in people with chronic lung disease and asthma</a:t>
            </a:r>
          </a:p>
          <a:p>
            <a:pPr lvl="1"/>
            <a:r>
              <a:rPr lang="en-US" altLang="en-US" sz="2000" dirty="0" smtClean="0"/>
              <a:t>Decreased lung function</a:t>
            </a:r>
          </a:p>
          <a:p>
            <a:pPr lvl="1"/>
            <a:r>
              <a:rPr lang="en-US" altLang="en-US" sz="2000" dirty="0" smtClean="0"/>
              <a:t>Pre-term birth</a:t>
            </a:r>
          </a:p>
          <a:p>
            <a:pPr lvl="1"/>
            <a:r>
              <a:rPr lang="en-US" altLang="en-US" sz="2000" dirty="0" smtClean="0"/>
              <a:t>Low birth weight</a:t>
            </a:r>
          </a:p>
          <a:p>
            <a:r>
              <a:rPr lang="de-DE" altLang="en-US" sz="2400" b="1" dirty="0" smtClean="0"/>
              <a:t>Plant effects</a:t>
            </a:r>
          </a:p>
          <a:p>
            <a:pPr lvl="1"/>
            <a:r>
              <a:rPr lang="de-DE" altLang="en-US" sz="2000" dirty="0" smtClean="0"/>
              <a:t>Depends upon chemical composition and concentrations</a:t>
            </a:r>
          </a:p>
          <a:p>
            <a:pPr lvl="1"/>
            <a:r>
              <a:rPr lang="de-DE" altLang="en-US" sz="2000" dirty="0" smtClean="0"/>
              <a:t>Dust on vegetations leads towards low photosynthesis</a:t>
            </a:r>
            <a:endParaRPr lang="en-US" altLang="en-US" sz="2000" dirty="0" smtClean="0"/>
          </a:p>
          <a:p>
            <a:pPr marL="0" indent="0">
              <a:buNone/>
            </a:pPr>
            <a:endParaRPr lang="en-US" altLang="en-US" sz="2400" dirty="0"/>
          </a:p>
        </p:txBody>
      </p:sp>
      <p:sp>
        <p:nvSpPr>
          <p:cNvPr id="3" name="Rectangle 3"/>
          <p:cNvSpPr txBox="1">
            <a:spLocks noChangeArrowheads="1"/>
          </p:cNvSpPr>
          <p:nvPr/>
        </p:nvSpPr>
        <p:spPr>
          <a:xfrm>
            <a:off x="0" y="0"/>
            <a:ext cx="9144000" cy="67455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en-US" b="1" dirty="0" smtClean="0"/>
              <a:t>Adverse effects of PM</a:t>
            </a:r>
            <a:endParaRPr lang="en-US" altLang="en-US" b="1" dirty="0"/>
          </a:p>
        </p:txBody>
      </p:sp>
    </p:spTree>
    <p:extLst>
      <p:ext uri="{BB962C8B-B14F-4D97-AF65-F5344CB8AC3E}">
        <p14:creationId xmlns:p14="http://schemas.microsoft.com/office/powerpoint/2010/main" val="186804644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a:xfrm>
            <a:off x="0" y="811505"/>
            <a:ext cx="9139238" cy="10588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Times" panose="02020603050405020304" pitchFamily="18" charset="0"/>
              <a:buNone/>
            </a:pPr>
            <a:r>
              <a:rPr lang="en-US" altLang="en-US" sz="2000" dirty="0" smtClean="0"/>
              <a:t>Several theories have been advanced as to the mechanism of action.  It is likely that more than one mechanism is involved in causing PM-related health effects. Theories include the following:</a:t>
            </a:r>
            <a:endParaRPr lang="en-US" altLang="en-US" sz="2000" dirty="0"/>
          </a:p>
        </p:txBody>
      </p:sp>
      <p:sp>
        <p:nvSpPr>
          <p:cNvPr id="3" name="Rectangle 4"/>
          <p:cNvSpPr txBox="1">
            <a:spLocks noChangeArrowheads="1"/>
          </p:cNvSpPr>
          <p:nvPr/>
        </p:nvSpPr>
        <p:spPr>
          <a:xfrm>
            <a:off x="4830763" y="2093110"/>
            <a:ext cx="3787775" cy="270668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33400" indent="-533400">
              <a:spcBef>
                <a:spcPct val="50000"/>
              </a:spcBef>
              <a:buClr>
                <a:schemeClr val="tx1"/>
              </a:buClr>
              <a:buFontTx/>
              <a:buAutoNum type="arabicPeriod" startAt="4"/>
            </a:pPr>
            <a:r>
              <a:rPr lang="en-US" altLang="en-US" sz="2200" dirty="0" smtClean="0">
                <a:latin typeface="+mj-lt"/>
              </a:rPr>
              <a:t>PM causes inflammation of lung tissue, resulting in the release of chemicals that impact heart function;</a:t>
            </a:r>
          </a:p>
          <a:p>
            <a:pPr marL="533400" indent="-533400">
              <a:spcBef>
                <a:spcPct val="50000"/>
              </a:spcBef>
              <a:buClr>
                <a:schemeClr val="tx1"/>
              </a:buClr>
              <a:buFontTx/>
              <a:buAutoNum type="arabicPeriod" startAt="5"/>
            </a:pPr>
            <a:r>
              <a:rPr lang="en-US" altLang="en-US" sz="2200" dirty="0" smtClean="0">
                <a:latin typeface="+mj-lt"/>
              </a:rPr>
              <a:t>PM causes changes in blood chemistry that results in clots that can cause heart attacks.</a:t>
            </a:r>
            <a:endParaRPr lang="en-US" altLang="en-US" sz="2200" dirty="0">
              <a:latin typeface="+mj-lt"/>
            </a:endParaRPr>
          </a:p>
        </p:txBody>
      </p:sp>
      <p:sp>
        <p:nvSpPr>
          <p:cNvPr id="4" name="Text Box 5"/>
          <p:cNvSpPr txBox="1">
            <a:spLocks noChangeArrowheads="1"/>
          </p:cNvSpPr>
          <p:nvPr/>
        </p:nvSpPr>
        <p:spPr bwMode="auto">
          <a:xfrm>
            <a:off x="415925" y="2108985"/>
            <a:ext cx="4214813" cy="40872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defRPr sz="2400">
                <a:solidFill>
                  <a:schemeClr val="tx1"/>
                </a:solidFill>
                <a:latin typeface="Times" panose="02020603050405020304" pitchFamily="18" charset="0"/>
              </a:defRPr>
            </a:lvl1pPr>
            <a:lvl2pPr marL="914400" indent="-457200">
              <a:defRPr sz="2400">
                <a:solidFill>
                  <a:schemeClr val="tx1"/>
                </a:solidFill>
                <a:latin typeface="Times" panose="02020603050405020304" pitchFamily="18" charset="0"/>
              </a:defRPr>
            </a:lvl2pPr>
            <a:lvl3pPr marL="1371600" indent="-457200">
              <a:defRPr sz="2400">
                <a:solidFill>
                  <a:schemeClr val="tx1"/>
                </a:solidFill>
                <a:latin typeface="Times" panose="02020603050405020304" pitchFamily="18" charset="0"/>
              </a:defRPr>
            </a:lvl3pPr>
            <a:lvl4pPr marL="1828800" indent="-457200">
              <a:defRPr sz="2400">
                <a:solidFill>
                  <a:schemeClr val="tx1"/>
                </a:solidFill>
                <a:latin typeface="Times" panose="02020603050405020304" pitchFamily="18" charset="0"/>
              </a:defRPr>
            </a:lvl4pPr>
            <a:lvl5pPr marL="2286000" indent="-457200">
              <a:defRPr sz="2400">
                <a:solidFill>
                  <a:schemeClr val="tx1"/>
                </a:solidFill>
                <a:latin typeface="Times" panose="02020603050405020304" pitchFamily="18" charset="0"/>
              </a:defRPr>
            </a:lvl5pPr>
            <a:lvl6pPr marL="2743200" indent="-457200" eaLnBrk="0" fontAlgn="base" hangingPunct="0">
              <a:spcBef>
                <a:spcPct val="0"/>
              </a:spcBef>
              <a:spcAft>
                <a:spcPct val="0"/>
              </a:spcAft>
              <a:defRPr sz="2400">
                <a:solidFill>
                  <a:schemeClr val="tx1"/>
                </a:solidFill>
                <a:latin typeface="Times" panose="02020603050405020304" pitchFamily="18" charset="0"/>
              </a:defRPr>
            </a:lvl6pPr>
            <a:lvl7pPr marL="3200400" indent="-457200" eaLnBrk="0" fontAlgn="base" hangingPunct="0">
              <a:spcBef>
                <a:spcPct val="0"/>
              </a:spcBef>
              <a:spcAft>
                <a:spcPct val="0"/>
              </a:spcAft>
              <a:defRPr sz="2400">
                <a:solidFill>
                  <a:schemeClr val="tx1"/>
                </a:solidFill>
                <a:latin typeface="Times" panose="02020603050405020304" pitchFamily="18" charset="0"/>
              </a:defRPr>
            </a:lvl7pPr>
            <a:lvl8pPr marL="3657600" indent="-457200" eaLnBrk="0" fontAlgn="base" hangingPunct="0">
              <a:spcBef>
                <a:spcPct val="0"/>
              </a:spcBef>
              <a:spcAft>
                <a:spcPct val="0"/>
              </a:spcAft>
              <a:defRPr sz="2400">
                <a:solidFill>
                  <a:schemeClr val="tx1"/>
                </a:solidFill>
                <a:latin typeface="Times" panose="02020603050405020304" pitchFamily="18" charset="0"/>
              </a:defRPr>
            </a:lvl8pPr>
            <a:lvl9pPr marL="4114800" indent="-457200" eaLnBrk="0" fontAlgn="base" hangingPunct="0">
              <a:spcBef>
                <a:spcPct val="0"/>
              </a:spcBef>
              <a:spcAft>
                <a:spcPct val="0"/>
              </a:spcAft>
              <a:defRPr sz="2400">
                <a:solidFill>
                  <a:schemeClr val="tx1"/>
                </a:solidFill>
                <a:latin typeface="Times" panose="02020603050405020304" pitchFamily="18" charset="0"/>
              </a:defRPr>
            </a:lvl9pPr>
          </a:lstStyle>
          <a:p>
            <a:pPr>
              <a:lnSpc>
                <a:spcPct val="90000"/>
              </a:lnSpc>
              <a:spcBef>
                <a:spcPct val="50000"/>
              </a:spcBef>
              <a:buClr>
                <a:schemeClr val="tx1"/>
              </a:buClr>
              <a:buSzPct val="100000"/>
              <a:buFontTx/>
              <a:buAutoNum type="arabicPeriod"/>
            </a:pPr>
            <a:r>
              <a:rPr lang="en-US" altLang="en-US" sz="2200" dirty="0">
                <a:latin typeface="+mj-lt"/>
              </a:rPr>
              <a:t>PM leads to lung irritation which leads to increase permeability in lung tissue;</a:t>
            </a:r>
          </a:p>
          <a:p>
            <a:pPr>
              <a:lnSpc>
                <a:spcPct val="90000"/>
              </a:lnSpc>
              <a:spcBef>
                <a:spcPct val="50000"/>
              </a:spcBef>
              <a:buClr>
                <a:schemeClr val="tx1"/>
              </a:buClr>
              <a:buSzPct val="100000"/>
              <a:buFontTx/>
              <a:buAutoNum type="arabicPeriod"/>
            </a:pPr>
            <a:r>
              <a:rPr lang="en-US" altLang="en-US" sz="2200" dirty="0">
                <a:latin typeface="+mj-lt"/>
              </a:rPr>
              <a:t>PM increases susceptibility to viral and bacterial pathogens leading to pneumonia in vulnerable persons who are unable to clear these infections;</a:t>
            </a:r>
          </a:p>
          <a:p>
            <a:pPr>
              <a:lnSpc>
                <a:spcPct val="90000"/>
              </a:lnSpc>
              <a:spcBef>
                <a:spcPct val="50000"/>
              </a:spcBef>
              <a:buClr>
                <a:schemeClr val="tx1"/>
              </a:buClr>
              <a:buSzPct val="100000"/>
              <a:buFontTx/>
              <a:buAutoNum type="arabicPeriod"/>
            </a:pPr>
            <a:r>
              <a:rPr lang="en-US" altLang="en-US" sz="2200" dirty="0">
                <a:latin typeface="+mj-lt"/>
              </a:rPr>
              <a:t>PM aggravates the severity of chronic lung diseases causing rapid loss of airway function</a:t>
            </a:r>
            <a:r>
              <a:rPr lang="en-US" altLang="en-US" sz="2200" dirty="0" smtClean="0">
                <a:latin typeface="+mj-lt"/>
              </a:rPr>
              <a:t>;</a:t>
            </a:r>
            <a:endParaRPr lang="en-US" altLang="en-US" sz="2200" dirty="0">
              <a:latin typeface="+mj-lt"/>
            </a:endParaRPr>
          </a:p>
        </p:txBody>
      </p:sp>
      <p:sp>
        <p:nvSpPr>
          <p:cNvPr id="5" name="Rectangle 6"/>
          <p:cNvSpPr txBox="1">
            <a:spLocks noChangeArrowheads="1"/>
          </p:cNvSpPr>
          <p:nvPr/>
        </p:nvSpPr>
        <p:spPr>
          <a:xfrm>
            <a:off x="0" y="-19232"/>
            <a:ext cx="9139238" cy="693789"/>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en-US" sz="3600" b="1" dirty="0" smtClean="0"/>
              <a:t>How Does PM Cause Health Effects</a:t>
            </a:r>
            <a:r>
              <a:rPr lang="en-US" altLang="en-US" b="1" dirty="0" smtClean="0"/>
              <a:t>?</a:t>
            </a:r>
            <a:endParaRPr lang="en-US" altLang="en-US" b="1" dirty="0"/>
          </a:p>
        </p:txBody>
      </p:sp>
    </p:spTree>
    <p:extLst>
      <p:ext uri="{BB962C8B-B14F-4D97-AF65-F5344CB8AC3E}">
        <p14:creationId xmlns:p14="http://schemas.microsoft.com/office/powerpoint/2010/main" val="310132768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9" name="Rectangle 3"/>
          <p:cNvSpPr>
            <a:spLocks noGrp="1" noChangeArrowheads="1"/>
          </p:cNvSpPr>
          <p:nvPr>
            <p:ph idx="1"/>
          </p:nvPr>
        </p:nvSpPr>
        <p:spPr>
          <a:xfrm>
            <a:off x="0" y="749523"/>
            <a:ext cx="9144000" cy="4287182"/>
          </a:xfrm>
        </p:spPr>
        <p:txBody>
          <a:bodyPr>
            <a:normAutofit/>
          </a:bodyPr>
          <a:lstStyle/>
          <a:p>
            <a:pPr eaLnBrk="1" hangingPunct="1"/>
            <a:r>
              <a:rPr lang="en-US" altLang="en-US" sz="2400" b="1" dirty="0" smtClean="0"/>
              <a:t>Particulates Sources</a:t>
            </a:r>
          </a:p>
          <a:p>
            <a:pPr lvl="1" eaLnBrk="1" hangingPunct="1"/>
            <a:r>
              <a:rPr lang="de-DE" altLang="en-US" dirty="0" smtClean="0"/>
              <a:t>Ntural</a:t>
            </a:r>
          </a:p>
          <a:p>
            <a:pPr lvl="2"/>
            <a:r>
              <a:rPr lang="de-DE" altLang="en-US" dirty="0" smtClean="0"/>
              <a:t>Forest fires</a:t>
            </a:r>
          </a:p>
          <a:p>
            <a:pPr lvl="2"/>
            <a:r>
              <a:rPr lang="de-DE" altLang="en-US" dirty="0" smtClean="0"/>
              <a:t>Sea salt diffusion into air</a:t>
            </a:r>
          </a:p>
          <a:p>
            <a:pPr lvl="2"/>
            <a:r>
              <a:rPr lang="de-DE" altLang="en-US" dirty="0" smtClean="0"/>
              <a:t>Volcanic eruptions</a:t>
            </a:r>
          </a:p>
          <a:p>
            <a:pPr lvl="2"/>
            <a:r>
              <a:rPr lang="de-DE" altLang="en-US" dirty="0" smtClean="0"/>
              <a:t>Wind blown dusts</a:t>
            </a:r>
          </a:p>
          <a:p>
            <a:pPr lvl="2"/>
            <a:r>
              <a:rPr lang="de-DE" altLang="en-US" dirty="0" smtClean="0"/>
              <a:t>Plant sources</a:t>
            </a:r>
          </a:p>
          <a:p>
            <a:pPr lvl="1" eaLnBrk="1" hangingPunct="1"/>
            <a:r>
              <a:rPr lang="de-DE" altLang="en-US" dirty="0" smtClean="0"/>
              <a:t>Anthropogenic</a:t>
            </a:r>
          </a:p>
          <a:p>
            <a:pPr lvl="2"/>
            <a:r>
              <a:rPr lang="de-DE" altLang="en-US" dirty="0" smtClean="0"/>
              <a:t>Indutrial processings</a:t>
            </a:r>
          </a:p>
          <a:p>
            <a:pPr lvl="2"/>
            <a:r>
              <a:rPr lang="de-DE" altLang="en-US" dirty="0" smtClean="0"/>
              <a:t>Transportation</a:t>
            </a:r>
          </a:p>
          <a:p>
            <a:pPr lvl="2"/>
            <a:r>
              <a:rPr lang="de-DE" altLang="en-US" dirty="0" smtClean="0"/>
              <a:t>Constructions works</a:t>
            </a:r>
          </a:p>
          <a:p>
            <a:pPr lvl="2"/>
            <a:r>
              <a:rPr lang="de-DE" altLang="en-US" dirty="0" smtClean="0"/>
              <a:t>Agricultural operations</a:t>
            </a:r>
            <a:endParaRPr lang="en-US" altLang="en-US" dirty="0" smtClean="0"/>
          </a:p>
        </p:txBody>
      </p:sp>
      <p:pic>
        <p:nvPicPr>
          <p:cNvPr id="4" name="Picture 7" descr="fig01(micrograph)"/>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5651500" y="4074410"/>
            <a:ext cx="3492500" cy="27686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 name="Rectangle 2"/>
          <p:cNvSpPr>
            <a:spLocks noGrp="1" noChangeArrowheads="1"/>
          </p:cNvSpPr>
          <p:nvPr>
            <p:ph type="title"/>
          </p:nvPr>
        </p:nvSpPr>
        <p:spPr>
          <a:xfrm>
            <a:off x="417223" y="-6995"/>
            <a:ext cx="8229600" cy="726524"/>
          </a:xfrm>
        </p:spPr>
        <p:txBody>
          <a:bodyPr/>
          <a:lstStyle/>
          <a:p>
            <a:pPr algn="ctr" eaLnBrk="1" hangingPunct="1">
              <a:defRPr/>
            </a:pPr>
            <a:r>
              <a:rPr lang="en-US" altLang="en-US" b="1" dirty="0" smtClean="0"/>
              <a:t>Particulate Materials (PM)</a:t>
            </a:r>
          </a:p>
        </p:txBody>
      </p:sp>
      <p:sp>
        <p:nvSpPr>
          <p:cNvPr id="5" name="TextBox 4"/>
          <p:cNvSpPr txBox="1"/>
          <p:nvPr/>
        </p:nvSpPr>
        <p:spPr>
          <a:xfrm>
            <a:off x="132411" y="5186600"/>
            <a:ext cx="5276637" cy="1107996"/>
          </a:xfrm>
          <a:prstGeom prst="rect">
            <a:avLst/>
          </a:prstGeom>
          <a:noFill/>
        </p:spPr>
        <p:txBody>
          <a:bodyPr wrap="none" rtlCol="0">
            <a:spAutoFit/>
          </a:bodyPr>
          <a:lstStyle/>
          <a:p>
            <a:r>
              <a:rPr lang="de-DE" sz="2200" dirty="0" smtClean="0"/>
              <a:t>Chemcial compositions of PM depends upon</a:t>
            </a:r>
          </a:p>
          <a:p>
            <a:r>
              <a:rPr lang="de-DE" sz="2200" dirty="0" smtClean="0"/>
              <a:t>the source, eg. One third of fly ash could be</a:t>
            </a:r>
            <a:br>
              <a:rPr lang="de-DE" sz="2200" dirty="0" smtClean="0"/>
            </a:br>
            <a:r>
              <a:rPr lang="de-DE" sz="2200" dirty="0" smtClean="0"/>
              <a:t>Carbon</a:t>
            </a:r>
            <a:endParaRPr lang="en-US" sz="2200" dirty="0"/>
          </a:p>
        </p:txBody>
      </p:sp>
    </p:spTree>
    <p:extLst>
      <p:ext uri="{BB962C8B-B14F-4D97-AF65-F5344CB8AC3E}">
        <p14:creationId xmlns:p14="http://schemas.microsoft.com/office/powerpoint/2010/main" val="8743695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5299">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5299">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5299">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5299">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5299">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5299">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5299">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5299">
                                            <p:txEl>
                                              <p:pRg st="7" end="7"/>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5299">
                                            <p:txEl>
                                              <p:pRg st="8" end="8"/>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5299">
                                            <p:txEl>
                                              <p:pRg st="9" end="9"/>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55299">
                                            <p:txEl>
                                              <p:pRg st="10" end="10"/>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55299">
                                            <p:txEl>
                                              <p:pRg st="11" end="11"/>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1" descr="smokstack2"/>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24488" y="2175805"/>
            <a:ext cx="1600200" cy="129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2" descr="j0399397"/>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16150" y="4587218"/>
            <a:ext cx="1600200" cy="12985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6" name="Picture 13" descr="j0316913"/>
          <p:cNvPicPr>
            <a:picLocks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30838" y="4557055"/>
            <a:ext cx="1600200" cy="12985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7" name="Text Box 14"/>
          <p:cNvSpPr txBox="1">
            <a:spLocks noChangeArrowheads="1"/>
          </p:cNvSpPr>
          <p:nvPr/>
        </p:nvSpPr>
        <p:spPr bwMode="auto">
          <a:xfrm>
            <a:off x="2044700" y="3541055"/>
            <a:ext cx="187325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1800" b="1">
                <a:solidFill>
                  <a:srgbClr val="AEA754"/>
                </a:solidFill>
                <a:latin typeface="Arial" panose="020B0604020202020204" pitchFamily="34" charset="0"/>
              </a:rPr>
              <a:t>Mobile Sources</a:t>
            </a:r>
          </a:p>
          <a:p>
            <a:pPr algn="ctr"/>
            <a:r>
              <a:rPr lang="en-US" altLang="en-US" sz="1800">
                <a:latin typeface="Arial" panose="020B0604020202020204" pitchFamily="34" charset="0"/>
              </a:rPr>
              <a:t>(vehicles)</a:t>
            </a:r>
          </a:p>
          <a:p>
            <a:pPr algn="ctr"/>
            <a:r>
              <a:rPr lang="en-US" altLang="en-US" sz="1800">
                <a:latin typeface="Arial" panose="020B0604020202020204" pitchFamily="34" charset="0"/>
              </a:rPr>
              <a:t>VOCs, NO</a:t>
            </a:r>
            <a:r>
              <a:rPr lang="en-US" altLang="en-US" sz="1800" baseline="-25000">
                <a:latin typeface="Arial" panose="020B0604020202020204" pitchFamily="34" charset="0"/>
              </a:rPr>
              <a:t>2</a:t>
            </a:r>
            <a:r>
              <a:rPr lang="en-US" altLang="en-US" sz="1800">
                <a:latin typeface="Arial" panose="020B0604020202020204" pitchFamily="34" charset="0"/>
              </a:rPr>
              <a:t>, PM</a:t>
            </a:r>
          </a:p>
        </p:txBody>
      </p:sp>
      <p:sp>
        <p:nvSpPr>
          <p:cNvPr id="8" name="Text Box 15"/>
          <p:cNvSpPr txBox="1">
            <a:spLocks noChangeArrowheads="1"/>
          </p:cNvSpPr>
          <p:nvPr/>
        </p:nvSpPr>
        <p:spPr bwMode="auto">
          <a:xfrm>
            <a:off x="4937125" y="3480730"/>
            <a:ext cx="262255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1800" b="1">
                <a:solidFill>
                  <a:srgbClr val="AEA754"/>
                </a:solidFill>
                <a:latin typeface="Arial" panose="020B0604020202020204" pitchFamily="34" charset="0"/>
              </a:rPr>
              <a:t>Stationary Sources </a:t>
            </a:r>
          </a:p>
          <a:p>
            <a:pPr algn="ctr"/>
            <a:r>
              <a:rPr lang="en-US" altLang="en-US" sz="1800">
                <a:latin typeface="Arial" panose="020B0604020202020204" pitchFamily="34" charset="0"/>
              </a:rPr>
              <a:t>(power plants, factories)</a:t>
            </a:r>
          </a:p>
          <a:p>
            <a:pPr algn="ctr"/>
            <a:r>
              <a:rPr lang="en-US" altLang="en-US" sz="1800">
                <a:latin typeface="Arial" panose="020B0604020202020204" pitchFamily="34" charset="0"/>
              </a:rPr>
              <a:t>NO</a:t>
            </a:r>
            <a:r>
              <a:rPr lang="en-US" altLang="en-US" sz="1800" baseline="-25000">
                <a:latin typeface="Arial" panose="020B0604020202020204" pitchFamily="34" charset="0"/>
              </a:rPr>
              <a:t>2</a:t>
            </a:r>
            <a:r>
              <a:rPr lang="en-US" altLang="en-US" sz="1800">
                <a:latin typeface="Arial" panose="020B0604020202020204" pitchFamily="34" charset="0"/>
              </a:rPr>
              <a:t>, SO</a:t>
            </a:r>
            <a:r>
              <a:rPr lang="en-US" altLang="en-US" sz="1800" baseline="-25000">
                <a:latin typeface="Arial" panose="020B0604020202020204" pitchFamily="34" charset="0"/>
              </a:rPr>
              <a:t>2</a:t>
            </a:r>
            <a:r>
              <a:rPr lang="en-US" altLang="en-US" sz="1800">
                <a:latin typeface="Arial" panose="020B0604020202020204" pitchFamily="34" charset="0"/>
              </a:rPr>
              <a:t>, PM </a:t>
            </a:r>
          </a:p>
        </p:txBody>
      </p:sp>
      <p:sp>
        <p:nvSpPr>
          <p:cNvPr id="9" name="Text Box 16"/>
          <p:cNvSpPr txBox="1">
            <a:spLocks noChangeArrowheads="1"/>
          </p:cNvSpPr>
          <p:nvPr/>
        </p:nvSpPr>
        <p:spPr bwMode="auto">
          <a:xfrm>
            <a:off x="1354138" y="5925480"/>
            <a:ext cx="320040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en-US" sz="1800" b="1">
                <a:solidFill>
                  <a:srgbClr val="AEA754"/>
                </a:solidFill>
                <a:latin typeface="Arial" panose="020B0604020202020204" pitchFamily="34" charset="0"/>
              </a:rPr>
              <a:t>Area Sources</a:t>
            </a:r>
          </a:p>
          <a:p>
            <a:pPr algn="ctr"/>
            <a:r>
              <a:rPr lang="en-US" altLang="en-US" sz="1800">
                <a:latin typeface="Arial" panose="020B0604020202020204" pitchFamily="34" charset="0"/>
              </a:rPr>
              <a:t>(drycleaners, gas stations)</a:t>
            </a:r>
          </a:p>
          <a:p>
            <a:pPr algn="ctr"/>
            <a:r>
              <a:rPr lang="en-US" altLang="en-US" sz="1800">
                <a:latin typeface="Arial" panose="020B0604020202020204" pitchFamily="34" charset="0"/>
              </a:rPr>
              <a:t>VOCs</a:t>
            </a:r>
          </a:p>
        </p:txBody>
      </p:sp>
      <p:sp>
        <p:nvSpPr>
          <p:cNvPr id="10" name="Text Box 17"/>
          <p:cNvSpPr txBox="1">
            <a:spLocks noChangeArrowheads="1"/>
          </p:cNvSpPr>
          <p:nvPr/>
        </p:nvSpPr>
        <p:spPr bwMode="auto">
          <a:xfrm>
            <a:off x="4995863" y="5871505"/>
            <a:ext cx="255905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1800" b="1">
                <a:solidFill>
                  <a:srgbClr val="AEA754"/>
                </a:solidFill>
                <a:latin typeface="Arial" panose="020B0604020202020204" pitchFamily="34" charset="0"/>
              </a:rPr>
              <a:t>Natural Sources </a:t>
            </a:r>
          </a:p>
          <a:p>
            <a:pPr algn="ctr"/>
            <a:r>
              <a:rPr lang="en-US" altLang="en-US" sz="1800">
                <a:latin typeface="Arial" panose="020B0604020202020204" pitchFamily="34" charset="0"/>
              </a:rPr>
              <a:t>(forest fires, volcanoes)</a:t>
            </a:r>
          </a:p>
          <a:p>
            <a:pPr algn="ctr"/>
            <a:r>
              <a:rPr lang="en-US" altLang="en-US" sz="1800">
                <a:latin typeface="Arial" panose="020B0604020202020204" pitchFamily="34" charset="0"/>
              </a:rPr>
              <a:t>PM </a:t>
            </a:r>
          </a:p>
        </p:txBody>
      </p:sp>
      <p:pic>
        <p:nvPicPr>
          <p:cNvPr id="11" name="Picture 18" descr="belching truck (EPA)"/>
          <p:cNvPicPr preferRelativeResize="0">
            <a:picLocks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195513" y="2212318"/>
            <a:ext cx="1508125" cy="132556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2" name="Rectangle 2"/>
          <p:cNvSpPr>
            <a:spLocks noGrp="1" noChangeArrowheads="1"/>
          </p:cNvSpPr>
          <p:nvPr>
            <p:ph type="title"/>
          </p:nvPr>
        </p:nvSpPr>
        <p:spPr>
          <a:xfrm>
            <a:off x="417223" y="-6995"/>
            <a:ext cx="8229600" cy="726524"/>
          </a:xfrm>
        </p:spPr>
        <p:txBody>
          <a:bodyPr/>
          <a:lstStyle/>
          <a:p>
            <a:pPr algn="ctr" eaLnBrk="1" hangingPunct="1">
              <a:defRPr/>
            </a:pPr>
            <a:r>
              <a:rPr lang="en-US" altLang="en-US" b="1" dirty="0" smtClean="0"/>
              <a:t>Particulate Materials (PM)</a:t>
            </a:r>
          </a:p>
        </p:txBody>
      </p:sp>
      <p:sp>
        <p:nvSpPr>
          <p:cNvPr id="13" name="Rectangle 12"/>
          <p:cNvSpPr/>
          <p:nvPr/>
        </p:nvSpPr>
        <p:spPr>
          <a:xfrm>
            <a:off x="0" y="589115"/>
            <a:ext cx="9144000" cy="1569660"/>
          </a:xfrm>
          <a:prstGeom prst="rect">
            <a:avLst/>
          </a:prstGeom>
        </p:spPr>
        <p:txBody>
          <a:bodyPr wrap="square">
            <a:spAutoFit/>
          </a:bodyPr>
          <a:lstStyle/>
          <a:p>
            <a:pPr>
              <a:buFont typeface="Times" panose="02020603050405020304" pitchFamily="18" charset="0"/>
              <a:buNone/>
            </a:pPr>
            <a:r>
              <a:rPr lang="de-DE" altLang="en-US" sz="2400" b="1" dirty="0" smtClean="0"/>
              <a:t>Imporatnce</a:t>
            </a:r>
            <a:endParaRPr lang="en-US" altLang="en-US" sz="2400" b="1" dirty="0" smtClean="0"/>
          </a:p>
          <a:p>
            <a:pPr>
              <a:buFont typeface="Times" panose="02020603050405020304" pitchFamily="18" charset="0"/>
              <a:buNone/>
            </a:pPr>
            <a:r>
              <a:rPr lang="en-US" altLang="en-US" sz="2400" dirty="0" smtClean="0"/>
              <a:t>PM is one of the six harmful pollutants </a:t>
            </a:r>
            <a:r>
              <a:rPr lang="en-US" altLang="en-US" sz="2400" dirty="0"/>
              <a:t>to public health and the environment. (The other five are ozone, sulfur dioxide, nitrogen dioxide, carbon monoxide, and lead.) </a:t>
            </a:r>
          </a:p>
        </p:txBody>
      </p:sp>
    </p:spTree>
    <p:extLst>
      <p:ext uri="{BB962C8B-B14F-4D97-AF65-F5344CB8AC3E}">
        <p14:creationId xmlns:p14="http://schemas.microsoft.com/office/powerpoint/2010/main" val="399433599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2"/>
          <p:cNvSpPr txBox="1">
            <a:spLocks noChangeArrowheads="1"/>
          </p:cNvSpPr>
          <p:nvPr/>
        </p:nvSpPr>
        <p:spPr bwMode="auto">
          <a:xfrm>
            <a:off x="5929313" y="4062413"/>
            <a:ext cx="9144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3200" b="1">
                <a:latin typeface="Arial" panose="020B0604020202020204" pitchFamily="34" charset="0"/>
              </a:rPr>
              <a:t>PM</a:t>
            </a:r>
          </a:p>
        </p:txBody>
      </p:sp>
      <p:sp>
        <p:nvSpPr>
          <p:cNvPr id="6" name="Text Box 4"/>
          <p:cNvSpPr txBox="1">
            <a:spLocks noChangeArrowheads="1"/>
          </p:cNvSpPr>
          <p:nvPr/>
        </p:nvSpPr>
        <p:spPr bwMode="auto">
          <a:xfrm>
            <a:off x="1981200" y="3671888"/>
            <a:ext cx="1524000"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25000"/>
              </a:spcBef>
            </a:pPr>
            <a:r>
              <a:rPr lang="en-US" altLang="en-US" b="1">
                <a:latin typeface="Arial" panose="020B0604020202020204" pitchFamily="34" charset="0"/>
              </a:rPr>
              <a:t>VOCs</a:t>
            </a:r>
          </a:p>
          <a:p>
            <a:pPr algn="ctr">
              <a:spcBef>
                <a:spcPct val="25000"/>
              </a:spcBef>
            </a:pPr>
            <a:r>
              <a:rPr lang="en-US" altLang="en-US" b="1">
                <a:latin typeface="Arial" panose="020B0604020202020204" pitchFamily="34" charset="0"/>
              </a:rPr>
              <a:t>NO</a:t>
            </a:r>
            <a:r>
              <a:rPr lang="en-US" altLang="en-US" b="1" baseline="-25000">
                <a:latin typeface="Arial" panose="020B0604020202020204" pitchFamily="34" charset="0"/>
              </a:rPr>
              <a:t>2</a:t>
            </a:r>
            <a:r>
              <a:rPr lang="en-US" altLang="en-US" b="1">
                <a:latin typeface="Arial" panose="020B0604020202020204" pitchFamily="34" charset="0"/>
              </a:rPr>
              <a:t> </a:t>
            </a:r>
          </a:p>
          <a:p>
            <a:pPr algn="ctr">
              <a:spcBef>
                <a:spcPct val="25000"/>
              </a:spcBef>
            </a:pPr>
            <a:r>
              <a:rPr lang="en-US" altLang="en-US" b="1">
                <a:latin typeface="Arial" panose="020B0604020202020204" pitchFamily="34" charset="0"/>
              </a:rPr>
              <a:t>SO</a:t>
            </a:r>
            <a:r>
              <a:rPr lang="en-US" altLang="en-US" b="1" baseline="-25000">
                <a:latin typeface="Arial" panose="020B0604020202020204" pitchFamily="34" charset="0"/>
              </a:rPr>
              <a:t>2</a:t>
            </a:r>
            <a:endParaRPr lang="en-US" altLang="en-US" b="1">
              <a:latin typeface="Arial" panose="020B0604020202020204" pitchFamily="34" charset="0"/>
            </a:endParaRPr>
          </a:p>
        </p:txBody>
      </p:sp>
      <p:sp>
        <p:nvSpPr>
          <p:cNvPr id="7" name="Text Box 5"/>
          <p:cNvSpPr txBox="1">
            <a:spLocks noChangeArrowheads="1"/>
          </p:cNvSpPr>
          <p:nvPr/>
        </p:nvSpPr>
        <p:spPr bwMode="auto">
          <a:xfrm>
            <a:off x="365125" y="1724025"/>
            <a:ext cx="8305800"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r>
              <a:rPr lang="en-US" altLang="en-US" sz="2000" dirty="0">
                <a:latin typeface="Arial" panose="020B0604020202020204" pitchFamily="34" charset="0"/>
              </a:rPr>
              <a:t>Sources may emit PM directly into the environment or emit </a:t>
            </a:r>
            <a:r>
              <a:rPr lang="en-US" altLang="en-US" sz="2000" b="1" dirty="0">
                <a:solidFill>
                  <a:srgbClr val="AEA754"/>
                </a:solidFill>
                <a:latin typeface="Arial" panose="020B0604020202020204" pitchFamily="34" charset="0"/>
              </a:rPr>
              <a:t>precursors</a:t>
            </a:r>
            <a:r>
              <a:rPr lang="en-US" altLang="en-US" sz="2000" dirty="0">
                <a:latin typeface="Arial" panose="020B0604020202020204" pitchFamily="34" charset="0"/>
              </a:rPr>
              <a:t> such as </a:t>
            </a:r>
            <a:r>
              <a:rPr lang="en-US" altLang="en-US" sz="2000" b="1" dirty="0">
                <a:solidFill>
                  <a:srgbClr val="AEA754"/>
                </a:solidFill>
                <a:latin typeface="Arial" panose="020B0604020202020204" pitchFamily="34" charset="0"/>
              </a:rPr>
              <a:t>sulfur dioxide (SO</a:t>
            </a:r>
            <a:r>
              <a:rPr lang="en-US" altLang="en-US" sz="2000" b="1" baseline="-25000" dirty="0">
                <a:solidFill>
                  <a:srgbClr val="AEA754"/>
                </a:solidFill>
                <a:latin typeface="Arial" panose="020B0604020202020204" pitchFamily="34" charset="0"/>
              </a:rPr>
              <a:t>2</a:t>
            </a:r>
            <a:r>
              <a:rPr lang="en-US" altLang="en-US" sz="2000" b="1" dirty="0">
                <a:solidFill>
                  <a:srgbClr val="AEA754"/>
                </a:solidFill>
                <a:latin typeface="Arial" panose="020B0604020202020204" pitchFamily="34" charset="0"/>
              </a:rPr>
              <a:t>), nitrogen dioxide (NO</a:t>
            </a:r>
            <a:r>
              <a:rPr lang="en-US" altLang="en-US" sz="2000" b="1" baseline="-25000" dirty="0">
                <a:solidFill>
                  <a:srgbClr val="AEA754"/>
                </a:solidFill>
                <a:latin typeface="Arial" panose="020B0604020202020204" pitchFamily="34" charset="0"/>
              </a:rPr>
              <a:t>2</a:t>
            </a:r>
            <a:r>
              <a:rPr lang="en-US" altLang="en-US" sz="2000" b="1" dirty="0">
                <a:solidFill>
                  <a:srgbClr val="AEA754"/>
                </a:solidFill>
                <a:latin typeface="Arial" panose="020B0604020202020204" pitchFamily="34" charset="0"/>
              </a:rPr>
              <a:t>), and volatile organic compounds (VOCs),</a:t>
            </a:r>
            <a:r>
              <a:rPr lang="en-US" altLang="en-US" sz="2000" dirty="0">
                <a:latin typeface="Arial" panose="020B0604020202020204" pitchFamily="34" charset="0"/>
              </a:rPr>
              <a:t> which are transformed through atmospheric chemistry to form PM.</a:t>
            </a:r>
            <a:r>
              <a:rPr lang="en-US" altLang="en-US" sz="2000" dirty="0">
                <a:latin typeface="Times New Roman" panose="02020603050405020304" pitchFamily="18" charset="0"/>
              </a:rPr>
              <a:t>  </a:t>
            </a:r>
          </a:p>
        </p:txBody>
      </p:sp>
      <p:sp>
        <p:nvSpPr>
          <p:cNvPr id="8" name="Text Box 6"/>
          <p:cNvSpPr txBox="1">
            <a:spLocks noChangeArrowheads="1"/>
          </p:cNvSpPr>
          <p:nvPr/>
        </p:nvSpPr>
        <p:spPr bwMode="auto">
          <a:xfrm>
            <a:off x="3709988" y="4562475"/>
            <a:ext cx="13716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1400"/>
              <a:t>Ammonia (NH</a:t>
            </a:r>
            <a:r>
              <a:rPr lang="en-US" altLang="en-US" sz="1400" baseline="-25000"/>
              <a:t>3</a:t>
            </a:r>
            <a:r>
              <a:rPr lang="en-US" altLang="en-US" sz="1400"/>
              <a:t>)</a:t>
            </a:r>
          </a:p>
        </p:txBody>
      </p:sp>
      <p:sp>
        <p:nvSpPr>
          <p:cNvPr id="9" name="Text Box 7"/>
          <p:cNvSpPr txBox="1">
            <a:spLocks noChangeArrowheads="1"/>
          </p:cNvSpPr>
          <p:nvPr/>
        </p:nvSpPr>
        <p:spPr bwMode="auto">
          <a:xfrm>
            <a:off x="3709988" y="4105275"/>
            <a:ext cx="13716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1400"/>
              <a:t>Ammonia (NH</a:t>
            </a:r>
            <a:r>
              <a:rPr lang="en-US" altLang="en-US" sz="1400" baseline="-25000"/>
              <a:t>3</a:t>
            </a:r>
            <a:r>
              <a:rPr lang="en-US" altLang="en-US" sz="1400"/>
              <a:t>)</a:t>
            </a:r>
          </a:p>
        </p:txBody>
      </p:sp>
      <p:sp>
        <p:nvSpPr>
          <p:cNvPr id="10" name="Line 8"/>
          <p:cNvSpPr>
            <a:spLocks noChangeShapeType="1"/>
          </p:cNvSpPr>
          <p:nvPr/>
        </p:nvSpPr>
        <p:spPr bwMode="auto">
          <a:xfrm>
            <a:off x="3633788" y="4410075"/>
            <a:ext cx="1600200" cy="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 name="Line 9"/>
          <p:cNvSpPr>
            <a:spLocks noChangeShapeType="1"/>
          </p:cNvSpPr>
          <p:nvPr/>
        </p:nvSpPr>
        <p:spPr bwMode="auto">
          <a:xfrm>
            <a:off x="3633788" y="4867275"/>
            <a:ext cx="1600200" cy="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 name="Line 10"/>
          <p:cNvSpPr>
            <a:spLocks noChangeShapeType="1"/>
          </p:cNvSpPr>
          <p:nvPr/>
        </p:nvSpPr>
        <p:spPr bwMode="auto">
          <a:xfrm>
            <a:off x="3633788" y="3952875"/>
            <a:ext cx="1600200" cy="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 name="Rectangle 2"/>
          <p:cNvSpPr>
            <a:spLocks noGrp="1" noChangeArrowheads="1"/>
          </p:cNvSpPr>
          <p:nvPr>
            <p:ph type="title"/>
          </p:nvPr>
        </p:nvSpPr>
        <p:spPr>
          <a:xfrm>
            <a:off x="417223" y="-6995"/>
            <a:ext cx="8229600" cy="726524"/>
          </a:xfrm>
        </p:spPr>
        <p:txBody>
          <a:bodyPr/>
          <a:lstStyle/>
          <a:p>
            <a:pPr algn="ctr" eaLnBrk="1" hangingPunct="1">
              <a:defRPr/>
            </a:pPr>
            <a:r>
              <a:rPr lang="en-US" altLang="en-US" b="1" dirty="0" smtClean="0"/>
              <a:t>Particulate Materials (PM)</a:t>
            </a:r>
          </a:p>
        </p:txBody>
      </p:sp>
      <p:sp>
        <p:nvSpPr>
          <p:cNvPr id="14" name="Rectangle 13"/>
          <p:cNvSpPr/>
          <p:nvPr/>
        </p:nvSpPr>
        <p:spPr>
          <a:xfrm>
            <a:off x="444203" y="993650"/>
            <a:ext cx="3653051" cy="461665"/>
          </a:xfrm>
          <a:prstGeom prst="rect">
            <a:avLst/>
          </a:prstGeom>
        </p:spPr>
        <p:txBody>
          <a:bodyPr wrap="none">
            <a:spAutoFit/>
          </a:bodyPr>
          <a:lstStyle/>
          <a:p>
            <a:r>
              <a:rPr lang="en-US" altLang="en-US" sz="2400" b="1" dirty="0"/>
              <a:t>Where Does PM Originate?</a:t>
            </a:r>
            <a:endParaRPr lang="en-US" sz="2400" b="1" dirty="0"/>
          </a:p>
        </p:txBody>
      </p:sp>
    </p:spTree>
    <p:extLst>
      <p:ext uri="{BB962C8B-B14F-4D97-AF65-F5344CB8AC3E}">
        <p14:creationId xmlns:p14="http://schemas.microsoft.com/office/powerpoint/2010/main" val="223141289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0" y="0"/>
            <a:ext cx="9144000" cy="749508"/>
          </a:xfrm>
        </p:spPr>
        <p:txBody>
          <a:bodyPr>
            <a:normAutofit fontScale="90000"/>
          </a:bodyPr>
          <a:lstStyle/>
          <a:p>
            <a:r>
              <a:rPr lang="en-US" altLang="en-US" b="1" dirty="0"/>
              <a:t>Determinants of PM Concentration</a:t>
            </a:r>
          </a:p>
        </p:txBody>
      </p:sp>
      <p:sp>
        <p:nvSpPr>
          <p:cNvPr id="5" name="Rectangle 3"/>
          <p:cNvSpPr txBox="1">
            <a:spLocks noChangeArrowheads="1"/>
          </p:cNvSpPr>
          <p:nvPr/>
        </p:nvSpPr>
        <p:spPr>
          <a:xfrm>
            <a:off x="529654" y="926890"/>
            <a:ext cx="7239000" cy="312045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2400" dirty="0" smtClean="0"/>
              <a:t>Weather patterns</a:t>
            </a:r>
          </a:p>
          <a:p>
            <a:r>
              <a:rPr lang="en-US" altLang="en-US" sz="2400" dirty="0" smtClean="0"/>
              <a:t>Wind</a:t>
            </a:r>
          </a:p>
          <a:p>
            <a:r>
              <a:rPr lang="en-US" altLang="en-US" sz="2400" dirty="0" smtClean="0"/>
              <a:t>Stability (vertical movement of air)</a:t>
            </a:r>
          </a:p>
          <a:p>
            <a:r>
              <a:rPr lang="en-US" altLang="en-US" sz="2400" dirty="0" smtClean="0"/>
              <a:t>Turbulence</a:t>
            </a:r>
          </a:p>
          <a:p>
            <a:r>
              <a:rPr lang="en-US" altLang="en-US" sz="2400" dirty="0" smtClean="0"/>
              <a:t>Precipitation</a:t>
            </a:r>
          </a:p>
          <a:p>
            <a:r>
              <a:rPr lang="en-US" altLang="en-US" sz="2400" dirty="0" smtClean="0"/>
              <a:t>Topography</a:t>
            </a:r>
          </a:p>
          <a:p>
            <a:r>
              <a:rPr lang="en-US" altLang="en-US" sz="2400" dirty="0" smtClean="0"/>
              <a:t>Smokestack height and temperature of gases</a:t>
            </a:r>
            <a:endParaRPr lang="en-US" altLang="en-US" sz="2400" dirty="0"/>
          </a:p>
        </p:txBody>
      </p:sp>
      <p:sp>
        <p:nvSpPr>
          <p:cNvPr id="6" name="Text Box 4"/>
          <p:cNvSpPr txBox="1">
            <a:spLocks noChangeArrowheads="1"/>
          </p:cNvSpPr>
          <p:nvPr/>
        </p:nvSpPr>
        <p:spPr bwMode="auto">
          <a:xfrm>
            <a:off x="9164" y="4712322"/>
            <a:ext cx="9134836" cy="1107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1" hangingPunct="1"/>
            <a:r>
              <a:rPr lang="en-US" altLang="en-US" sz="2200" dirty="0">
                <a:latin typeface="Arial" panose="020B0604020202020204" pitchFamily="34" charset="0"/>
              </a:rPr>
              <a:t>Nearby natural and built structures may lead to downward moving currents causing </a:t>
            </a:r>
            <a:r>
              <a:rPr lang="en-US" altLang="en-US" sz="2200" dirty="0">
                <a:solidFill>
                  <a:srgbClr val="AEA754"/>
                </a:solidFill>
                <a:latin typeface="Arial" panose="020B0604020202020204" pitchFamily="34" charset="0"/>
              </a:rPr>
              <a:t>aerodynamic or building downwash </a:t>
            </a:r>
            <a:r>
              <a:rPr lang="en-US" altLang="en-US" sz="2200" dirty="0">
                <a:latin typeface="Arial" panose="020B0604020202020204" pitchFamily="34" charset="0"/>
              </a:rPr>
              <a:t>of smokestack emissions.</a:t>
            </a:r>
          </a:p>
        </p:txBody>
      </p:sp>
    </p:spTree>
    <p:extLst>
      <p:ext uri="{BB962C8B-B14F-4D97-AF65-F5344CB8AC3E}">
        <p14:creationId xmlns:p14="http://schemas.microsoft.com/office/powerpoint/2010/main" val="163356943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0" y="0"/>
            <a:ext cx="9144000" cy="764498"/>
          </a:xfrm>
          <a:prstGeom prst="rect">
            <a:avLst/>
          </a:prstGeom>
          <a:noFill/>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en-US" b="1" dirty="0" smtClean="0"/>
              <a:t>The Role of Inversions</a:t>
            </a:r>
            <a:endParaRPr lang="en-US" altLang="en-US" b="1" dirty="0"/>
          </a:p>
        </p:txBody>
      </p:sp>
      <p:sp>
        <p:nvSpPr>
          <p:cNvPr id="3" name="Rectangle 6"/>
          <p:cNvSpPr txBox="1">
            <a:spLocks noChangeArrowheads="1"/>
          </p:cNvSpPr>
          <p:nvPr/>
        </p:nvSpPr>
        <p:spPr>
          <a:xfrm>
            <a:off x="3867463" y="1003382"/>
            <a:ext cx="5036694" cy="4572000"/>
          </a:xfrm>
          <a:prstGeom prst="rect">
            <a:avLst/>
          </a:prstGeom>
          <a:noFill/>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buFont typeface="Times" panose="02020603050405020304" pitchFamily="18" charset="0"/>
              <a:buNone/>
            </a:pPr>
            <a:r>
              <a:rPr lang="en-US" altLang="en-US" sz="2400" dirty="0" smtClean="0"/>
              <a:t>	</a:t>
            </a:r>
            <a:r>
              <a:rPr lang="en-US" altLang="en-US" sz="2400" b="1" dirty="0" smtClean="0"/>
              <a:t>An inversion</a:t>
            </a:r>
            <a:r>
              <a:rPr lang="en-US" altLang="en-US" sz="2400" dirty="0" smtClean="0"/>
              <a:t> is an extremely stable layer of the atmosphere that forms over areas. </a:t>
            </a:r>
          </a:p>
          <a:p>
            <a:pPr algn="just">
              <a:buFont typeface="Times" panose="02020603050405020304" pitchFamily="18" charset="0"/>
              <a:buNone/>
            </a:pPr>
            <a:r>
              <a:rPr lang="en-US" altLang="en-US" sz="2400" dirty="0" smtClean="0"/>
              <a:t>	Temperature inversions trap pollutants close to the ground.  These inversions involve layers of hot air sitting above cooler air near ground level.  When particles accumulate in the air layer, they are unable to rise into the atmosphere where winds will disperse them.</a:t>
            </a:r>
            <a:endParaRPr lang="en-US" altLang="en-US" sz="2400" dirty="0"/>
          </a:p>
        </p:txBody>
      </p:sp>
      <p:pic>
        <p:nvPicPr>
          <p:cNvPr id="4" name="Picture 9" descr="Temperature inversi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9324" y="1079792"/>
            <a:ext cx="3281362" cy="4330700"/>
          </a:xfrm>
          <a:prstGeom prst="rect">
            <a:avLst/>
          </a:prstGeom>
          <a:noFill/>
          <a:extLst>
            <a:ext uri="{909E8E84-426E-40DD-AFC4-6F175D3DCCD1}">
              <a14:hiddenFill xmlns:a14="http://schemas.microsoft.com/office/drawing/2010/main">
                <a:solidFill>
                  <a:srgbClr val="FFFFFF"/>
                </a:solidFill>
              </a14:hiddenFill>
            </a:ext>
          </a:extLst>
        </p:spPr>
      </p:pic>
      <p:sp>
        <p:nvSpPr>
          <p:cNvPr id="5" name="Text Box 10"/>
          <p:cNvSpPr txBox="1">
            <a:spLocks noChangeArrowheads="1"/>
          </p:cNvSpPr>
          <p:nvPr/>
        </p:nvSpPr>
        <p:spPr bwMode="auto">
          <a:xfrm>
            <a:off x="500533" y="5432350"/>
            <a:ext cx="308451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sz="1200" dirty="0"/>
              <a:t>Source: http://www.epa.gov/apti/ course422/ ce1.html</a:t>
            </a:r>
          </a:p>
        </p:txBody>
      </p:sp>
    </p:spTree>
    <p:extLst>
      <p:ext uri="{BB962C8B-B14F-4D97-AF65-F5344CB8AC3E}">
        <p14:creationId xmlns:p14="http://schemas.microsoft.com/office/powerpoint/2010/main" val="368694507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7"/>
          <p:cNvSpPr txBox="1">
            <a:spLocks noChangeArrowheads="1"/>
          </p:cNvSpPr>
          <p:nvPr/>
        </p:nvSpPr>
        <p:spPr bwMode="auto">
          <a:xfrm>
            <a:off x="5627763" y="4364950"/>
            <a:ext cx="3305175"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r>
              <a:rPr lang="en-US" altLang="en-US" sz="1200">
                <a:latin typeface="Times New Roman" panose="02020603050405020304" pitchFamily="18" charset="0"/>
              </a:rPr>
              <a:t>Image: PM2.5. By D. Hershey. From New York State Department of Environmental Conservation. http://www.dec.state.ny.us/website/dar/baqs/micro/two.html</a:t>
            </a:r>
          </a:p>
        </p:txBody>
      </p:sp>
      <p:sp>
        <p:nvSpPr>
          <p:cNvPr id="4" name="Rectangle 8"/>
          <p:cNvSpPr txBox="1">
            <a:spLocks noChangeArrowheads="1"/>
          </p:cNvSpPr>
          <p:nvPr/>
        </p:nvSpPr>
        <p:spPr>
          <a:xfrm>
            <a:off x="0" y="0"/>
            <a:ext cx="8991600" cy="67455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en-US" b="1" dirty="0" smtClean="0"/>
              <a:t>Particulate Matter</a:t>
            </a:r>
            <a:endParaRPr lang="en-US" altLang="en-US" b="1" dirty="0"/>
          </a:p>
        </p:txBody>
      </p:sp>
      <p:pic>
        <p:nvPicPr>
          <p:cNvPr id="5" name="Picture 12" descr="PM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69013" y="1228050"/>
            <a:ext cx="3556000" cy="2843213"/>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179883" y="1286898"/>
            <a:ext cx="4721901" cy="3637919"/>
          </a:xfrm>
          <a:prstGeom prst="rect">
            <a:avLst/>
          </a:prstGeom>
        </p:spPr>
        <p:txBody>
          <a:bodyPr wrap="square">
            <a:spAutoFit/>
          </a:bodyPr>
          <a:lstStyle/>
          <a:p>
            <a:pPr marL="342900" indent="-342900" algn="just">
              <a:lnSpc>
                <a:spcPct val="80000"/>
              </a:lnSpc>
              <a:buClr>
                <a:schemeClr val="tx2"/>
              </a:buClr>
              <a:buFont typeface="Arial" panose="020B0604020202020204" pitchFamily="34" charset="0"/>
              <a:buChar char="•"/>
            </a:pPr>
            <a:r>
              <a:rPr lang="en-US" altLang="en-US" sz="2400" dirty="0" smtClean="0">
                <a:latin typeface="+mj-lt"/>
              </a:rPr>
              <a:t>Size is important to the behavior of PM</a:t>
            </a:r>
          </a:p>
          <a:p>
            <a:pPr marL="342900" indent="-342900" algn="just">
              <a:lnSpc>
                <a:spcPct val="80000"/>
              </a:lnSpc>
              <a:buClr>
                <a:schemeClr val="tx2"/>
              </a:buClr>
              <a:buFont typeface="Arial" panose="020B0604020202020204" pitchFamily="34" charset="0"/>
              <a:buChar char="•"/>
            </a:pPr>
            <a:r>
              <a:rPr lang="en-US" altLang="en-US" sz="2400" dirty="0" smtClean="0">
                <a:latin typeface="+mj-lt"/>
              </a:rPr>
              <a:t>Particles larger than 10 µm are trapped in the nose and throat</a:t>
            </a:r>
          </a:p>
          <a:p>
            <a:pPr marL="342900" indent="-342900" algn="just">
              <a:lnSpc>
                <a:spcPct val="80000"/>
              </a:lnSpc>
              <a:buClr>
                <a:schemeClr val="tx2"/>
              </a:buClr>
              <a:buFont typeface="Arial" panose="020B0604020202020204" pitchFamily="34" charset="0"/>
              <a:buChar char="•"/>
            </a:pPr>
            <a:r>
              <a:rPr lang="en-US" altLang="en-US" sz="2400" dirty="0" smtClean="0">
                <a:latin typeface="+mj-lt"/>
              </a:rPr>
              <a:t>Particles between 5 and 10 µm are removed by physical processes in the throat.</a:t>
            </a:r>
          </a:p>
          <a:p>
            <a:pPr marL="342900" indent="-342900" algn="just">
              <a:lnSpc>
                <a:spcPct val="80000"/>
              </a:lnSpc>
              <a:buClr>
                <a:schemeClr val="tx2"/>
              </a:buClr>
              <a:buFont typeface="Arial" panose="020B0604020202020204" pitchFamily="34" charset="0"/>
              <a:buChar char="•"/>
            </a:pPr>
            <a:r>
              <a:rPr lang="en-US" altLang="en-US" sz="2400" dirty="0" smtClean="0">
                <a:latin typeface="+mj-lt"/>
              </a:rPr>
              <a:t>Particles smaller than 5 µm reach the bronchial tubes.</a:t>
            </a:r>
          </a:p>
          <a:p>
            <a:pPr marL="342900" indent="-342900" algn="just">
              <a:lnSpc>
                <a:spcPct val="80000"/>
              </a:lnSpc>
              <a:buClr>
                <a:schemeClr val="tx2"/>
              </a:buClr>
              <a:buFont typeface="Arial" panose="020B0604020202020204" pitchFamily="34" charset="0"/>
              <a:buChar char="•"/>
            </a:pPr>
            <a:r>
              <a:rPr lang="en-US" altLang="en-US" sz="2400" dirty="0">
                <a:latin typeface="+mj-lt"/>
              </a:rPr>
              <a:t>P</a:t>
            </a:r>
            <a:r>
              <a:rPr lang="en-US" altLang="en-US" sz="2400" dirty="0" smtClean="0">
                <a:latin typeface="+mj-lt"/>
              </a:rPr>
              <a:t>articles 2.5 µm or smaller are breathed into the deepest portions of the lungs.</a:t>
            </a:r>
            <a:endParaRPr lang="en-US" altLang="en-US" sz="2400" dirty="0">
              <a:latin typeface="+mj-lt"/>
            </a:endParaRPr>
          </a:p>
        </p:txBody>
      </p:sp>
      <p:sp>
        <p:nvSpPr>
          <p:cNvPr id="7" name="Rectangle 6"/>
          <p:cNvSpPr/>
          <p:nvPr/>
        </p:nvSpPr>
        <p:spPr>
          <a:xfrm>
            <a:off x="44970" y="643465"/>
            <a:ext cx="2623732" cy="461665"/>
          </a:xfrm>
          <a:prstGeom prst="rect">
            <a:avLst/>
          </a:prstGeom>
        </p:spPr>
        <p:txBody>
          <a:bodyPr wrap="none">
            <a:spAutoFit/>
          </a:bodyPr>
          <a:lstStyle/>
          <a:p>
            <a:pPr>
              <a:buFont typeface="Times" panose="02020603050405020304" pitchFamily="18" charset="0"/>
              <a:buNone/>
            </a:pPr>
            <a:r>
              <a:rPr lang="de-DE" altLang="en-US" sz="2400" b="1" dirty="0" smtClean="0"/>
              <a:t>Importance of Size </a:t>
            </a:r>
            <a:endParaRPr lang="en-US" altLang="en-US" sz="2400" b="1" dirty="0"/>
          </a:p>
        </p:txBody>
      </p:sp>
    </p:spTree>
    <p:extLst>
      <p:ext uri="{BB962C8B-B14F-4D97-AF65-F5344CB8AC3E}">
        <p14:creationId xmlns:p14="http://schemas.microsoft.com/office/powerpoint/2010/main" val="44038759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0" y="704547"/>
            <a:ext cx="9144000" cy="2953054"/>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en-US" sz="2400" b="1" dirty="0" smtClean="0"/>
              <a:t>Types of Particulates</a:t>
            </a:r>
          </a:p>
          <a:p>
            <a:pPr lvl="1"/>
            <a:r>
              <a:rPr lang="de-DE" altLang="en-US" dirty="0" smtClean="0"/>
              <a:t>Ntural particulates</a:t>
            </a:r>
          </a:p>
          <a:p>
            <a:pPr marL="457200" lvl="1" indent="0">
              <a:buNone/>
            </a:pPr>
            <a:r>
              <a:rPr lang="de-DE" altLang="en-US" dirty="0" smtClean="0"/>
              <a:t>Natural air born PM cause alergic responses may lead to asthma or hay fever</a:t>
            </a:r>
          </a:p>
          <a:p>
            <a:pPr lvl="2"/>
            <a:r>
              <a:rPr lang="de-DE" altLang="en-US" dirty="0" smtClean="0"/>
              <a:t>Pollens</a:t>
            </a:r>
          </a:p>
          <a:p>
            <a:pPr lvl="2"/>
            <a:r>
              <a:rPr lang="de-DE" altLang="en-US" dirty="0" smtClean="0"/>
              <a:t>Aerosoles</a:t>
            </a:r>
          </a:p>
          <a:p>
            <a:pPr lvl="1"/>
            <a:r>
              <a:rPr lang="de-DE" altLang="en-US" dirty="0" smtClean="0"/>
              <a:t>Anthropogenic</a:t>
            </a:r>
          </a:p>
          <a:p>
            <a:pPr lvl="2"/>
            <a:r>
              <a:rPr lang="de-DE" altLang="en-US" dirty="0"/>
              <a:t>Aerosoles</a:t>
            </a:r>
          </a:p>
        </p:txBody>
      </p:sp>
      <p:sp>
        <p:nvSpPr>
          <p:cNvPr id="6" name="Rectangle 2"/>
          <p:cNvSpPr txBox="1">
            <a:spLocks noChangeArrowheads="1"/>
          </p:cNvSpPr>
          <p:nvPr/>
        </p:nvSpPr>
        <p:spPr>
          <a:xfrm>
            <a:off x="417223" y="-6995"/>
            <a:ext cx="8229600" cy="72652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US" altLang="en-US" b="1" smtClean="0"/>
              <a:t>Particulate Materials (PM)</a:t>
            </a:r>
            <a:endParaRPr lang="en-US" altLang="en-US" b="1" dirty="0" smtClean="0"/>
          </a:p>
        </p:txBody>
      </p:sp>
      <p:sp>
        <p:nvSpPr>
          <p:cNvPr id="9" name="Rectangle 3"/>
          <p:cNvSpPr txBox="1">
            <a:spLocks noChangeArrowheads="1"/>
          </p:cNvSpPr>
          <p:nvPr/>
        </p:nvSpPr>
        <p:spPr>
          <a:xfrm>
            <a:off x="17490" y="3690087"/>
            <a:ext cx="9144000" cy="2953054"/>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de-DE" altLang="en-US" b="1" dirty="0" smtClean="0"/>
              <a:t>Pollens</a:t>
            </a:r>
          </a:p>
          <a:p>
            <a:pPr lvl="2"/>
            <a:r>
              <a:rPr lang="de-DE" altLang="en-US" dirty="0" smtClean="0"/>
              <a:t>Peculiar irritating characters</a:t>
            </a:r>
          </a:p>
          <a:p>
            <a:pPr lvl="2"/>
            <a:r>
              <a:rPr lang="de-DE" altLang="en-US" dirty="0" smtClean="0"/>
              <a:t>Trees, shrubs, crops, grasses and weed source</a:t>
            </a:r>
          </a:p>
          <a:p>
            <a:pPr lvl="2"/>
            <a:r>
              <a:rPr lang="de-DE" altLang="en-US" dirty="0" smtClean="0"/>
              <a:t>General size range is 10-50 µm</a:t>
            </a:r>
          </a:p>
          <a:p>
            <a:pPr lvl="2"/>
            <a:r>
              <a:rPr lang="de-DE" altLang="en-US" dirty="0" smtClean="0"/>
              <a:t>Effects</a:t>
            </a:r>
          </a:p>
          <a:p>
            <a:pPr lvl="3"/>
            <a:r>
              <a:rPr lang="de-DE" altLang="en-US" dirty="0" smtClean="0"/>
              <a:t>Sensitivity leads to asthma and hay fever</a:t>
            </a:r>
          </a:p>
          <a:p>
            <a:pPr lvl="3"/>
            <a:r>
              <a:rPr lang="de-DE" altLang="en-US" dirty="0" smtClean="0"/>
              <a:t>Susceptiblity leads to bronchitis, bronchl asthma and dermatitis</a:t>
            </a:r>
          </a:p>
          <a:p>
            <a:pPr lvl="1"/>
            <a:endParaRPr lang="de-DE" altLang="en-US" dirty="0" smtClean="0"/>
          </a:p>
        </p:txBody>
      </p:sp>
    </p:spTree>
    <p:extLst>
      <p:ext uri="{BB962C8B-B14F-4D97-AF65-F5344CB8AC3E}">
        <p14:creationId xmlns:p14="http://schemas.microsoft.com/office/powerpoint/2010/main" val="99480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a:xfrm>
            <a:off x="0" y="704546"/>
            <a:ext cx="9144000" cy="61534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en-US" sz="2400" b="1" dirty="0" smtClean="0"/>
              <a:t>Types of Particulates</a:t>
            </a:r>
          </a:p>
          <a:p>
            <a:pPr lvl="1"/>
            <a:r>
              <a:rPr lang="de-DE" altLang="en-US" b="1" dirty="0" smtClean="0"/>
              <a:t>Aerosols</a:t>
            </a:r>
            <a:endParaRPr lang="de-DE" altLang="en-US" b="1" dirty="0"/>
          </a:p>
          <a:p>
            <a:pPr lvl="2"/>
            <a:r>
              <a:rPr lang="de-DE" altLang="en-US" sz="2400" dirty="0" smtClean="0"/>
              <a:t>Colloidal dispersion of microscopic soild or liquid particles in air medium</a:t>
            </a:r>
          </a:p>
          <a:p>
            <a:pPr lvl="2"/>
            <a:r>
              <a:rPr lang="de-DE" altLang="en-US" sz="2400" dirty="0" smtClean="0"/>
              <a:t>Variable in size (0.01-100 µm)</a:t>
            </a:r>
          </a:p>
          <a:p>
            <a:pPr lvl="2"/>
            <a:r>
              <a:rPr lang="de-DE" altLang="en-US" sz="2400" dirty="0" smtClean="0"/>
              <a:t>Types</a:t>
            </a:r>
            <a:endParaRPr lang="de-DE" altLang="en-US" sz="2400" dirty="0"/>
          </a:p>
          <a:p>
            <a:pPr lvl="3"/>
            <a:r>
              <a:rPr lang="de-DE" altLang="en-US" sz="2200" dirty="0" smtClean="0"/>
              <a:t>Dust (mainly in summer, 1-200 µm)</a:t>
            </a:r>
          </a:p>
          <a:p>
            <a:pPr lvl="3"/>
            <a:r>
              <a:rPr lang="de-DE" altLang="en-US" sz="2200" dirty="0" smtClean="0"/>
              <a:t>Smoke (Carbon particles, 0.05- 1.0 µm)</a:t>
            </a:r>
          </a:p>
          <a:p>
            <a:pPr lvl="3"/>
            <a:r>
              <a:rPr lang="de-DE" altLang="en-US" sz="2200" dirty="0" smtClean="0"/>
              <a:t>Mists (liquid particles of large size, 40-500 µm)</a:t>
            </a:r>
          </a:p>
          <a:p>
            <a:pPr lvl="3"/>
            <a:r>
              <a:rPr lang="de-DE" altLang="en-US" sz="2200" dirty="0" smtClean="0"/>
              <a:t>Fog (dispersed water near earth, 1-40 µm)</a:t>
            </a:r>
          </a:p>
          <a:p>
            <a:pPr lvl="3"/>
            <a:r>
              <a:rPr lang="de-DE" altLang="en-US" sz="2200" dirty="0" smtClean="0"/>
              <a:t>Fumes (gaseous condensations) </a:t>
            </a:r>
          </a:p>
          <a:p>
            <a:pPr lvl="3"/>
            <a:endParaRPr lang="de-DE" altLang="en-US" sz="2400" dirty="0"/>
          </a:p>
        </p:txBody>
      </p:sp>
      <p:sp>
        <p:nvSpPr>
          <p:cNvPr id="3" name="Rectangle 2"/>
          <p:cNvSpPr txBox="1">
            <a:spLocks noChangeArrowheads="1"/>
          </p:cNvSpPr>
          <p:nvPr/>
        </p:nvSpPr>
        <p:spPr>
          <a:xfrm>
            <a:off x="417223" y="-6995"/>
            <a:ext cx="8229600" cy="72652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US" altLang="en-US" b="1" dirty="0" smtClean="0"/>
              <a:t>Particulate Materials (PM)</a:t>
            </a:r>
          </a:p>
        </p:txBody>
      </p:sp>
    </p:spTree>
    <p:extLst>
      <p:ext uri="{BB962C8B-B14F-4D97-AF65-F5344CB8AC3E}">
        <p14:creationId xmlns:p14="http://schemas.microsoft.com/office/powerpoint/2010/main" val="95505951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354</TotalTime>
  <Words>780</Words>
  <Application>Microsoft Office PowerPoint</Application>
  <PresentationFormat>On-screen Show (4:3)</PresentationFormat>
  <Paragraphs>121</Paragraphs>
  <Slides>12</Slides>
  <Notes>1</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Office Theme</vt:lpstr>
      <vt:lpstr>Particulate Materials (PM)</vt:lpstr>
      <vt:lpstr>Particulate Materials (PM)</vt:lpstr>
      <vt:lpstr>Particulate Materials (PM)</vt:lpstr>
      <vt:lpstr>Particulate Materials (PM)</vt:lpstr>
      <vt:lpstr>Determinants of PM Concentration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Particulate Matters</dc:title>
  <dc:creator>Dr Sajjad</dc:creator>
  <cp:lastModifiedBy>M Tahir</cp:lastModifiedBy>
  <cp:revision>18</cp:revision>
  <dcterms:created xsi:type="dcterms:W3CDTF">2016-10-25T09:00:21Z</dcterms:created>
  <dcterms:modified xsi:type="dcterms:W3CDTF">2019-03-27T06:00:11Z</dcterms:modified>
</cp:coreProperties>
</file>