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2" r:id="rId5"/>
    <p:sldId id="263" r:id="rId6"/>
    <p:sldId id="265" r:id="rId7"/>
    <p:sldId id="266" r:id="rId8"/>
    <p:sldId id="267" r:id="rId9"/>
    <p:sldId id="268" r:id="rId10"/>
    <p:sldId id="264" r:id="rId11"/>
    <p:sldId id="269" r:id="rId12"/>
    <p:sldId id="270" r:id="rId13"/>
    <p:sldId id="272" r:id="rId14"/>
    <p:sldId id="273" r:id="rId15"/>
    <p:sldId id="274" r:id="rId16"/>
    <p:sldId id="275" r:id="rId17"/>
    <p:sldId id="276" r:id="rId18"/>
    <p:sldId id="277" r:id="rId19"/>
    <p:sldId id="278" r:id="rId20"/>
    <p:sldId id="280" r:id="rId21"/>
    <p:sldId id="282" r:id="rId22"/>
    <p:sldId id="283" r:id="rId23"/>
    <p:sldId id="284" r:id="rId24"/>
    <p:sldId id="285" r:id="rId25"/>
    <p:sldId id="286" r:id="rId26"/>
    <p:sldId id="287" r:id="rId27"/>
    <p:sldId id="288" r:id="rId28"/>
    <p:sldId id="289" r:id="rId29"/>
    <p:sldId id="291" r:id="rId30"/>
    <p:sldId id="290" r:id="rId31"/>
    <p:sldId id="292" r:id="rId32"/>
    <p:sldId id="294" r:id="rId33"/>
    <p:sldId id="295" r:id="rId34"/>
    <p:sldId id="296" r:id="rId35"/>
    <p:sldId id="297" r:id="rId36"/>
    <p:sldId id="299" r:id="rId37"/>
    <p:sldId id="293"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74" d="100"/>
          <a:sy n="74" d="100"/>
        </p:scale>
        <p:origin x="-126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7F8915-D928-4332-A936-55E42093AAAB}" type="datetimeFigureOut">
              <a:rPr lang="en-US" smtClean="0"/>
              <a:t>5/13/2019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52CD42-28FA-4565-AB62-748582FB3CDC}" type="slidenum">
              <a:rPr lang="en-US" smtClean="0"/>
              <a:t>‹#›</a:t>
            </a:fld>
            <a:endParaRPr lang="en-US"/>
          </a:p>
        </p:txBody>
      </p:sp>
    </p:spTree>
    <p:extLst>
      <p:ext uri="{BB962C8B-B14F-4D97-AF65-F5344CB8AC3E}">
        <p14:creationId xmlns:p14="http://schemas.microsoft.com/office/powerpoint/2010/main" val="24755912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7F8915-D928-4332-A936-55E42093AAAB}" type="datetimeFigureOut">
              <a:rPr lang="en-US" smtClean="0"/>
              <a:t>5/13/2019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52CD42-28FA-4565-AB62-748582FB3CDC}" type="slidenum">
              <a:rPr lang="en-US" smtClean="0"/>
              <a:t>‹#›</a:t>
            </a:fld>
            <a:endParaRPr lang="en-US"/>
          </a:p>
        </p:txBody>
      </p:sp>
    </p:spTree>
    <p:extLst>
      <p:ext uri="{BB962C8B-B14F-4D97-AF65-F5344CB8AC3E}">
        <p14:creationId xmlns:p14="http://schemas.microsoft.com/office/powerpoint/2010/main" val="42442727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365125"/>
            <a:ext cx="1478756"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71488" y="365125"/>
            <a:ext cx="432196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7F8915-D928-4332-A936-55E42093AAAB}" type="datetimeFigureOut">
              <a:rPr lang="en-US" smtClean="0"/>
              <a:t>5/13/2019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52CD42-28FA-4565-AB62-748582FB3CDC}" type="slidenum">
              <a:rPr lang="en-US" smtClean="0"/>
              <a:t>‹#›</a:t>
            </a:fld>
            <a:endParaRPr lang="en-US"/>
          </a:p>
        </p:txBody>
      </p:sp>
    </p:spTree>
    <p:extLst>
      <p:ext uri="{BB962C8B-B14F-4D97-AF65-F5344CB8AC3E}">
        <p14:creationId xmlns:p14="http://schemas.microsoft.com/office/powerpoint/2010/main" val="1772806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7F8915-D928-4332-A936-55E42093AAAB}" type="datetimeFigureOut">
              <a:rPr lang="en-US" smtClean="0"/>
              <a:t>5/13/2019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52CD42-28FA-4565-AB62-748582FB3CDC}" type="slidenum">
              <a:rPr lang="en-US" smtClean="0"/>
              <a:t>‹#›</a:t>
            </a:fld>
            <a:endParaRPr lang="en-US"/>
          </a:p>
        </p:txBody>
      </p:sp>
    </p:spTree>
    <p:extLst>
      <p:ext uri="{BB962C8B-B14F-4D97-AF65-F5344CB8AC3E}">
        <p14:creationId xmlns:p14="http://schemas.microsoft.com/office/powerpoint/2010/main" val="20525542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7F8915-D928-4332-A936-55E42093AAAB}" type="datetimeFigureOut">
              <a:rPr lang="en-US" smtClean="0"/>
              <a:t>5/13/2019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52CD42-28FA-4565-AB62-748582FB3CDC}" type="slidenum">
              <a:rPr lang="en-US" smtClean="0"/>
              <a:t>‹#›</a:t>
            </a:fld>
            <a:endParaRPr lang="en-US"/>
          </a:p>
        </p:txBody>
      </p:sp>
    </p:spTree>
    <p:extLst>
      <p:ext uri="{BB962C8B-B14F-4D97-AF65-F5344CB8AC3E}">
        <p14:creationId xmlns:p14="http://schemas.microsoft.com/office/powerpoint/2010/main" val="34555616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71487"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486150" y="1825625"/>
            <a:ext cx="2900363"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7F8915-D928-4332-A936-55E42093AAAB}" type="datetimeFigureOut">
              <a:rPr lang="en-US" smtClean="0"/>
              <a:t>5/13/2019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52CD42-28FA-4565-AB62-748582FB3CDC}" type="slidenum">
              <a:rPr lang="en-US" smtClean="0"/>
              <a:t>‹#›</a:t>
            </a:fld>
            <a:endParaRPr lang="en-US"/>
          </a:p>
        </p:txBody>
      </p:sp>
    </p:spTree>
    <p:extLst>
      <p:ext uri="{BB962C8B-B14F-4D97-AF65-F5344CB8AC3E}">
        <p14:creationId xmlns:p14="http://schemas.microsoft.com/office/powerpoint/2010/main" val="11656021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7F8915-D928-4332-A936-55E42093AAAB}" type="datetimeFigureOut">
              <a:rPr lang="en-US" smtClean="0"/>
              <a:t>5/13/2019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52CD42-28FA-4565-AB62-748582FB3CDC}" type="slidenum">
              <a:rPr lang="en-US" smtClean="0"/>
              <a:t>‹#›</a:t>
            </a:fld>
            <a:endParaRPr lang="en-US"/>
          </a:p>
        </p:txBody>
      </p:sp>
    </p:spTree>
    <p:extLst>
      <p:ext uri="{BB962C8B-B14F-4D97-AF65-F5344CB8AC3E}">
        <p14:creationId xmlns:p14="http://schemas.microsoft.com/office/powerpoint/2010/main" val="2543530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7F8915-D928-4332-A936-55E42093AAAB}" type="datetimeFigureOut">
              <a:rPr lang="en-US" smtClean="0"/>
              <a:t>5/13/2019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E52CD42-28FA-4565-AB62-748582FB3CDC}" type="slidenum">
              <a:rPr lang="en-US" smtClean="0"/>
              <a:t>‹#›</a:t>
            </a:fld>
            <a:endParaRPr lang="en-US"/>
          </a:p>
        </p:txBody>
      </p:sp>
    </p:spTree>
    <p:extLst>
      <p:ext uri="{BB962C8B-B14F-4D97-AF65-F5344CB8AC3E}">
        <p14:creationId xmlns:p14="http://schemas.microsoft.com/office/powerpoint/2010/main" val="4074655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7F8915-D928-4332-A936-55E42093AAAB}" type="datetimeFigureOut">
              <a:rPr lang="en-US" smtClean="0"/>
              <a:t>5/13/2019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E52CD42-28FA-4565-AB62-748582FB3CDC}" type="slidenum">
              <a:rPr lang="en-US" smtClean="0"/>
              <a:t>‹#›</a:t>
            </a:fld>
            <a:endParaRPr lang="en-US"/>
          </a:p>
        </p:txBody>
      </p:sp>
    </p:spTree>
    <p:extLst>
      <p:ext uri="{BB962C8B-B14F-4D97-AF65-F5344CB8AC3E}">
        <p14:creationId xmlns:p14="http://schemas.microsoft.com/office/powerpoint/2010/main" val="3143537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7F8915-D928-4332-A936-55E42093AAAB}" type="datetimeFigureOut">
              <a:rPr lang="en-US" smtClean="0"/>
              <a:t>5/13/2019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52CD42-28FA-4565-AB62-748582FB3CDC}" type="slidenum">
              <a:rPr lang="en-US" smtClean="0"/>
              <a:t>‹#›</a:t>
            </a:fld>
            <a:endParaRPr lang="en-US"/>
          </a:p>
        </p:txBody>
      </p:sp>
    </p:spTree>
    <p:extLst>
      <p:ext uri="{BB962C8B-B14F-4D97-AF65-F5344CB8AC3E}">
        <p14:creationId xmlns:p14="http://schemas.microsoft.com/office/powerpoint/2010/main" val="227969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7F8915-D928-4332-A936-55E42093AAAB}" type="datetimeFigureOut">
              <a:rPr lang="en-US" smtClean="0"/>
              <a:t>5/13/2019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52CD42-28FA-4565-AB62-748582FB3CDC}" type="slidenum">
              <a:rPr lang="en-US" smtClean="0"/>
              <a:t>‹#›</a:t>
            </a:fld>
            <a:endParaRPr lang="en-US"/>
          </a:p>
        </p:txBody>
      </p:sp>
    </p:spTree>
    <p:extLst>
      <p:ext uri="{BB962C8B-B14F-4D97-AF65-F5344CB8AC3E}">
        <p14:creationId xmlns:p14="http://schemas.microsoft.com/office/powerpoint/2010/main" val="31602895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7F8915-D928-4332-A936-55E42093AAAB}" type="datetimeFigureOut">
              <a:rPr lang="en-US" smtClean="0"/>
              <a:t>5/13/2019</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52CD42-28FA-4565-AB62-748582FB3CDC}" type="slidenum">
              <a:rPr lang="en-US" smtClean="0"/>
              <a:t>‹#›</a:t>
            </a:fld>
            <a:endParaRPr lang="en-US"/>
          </a:p>
        </p:txBody>
      </p:sp>
    </p:spTree>
    <p:extLst>
      <p:ext uri="{BB962C8B-B14F-4D97-AF65-F5344CB8AC3E}">
        <p14:creationId xmlns:p14="http://schemas.microsoft.com/office/powerpoint/2010/main" val="42307440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 Id="rId5" Type="http://schemas.openxmlformats.org/officeDocument/2006/relationships/image" Target="../media/image7.jpe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01759" y="3044280"/>
            <a:ext cx="5740482" cy="769441"/>
          </a:xfrm>
          <a:prstGeom prst="rect">
            <a:avLst/>
          </a:prstGeom>
        </p:spPr>
        <p:txBody>
          <a:bodyPr wrap="none">
            <a:spAutoFit/>
          </a:bodyPr>
          <a:lstStyle/>
          <a:p>
            <a:r>
              <a:rPr lang="en-US" sz="4400" b="1" dirty="0" smtClean="0">
                <a:effectLst/>
                <a:latin typeface="Times New Roman" panose="02020603050405020304" pitchFamily="18" charset="0"/>
                <a:ea typeface="Calibri" panose="020F0502020204030204" pitchFamily="34" charset="0"/>
              </a:rPr>
              <a:t>WATER POLLUTION</a:t>
            </a:r>
            <a:endParaRPr lang="en-US" sz="4400" dirty="0"/>
          </a:p>
        </p:txBody>
      </p:sp>
    </p:spTree>
    <p:extLst>
      <p:ext uri="{BB962C8B-B14F-4D97-AF65-F5344CB8AC3E}">
        <p14:creationId xmlns:p14="http://schemas.microsoft.com/office/powerpoint/2010/main" val="35704216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276"/>
            <a:ext cx="7886700" cy="565040"/>
          </a:xfrm>
        </p:spPr>
        <p:txBody>
          <a:bodyPr>
            <a:noAutofit/>
          </a:bodyPr>
          <a:lstStyle/>
          <a:p>
            <a:pPr algn="ctr"/>
            <a:r>
              <a:rPr lang="en-US" sz="3600" b="1" dirty="0"/>
              <a:t>PHYSICAL </a:t>
            </a:r>
            <a:r>
              <a:rPr lang="en-US" sz="3600" b="1" dirty="0" smtClean="0"/>
              <a:t>WATER POLLUTION </a:t>
            </a:r>
            <a:endParaRPr lang="en-US" sz="3600" dirty="0"/>
          </a:p>
        </p:txBody>
      </p:sp>
      <p:sp>
        <p:nvSpPr>
          <p:cNvPr id="3" name="Content Placeholder 2"/>
          <p:cNvSpPr>
            <a:spLocks noGrp="1"/>
          </p:cNvSpPr>
          <p:nvPr>
            <p:ph idx="1"/>
          </p:nvPr>
        </p:nvSpPr>
        <p:spPr>
          <a:xfrm>
            <a:off x="0" y="583316"/>
            <a:ext cx="9144000" cy="5593647"/>
          </a:xfrm>
        </p:spPr>
        <p:txBody>
          <a:bodyPr>
            <a:normAutofit/>
          </a:bodyPr>
          <a:lstStyle/>
          <a:p>
            <a:r>
              <a:rPr lang="en-US" sz="2400" dirty="0"/>
              <a:t>This type of pollution </a:t>
            </a:r>
            <a:r>
              <a:rPr lang="en-US" sz="2400" dirty="0" smtClean="0"/>
              <a:t>changes </a:t>
            </a:r>
            <a:r>
              <a:rPr lang="en-US" sz="2400" dirty="0"/>
              <a:t>physical properties </a:t>
            </a:r>
            <a:r>
              <a:rPr lang="en-US" sz="2400" dirty="0" smtClean="0"/>
              <a:t>of </a:t>
            </a:r>
            <a:r>
              <a:rPr lang="en-US" sz="2400" dirty="0"/>
              <a:t>water such as: </a:t>
            </a:r>
          </a:p>
          <a:p>
            <a:pPr lvl="1"/>
            <a:r>
              <a:rPr lang="en-US" sz="2200" dirty="0"/>
              <a:t>Color </a:t>
            </a:r>
          </a:p>
          <a:p>
            <a:pPr lvl="1"/>
            <a:r>
              <a:rPr lang="en-US" sz="2200" dirty="0"/>
              <a:t>Taste and Odor </a:t>
            </a:r>
          </a:p>
          <a:p>
            <a:pPr lvl="1"/>
            <a:r>
              <a:rPr lang="en-US" sz="2200" dirty="0"/>
              <a:t>Turbidity (finely divided suspended matter, colloidal mater, oxidized salts of iron and manganese, sewage and industrial water cause turbidity pollution of water). For example: </a:t>
            </a:r>
          </a:p>
          <a:p>
            <a:pPr lvl="2"/>
            <a:r>
              <a:rPr lang="en-US" sz="1800" dirty="0"/>
              <a:t>Muddy appearance of liquid. </a:t>
            </a:r>
          </a:p>
          <a:p>
            <a:pPr lvl="2"/>
            <a:r>
              <a:rPr lang="en-US" sz="1800" dirty="0"/>
              <a:t>Liquid clouded with suspended particles. </a:t>
            </a:r>
          </a:p>
          <a:p>
            <a:pPr lvl="2"/>
            <a:r>
              <a:rPr lang="en-US" sz="1800" dirty="0"/>
              <a:t>Suspended solids and silt contents </a:t>
            </a:r>
          </a:p>
          <a:p>
            <a:pPr lvl="1"/>
            <a:r>
              <a:rPr lang="en-US" sz="2200" dirty="0" smtClean="0"/>
              <a:t>Temperature</a:t>
            </a:r>
            <a:endParaRPr lang="en-US" sz="2200" dirty="0"/>
          </a:p>
        </p:txBody>
      </p:sp>
    </p:spTree>
    <p:extLst>
      <p:ext uri="{BB962C8B-B14F-4D97-AF65-F5344CB8AC3E}">
        <p14:creationId xmlns:p14="http://schemas.microsoft.com/office/powerpoint/2010/main" val="42253829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276"/>
            <a:ext cx="7886700" cy="565040"/>
          </a:xfrm>
        </p:spPr>
        <p:txBody>
          <a:bodyPr>
            <a:noAutofit/>
          </a:bodyPr>
          <a:lstStyle/>
          <a:p>
            <a:pPr algn="ctr"/>
            <a:r>
              <a:rPr lang="en-US" sz="3600" b="1" dirty="0" smtClean="0"/>
              <a:t>CHEMICAL WATER POLLUTION </a:t>
            </a:r>
            <a:endParaRPr lang="en-US" sz="3600" dirty="0"/>
          </a:p>
        </p:txBody>
      </p:sp>
      <p:sp>
        <p:nvSpPr>
          <p:cNvPr id="3" name="Content Placeholder 2"/>
          <p:cNvSpPr>
            <a:spLocks noGrp="1"/>
          </p:cNvSpPr>
          <p:nvPr>
            <p:ph idx="1"/>
          </p:nvPr>
        </p:nvSpPr>
        <p:spPr>
          <a:xfrm>
            <a:off x="0" y="583316"/>
            <a:ext cx="9144000" cy="5593647"/>
          </a:xfrm>
        </p:spPr>
        <p:txBody>
          <a:bodyPr>
            <a:normAutofit/>
          </a:bodyPr>
          <a:lstStyle/>
          <a:p>
            <a:r>
              <a:rPr lang="en-US" sz="2400" dirty="0"/>
              <a:t>This type of pollution includes chemical properties or characteristics of water such as: </a:t>
            </a:r>
          </a:p>
          <a:p>
            <a:pPr lvl="1"/>
            <a:r>
              <a:rPr lang="en-US" sz="2000" dirty="0"/>
              <a:t>Acids</a:t>
            </a:r>
          </a:p>
          <a:p>
            <a:pPr lvl="1"/>
            <a:r>
              <a:rPr lang="en-US" sz="2000" dirty="0"/>
              <a:t>Alkalis</a:t>
            </a:r>
          </a:p>
          <a:p>
            <a:pPr lvl="1"/>
            <a:r>
              <a:rPr lang="en-US" sz="2000" dirty="0"/>
              <a:t>Gases </a:t>
            </a:r>
          </a:p>
          <a:p>
            <a:pPr lvl="1"/>
            <a:r>
              <a:rPr lang="en-US" sz="2000" dirty="0"/>
              <a:t>Inorganic substances including salts </a:t>
            </a:r>
          </a:p>
          <a:p>
            <a:pPr lvl="1"/>
            <a:r>
              <a:rPr lang="en-US" sz="2000" dirty="0"/>
              <a:t>Toxic inorganic compounds </a:t>
            </a:r>
          </a:p>
          <a:p>
            <a:pPr lvl="1"/>
            <a:r>
              <a:rPr lang="en-US" sz="2000" dirty="0"/>
              <a:t>Foam </a:t>
            </a:r>
          </a:p>
        </p:txBody>
      </p:sp>
    </p:spTree>
    <p:extLst>
      <p:ext uri="{BB962C8B-B14F-4D97-AF65-F5344CB8AC3E}">
        <p14:creationId xmlns:p14="http://schemas.microsoft.com/office/powerpoint/2010/main" val="11475711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276"/>
            <a:ext cx="7886700" cy="565040"/>
          </a:xfrm>
        </p:spPr>
        <p:txBody>
          <a:bodyPr>
            <a:noAutofit/>
          </a:bodyPr>
          <a:lstStyle/>
          <a:p>
            <a:pPr algn="ctr"/>
            <a:r>
              <a:rPr lang="en-US" sz="3600" b="1" dirty="0" smtClean="0"/>
              <a:t>BIOLOGICAL WATER POLLUTION </a:t>
            </a:r>
            <a:endParaRPr lang="en-US" sz="3600" dirty="0"/>
          </a:p>
        </p:txBody>
      </p:sp>
      <p:sp>
        <p:nvSpPr>
          <p:cNvPr id="3" name="Content Placeholder 2"/>
          <p:cNvSpPr>
            <a:spLocks noGrp="1"/>
          </p:cNvSpPr>
          <p:nvPr>
            <p:ph idx="1"/>
          </p:nvPr>
        </p:nvSpPr>
        <p:spPr>
          <a:xfrm>
            <a:off x="0" y="583316"/>
            <a:ext cx="9144000" cy="5593647"/>
          </a:xfrm>
        </p:spPr>
        <p:txBody>
          <a:bodyPr>
            <a:normAutofit/>
          </a:bodyPr>
          <a:lstStyle/>
          <a:p>
            <a:pPr marL="0" indent="0">
              <a:buNone/>
            </a:pPr>
            <a:r>
              <a:rPr lang="en-US" sz="2400" dirty="0"/>
              <a:t>This type of pollution is due to the presence of micro-organisms and a number of dangerous organic matters in the water. Micro-organisms which are generally found in the polluted water are as under: </a:t>
            </a:r>
          </a:p>
          <a:p>
            <a:pPr lvl="1">
              <a:lnSpc>
                <a:spcPct val="150000"/>
              </a:lnSpc>
            </a:pPr>
            <a:r>
              <a:rPr lang="en-US" sz="2200" b="1" dirty="0"/>
              <a:t>Bacteria</a:t>
            </a:r>
            <a:r>
              <a:rPr lang="en-US" sz="2200" dirty="0"/>
              <a:t> (unicellular organisms, which are widely distributed in nature) </a:t>
            </a:r>
          </a:p>
          <a:p>
            <a:pPr lvl="1"/>
            <a:r>
              <a:rPr lang="en-US" sz="2200" b="1" dirty="0"/>
              <a:t>Virus</a:t>
            </a:r>
            <a:r>
              <a:rPr lang="en-US" sz="2200" dirty="0"/>
              <a:t> (ultra-microscopic, obligate intra-cellular parasites of both plants and animals) </a:t>
            </a:r>
          </a:p>
          <a:p>
            <a:pPr lvl="1"/>
            <a:r>
              <a:rPr lang="en-US" sz="2200" b="1" dirty="0"/>
              <a:t>Fungi</a:t>
            </a:r>
            <a:r>
              <a:rPr lang="en-US" sz="2200" dirty="0"/>
              <a:t> (types of plants, mostly hair like threads,: one unicellular types is called yeast) </a:t>
            </a:r>
          </a:p>
          <a:p>
            <a:pPr lvl="1"/>
            <a:r>
              <a:rPr lang="en-US" sz="2200" b="1" dirty="0"/>
              <a:t>Algae</a:t>
            </a:r>
            <a:r>
              <a:rPr lang="en-US" sz="2200" dirty="0"/>
              <a:t> (unicellular, multicellular water plants forming  colonies) </a:t>
            </a:r>
          </a:p>
          <a:p>
            <a:pPr lvl="1"/>
            <a:r>
              <a:rPr lang="en-US" sz="2200" b="1" dirty="0"/>
              <a:t>Protozoa</a:t>
            </a:r>
            <a:r>
              <a:rPr lang="en-US" sz="2200" dirty="0"/>
              <a:t> (unicellular animals) </a:t>
            </a:r>
          </a:p>
          <a:p>
            <a:pPr lvl="1"/>
            <a:r>
              <a:rPr lang="en-US" sz="2200" b="1" dirty="0" smtClean="0"/>
              <a:t>Worms </a:t>
            </a:r>
            <a:r>
              <a:rPr lang="en-US" sz="2200" dirty="0"/>
              <a:t>(round worms or nematodes etc.)</a:t>
            </a:r>
          </a:p>
        </p:txBody>
      </p:sp>
    </p:spTree>
    <p:extLst>
      <p:ext uri="{BB962C8B-B14F-4D97-AF65-F5344CB8AC3E}">
        <p14:creationId xmlns:p14="http://schemas.microsoft.com/office/powerpoint/2010/main" val="23032235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276"/>
            <a:ext cx="7886700" cy="565040"/>
          </a:xfrm>
        </p:spPr>
        <p:txBody>
          <a:bodyPr>
            <a:noAutofit/>
          </a:bodyPr>
          <a:lstStyle/>
          <a:p>
            <a:pPr algn="ctr"/>
            <a:r>
              <a:rPr lang="en-US" sz="3600" b="1" dirty="0" smtClean="0"/>
              <a:t>PHYSICAL WATER POLLUTION FACTORS</a:t>
            </a:r>
            <a:endParaRPr lang="en-US" sz="3600" dirty="0"/>
          </a:p>
        </p:txBody>
      </p:sp>
      <p:sp>
        <p:nvSpPr>
          <p:cNvPr id="3" name="Content Placeholder 2"/>
          <p:cNvSpPr>
            <a:spLocks noGrp="1"/>
          </p:cNvSpPr>
          <p:nvPr>
            <p:ph idx="1"/>
          </p:nvPr>
        </p:nvSpPr>
        <p:spPr>
          <a:xfrm>
            <a:off x="0" y="583316"/>
            <a:ext cx="9144000" cy="5593647"/>
          </a:xfrm>
        </p:spPr>
        <p:txBody>
          <a:bodyPr>
            <a:normAutofit/>
          </a:bodyPr>
          <a:lstStyle/>
          <a:p>
            <a:pPr marL="0" indent="0">
              <a:buNone/>
            </a:pPr>
            <a:r>
              <a:rPr lang="en-US" sz="2600" b="1" dirty="0" smtClean="0"/>
              <a:t>Color</a:t>
            </a:r>
          </a:p>
          <a:p>
            <a:r>
              <a:rPr lang="en-US" sz="2400" dirty="0" smtClean="0"/>
              <a:t>Color </a:t>
            </a:r>
            <a:r>
              <a:rPr lang="en-US" sz="2400" dirty="0"/>
              <a:t>of water is an important factor for measuring its physical pollution. </a:t>
            </a:r>
            <a:endParaRPr lang="en-US" sz="2400" dirty="0" smtClean="0"/>
          </a:p>
          <a:p>
            <a:r>
              <a:rPr lang="en-US" sz="2400" dirty="0" smtClean="0"/>
              <a:t>Color </a:t>
            </a:r>
            <a:r>
              <a:rPr lang="en-US" sz="2400" dirty="0"/>
              <a:t>varies with the source that causes water pollution. For instance water color of River Chenab is different than that of River Indus probably due to the water course it adopts through particular rocks and land that add suspended solids. </a:t>
            </a:r>
            <a:endParaRPr lang="en-US" sz="2400" dirty="0" smtClean="0"/>
          </a:p>
          <a:p>
            <a:r>
              <a:rPr lang="en-US" sz="2400" dirty="0" smtClean="0"/>
              <a:t>Likewise, </a:t>
            </a:r>
            <a:r>
              <a:rPr lang="en-US" sz="2400" dirty="0"/>
              <a:t>various colors are discharged into water from tanneries, textile dyeing and </a:t>
            </a:r>
            <a:r>
              <a:rPr lang="en-US" sz="2400" dirty="0" smtClean="0"/>
              <a:t>other </a:t>
            </a:r>
            <a:r>
              <a:rPr lang="en-US" sz="2400" dirty="0"/>
              <a:t>industries. </a:t>
            </a:r>
            <a:endParaRPr lang="en-US" sz="2400" dirty="0" smtClean="0"/>
          </a:p>
          <a:p>
            <a:r>
              <a:rPr lang="en-US" sz="2400" dirty="0" smtClean="0"/>
              <a:t>These all variations </a:t>
            </a:r>
            <a:r>
              <a:rPr lang="en-US" sz="2400" dirty="0"/>
              <a:t>may be termed as ‘</a:t>
            </a:r>
            <a:r>
              <a:rPr lang="en-US" sz="2400" b="1" dirty="0"/>
              <a:t>Color pollution</a:t>
            </a:r>
            <a:r>
              <a:rPr lang="en-US" sz="2400" dirty="0"/>
              <a:t>’.</a:t>
            </a:r>
            <a:endParaRPr lang="en-US" sz="2200" dirty="0"/>
          </a:p>
        </p:txBody>
      </p:sp>
    </p:spTree>
    <p:extLst>
      <p:ext uri="{BB962C8B-B14F-4D97-AF65-F5344CB8AC3E}">
        <p14:creationId xmlns:p14="http://schemas.microsoft.com/office/powerpoint/2010/main" val="39066115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276"/>
            <a:ext cx="7886700" cy="565040"/>
          </a:xfrm>
        </p:spPr>
        <p:txBody>
          <a:bodyPr>
            <a:noAutofit/>
          </a:bodyPr>
          <a:lstStyle/>
          <a:p>
            <a:pPr algn="ctr"/>
            <a:r>
              <a:rPr lang="en-US" sz="3600" b="1" dirty="0" smtClean="0"/>
              <a:t>PHYSICAL WATER POLLUTION FACTORS</a:t>
            </a:r>
            <a:endParaRPr lang="en-US" sz="3600" dirty="0"/>
          </a:p>
        </p:txBody>
      </p:sp>
      <p:sp>
        <p:nvSpPr>
          <p:cNvPr id="3" name="Content Placeholder 2"/>
          <p:cNvSpPr>
            <a:spLocks noGrp="1"/>
          </p:cNvSpPr>
          <p:nvPr>
            <p:ph idx="1"/>
          </p:nvPr>
        </p:nvSpPr>
        <p:spPr>
          <a:xfrm>
            <a:off x="0" y="583316"/>
            <a:ext cx="9144000" cy="5593647"/>
          </a:xfrm>
        </p:spPr>
        <p:txBody>
          <a:bodyPr>
            <a:normAutofit/>
          </a:bodyPr>
          <a:lstStyle/>
          <a:p>
            <a:pPr marL="0" indent="0">
              <a:buNone/>
            </a:pPr>
            <a:r>
              <a:rPr lang="en-US" sz="2600" b="1" dirty="0" smtClean="0"/>
              <a:t>Taste and Odor </a:t>
            </a:r>
            <a:endParaRPr lang="en-US" sz="2600" dirty="0"/>
          </a:p>
          <a:p>
            <a:r>
              <a:rPr lang="en-US" sz="2400" dirty="0"/>
              <a:t>With </a:t>
            </a:r>
            <a:r>
              <a:rPr lang="en-US" sz="2400" dirty="0" smtClean="0"/>
              <a:t>increasing </a:t>
            </a:r>
            <a:r>
              <a:rPr lang="en-US" sz="2400" dirty="0"/>
              <a:t>water pollution, taste and odor of water is also changed. </a:t>
            </a:r>
            <a:endParaRPr lang="en-US" sz="2400" dirty="0" smtClean="0"/>
          </a:p>
          <a:p>
            <a:r>
              <a:rPr lang="en-US" sz="2400" dirty="0" smtClean="0"/>
              <a:t>Industrial </a:t>
            </a:r>
            <a:r>
              <a:rPr lang="en-US" sz="2400" dirty="0"/>
              <a:t>wastes containing strong smelling chemical compounds are discharged into rivers and streams, their taste and odor is affected </a:t>
            </a:r>
            <a:r>
              <a:rPr lang="en-US" sz="2400" dirty="0" smtClean="0"/>
              <a:t>adversely.</a:t>
            </a:r>
          </a:p>
          <a:p>
            <a:r>
              <a:rPr lang="en-US" sz="2400" dirty="0" smtClean="0"/>
              <a:t>Some </a:t>
            </a:r>
            <a:r>
              <a:rPr lang="en-US" sz="2400" dirty="0"/>
              <a:t>odorous substances </a:t>
            </a:r>
            <a:r>
              <a:rPr lang="en-US" sz="2400" dirty="0" smtClean="0"/>
              <a:t>may also be </a:t>
            </a:r>
            <a:r>
              <a:rPr lang="en-US" sz="2400" dirty="0"/>
              <a:t>produced by algae. </a:t>
            </a:r>
          </a:p>
        </p:txBody>
      </p:sp>
    </p:spTree>
    <p:extLst>
      <p:ext uri="{BB962C8B-B14F-4D97-AF65-F5344CB8AC3E}">
        <p14:creationId xmlns:p14="http://schemas.microsoft.com/office/powerpoint/2010/main" val="29377380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276"/>
            <a:ext cx="7886700" cy="565040"/>
          </a:xfrm>
        </p:spPr>
        <p:txBody>
          <a:bodyPr>
            <a:noAutofit/>
          </a:bodyPr>
          <a:lstStyle/>
          <a:p>
            <a:pPr algn="ctr"/>
            <a:r>
              <a:rPr lang="en-US" sz="3600" b="1" dirty="0" smtClean="0"/>
              <a:t>PHYSICAL WATER POLLUTION FACTORS</a:t>
            </a:r>
            <a:endParaRPr lang="en-US" sz="3600" dirty="0"/>
          </a:p>
        </p:txBody>
      </p:sp>
      <p:sp>
        <p:nvSpPr>
          <p:cNvPr id="3" name="Content Placeholder 2"/>
          <p:cNvSpPr>
            <a:spLocks noGrp="1"/>
          </p:cNvSpPr>
          <p:nvPr>
            <p:ph idx="1"/>
          </p:nvPr>
        </p:nvSpPr>
        <p:spPr>
          <a:xfrm>
            <a:off x="0" y="583316"/>
            <a:ext cx="9144000" cy="5593647"/>
          </a:xfrm>
        </p:spPr>
        <p:txBody>
          <a:bodyPr>
            <a:normAutofit/>
          </a:bodyPr>
          <a:lstStyle/>
          <a:p>
            <a:pPr marL="0" indent="0">
              <a:buNone/>
            </a:pPr>
            <a:r>
              <a:rPr lang="en-US" sz="2600" b="1" dirty="0" smtClean="0"/>
              <a:t>Temperature</a:t>
            </a:r>
            <a:endParaRPr lang="en-US" sz="2600" dirty="0"/>
          </a:p>
          <a:p>
            <a:r>
              <a:rPr lang="en-US" sz="2400" dirty="0"/>
              <a:t>Temperature of polluted water also varies with the type of pollution in </a:t>
            </a:r>
            <a:r>
              <a:rPr lang="en-US" sz="2400" dirty="0" smtClean="0"/>
              <a:t>water.</a:t>
            </a:r>
          </a:p>
          <a:p>
            <a:r>
              <a:rPr lang="en-US" sz="2400" dirty="0" smtClean="0"/>
              <a:t>Hot </a:t>
            </a:r>
            <a:r>
              <a:rPr lang="en-US" sz="2400" dirty="0"/>
              <a:t>or warm water from thermal power stations and certain other industries when discharged in rivers increases temperature of water. </a:t>
            </a:r>
            <a:endParaRPr lang="en-US" sz="2400" dirty="0" smtClean="0"/>
          </a:p>
          <a:p>
            <a:r>
              <a:rPr lang="en-US" sz="2400" dirty="0" smtClean="0"/>
              <a:t>It </a:t>
            </a:r>
            <a:r>
              <a:rPr lang="en-US" sz="2400" dirty="0"/>
              <a:t>may be noted that at high temperature, the growth of living organisms is increased, which require more BOD thus decreases dissolved oxygen of water</a:t>
            </a:r>
            <a:r>
              <a:rPr lang="en-US" sz="2400" dirty="0" smtClean="0"/>
              <a:t>.</a:t>
            </a:r>
            <a:endParaRPr lang="en-US" sz="2400" dirty="0"/>
          </a:p>
        </p:txBody>
      </p:sp>
    </p:spTree>
    <p:extLst>
      <p:ext uri="{BB962C8B-B14F-4D97-AF65-F5344CB8AC3E}">
        <p14:creationId xmlns:p14="http://schemas.microsoft.com/office/powerpoint/2010/main" val="9413966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276"/>
            <a:ext cx="7886700" cy="565040"/>
          </a:xfrm>
        </p:spPr>
        <p:txBody>
          <a:bodyPr>
            <a:noAutofit/>
          </a:bodyPr>
          <a:lstStyle/>
          <a:p>
            <a:pPr algn="ctr"/>
            <a:r>
              <a:rPr lang="en-US" sz="3600" b="1" dirty="0" smtClean="0"/>
              <a:t>PHYSICAL WATER POLLUTION FACTORS</a:t>
            </a:r>
            <a:endParaRPr lang="en-US" sz="3600" dirty="0"/>
          </a:p>
        </p:txBody>
      </p:sp>
      <p:sp>
        <p:nvSpPr>
          <p:cNvPr id="3" name="Content Placeholder 2"/>
          <p:cNvSpPr>
            <a:spLocks noGrp="1"/>
          </p:cNvSpPr>
          <p:nvPr>
            <p:ph idx="1"/>
          </p:nvPr>
        </p:nvSpPr>
        <p:spPr>
          <a:xfrm>
            <a:off x="0" y="583316"/>
            <a:ext cx="9144000" cy="5593647"/>
          </a:xfrm>
        </p:spPr>
        <p:txBody>
          <a:bodyPr>
            <a:normAutofit/>
          </a:bodyPr>
          <a:lstStyle/>
          <a:p>
            <a:pPr marL="0" indent="0">
              <a:buNone/>
            </a:pPr>
            <a:r>
              <a:rPr lang="en-US" sz="2600" b="1" dirty="0" smtClean="0"/>
              <a:t>Turbidity</a:t>
            </a:r>
          </a:p>
          <a:p>
            <a:r>
              <a:rPr lang="en-US" sz="2400" dirty="0" smtClean="0"/>
              <a:t>Turbidity means muddy or opaque, as liquid clouded with a suspension of particles.</a:t>
            </a:r>
          </a:p>
          <a:p>
            <a:r>
              <a:rPr lang="en-US" sz="2400" dirty="0" smtClean="0"/>
              <a:t>This </a:t>
            </a:r>
            <a:r>
              <a:rPr lang="en-US" sz="2400" dirty="0"/>
              <a:t>is a phenomenon in which finely divided suspended matter, colloidal matter, oxidized salts of iron and manganese, sewage and some industrial wastes cause turbidity in the polluted water</a:t>
            </a:r>
            <a:r>
              <a:rPr lang="en-US" sz="2400" dirty="0" smtClean="0"/>
              <a:t>.</a:t>
            </a:r>
          </a:p>
          <a:p>
            <a:r>
              <a:rPr lang="en-US" sz="2400" dirty="0"/>
              <a:t>Suspended solids from inorganic or organic sources </a:t>
            </a:r>
            <a:r>
              <a:rPr lang="en-US" sz="2400" dirty="0" smtClean="0"/>
              <a:t>also cause </a:t>
            </a:r>
            <a:r>
              <a:rPr lang="en-US" sz="2400" dirty="0"/>
              <a:t>pollution of water. Suspended solids are usually added into water from wastes of various industries, hospitals, municipals and restaurants </a:t>
            </a:r>
            <a:r>
              <a:rPr lang="en-US" sz="2400" dirty="0" smtClean="0"/>
              <a:t>etc.</a:t>
            </a:r>
            <a:endParaRPr lang="en-US" sz="2400" dirty="0"/>
          </a:p>
        </p:txBody>
      </p:sp>
    </p:spTree>
    <p:extLst>
      <p:ext uri="{BB962C8B-B14F-4D97-AF65-F5344CB8AC3E}">
        <p14:creationId xmlns:p14="http://schemas.microsoft.com/office/powerpoint/2010/main" val="35760587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276"/>
            <a:ext cx="7886700" cy="565040"/>
          </a:xfrm>
        </p:spPr>
        <p:txBody>
          <a:bodyPr>
            <a:noAutofit/>
          </a:bodyPr>
          <a:lstStyle/>
          <a:p>
            <a:pPr algn="ctr"/>
            <a:r>
              <a:rPr lang="en-US" sz="3600" b="1" dirty="0" smtClean="0"/>
              <a:t>PHYSICAL WATER POLLUTION FACTORS</a:t>
            </a:r>
            <a:endParaRPr lang="en-US" sz="3600" dirty="0"/>
          </a:p>
        </p:txBody>
      </p:sp>
      <p:sp>
        <p:nvSpPr>
          <p:cNvPr id="3" name="Content Placeholder 2"/>
          <p:cNvSpPr>
            <a:spLocks noGrp="1"/>
          </p:cNvSpPr>
          <p:nvPr>
            <p:ph idx="1"/>
          </p:nvPr>
        </p:nvSpPr>
        <p:spPr>
          <a:xfrm>
            <a:off x="0" y="583316"/>
            <a:ext cx="9144000" cy="5593647"/>
          </a:xfrm>
        </p:spPr>
        <p:txBody>
          <a:bodyPr>
            <a:normAutofit/>
          </a:bodyPr>
          <a:lstStyle/>
          <a:p>
            <a:pPr marL="0" indent="0">
              <a:buNone/>
            </a:pPr>
            <a:r>
              <a:rPr lang="en-US" sz="2600" b="1" dirty="0" smtClean="0"/>
              <a:t>Foam</a:t>
            </a:r>
          </a:p>
          <a:p>
            <a:r>
              <a:rPr lang="en-US" sz="2400" dirty="0"/>
              <a:t>Foam is defined as a mass of small bubbles of gas formed on the surface of a liquid, such as the froth produced by a solution of soap or detergent in water. </a:t>
            </a:r>
            <a:endParaRPr lang="en-US" sz="2400" dirty="0" smtClean="0"/>
          </a:p>
          <a:p>
            <a:r>
              <a:rPr lang="en-US" sz="2400" dirty="0" smtClean="0"/>
              <a:t>The foam </a:t>
            </a:r>
            <a:r>
              <a:rPr lang="en-US" sz="2400" dirty="0"/>
              <a:t>may be produced by the activities of micro-organisms in liquid </a:t>
            </a:r>
            <a:r>
              <a:rPr lang="en-US" sz="2400" dirty="0" smtClean="0"/>
              <a:t>materials or suspended chemicals. </a:t>
            </a:r>
          </a:p>
          <a:p>
            <a:r>
              <a:rPr lang="en-US" sz="2400" dirty="0" smtClean="0"/>
              <a:t>Water </a:t>
            </a:r>
            <a:r>
              <a:rPr lang="en-US" sz="2400" dirty="0"/>
              <a:t>containing foam pollution is considered as totally unfit for human consumption because this may either carry suspended chemical compounds or suspended pathogenic bacteria</a:t>
            </a:r>
          </a:p>
        </p:txBody>
      </p:sp>
    </p:spTree>
    <p:extLst>
      <p:ext uri="{BB962C8B-B14F-4D97-AF65-F5344CB8AC3E}">
        <p14:creationId xmlns:p14="http://schemas.microsoft.com/office/powerpoint/2010/main" val="16052070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276"/>
            <a:ext cx="7886700" cy="565040"/>
          </a:xfrm>
        </p:spPr>
        <p:txBody>
          <a:bodyPr>
            <a:noAutofit/>
          </a:bodyPr>
          <a:lstStyle/>
          <a:p>
            <a:pPr algn="ctr"/>
            <a:r>
              <a:rPr lang="en-US" sz="3600" b="1" dirty="0" smtClean="0"/>
              <a:t>CHEMICAL WATER POLLUTION FACTORS</a:t>
            </a:r>
            <a:endParaRPr lang="en-US" sz="3600" dirty="0"/>
          </a:p>
        </p:txBody>
      </p:sp>
      <p:sp>
        <p:nvSpPr>
          <p:cNvPr id="3" name="Content Placeholder 2"/>
          <p:cNvSpPr>
            <a:spLocks noGrp="1"/>
          </p:cNvSpPr>
          <p:nvPr>
            <p:ph idx="1"/>
          </p:nvPr>
        </p:nvSpPr>
        <p:spPr>
          <a:xfrm>
            <a:off x="0" y="583316"/>
            <a:ext cx="9144000" cy="6274684"/>
          </a:xfrm>
        </p:spPr>
        <p:txBody>
          <a:bodyPr>
            <a:normAutofit/>
          </a:bodyPr>
          <a:lstStyle/>
          <a:p>
            <a:pPr marL="0" indent="0">
              <a:buNone/>
            </a:pPr>
            <a:r>
              <a:rPr lang="en-US" sz="2600" b="1" dirty="0" smtClean="0"/>
              <a:t>Acids</a:t>
            </a:r>
          </a:p>
          <a:p>
            <a:r>
              <a:rPr lang="en-US" sz="2400" dirty="0"/>
              <a:t>Acids are generally released directly or as by-products of certain industrial processes. </a:t>
            </a:r>
            <a:endParaRPr lang="en-US" sz="2400" dirty="0" smtClean="0"/>
          </a:p>
          <a:p>
            <a:r>
              <a:rPr lang="en-US" sz="2400" dirty="0" smtClean="0"/>
              <a:t>Leather </a:t>
            </a:r>
            <a:r>
              <a:rPr lang="en-US" sz="2400" dirty="0"/>
              <a:t>tanning, metal smelting and plating, petroleum distillation and organic chemical synthesis e.g. pesticide factories, fertilizer factories and batter industries and explosive factories mostly discharge one or other acids into the rivers or oceans and hence </a:t>
            </a:r>
            <a:r>
              <a:rPr lang="en-US" sz="2400" dirty="0" smtClean="0"/>
              <a:t>causes </a:t>
            </a:r>
            <a:r>
              <a:rPr lang="en-US" sz="2400" dirty="0"/>
              <a:t>acid </a:t>
            </a:r>
            <a:r>
              <a:rPr lang="en-US" sz="2400" dirty="0" smtClean="0"/>
              <a:t>pollution.</a:t>
            </a:r>
          </a:p>
          <a:p>
            <a:r>
              <a:rPr lang="en-US" sz="2400" dirty="0" smtClean="0"/>
              <a:t>pH </a:t>
            </a:r>
            <a:r>
              <a:rPr lang="en-US" sz="2400" dirty="0"/>
              <a:t>of </a:t>
            </a:r>
            <a:r>
              <a:rPr lang="en-US" sz="2400" dirty="0" smtClean="0"/>
              <a:t>water decreases </a:t>
            </a:r>
            <a:r>
              <a:rPr lang="en-US" sz="2400" dirty="0"/>
              <a:t>and </a:t>
            </a:r>
            <a:r>
              <a:rPr lang="en-US" sz="2400" dirty="0" smtClean="0"/>
              <a:t>causes </a:t>
            </a:r>
            <a:r>
              <a:rPr lang="en-US" sz="2400" dirty="0"/>
              <a:t>corrosion of metal, concrete structures besides adverse effects to </a:t>
            </a:r>
            <a:r>
              <a:rPr lang="en-US" sz="2400" dirty="0" smtClean="0"/>
              <a:t>aquatic </a:t>
            </a:r>
            <a:r>
              <a:rPr lang="en-US" sz="2400" dirty="0"/>
              <a:t>ecosystems including fish. </a:t>
            </a:r>
            <a:endParaRPr lang="en-US" sz="2400" dirty="0" smtClean="0"/>
          </a:p>
          <a:p>
            <a:r>
              <a:rPr lang="en-US" sz="2400" dirty="0" smtClean="0"/>
              <a:t>Higher acidity may limit </a:t>
            </a:r>
            <a:r>
              <a:rPr lang="en-US" sz="2400" dirty="0"/>
              <a:t>aquatic life </a:t>
            </a:r>
            <a:r>
              <a:rPr lang="en-US" sz="2400" dirty="0" smtClean="0"/>
              <a:t>to </a:t>
            </a:r>
            <a:r>
              <a:rPr lang="en-US" sz="2400" dirty="0"/>
              <a:t>a few resistant species of mosses and fungi</a:t>
            </a:r>
            <a:r>
              <a:rPr lang="en-US" sz="2400" dirty="0" smtClean="0"/>
              <a:t>.</a:t>
            </a:r>
          </a:p>
          <a:p>
            <a:r>
              <a:rPr lang="en-US" sz="2400" dirty="0" smtClean="0"/>
              <a:t>High </a:t>
            </a:r>
            <a:r>
              <a:rPr lang="en-US" sz="2400" dirty="0"/>
              <a:t>acidity may cause leaching of toxic metals especially aluminum </a:t>
            </a:r>
            <a:r>
              <a:rPr lang="en-US" sz="2400" dirty="0" smtClean="0"/>
              <a:t>from </a:t>
            </a:r>
            <a:r>
              <a:rPr lang="en-US" sz="2400" dirty="0"/>
              <a:t>soil and rocks, making water unfit for drinking or irrigation purpose.</a:t>
            </a:r>
          </a:p>
        </p:txBody>
      </p:sp>
    </p:spTree>
    <p:extLst>
      <p:ext uri="{BB962C8B-B14F-4D97-AF65-F5344CB8AC3E}">
        <p14:creationId xmlns:p14="http://schemas.microsoft.com/office/powerpoint/2010/main" val="10988594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276"/>
            <a:ext cx="7886700" cy="565040"/>
          </a:xfrm>
        </p:spPr>
        <p:txBody>
          <a:bodyPr>
            <a:noAutofit/>
          </a:bodyPr>
          <a:lstStyle/>
          <a:p>
            <a:pPr algn="ctr"/>
            <a:r>
              <a:rPr lang="en-US" sz="3600" b="1" dirty="0" smtClean="0"/>
              <a:t>CHEMICAL WATER POLLUTION FACTORS</a:t>
            </a:r>
            <a:endParaRPr lang="en-US" sz="3600" dirty="0"/>
          </a:p>
        </p:txBody>
      </p:sp>
      <p:sp>
        <p:nvSpPr>
          <p:cNvPr id="3" name="Content Placeholder 2"/>
          <p:cNvSpPr>
            <a:spLocks noGrp="1"/>
          </p:cNvSpPr>
          <p:nvPr>
            <p:ph idx="1"/>
          </p:nvPr>
        </p:nvSpPr>
        <p:spPr>
          <a:xfrm>
            <a:off x="0" y="583316"/>
            <a:ext cx="9144000" cy="6274684"/>
          </a:xfrm>
        </p:spPr>
        <p:txBody>
          <a:bodyPr>
            <a:normAutofit/>
          </a:bodyPr>
          <a:lstStyle/>
          <a:p>
            <a:pPr marL="0" indent="0">
              <a:buNone/>
            </a:pPr>
            <a:r>
              <a:rPr lang="en-US" sz="2600" b="1" dirty="0" smtClean="0"/>
              <a:t>Alkalis</a:t>
            </a:r>
          </a:p>
          <a:p>
            <a:r>
              <a:rPr lang="en-US" sz="2400" dirty="0" smtClean="0"/>
              <a:t>Alkalis </a:t>
            </a:r>
            <a:r>
              <a:rPr lang="en-US" sz="2400" dirty="0"/>
              <a:t>are discharged from certain industries in the </a:t>
            </a:r>
            <a:r>
              <a:rPr lang="en-US" sz="2400" dirty="0" smtClean="0"/>
              <a:t>water bodies. </a:t>
            </a:r>
            <a:r>
              <a:rPr lang="en-US" sz="2400" dirty="0"/>
              <a:t>It results alkali </a:t>
            </a:r>
            <a:r>
              <a:rPr lang="en-US" sz="2400" dirty="0" smtClean="0"/>
              <a:t>pollution.</a:t>
            </a:r>
          </a:p>
          <a:p>
            <a:r>
              <a:rPr lang="en-US" sz="2400" dirty="0" smtClean="0"/>
              <a:t>It </a:t>
            </a:r>
            <a:r>
              <a:rPr lang="en-US" sz="2400" dirty="0"/>
              <a:t>alters pH of streams, and rivers resulting in the breakage of natural buffer system. </a:t>
            </a:r>
            <a:endParaRPr lang="en-US" sz="2400" dirty="0" smtClean="0"/>
          </a:p>
          <a:p>
            <a:r>
              <a:rPr lang="en-US" sz="2400" dirty="0" smtClean="0"/>
              <a:t>Alkali </a:t>
            </a:r>
            <a:r>
              <a:rPr lang="en-US" sz="2400" dirty="0"/>
              <a:t>pollution has similar effects as that of acid pollution and destroys populations of bacteria, other micro-organism and </a:t>
            </a:r>
            <a:r>
              <a:rPr lang="en-US" sz="2400" dirty="0" smtClean="0"/>
              <a:t>fish.</a:t>
            </a:r>
          </a:p>
          <a:p>
            <a:r>
              <a:rPr lang="en-US" sz="2400" dirty="0" smtClean="0"/>
              <a:t>In fish, </a:t>
            </a:r>
            <a:r>
              <a:rPr lang="en-US" sz="2400" dirty="0"/>
              <a:t>it causes asphyxiation through coagulation of gill secretions. </a:t>
            </a:r>
          </a:p>
        </p:txBody>
      </p:sp>
    </p:spTree>
    <p:extLst>
      <p:ext uri="{BB962C8B-B14F-4D97-AF65-F5344CB8AC3E}">
        <p14:creationId xmlns:p14="http://schemas.microsoft.com/office/powerpoint/2010/main" val="27919671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276"/>
            <a:ext cx="7886700" cy="565040"/>
          </a:xfrm>
        </p:spPr>
        <p:txBody>
          <a:bodyPr>
            <a:noAutofit/>
          </a:bodyPr>
          <a:lstStyle/>
          <a:p>
            <a:pPr algn="ctr"/>
            <a:r>
              <a:rPr lang="en-US" sz="3600" b="1" dirty="0"/>
              <a:t>IMPORTANCE OF WATER</a:t>
            </a:r>
            <a:endParaRPr lang="en-US" sz="3600" dirty="0"/>
          </a:p>
        </p:txBody>
      </p:sp>
      <p:sp>
        <p:nvSpPr>
          <p:cNvPr id="3" name="Content Placeholder 2"/>
          <p:cNvSpPr>
            <a:spLocks noGrp="1"/>
          </p:cNvSpPr>
          <p:nvPr>
            <p:ph idx="1"/>
          </p:nvPr>
        </p:nvSpPr>
        <p:spPr>
          <a:xfrm>
            <a:off x="0" y="583316"/>
            <a:ext cx="9144000" cy="5593647"/>
          </a:xfrm>
        </p:spPr>
        <p:txBody>
          <a:bodyPr>
            <a:normAutofit/>
          </a:bodyPr>
          <a:lstStyle/>
          <a:p>
            <a:r>
              <a:rPr lang="en-US" sz="2400" dirty="0"/>
              <a:t>After air, water is essential for sustenance of every living body. </a:t>
            </a:r>
            <a:endParaRPr lang="en-US" sz="2400" dirty="0" smtClean="0"/>
          </a:p>
          <a:p>
            <a:r>
              <a:rPr lang="en-US" sz="2400" dirty="0" smtClean="0"/>
              <a:t>Almost </a:t>
            </a:r>
            <a:r>
              <a:rPr lang="en-US" sz="2400" dirty="0"/>
              <a:t>all kinds of reactions taking place on the earth are dependent on water in one form or the other. </a:t>
            </a:r>
            <a:endParaRPr lang="en-US" sz="2400" dirty="0" smtClean="0"/>
          </a:p>
          <a:p>
            <a:r>
              <a:rPr lang="en-US" sz="2400" dirty="0" smtClean="0"/>
              <a:t>One </a:t>
            </a:r>
            <a:r>
              <a:rPr lang="en-US" sz="2400" dirty="0"/>
              <a:t>fourth of our earth is the land while the remaining three fourth is covered by water</a:t>
            </a:r>
            <a:r>
              <a:rPr lang="en-US" sz="2400" dirty="0" smtClean="0"/>
              <a:t>.</a:t>
            </a:r>
          </a:p>
          <a:p>
            <a:r>
              <a:rPr lang="en-US" sz="2400" dirty="0" smtClean="0"/>
              <a:t>The total water distribution is as under </a:t>
            </a:r>
            <a:endParaRPr lang="en-US" sz="2400" dirty="0"/>
          </a:p>
          <a:p>
            <a:pPr marL="457200" lvl="1" indent="0">
              <a:buNone/>
            </a:pPr>
            <a:r>
              <a:rPr lang="en-US" sz="2000" dirty="0"/>
              <a:t>	</a:t>
            </a:r>
            <a:r>
              <a:rPr lang="en-US" sz="2000" dirty="0" smtClean="0"/>
              <a:t>-   Ocean = </a:t>
            </a:r>
            <a:r>
              <a:rPr lang="en-US" sz="2000" dirty="0"/>
              <a:t>97. 3 </a:t>
            </a:r>
            <a:r>
              <a:rPr lang="en-US" sz="2000" dirty="0" smtClean="0"/>
              <a:t>%                 -   Fresh </a:t>
            </a:r>
            <a:r>
              <a:rPr lang="en-US" sz="2000" dirty="0"/>
              <a:t>water </a:t>
            </a:r>
            <a:r>
              <a:rPr lang="en-US" sz="2000" dirty="0" smtClean="0"/>
              <a:t>= </a:t>
            </a:r>
            <a:r>
              <a:rPr lang="en-US" sz="2000" dirty="0"/>
              <a:t>2.7 %</a:t>
            </a:r>
          </a:p>
          <a:p>
            <a:r>
              <a:rPr lang="en-US" sz="2400" dirty="0" smtClean="0"/>
              <a:t>Approximate </a:t>
            </a:r>
            <a:r>
              <a:rPr lang="en-US" sz="2400" dirty="0"/>
              <a:t>distribution of fresh water on and around the </a:t>
            </a:r>
            <a:r>
              <a:rPr lang="en-US" sz="2400" dirty="0" smtClean="0"/>
              <a:t>earth</a:t>
            </a:r>
            <a:endParaRPr lang="en-US" sz="2400" dirty="0"/>
          </a:p>
          <a:p>
            <a:pPr lvl="2"/>
            <a:r>
              <a:rPr lang="en-US" sz="1600" dirty="0"/>
              <a:t>Water  held in ice cap and glaciers 	= 72.20 % </a:t>
            </a:r>
          </a:p>
          <a:p>
            <a:pPr lvl="2"/>
            <a:r>
              <a:rPr lang="en-US" sz="1600" dirty="0"/>
              <a:t>Underground water and soil moisture 	= 22.40 % </a:t>
            </a:r>
          </a:p>
          <a:p>
            <a:pPr lvl="2"/>
            <a:r>
              <a:rPr lang="en-US" sz="1600" dirty="0"/>
              <a:t>Rivers 				</a:t>
            </a:r>
            <a:r>
              <a:rPr lang="en-US" sz="1600" dirty="0" smtClean="0"/>
              <a:t>= 05.00   </a:t>
            </a:r>
            <a:r>
              <a:rPr lang="en-US" sz="1600" dirty="0"/>
              <a:t>%</a:t>
            </a:r>
          </a:p>
          <a:p>
            <a:pPr lvl="2"/>
            <a:r>
              <a:rPr lang="en-US" sz="1600" dirty="0"/>
              <a:t>Lakes and swamps 			= </a:t>
            </a:r>
            <a:r>
              <a:rPr lang="en-US" sz="1600" dirty="0" smtClean="0"/>
              <a:t>00.35   </a:t>
            </a:r>
            <a:r>
              <a:rPr lang="en-US" sz="1600" dirty="0"/>
              <a:t>%</a:t>
            </a:r>
          </a:p>
          <a:p>
            <a:pPr lvl="2"/>
            <a:r>
              <a:rPr lang="en-US" sz="1600" dirty="0"/>
              <a:t>Atmosphere 			</a:t>
            </a:r>
            <a:r>
              <a:rPr lang="en-US" sz="1600" dirty="0" smtClean="0"/>
              <a:t>= 00.04   </a:t>
            </a:r>
            <a:r>
              <a:rPr lang="en-US" sz="1600" dirty="0"/>
              <a:t>%</a:t>
            </a:r>
          </a:p>
          <a:p>
            <a:pPr lvl="2"/>
            <a:r>
              <a:rPr lang="en-US" sz="1600" dirty="0"/>
              <a:t>Stream channels 			</a:t>
            </a:r>
            <a:r>
              <a:rPr lang="en-US" sz="1600" dirty="0" smtClean="0"/>
              <a:t>= 00.01   %</a:t>
            </a:r>
          </a:p>
        </p:txBody>
      </p:sp>
    </p:spTree>
    <p:extLst>
      <p:ext uri="{BB962C8B-B14F-4D97-AF65-F5344CB8AC3E}">
        <p14:creationId xmlns:p14="http://schemas.microsoft.com/office/powerpoint/2010/main" val="34725995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276"/>
            <a:ext cx="7886700" cy="565040"/>
          </a:xfrm>
        </p:spPr>
        <p:txBody>
          <a:bodyPr>
            <a:noAutofit/>
          </a:bodyPr>
          <a:lstStyle/>
          <a:p>
            <a:pPr algn="ctr"/>
            <a:r>
              <a:rPr lang="en-US" sz="3600" b="1" dirty="0" smtClean="0"/>
              <a:t>CHEMICAL WATER POLLUTION FACTORS</a:t>
            </a:r>
            <a:endParaRPr lang="en-US" sz="3600" dirty="0"/>
          </a:p>
        </p:txBody>
      </p:sp>
      <p:sp>
        <p:nvSpPr>
          <p:cNvPr id="3" name="Content Placeholder 2"/>
          <p:cNvSpPr>
            <a:spLocks noGrp="1"/>
          </p:cNvSpPr>
          <p:nvPr>
            <p:ph idx="1"/>
          </p:nvPr>
        </p:nvSpPr>
        <p:spPr>
          <a:xfrm>
            <a:off x="0" y="583316"/>
            <a:ext cx="9144000" cy="6274684"/>
          </a:xfrm>
        </p:spPr>
        <p:txBody>
          <a:bodyPr>
            <a:normAutofit/>
          </a:bodyPr>
          <a:lstStyle/>
          <a:p>
            <a:pPr marL="0" indent="0">
              <a:buNone/>
            </a:pPr>
            <a:r>
              <a:rPr lang="en-US" sz="2600" b="1" dirty="0"/>
              <a:t>Heavy Metals</a:t>
            </a:r>
            <a:r>
              <a:rPr lang="en-US" sz="2400" b="1" dirty="0"/>
              <a:t> </a:t>
            </a:r>
            <a:endParaRPr lang="en-US" sz="2400" dirty="0"/>
          </a:p>
          <a:p>
            <a:r>
              <a:rPr lang="en-US" sz="2400" dirty="0"/>
              <a:t>Many metals such as mercury, lead, cadmium and nickel are highly toxic. Levels in microgram range </a:t>
            </a:r>
            <a:r>
              <a:rPr lang="en-US" sz="2400" dirty="0" smtClean="0"/>
              <a:t>can </a:t>
            </a:r>
            <a:r>
              <a:rPr lang="en-US" sz="2400" dirty="0"/>
              <a:t>be fatal. </a:t>
            </a:r>
            <a:endParaRPr lang="en-US" sz="2400" dirty="0" smtClean="0"/>
          </a:p>
          <a:p>
            <a:r>
              <a:rPr lang="en-US" sz="2400" dirty="0" smtClean="0"/>
              <a:t>As </a:t>
            </a:r>
            <a:r>
              <a:rPr lang="en-US" sz="2400" dirty="0"/>
              <a:t>the metals are highly persistent, they accumulate in food chains and produce cumulative effect on humans and animals. </a:t>
            </a:r>
            <a:endParaRPr lang="en-US" sz="2400" dirty="0" smtClean="0"/>
          </a:p>
          <a:p>
            <a:r>
              <a:rPr lang="en-US" sz="2400" dirty="0" smtClean="0"/>
              <a:t>Heavy </a:t>
            </a:r>
            <a:r>
              <a:rPr lang="en-US" sz="2400" dirty="0"/>
              <a:t>metals released as a result of human activities are concentrated by hydrological and biological processes so that they become hazardous to both natural ecosystems and human health</a:t>
            </a:r>
            <a:r>
              <a:rPr lang="en-US" sz="2400" dirty="0" smtClean="0"/>
              <a:t>.</a:t>
            </a:r>
            <a:endParaRPr lang="en-US" sz="2400" dirty="0"/>
          </a:p>
        </p:txBody>
      </p:sp>
    </p:spTree>
    <p:extLst>
      <p:ext uri="{BB962C8B-B14F-4D97-AF65-F5344CB8AC3E}">
        <p14:creationId xmlns:p14="http://schemas.microsoft.com/office/powerpoint/2010/main" val="369423274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276"/>
            <a:ext cx="7886700" cy="565040"/>
          </a:xfrm>
        </p:spPr>
        <p:txBody>
          <a:bodyPr>
            <a:noAutofit/>
          </a:bodyPr>
          <a:lstStyle/>
          <a:p>
            <a:pPr algn="ctr"/>
            <a:r>
              <a:rPr lang="en-US" sz="3600" b="1" dirty="0" smtClean="0"/>
              <a:t>CHEMICAL WATER POLLUTION FACTORS</a:t>
            </a:r>
            <a:endParaRPr lang="en-US" sz="3600" dirty="0"/>
          </a:p>
        </p:txBody>
      </p:sp>
      <p:sp>
        <p:nvSpPr>
          <p:cNvPr id="3" name="Content Placeholder 2"/>
          <p:cNvSpPr>
            <a:spLocks noGrp="1"/>
          </p:cNvSpPr>
          <p:nvPr>
            <p:ph idx="1"/>
          </p:nvPr>
        </p:nvSpPr>
        <p:spPr>
          <a:xfrm>
            <a:off x="0" y="583316"/>
            <a:ext cx="9144000" cy="6274684"/>
          </a:xfrm>
        </p:spPr>
        <p:txBody>
          <a:bodyPr>
            <a:normAutofit/>
          </a:bodyPr>
          <a:lstStyle/>
          <a:p>
            <a:pPr marL="0" indent="0">
              <a:buNone/>
            </a:pPr>
            <a:r>
              <a:rPr lang="en-US" sz="2600" b="1" dirty="0" smtClean="0"/>
              <a:t>Toxic </a:t>
            </a:r>
            <a:r>
              <a:rPr lang="en-US" sz="2600" b="1" dirty="0"/>
              <a:t>Organic Compounds </a:t>
            </a:r>
            <a:endParaRPr lang="en-US" sz="2600" dirty="0"/>
          </a:p>
          <a:p>
            <a:r>
              <a:rPr lang="en-US" sz="2400" dirty="0"/>
              <a:t>Thousands of different natural and synthetic organic chemicals are used in the chemical industry to make pesticides, fertilizers, pharmaceuticals, plastics, and pigments etc. that are used by human in everyday life. </a:t>
            </a:r>
            <a:endParaRPr lang="en-US" sz="2400" dirty="0" smtClean="0"/>
          </a:p>
          <a:p>
            <a:r>
              <a:rPr lang="en-US" sz="2400" dirty="0" smtClean="0"/>
              <a:t>Many </a:t>
            </a:r>
            <a:r>
              <a:rPr lang="en-US" sz="2400" dirty="0"/>
              <a:t>of these chemicals are highly toxic to human even at very low concentrations as they cause cancer, genetic disorders and birth defects. </a:t>
            </a:r>
            <a:endParaRPr lang="en-US" sz="2400" dirty="0" smtClean="0"/>
          </a:p>
          <a:p>
            <a:r>
              <a:rPr lang="en-US" sz="2400" dirty="0" smtClean="0"/>
              <a:t>They </a:t>
            </a:r>
            <a:r>
              <a:rPr lang="en-US" sz="2400" dirty="0"/>
              <a:t>also can persists in the environment as they are resistant to degradation and toxic to organisms when ingested. Contamination of surface waters and ground water by such organic compounds has posed a serious threat to human health. </a:t>
            </a:r>
          </a:p>
          <a:p>
            <a:pPr lvl="0"/>
            <a:r>
              <a:rPr lang="en-US" sz="2400" dirty="0" smtClean="0"/>
              <a:t>Runoff </a:t>
            </a:r>
            <a:r>
              <a:rPr lang="en-US" sz="2400" dirty="0"/>
              <a:t>of pesticides from farm fields where used on large scale. </a:t>
            </a:r>
            <a:r>
              <a:rPr lang="en-US" sz="2400" dirty="0" smtClean="0"/>
              <a:t>Much </a:t>
            </a:r>
            <a:r>
              <a:rPr lang="en-US" sz="2400" dirty="0"/>
              <a:t>of this material washes into the nearest waterway to pollute </a:t>
            </a:r>
            <a:r>
              <a:rPr lang="en-US" sz="2400" dirty="0" smtClean="0"/>
              <a:t>surface and </a:t>
            </a:r>
            <a:r>
              <a:rPr lang="en-US" sz="2400" dirty="0"/>
              <a:t>underground water. </a:t>
            </a:r>
          </a:p>
        </p:txBody>
      </p:sp>
    </p:spTree>
    <p:extLst>
      <p:ext uri="{BB962C8B-B14F-4D97-AF65-F5344CB8AC3E}">
        <p14:creationId xmlns:p14="http://schemas.microsoft.com/office/powerpoint/2010/main" val="31448333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276"/>
            <a:ext cx="7886700" cy="565040"/>
          </a:xfrm>
        </p:spPr>
        <p:txBody>
          <a:bodyPr>
            <a:noAutofit/>
          </a:bodyPr>
          <a:lstStyle/>
          <a:p>
            <a:pPr algn="ctr"/>
            <a:r>
              <a:rPr lang="en-US" sz="3600" b="1" dirty="0" smtClean="0"/>
              <a:t>BIOLOGICAL WATER POLLUTION FACTORS</a:t>
            </a:r>
            <a:endParaRPr lang="en-US" sz="3600" dirty="0"/>
          </a:p>
        </p:txBody>
      </p:sp>
      <p:sp>
        <p:nvSpPr>
          <p:cNvPr id="3" name="Content Placeholder 2"/>
          <p:cNvSpPr>
            <a:spLocks noGrp="1"/>
          </p:cNvSpPr>
          <p:nvPr>
            <p:ph idx="1"/>
          </p:nvPr>
        </p:nvSpPr>
        <p:spPr>
          <a:xfrm>
            <a:off x="0" y="583316"/>
            <a:ext cx="9144000" cy="6274684"/>
          </a:xfrm>
        </p:spPr>
        <p:txBody>
          <a:bodyPr>
            <a:normAutofit/>
          </a:bodyPr>
          <a:lstStyle/>
          <a:p>
            <a:pPr marL="0" indent="0">
              <a:buNone/>
            </a:pPr>
            <a:r>
              <a:rPr lang="en-US" sz="2600" b="1" dirty="0" smtClean="0"/>
              <a:t>Bacteria</a:t>
            </a:r>
            <a:endParaRPr lang="en-US" sz="2600" dirty="0"/>
          </a:p>
          <a:p>
            <a:r>
              <a:rPr lang="en-US" sz="2400" dirty="0" smtClean="0"/>
              <a:t>Bacteria </a:t>
            </a:r>
            <a:r>
              <a:rPr lang="en-US" sz="2400" dirty="0"/>
              <a:t>are a large group of unicellular micro-organisms. They are widely distributed in nature and many of them cause diseases. Their size generally varies from 1 to 2 </a:t>
            </a:r>
            <a:r>
              <a:rPr lang="en-US" sz="2400" dirty="0" smtClean="0"/>
              <a:t>µm.</a:t>
            </a:r>
            <a:endParaRPr lang="en-US" sz="2400" dirty="0"/>
          </a:p>
          <a:p>
            <a:r>
              <a:rPr lang="en-US" sz="2400" dirty="0" smtClean="0"/>
              <a:t>One </a:t>
            </a:r>
            <a:r>
              <a:rPr lang="en-US" sz="2400" dirty="0"/>
              <a:t>drop of water may contain billions of </a:t>
            </a:r>
            <a:r>
              <a:rPr lang="en-US" sz="2400" dirty="0" smtClean="0"/>
              <a:t>bacilli bacteria. The mass of 2x10</a:t>
            </a:r>
            <a:r>
              <a:rPr lang="en-US" sz="2400" baseline="30000" dirty="0" smtClean="0"/>
              <a:t>12 </a:t>
            </a:r>
            <a:r>
              <a:rPr lang="en-US" sz="2400" dirty="0" smtClean="0"/>
              <a:t>million bacteria can be only one gram. </a:t>
            </a:r>
          </a:p>
          <a:p>
            <a:r>
              <a:rPr lang="en-US" sz="2400" dirty="0" smtClean="0"/>
              <a:t>Bacteria </a:t>
            </a:r>
            <a:r>
              <a:rPr lang="en-US" sz="2400" dirty="0"/>
              <a:t>are unable to synthesize their food and hence depend mainly on the organic matter whether living or dead. </a:t>
            </a:r>
            <a:endParaRPr lang="en-US" sz="2400" dirty="0" smtClean="0"/>
          </a:p>
          <a:p>
            <a:r>
              <a:rPr lang="en-US" sz="2400" dirty="0" smtClean="0"/>
              <a:t>Bacteria may </a:t>
            </a:r>
            <a:r>
              <a:rPr lang="en-US" sz="2400" dirty="0"/>
              <a:t>be either beneficial e.g. saprophytic bacteria or harmful or pathogenic to human being. </a:t>
            </a:r>
            <a:endParaRPr lang="en-US" sz="2400" dirty="0" smtClean="0"/>
          </a:p>
          <a:p>
            <a:r>
              <a:rPr lang="en-US" sz="2400" dirty="0" smtClean="0"/>
              <a:t>Cholera</a:t>
            </a:r>
            <a:r>
              <a:rPr lang="en-US" sz="2400" dirty="0"/>
              <a:t>, diarrhea, gastroenteritis, dysentery, typhoid </a:t>
            </a:r>
            <a:r>
              <a:rPr lang="en-US" sz="2400" dirty="0" smtClean="0"/>
              <a:t>fever </a:t>
            </a:r>
            <a:r>
              <a:rPr lang="en-US" sz="2400" dirty="0"/>
              <a:t>are common and severe diseases that are transmitted by certain pathogenic bacteria in the polluted </a:t>
            </a:r>
            <a:r>
              <a:rPr lang="en-US" sz="2400" dirty="0" smtClean="0"/>
              <a:t>water.</a:t>
            </a:r>
            <a:endParaRPr lang="en-US" sz="2400" dirty="0"/>
          </a:p>
        </p:txBody>
      </p:sp>
    </p:spTree>
    <p:extLst>
      <p:ext uri="{BB962C8B-B14F-4D97-AF65-F5344CB8AC3E}">
        <p14:creationId xmlns:p14="http://schemas.microsoft.com/office/powerpoint/2010/main" val="33986672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276"/>
            <a:ext cx="7886700" cy="565040"/>
          </a:xfrm>
        </p:spPr>
        <p:txBody>
          <a:bodyPr>
            <a:noAutofit/>
          </a:bodyPr>
          <a:lstStyle/>
          <a:p>
            <a:pPr algn="ctr"/>
            <a:r>
              <a:rPr lang="en-US" sz="3600" b="1" dirty="0" smtClean="0"/>
              <a:t>BIOLOGICAL WATER POLLUTION FACTORS</a:t>
            </a:r>
            <a:endParaRPr lang="en-US" sz="3600" dirty="0"/>
          </a:p>
        </p:txBody>
      </p:sp>
      <p:sp>
        <p:nvSpPr>
          <p:cNvPr id="3" name="Content Placeholder 2"/>
          <p:cNvSpPr>
            <a:spLocks noGrp="1"/>
          </p:cNvSpPr>
          <p:nvPr>
            <p:ph idx="1"/>
          </p:nvPr>
        </p:nvSpPr>
        <p:spPr>
          <a:xfrm>
            <a:off x="0" y="583316"/>
            <a:ext cx="9144000" cy="6274684"/>
          </a:xfrm>
        </p:spPr>
        <p:txBody>
          <a:bodyPr>
            <a:normAutofit/>
          </a:bodyPr>
          <a:lstStyle/>
          <a:p>
            <a:pPr marL="0" indent="0">
              <a:buNone/>
            </a:pPr>
            <a:r>
              <a:rPr lang="en-US" sz="2600" b="1" dirty="0" smtClean="0"/>
              <a:t>Virus</a:t>
            </a:r>
            <a:endParaRPr lang="en-US" sz="2600" dirty="0"/>
          </a:p>
          <a:p>
            <a:r>
              <a:rPr lang="en-US" sz="2400" dirty="0"/>
              <a:t>Virus </a:t>
            </a:r>
            <a:r>
              <a:rPr lang="en-US" sz="2400" dirty="0" smtClean="0"/>
              <a:t>is </a:t>
            </a:r>
            <a:r>
              <a:rPr lang="en-US" sz="2400" dirty="0"/>
              <a:t>a group of sub-microscopic entities, consisting of a single nucleic acid, surrounded by a protein coat and capable of replication  only within the cells of animals and plants. </a:t>
            </a:r>
          </a:p>
          <a:p>
            <a:r>
              <a:rPr lang="en-US" sz="2400" dirty="0"/>
              <a:t>Viruses are obligate intra-cellular parasites. Viruses are infectious agents and cause diseases in human, animals and plants. </a:t>
            </a:r>
            <a:endParaRPr lang="en-US" sz="2400" dirty="0" smtClean="0"/>
          </a:p>
          <a:p>
            <a:r>
              <a:rPr lang="en-US" sz="2400" dirty="0" smtClean="0"/>
              <a:t>The </a:t>
            </a:r>
            <a:r>
              <a:rPr lang="en-US" sz="2400" dirty="0"/>
              <a:t>most common viruses that spread diseases in man include Polioviruses, </a:t>
            </a:r>
            <a:r>
              <a:rPr lang="en-US" sz="2400" dirty="0" err="1" smtClean="0"/>
              <a:t>Enteroviruses</a:t>
            </a:r>
            <a:r>
              <a:rPr lang="en-US" sz="2400" dirty="0" smtClean="0"/>
              <a:t> </a:t>
            </a:r>
            <a:r>
              <a:rPr lang="en-US" sz="2400" dirty="0"/>
              <a:t>and Adenoviruses. </a:t>
            </a:r>
            <a:endParaRPr lang="en-US" sz="2400" dirty="0" smtClean="0"/>
          </a:p>
          <a:p>
            <a:r>
              <a:rPr lang="en-US" sz="2400" dirty="0" smtClean="0"/>
              <a:t>Polluted </a:t>
            </a:r>
            <a:r>
              <a:rPr lang="en-US" sz="2400" dirty="0"/>
              <a:t>water from municipal wastes and hospital wastes </a:t>
            </a:r>
            <a:r>
              <a:rPr lang="en-US" sz="2400" dirty="0" smtClean="0"/>
              <a:t>generally </a:t>
            </a:r>
            <a:r>
              <a:rPr lang="en-US" sz="2400" dirty="0"/>
              <a:t>contain viruses, which cause fatal viral diseases such as polio, hepatitis etc. </a:t>
            </a:r>
          </a:p>
        </p:txBody>
      </p:sp>
    </p:spTree>
    <p:extLst>
      <p:ext uri="{BB962C8B-B14F-4D97-AF65-F5344CB8AC3E}">
        <p14:creationId xmlns:p14="http://schemas.microsoft.com/office/powerpoint/2010/main" val="21326401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276"/>
            <a:ext cx="7886700" cy="565040"/>
          </a:xfrm>
        </p:spPr>
        <p:txBody>
          <a:bodyPr>
            <a:noAutofit/>
          </a:bodyPr>
          <a:lstStyle/>
          <a:p>
            <a:pPr algn="ctr"/>
            <a:r>
              <a:rPr lang="en-US" sz="3600" b="1" dirty="0" smtClean="0"/>
              <a:t>BIOLOGICAL WATER POLLUTION FACTORS</a:t>
            </a:r>
            <a:endParaRPr lang="en-US" sz="3600" dirty="0"/>
          </a:p>
        </p:txBody>
      </p:sp>
      <p:sp>
        <p:nvSpPr>
          <p:cNvPr id="3" name="Content Placeholder 2"/>
          <p:cNvSpPr>
            <a:spLocks noGrp="1"/>
          </p:cNvSpPr>
          <p:nvPr>
            <p:ph idx="1"/>
          </p:nvPr>
        </p:nvSpPr>
        <p:spPr>
          <a:xfrm>
            <a:off x="0" y="583316"/>
            <a:ext cx="9144000" cy="6274684"/>
          </a:xfrm>
        </p:spPr>
        <p:txBody>
          <a:bodyPr>
            <a:normAutofit/>
          </a:bodyPr>
          <a:lstStyle/>
          <a:p>
            <a:pPr marL="0" indent="0">
              <a:buNone/>
            </a:pPr>
            <a:r>
              <a:rPr lang="en-US" sz="2600" b="1" dirty="0" smtClean="0"/>
              <a:t>Fungi</a:t>
            </a:r>
            <a:endParaRPr lang="en-US" sz="2600" dirty="0"/>
          </a:p>
          <a:p>
            <a:r>
              <a:rPr lang="en-US" sz="2400" dirty="0"/>
              <a:t>They </a:t>
            </a:r>
            <a:r>
              <a:rPr lang="en-US" sz="2400" dirty="0" smtClean="0"/>
              <a:t>are a </a:t>
            </a:r>
            <a:r>
              <a:rPr lang="en-US" sz="2400" dirty="0"/>
              <a:t>group of organisms, formerly classified as plants that lack chlorophyll, leaves, true stems, roots, reproduces by spores and lives as a saprophyte or parasite</a:t>
            </a:r>
            <a:r>
              <a:rPr lang="en-US" sz="2400" dirty="0" smtClean="0"/>
              <a:t>.</a:t>
            </a:r>
            <a:endParaRPr lang="en-US" sz="2400" dirty="0"/>
          </a:p>
          <a:p>
            <a:r>
              <a:rPr lang="en-US" sz="2400" dirty="0"/>
              <a:t>Fungi are unicellular type of </a:t>
            </a:r>
            <a:r>
              <a:rPr lang="en-US" sz="2400" dirty="0" smtClean="0"/>
              <a:t>plants </a:t>
            </a:r>
            <a:r>
              <a:rPr lang="en-US" sz="2400" dirty="0"/>
              <a:t>called as yeast, and form mostly </a:t>
            </a:r>
            <a:r>
              <a:rPr lang="en-US" sz="2400" dirty="0" smtClean="0"/>
              <a:t>hair </a:t>
            </a:r>
            <a:r>
              <a:rPr lang="en-US" sz="2400" dirty="0"/>
              <a:t>like </a:t>
            </a:r>
            <a:r>
              <a:rPr lang="en-US" sz="2400" dirty="0" smtClean="0"/>
              <a:t>threads.</a:t>
            </a:r>
          </a:p>
          <a:p>
            <a:r>
              <a:rPr lang="en-US" sz="2400" dirty="0" smtClean="0"/>
              <a:t>Yeast </a:t>
            </a:r>
            <a:r>
              <a:rPr lang="en-US" sz="2400" dirty="0"/>
              <a:t>is normally grown to give valuable products such as alcohol and acetone. </a:t>
            </a:r>
            <a:endParaRPr lang="en-US" sz="2400" dirty="0" smtClean="0"/>
          </a:p>
          <a:p>
            <a:r>
              <a:rPr lang="en-US" sz="2400" dirty="0" smtClean="0"/>
              <a:t>Fungi </a:t>
            </a:r>
            <a:r>
              <a:rPr lang="en-US" sz="2400" dirty="0"/>
              <a:t>that are used to produce anti-biotic are called as molds. </a:t>
            </a:r>
            <a:endParaRPr lang="en-US" sz="2400" dirty="0" smtClean="0"/>
          </a:p>
          <a:p>
            <a:r>
              <a:rPr lang="en-US" sz="2400" dirty="0" smtClean="0"/>
              <a:t>Some </a:t>
            </a:r>
            <a:r>
              <a:rPr lang="en-US" sz="2400" dirty="0"/>
              <a:t>fungi destroy organic matter, plants, and animals, while certain other fungi are used especially in industries and sanitation. </a:t>
            </a:r>
            <a:endParaRPr lang="en-US" sz="2400" dirty="0" smtClean="0"/>
          </a:p>
          <a:p>
            <a:r>
              <a:rPr lang="en-US" sz="2400" dirty="0" smtClean="0"/>
              <a:t>Some </a:t>
            </a:r>
            <a:r>
              <a:rPr lang="en-US" sz="2400" dirty="0"/>
              <a:t>fungi are harmful and can cause disease in human when polluted water containing harmful fungi </a:t>
            </a:r>
            <a:r>
              <a:rPr lang="en-US" sz="2400" dirty="0" smtClean="0"/>
              <a:t>is consumed. </a:t>
            </a:r>
            <a:endParaRPr lang="en-US" sz="2400" dirty="0"/>
          </a:p>
        </p:txBody>
      </p:sp>
    </p:spTree>
    <p:extLst>
      <p:ext uri="{BB962C8B-B14F-4D97-AF65-F5344CB8AC3E}">
        <p14:creationId xmlns:p14="http://schemas.microsoft.com/office/powerpoint/2010/main" val="20631629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24340"/>
            <a:ext cx="7886700" cy="565040"/>
          </a:xfrm>
        </p:spPr>
        <p:txBody>
          <a:bodyPr>
            <a:noAutofit/>
          </a:bodyPr>
          <a:lstStyle/>
          <a:p>
            <a:pPr algn="ctr"/>
            <a:r>
              <a:rPr lang="en-US" sz="3600" b="1" dirty="0" smtClean="0"/>
              <a:t>BIOLOGICAL WATER POLLUTION FACTORS</a:t>
            </a:r>
            <a:endParaRPr lang="en-US" sz="3600" dirty="0"/>
          </a:p>
        </p:txBody>
      </p:sp>
      <p:sp>
        <p:nvSpPr>
          <p:cNvPr id="3" name="Content Placeholder 2"/>
          <p:cNvSpPr>
            <a:spLocks noGrp="1"/>
          </p:cNvSpPr>
          <p:nvPr>
            <p:ph idx="1"/>
          </p:nvPr>
        </p:nvSpPr>
        <p:spPr>
          <a:xfrm>
            <a:off x="0" y="583316"/>
            <a:ext cx="9144000" cy="6274684"/>
          </a:xfrm>
        </p:spPr>
        <p:txBody>
          <a:bodyPr>
            <a:normAutofit/>
          </a:bodyPr>
          <a:lstStyle/>
          <a:p>
            <a:pPr marL="0" indent="0">
              <a:buNone/>
            </a:pPr>
            <a:r>
              <a:rPr lang="en-US" sz="2600" b="1" dirty="0" smtClean="0"/>
              <a:t>Algae</a:t>
            </a:r>
            <a:endParaRPr lang="en-US" sz="2600" dirty="0"/>
          </a:p>
          <a:p>
            <a:r>
              <a:rPr lang="en-US" sz="2400" dirty="0" smtClean="0"/>
              <a:t>They </a:t>
            </a:r>
            <a:r>
              <a:rPr lang="en-US" sz="2400" dirty="0"/>
              <a:t>are unicellular or multicellular plants, occurring in water or moist ground that has chlorophyll but lack true stems, roots and leaves. </a:t>
            </a:r>
            <a:endParaRPr lang="en-US" sz="2400" dirty="0" smtClean="0"/>
          </a:p>
          <a:p>
            <a:r>
              <a:rPr lang="en-US" sz="2400" dirty="0" smtClean="0"/>
              <a:t>The </a:t>
            </a:r>
            <a:r>
              <a:rPr lang="en-US" sz="2400" dirty="0"/>
              <a:t>most common types are green algae </a:t>
            </a:r>
            <a:r>
              <a:rPr lang="en-US" sz="2400" dirty="0" smtClean="0"/>
              <a:t>and diatoms. </a:t>
            </a:r>
            <a:r>
              <a:rPr lang="en-US" sz="2400" dirty="0"/>
              <a:t>Other types occur in water are called blue-green </a:t>
            </a:r>
            <a:r>
              <a:rPr lang="en-US" sz="2400" dirty="0" smtClean="0"/>
              <a:t>algae. They </a:t>
            </a:r>
            <a:r>
              <a:rPr lang="en-US" sz="2400" dirty="0"/>
              <a:t>generally grow in fresh water, salt water, soil and also on rocks. </a:t>
            </a:r>
          </a:p>
          <a:p>
            <a:r>
              <a:rPr lang="en-US" sz="2400" dirty="0" smtClean="0"/>
              <a:t>Higher </a:t>
            </a:r>
            <a:r>
              <a:rPr lang="en-US" sz="2400" dirty="0"/>
              <a:t>concentration of green algae gives nasturtium odor. Poison of algae in water generally causes liver cirrhosis</a:t>
            </a:r>
            <a:r>
              <a:rPr lang="en-US" sz="2400" dirty="0" smtClean="0"/>
              <a:t>.</a:t>
            </a:r>
          </a:p>
          <a:p>
            <a:pPr marL="0" indent="0">
              <a:buNone/>
            </a:pPr>
            <a:r>
              <a:rPr lang="en-US" sz="2600" b="1" dirty="0"/>
              <a:t>Protozoa</a:t>
            </a:r>
            <a:r>
              <a:rPr lang="en-US" sz="2400" b="1" dirty="0"/>
              <a:t> </a:t>
            </a:r>
            <a:endParaRPr lang="en-US" sz="2400" dirty="0"/>
          </a:p>
          <a:p>
            <a:r>
              <a:rPr lang="en-US" sz="2400" dirty="0"/>
              <a:t>Protozoa are minute, unicellular invertebrate animal organisms and are generally hundreds of times greater than bacteria. </a:t>
            </a:r>
          </a:p>
          <a:p>
            <a:r>
              <a:rPr lang="en-US" sz="2400" dirty="0"/>
              <a:t>There are various types of protozoa such as amoeboid, flagella and ciliate protozoa.</a:t>
            </a:r>
          </a:p>
          <a:p>
            <a:r>
              <a:rPr lang="en-US" sz="2400" dirty="0"/>
              <a:t>Some protozoa cause malaria, anemia and other diseases</a:t>
            </a:r>
            <a:r>
              <a:rPr lang="en-US" sz="2400" dirty="0" smtClean="0"/>
              <a:t>.</a:t>
            </a:r>
            <a:endParaRPr lang="en-US" sz="2400" dirty="0"/>
          </a:p>
        </p:txBody>
      </p:sp>
    </p:spTree>
    <p:extLst>
      <p:ext uri="{BB962C8B-B14F-4D97-AF65-F5344CB8AC3E}">
        <p14:creationId xmlns:p14="http://schemas.microsoft.com/office/powerpoint/2010/main" val="16809299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276"/>
            <a:ext cx="7886700" cy="565040"/>
          </a:xfrm>
        </p:spPr>
        <p:txBody>
          <a:bodyPr>
            <a:noAutofit/>
          </a:bodyPr>
          <a:lstStyle/>
          <a:p>
            <a:pPr algn="ctr"/>
            <a:r>
              <a:rPr lang="en-US" sz="3600" b="1" dirty="0" smtClean="0"/>
              <a:t>BIOLOGICAL WATER POLLUTION FACTORS</a:t>
            </a:r>
            <a:endParaRPr lang="en-US" sz="3600" dirty="0"/>
          </a:p>
        </p:txBody>
      </p:sp>
      <p:sp>
        <p:nvSpPr>
          <p:cNvPr id="3" name="Content Placeholder 2"/>
          <p:cNvSpPr>
            <a:spLocks noGrp="1"/>
          </p:cNvSpPr>
          <p:nvPr>
            <p:ph idx="1"/>
          </p:nvPr>
        </p:nvSpPr>
        <p:spPr>
          <a:xfrm>
            <a:off x="0" y="583316"/>
            <a:ext cx="9144000" cy="6274684"/>
          </a:xfrm>
        </p:spPr>
        <p:txBody>
          <a:bodyPr>
            <a:normAutofit/>
          </a:bodyPr>
          <a:lstStyle/>
          <a:p>
            <a:pPr marL="0" indent="0">
              <a:buNone/>
            </a:pPr>
            <a:r>
              <a:rPr lang="en-US" sz="2600" b="1" dirty="0" smtClean="0"/>
              <a:t>Round </a:t>
            </a:r>
            <a:r>
              <a:rPr lang="en-US" sz="2600" b="1" dirty="0"/>
              <a:t>Worms or Nematodes </a:t>
            </a:r>
            <a:endParaRPr lang="en-US" sz="2600" dirty="0"/>
          </a:p>
          <a:p>
            <a:r>
              <a:rPr lang="en-US" sz="2400" dirty="0"/>
              <a:t>Round worms or nematodes </a:t>
            </a:r>
            <a:r>
              <a:rPr lang="en-US" sz="2400" dirty="0" smtClean="0"/>
              <a:t>have </a:t>
            </a:r>
            <a:r>
              <a:rPr lang="en-US" sz="2400" dirty="0"/>
              <a:t>a tough outer cuticle e.g. hookworm and </a:t>
            </a:r>
            <a:r>
              <a:rPr lang="en-US" sz="2400" dirty="0" smtClean="0"/>
              <a:t>filarial.</a:t>
            </a:r>
          </a:p>
          <a:p>
            <a:r>
              <a:rPr lang="en-US" sz="2400" dirty="0" smtClean="0"/>
              <a:t>Rounded </a:t>
            </a:r>
            <a:r>
              <a:rPr lang="en-US" sz="2400" dirty="0"/>
              <a:t>thread like body and normally narrow at both ends. </a:t>
            </a:r>
            <a:endParaRPr lang="en-US" sz="2400" dirty="0" smtClean="0"/>
          </a:p>
          <a:p>
            <a:r>
              <a:rPr lang="en-US" sz="2400" dirty="0" smtClean="0"/>
              <a:t>Nematodes </a:t>
            </a:r>
            <a:r>
              <a:rPr lang="en-US" sz="2400" dirty="0"/>
              <a:t>are widely distributed in the nature. They are found in freshwater, sea, in soils, on plants and even parasitize on the animals. </a:t>
            </a:r>
            <a:endParaRPr lang="en-US" sz="2400" dirty="0" smtClean="0"/>
          </a:p>
          <a:p>
            <a:r>
              <a:rPr lang="en-US" sz="2400" dirty="0" smtClean="0"/>
              <a:t>Free </a:t>
            </a:r>
            <a:r>
              <a:rPr lang="en-US" sz="2400" dirty="0"/>
              <a:t>living aquatic nematodes are mostly benthonic organisms and are closely connected with underground vegetation or live in the soil</a:t>
            </a:r>
            <a:r>
              <a:rPr lang="en-US" sz="2400" dirty="0" smtClean="0"/>
              <a:t>.</a:t>
            </a:r>
          </a:p>
          <a:p>
            <a:r>
              <a:rPr lang="en-US" sz="2400" dirty="0" err="1" smtClean="0"/>
              <a:t>Filariasis</a:t>
            </a:r>
            <a:r>
              <a:rPr lang="en-US" sz="2400" dirty="0" smtClean="0"/>
              <a:t> is caused by filarial nematodes. </a:t>
            </a:r>
            <a:endParaRPr lang="en-US" sz="2400" dirty="0"/>
          </a:p>
        </p:txBody>
      </p:sp>
    </p:spTree>
    <p:extLst>
      <p:ext uri="{BB962C8B-B14F-4D97-AF65-F5344CB8AC3E}">
        <p14:creationId xmlns:p14="http://schemas.microsoft.com/office/powerpoint/2010/main" val="241597568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276"/>
            <a:ext cx="7886700" cy="565040"/>
          </a:xfrm>
        </p:spPr>
        <p:txBody>
          <a:bodyPr>
            <a:noAutofit/>
          </a:bodyPr>
          <a:lstStyle/>
          <a:p>
            <a:pPr algn="ctr"/>
            <a:r>
              <a:rPr lang="en-US" sz="3600" b="1" dirty="0"/>
              <a:t>Measurement of Water </a:t>
            </a:r>
            <a:r>
              <a:rPr lang="en-US" sz="3600" b="1" dirty="0" smtClean="0"/>
              <a:t>pollution</a:t>
            </a:r>
            <a:endParaRPr lang="en-US" sz="3600" dirty="0"/>
          </a:p>
        </p:txBody>
      </p:sp>
      <p:sp>
        <p:nvSpPr>
          <p:cNvPr id="3" name="Content Placeholder 2"/>
          <p:cNvSpPr>
            <a:spLocks noGrp="1"/>
          </p:cNvSpPr>
          <p:nvPr>
            <p:ph idx="1"/>
          </p:nvPr>
        </p:nvSpPr>
        <p:spPr>
          <a:xfrm>
            <a:off x="0" y="583316"/>
            <a:ext cx="9144000" cy="6274684"/>
          </a:xfrm>
        </p:spPr>
        <p:txBody>
          <a:bodyPr>
            <a:normAutofit/>
          </a:bodyPr>
          <a:lstStyle/>
          <a:p>
            <a:pPr marL="0" indent="0">
              <a:buNone/>
            </a:pPr>
            <a:r>
              <a:rPr lang="en-US" sz="2400" dirty="0" smtClean="0"/>
              <a:t>Quality </a:t>
            </a:r>
            <a:r>
              <a:rPr lang="en-US" sz="2400" dirty="0"/>
              <a:t>of water pollution can be measured through: </a:t>
            </a:r>
          </a:p>
          <a:p>
            <a:pPr lvl="0"/>
            <a:r>
              <a:rPr lang="en-US" sz="2400" dirty="0"/>
              <a:t>Physical examination of water </a:t>
            </a:r>
          </a:p>
          <a:p>
            <a:pPr lvl="0"/>
            <a:r>
              <a:rPr lang="en-US" sz="2400" dirty="0"/>
              <a:t>Chemical examination of water </a:t>
            </a:r>
          </a:p>
          <a:p>
            <a:pPr lvl="0"/>
            <a:r>
              <a:rPr lang="en-US" sz="2400" dirty="0"/>
              <a:t>Biological examination of water</a:t>
            </a:r>
          </a:p>
        </p:txBody>
      </p:sp>
    </p:spTree>
    <p:extLst>
      <p:ext uri="{BB962C8B-B14F-4D97-AF65-F5344CB8AC3E}">
        <p14:creationId xmlns:p14="http://schemas.microsoft.com/office/powerpoint/2010/main" val="72552733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276"/>
            <a:ext cx="7886700" cy="565040"/>
          </a:xfrm>
        </p:spPr>
        <p:txBody>
          <a:bodyPr>
            <a:noAutofit/>
          </a:bodyPr>
          <a:lstStyle/>
          <a:p>
            <a:pPr algn="ctr"/>
            <a:r>
              <a:rPr lang="en-US" sz="3600" b="1" dirty="0"/>
              <a:t>Physical examination of </a:t>
            </a:r>
            <a:r>
              <a:rPr lang="en-US" sz="3600" b="1" dirty="0" smtClean="0"/>
              <a:t>water</a:t>
            </a:r>
            <a:endParaRPr lang="en-US" sz="3600" dirty="0"/>
          </a:p>
        </p:txBody>
      </p:sp>
      <p:sp>
        <p:nvSpPr>
          <p:cNvPr id="3" name="Content Placeholder 2"/>
          <p:cNvSpPr>
            <a:spLocks noGrp="1"/>
          </p:cNvSpPr>
          <p:nvPr>
            <p:ph idx="1"/>
          </p:nvPr>
        </p:nvSpPr>
        <p:spPr>
          <a:xfrm>
            <a:off x="0" y="583316"/>
            <a:ext cx="9144000" cy="6274684"/>
          </a:xfrm>
        </p:spPr>
        <p:txBody>
          <a:bodyPr>
            <a:normAutofit/>
          </a:bodyPr>
          <a:lstStyle/>
          <a:p>
            <a:pPr marL="0" indent="0">
              <a:buNone/>
            </a:pPr>
            <a:r>
              <a:rPr lang="en-US" sz="2400" dirty="0" smtClean="0"/>
              <a:t>Physical </a:t>
            </a:r>
            <a:r>
              <a:rPr lang="en-US" sz="2400" dirty="0"/>
              <a:t>examination of water can be observed on the following basis: </a:t>
            </a:r>
          </a:p>
          <a:p>
            <a:pPr lvl="1"/>
            <a:r>
              <a:rPr lang="en-US" dirty="0"/>
              <a:t>Color</a:t>
            </a:r>
          </a:p>
          <a:p>
            <a:pPr lvl="1"/>
            <a:r>
              <a:rPr lang="en-US" dirty="0"/>
              <a:t>Odor and taste </a:t>
            </a:r>
          </a:p>
          <a:p>
            <a:pPr lvl="1"/>
            <a:r>
              <a:rPr lang="en-US" dirty="0"/>
              <a:t>Temperature </a:t>
            </a:r>
          </a:p>
          <a:p>
            <a:pPr lvl="1"/>
            <a:r>
              <a:rPr lang="en-US" dirty="0" smtClean="0"/>
              <a:t>Turbidity</a:t>
            </a:r>
          </a:p>
        </p:txBody>
      </p:sp>
    </p:spTree>
    <p:extLst>
      <p:ext uri="{BB962C8B-B14F-4D97-AF65-F5344CB8AC3E}">
        <p14:creationId xmlns:p14="http://schemas.microsoft.com/office/powerpoint/2010/main" val="17595535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83316"/>
            <a:ext cx="9144000" cy="6274684"/>
          </a:xfrm>
        </p:spPr>
        <p:txBody>
          <a:bodyPr>
            <a:normAutofit/>
          </a:bodyPr>
          <a:lstStyle/>
          <a:p>
            <a:pPr marL="0" indent="0">
              <a:buNone/>
            </a:pPr>
            <a:r>
              <a:rPr lang="en-US" sz="2400" dirty="0" smtClean="0"/>
              <a:t>Chemical </a:t>
            </a:r>
            <a:r>
              <a:rPr lang="en-US" sz="2400" dirty="0"/>
              <a:t>examination of water can be undertaken on the following basis: </a:t>
            </a:r>
          </a:p>
          <a:p>
            <a:pPr lvl="1"/>
            <a:r>
              <a:rPr lang="en-US" dirty="0"/>
              <a:t>Hardness of </a:t>
            </a:r>
            <a:r>
              <a:rPr lang="en-US" dirty="0" smtClean="0"/>
              <a:t>water (</a:t>
            </a:r>
            <a:r>
              <a:rPr lang="en-US" dirty="0"/>
              <a:t>calcium </a:t>
            </a:r>
            <a:r>
              <a:rPr lang="en-US" dirty="0" smtClean="0"/>
              <a:t>carbonate prevents leathering of soap)</a:t>
            </a:r>
            <a:endParaRPr lang="en-US" dirty="0"/>
          </a:p>
          <a:p>
            <a:pPr lvl="1"/>
            <a:r>
              <a:rPr lang="en-US" dirty="0"/>
              <a:t>Chlorides </a:t>
            </a:r>
            <a:r>
              <a:rPr lang="en-US" dirty="0" smtClean="0"/>
              <a:t>(</a:t>
            </a:r>
            <a:r>
              <a:rPr lang="en-US" dirty="0"/>
              <a:t>mixing of saline water and foul liquid material </a:t>
            </a:r>
            <a:r>
              <a:rPr lang="en-US" dirty="0" smtClean="0"/>
              <a:t>in water)</a:t>
            </a:r>
            <a:endParaRPr lang="en-US" dirty="0"/>
          </a:p>
          <a:p>
            <a:pPr lvl="1"/>
            <a:r>
              <a:rPr lang="en-US" dirty="0"/>
              <a:t>Nitrogen </a:t>
            </a:r>
            <a:r>
              <a:rPr lang="en-US" dirty="0" smtClean="0"/>
              <a:t>(organic matters in water)</a:t>
            </a:r>
            <a:endParaRPr lang="en-US" dirty="0"/>
          </a:p>
          <a:p>
            <a:pPr lvl="1"/>
            <a:r>
              <a:rPr lang="en-US" dirty="0"/>
              <a:t>pH of water </a:t>
            </a:r>
          </a:p>
          <a:p>
            <a:pPr lvl="1"/>
            <a:r>
              <a:rPr lang="en-US" dirty="0"/>
              <a:t>Oxygen </a:t>
            </a:r>
          </a:p>
          <a:p>
            <a:pPr lvl="2"/>
            <a:r>
              <a:rPr lang="en-US" dirty="0"/>
              <a:t>BOD or biological oxygen demand </a:t>
            </a:r>
          </a:p>
          <a:p>
            <a:pPr lvl="2"/>
            <a:r>
              <a:rPr lang="en-US" dirty="0"/>
              <a:t>COD or chemical oxygen demand </a:t>
            </a:r>
          </a:p>
          <a:p>
            <a:pPr lvl="2"/>
            <a:r>
              <a:rPr lang="en-US" dirty="0"/>
              <a:t>DO or dissolved oxygen </a:t>
            </a:r>
          </a:p>
        </p:txBody>
      </p:sp>
      <p:sp>
        <p:nvSpPr>
          <p:cNvPr id="5" name="Title 1"/>
          <p:cNvSpPr>
            <a:spLocks noGrp="1"/>
          </p:cNvSpPr>
          <p:nvPr>
            <p:ph type="title"/>
          </p:nvPr>
        </p:nvSpPr>
        <p:spPr>
          <a:xfrm>
            <a:off x="628650" y="18276"/>
            <a:ext cx="7886700" cy="565040"/>
          </a:xfrm>
        </p:spPr>
        <p:txBody>
          <a:bodyPr>
            <a:noAutofit/>
          </a:bodyPr>
          <a:lstStyle/>
          <a:p>
            <a:pPr algn="ctr"/>
            <a:r>
              <a:rPr lang="en-US" sz="3600" b="1" dirty="0" smtClean="0"/>
              <a:t>Chemical </a:t>
            </a:r>
            <a:r>
              <a:rPr lang="en-US" sz="3600" b="1" dirty="0"/>
              <a:t>examination of </a:t>
            </a:r>
            <a:r>
              <a:rPr lang="en-US" sz="3600" b="1" dirty="0" smtClean="0"/>
              <a:t>water</a:t>
            </a:r>
            <a:endParaRPr lang="en-US" sz="3600" dirty="0"/>
          </a:p>
        </p:txBody>
      </p:sp>
    </p:spTree>
    <p:extLst>
      <p:ext uri="{BB962C8B-B14F-4D97-AF65-F5344CB8AC3E}">
        <p14:creationId xmlns:p14="http://schemas.microsoft.com/office/powerpoint/2010/main" val="30052738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276"/>
            <a:ext cx="7886700" cy="565040"/>
          </a:xfrm>
        </p:spPr>
        <p:txBody>
          <a:bodyPr>
            <a:noAutofit/>
          </a:bodyPr>
          <a:lstStyle/>
          <a:p>
            <a:pPr algn="ctr"/>
            <a:r>
              <a:rPr lang="en-US" sz="3600" b="1" dirty="0" smtClean="0"/>
              <a:t>WATER RESOURCES</a:t>
            </a:r>
            <a:endParaRPr lang="en-US" sz="3600" dirty="0"/>
          </a:p>
        </p:txBody>
      </p:sp>
      <p:sp>
        <p:nvSpPr>
          <p:cNvPr id="3" name="Content Placeholder 2"/>
          <p:cNvSpPr>
            <a:spLocks noGrp="1"/>
          </p:cNvSpPr>
          <p:nvPr>
            <p:ph idx="1"/>
          </p:nvPr>
        </p:nvSpPr>
        <p:spPr>
          <a:xfrm>
            <a:off x="0" y="536018"/>
            <a:ext cx="9144000" cy="1781511"/>
          </a:xfrm>
        </p:spPr>
        <p:txBody>
          <a:bodyPr>
            <a:normAutofit lnSpcReduction="10000"/>
          </a:bodyPr>
          <a:lstStyle/>
          <a:p>
            <a:r>
              <a:rPr lang="en-US" altLang="en-US" sz="2400" dirty="0" smtClean="0"/>
              <a:t>Water occurs as a solid, liquid and gas</a:t>
            </a:r>
          </a:p>
          <a:p>
            <a:r>
              <a:rPr lang="en-US" altLang="en-US" sz="2400" dirty="0" smtClean="0"/>
              <a:t>Amount of water is fixed</a:t>
            </a:r>
          </a:p>
          <a:p>
            <a:r>
              <a:rPr lang="en-US" altLang="en-US" sz="2400" dirty="0" smtClean="0"/>
              <a:t>The places where water resides are called </a:t>
            </a:r>
            <a:r>
              <a:rPr lang="en-US" altLang="en-US" sz="2400" i="1" dirty="0" smtClean="0"/>
              <a:t>Reservoirs</a:t>
            </a:r>
          </a:p>
          <a:p>
            <a:r>
              <a:rPr lang="en-US" altLang="en-US" sz="2400" dirty="0" smtClean="0"/>
              <a:t>Water constantly moves from one reservoir to another</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6927" y="2254466"/>
            <a:ext cx="6530146" cy="456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91381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83316"/>
            <a:ext cx="9144000" cy="6274684"/>
          </a:xfrm>
        </p:spPr>
        <p:txBody>
          <a:bodyPr>
            <a:normAutofit/>
          </a:bodyPr>
          <a:lstStyle/>
          <a:p>
            <a:pPr lvl="1"/>
            <a:r>
              <a:rPr lang="en-US" b="1" dirty="0" smtClean="0"/>
              <a:t>BOD </a:t>
            </a:r>
            <a:r>
              <a:rPr lang="en-US" b="1" dirty="0"/>
              <a:t>or biological oxygen </a:t>
            </a:r>
            <a:r>
              <a:rPr lang="en-US" b="1" dirty="0" smtClean="0"/>
              <a:t>demand</a:t>
            </a:r>
          </a:p>
          <a:p>
            <a:pPr lvl="2"/>
            <a:r>
              <a:rPr lang="en-US" dirty="0"/>
              <a:t>The amount of oxygen used for biochemical oxidation by micro-organisms in a unit volume water. In other words BOD is a measure of the amount of oxygen required by bacteria and other micro-organisms to cause the decomposition of certain organic and inorganic matter in the water for 5 days at 20</a:t>
            </a:r>
            <a:r>
              <a:rPr lang="en-US" baseline="30000" dirty="0"/>
              <a:t>0</a:t>
            </a:r>
            <a:r>
              <a:rPr lang="en-US" dirty="0"/>
              <a:t>C. It is a measure of “degree of water </a:t>
            </a:r>
            <a:r>
              <a:rPr lang="en-US" dirty="0" smtClean="0"/>
              <a:t>pollution”.</a:t>
            </a:r>
          </a:p>
          <a:p>
            <a:pPr lvl="2"/>
            <a:r>
              <a:rPr lang="en-US" dirty="0" smtClean="0"/>
              <a:t>For </a:t>
            </a:r>
            <a:r>
              <a:rPr lang="en-US" dirty="0"/>
              <a:t>excellent drinking water, 5 day BOD at 20</a:t>
            </a:r>
            <a:r>
              <a:rPr lang="en-US" baseline="30000" dirty="0"/>
              <a:t>0</a:t>
            </a:r>
            <a:r>
              <a:rPr lang="en-US" dirty="0"/>
              <a:t>C on monthly average should be in the range of 0.75 to 1.5 mg of O</a:t>
            </a:r>
            <a:r>
              <a:rPr lang="en-US" baseline="-25000" dirty="0"/>
              <a:t>2</a:t>
            </a:r>
            <a:r>
              <a:rPr lang="en-US" dirty="0"/>
              <a:t>/lit of H</a:t>
            </a:r>
            <a:r>
              <a:rPr lang="en-US" baseline="-25000" dirty="0"/>
              <a:t>2</a:t>
            </a:r>
            <a:r>
              <a:rPr lang="en-US" dirty="0"/>
              <a:t>O. On the other hand, strong sewage has BOD of several hundred of O</a:t>
            </a:r>
            <a:r>
              <a:rPr lang="en-US" baseline="-25000" dirty="0"/>
              <a:t>2</a:t>
            </a:r>
            <a:r>
              <a:rPr lang="en-US" dirty="0"/>
              <a:t>/lit of H</a:t>
            </a:r>
            <a:r>
              <a:rPr lang="en-US" baseline="-25000" dirty="0"/>
              <a:t>2</a:t>
            </a:r>
            <a:r>
              <a:rPr lang="en-US" dirty="0"/>
              <a:t>O</a:t>
            </a:r>
            <a:r>
              <a:rPr lang="en-US" dirty="0" smtClean="0"/>
              <a:t>.</a:t>
            </a:r>
          </a:p>
          <a:p>
            <a:pPr lvl="2"/>
            <a:r>
              <a:rPr lang="en-US" dirty="0"/>
              <a:t>The greater the BOD, the less desirable the water is for human use. The more the pollution, the greater the BOD</a:t>
            </a:r>
            <a:r>
              <a:rPr lang="en-US" dirty="0" smtClean="0"/>
              <a:t>.</a:t>
            </a:r>
            <a:endParaRPr lang="en-US" dirty="0"/>
          </a:p>
          <a:p>
            <a:pPr lvl="1"/>
            <a:r>
              <a:rPr lang="en-US" b="1" dirty="0" smtClean="0"/>
              <a:t>COD </a:t>
            </a:r>
            <a:r>
              <a:rPr lang="en-US" b="1" dirty="0"/>
              <a:t>or </a:t>
            </a:r>
            <a:r>
              <a:rPr lang="en-US" b="1" dirty="0" smtClean="0"/>
              <a:t>Chemical </a:t>
            </a:r>
            <a:r>
              <a:rPr lang="en-US" b="1" dirty="0"/>
              <a:t>oxygen demand</a:t>
            </a:r>
          </a:p>
          <a:p>
            <a:pPr lvl="2"/>
            <a:r>
              <a:rPr lang="en-US" dirty="0"/>
              <a:t>It is the amount of oxygen required by organic compounds in a water sample for its oxidation by a strong chemical </a:t>
            </a:r>
            <a:r>
              <a:rPr lang="en-US" dirty="0" smtClean="0"/>
              <a:t>oxidant.</a:t>
            </a:r>
          </a:p>
          <a:p>
            <a:pPr lvl="2"/>
            <a:r>
              <a:rPr lang="en-US" dirty="0"/>
              <a:t>COD are usually expressed in terms of the amount of oxygen needed to oxidize the contaminants. Wastes from industries such as textiles and paper mills etc. With high levels of cellulose have COD values higher than BOD values</a:t>
            </a:r>
            <a:r>
              <a:rPr lang="en-US" dirty="0" smtClean="0"/>
              <a:t>.</a:t>
            </a:r>
            <a:endParaRPr lang="en-US" dirty="0"/>
          </a:p>
        </p:txBody>
      </p:sp>
      <p:sp>
        <p:nvSpPr>
          <p:cNvPr id="5" name="Title 1"/>
          <p:cNvSpPr>
            <a:spLocks noGrp="1"/>
          </p:cNvSpPr>
          <p:nvPr>
            <p:ph type="title"/>
          </p:nvPr>
        </p:nvSpPr>
        <p:spPr>
          <a:xfrm>
            <a:off x="628650" y="18276"/>
            <a:ext cx="7886700" cy="565040"/>
          </a:xfrm>
        </p:spPr>
        <p:txBody>
          <a:bodyPr>
            <a:noAutofit/>
          </a:bodyPr>
          <a:lstStyle/>
          <a:p>
            <a:pPr algn="ctr"/>
            <a:r>
              <a:rPr lang="en-US" sz="3600" b="1" dirty="0" smtClean="0"/>
              <a:t>Chemical </a:t>
            </a:r>
            <a:r>
              <a:rPr lang="en-US" sz="3600" b="1" dirty="0"/>
              <a:t>examination of </a:t>
            </a:r>
            <a:r>
              <a:rPr lang="en-US" sz="3600" b="1" dirty="0" smtClean="0"/>
              <a:t>water</a:t>
            </a:r>
            <a:endParaRPr lang="en-US" sz="3600" dirty="0"/>
          </a:p>
        </p:txBody>
      </p:sp>
    </p:spTree>
    <p:extLst>
      <p:ext uri="{BB962C8B-B14F-4D97-AF65-F5344CB8AC3E}">
        <p14:creationId xmlns:p14="http://schemas.microsoft.com/office/powerpoint/2010/main" val="404422389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628650" y="18276"/>
            <a:ext cx="7886700" cy="565040"/>
          </a:xfrm>
        </p:spPr>
        <p:txBody>
          <a:bodyPr>
            <a:noAutofit/>
          </a:bodyPr>
          <a:lstStyle/>
          <a:p>
            <a:pPr algn="ctr"/>
            <a:r>
              <a:rPr lang="en-US" sz="3600" b="1" dirty="0" smtClean="0"/>
              <a:t>Chemical </a:t>
            </a:r>
            <a:r>
              <a:rPr lang="en-US" sz="3600" b="1" dirty="0"/>
              <a:t>examination of </a:t>
            </a:r>
            <a:r>
              <a:rPr lang="en-US" sz="3600" b="1" dirty="0" smtClean="0"/>
              <a:t>water</a:t>
            </a:r>
            <a:endParaRPr lang="en-US" sz="3600" dirty="0"/>
          </a:p>
        </p:txBody>
      </p:sp>
      <p:sp>
        <p:nvSpPr>
          <p:cNvPr id="6" name="Content Placeholder 2"/>
          <p:cNvSpPr>
            <a:spLocks noGrp="1"/>
          </p:cNvSpPr>
          <p:nvPr>
            <p:ph idx="1"/>
          </p:nvPr>
        </p:nvSpPr>
        <p:spPr>
          <a:xfrm>
            <a:off x="0" y="583316"/>
            <a:ext cx="9144000" cy="6274684"/>
          </a:xfrm>
        </p:spPr>
        <p:txBody>
          <a:bodyPr>
            <a:normAutofit/>
          </a:bodyPr>
          <a:lstStyle/>
          <a:p>
            <a:r>
              <a:rPr lang="en-US" dirty="0" smtClean="0"/>
              <a:t>Dissolved oxygen</a:t>
            </a:r>
          </a:p>
          <a:p>
            <a:pPr marL="0" indent="0">
              <a:buNone/>
            </a:pPr>
            <a:r>
              <a:rPr lang="en-US" dirty="0" smtClean="0"/>
              <a:t>It </a:t>
            </a:r>
            <a:r>
              <a:rPr lang="en-US" dirty="0"/>
              <a:t>is normally abbreviated as DO and is defined by various Scientists as under: </a:t>
            </a:r>
            <a:endParaRPr lang="en-US" sz="2400" dirty="0"/>
          </a:p>
          <a:p>
            <a:pPr lvl="1"/>
            <a:r>
              <a:rPr lang="en-US" dirty="0"/>
              <a:t>“A measure of the amount of oxygen available for biochemical activity in a given amount of water. </a:t>
            </a:r>
            <a:r>
              <a:rPr lang="en-US" dirty="0" smtClean="0"/>
              <a:t>DO </a:t>
            </a:r>
            <a:r>
              <a:rPr lang="en-US" dirty="0"/>
              <a:t>decreases with the increase of wastes discharged into water” (Rizvi, 1994)</a:t>
            </a:r>
            <a:endParaRPr lang="en-US" sz="2000" dirty="0"/>
          </a:p>
          <a:p>
            <a:pPr lvl="1"/>
            <a:r>
              <a:rPr lang="en-US" dirty="0"/>
              <a:t>“Amount oxygen dissolved in a given volume of water at a given temperature and atmospheric pressure and is usually expressed as ppm” (Cunningham and </a:t>
            </a:r>
            <a:r>
              <a:rPr lang="en-US" dirty="0" err="1"/>
              <a:t>Saigo</a:t>
            </a:r>
            <a:r>
              <a:rPr lang="en-US" dirty="0"/>
              <a:t>, 1995). </a:t>
            </a:r>
            <a:endParaRPr lang="en-US" sz="2000" dirty="0"/>
          </a:p>
        </p:txBody>
      </p:sp>
    </p:spTree>
    <p:extLst>
      <p:ext uri="{BB962C8B-B14F-4D97-AF65-F5344CB8AC3E}">
        <p14:creationId xmlns:p14="http://schemas.microsoft.com/office/powerpoint/2010/main" val="24353149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628650" y="18276"/>
            <a:ext cx="7886700" cy="565040"/>
          </a:xfrm>
        </p:spPr>
        <p:txBody>
          <a:bodyPr>
            <a:noAutofit/>
          </a:bodyPr>
          <a:lstStyle/>
          <a:p>
            <a:pPr algn="ctr"/>
            <a:r>
              <a:rPr lang="en-US" sz="3600" b="1" dirty="0"/>
              <a:t>Biological examination of water </a:t>
            </a:r>
            <a:endParaRPr lang="en-US" sz="3200" dirty="0"/>
          </a:p>
        </p:txBody>
      </p:sp>
      <p:sp>
        <p:nvSpPr>
          <p:cNvPr id="6" name="Content Placeholder 2"/>
          <p:cNvSpPr>
            <a:spLocks noGrp="1"/>
          </p:cNvSpPr>
          <p:nvPr>
            <p:ph idx="1"/>
          </p:nvPr>
        </p:nvSpPr>
        <p:spPr>
          <a:xfrm>
            <a:off x="0" y="583316"/>
            <a:ext cx="9144000" cy="6274684"/>
          </a:xfrm>
        </p:spPr>
        <p:txBody>
          <a:bodyPr>
            <a:normAutofit/>
          </a:bodyPr>
          <a:lstStyle/>
          <a:p>
            <a:pPr marL="0" indent="0">
              <a:buNone/>
            </a:pPr>
            <a:r>
              <a:rPr lang="en-US" sz="2400" dirty="0" smtClean="0"/>
              <a:t>As </a:t>
            </a:r>
            <a:r>
              <a:rPr lang="en-US" sz="2400" dirty="0"/>
              <a:t>mentioned above, drinking water should be free from micro-organisms, as their presence indicates water pollution</a:t>
            </a:r>
            <a:r>
              <a:rPr lang="en-US" sz="2400" dirty="0" smtClean="0"/>
              <a:t>.</a:t>
            </a:r>
            <a:endParaRPr lang="en-US" sz="2400" dirty="0"/>
          </a:p>
          <a:p>
            <a:r>
              <a:rPr lang="en-US" sz="2400" dirty="0" smtClean="0"/>
              <a:t>There </a:t>
            </a:r>
            <a:r>
              <a:rPr lang="en-US" sz="2400" dirty="0"/>
              <a:t>are many methods to determine the presence of bacteria in the water as under: </a:t>
            </a:r>
          </a:p>
          <a:p>
            <a:pPr lvl="1"/>
            <a:r>
              <a:rPr lang="en-US" sz="2000" dirty="0"/>
              <a:t>Presumptive test: It is initial method just to detect presence </a:t>
            </a:r>
            <a:r>
              <a:rPr lang="en-US" sz="2000" dirty="0" smtClean="0"/>
              <a:t>of bacteria. </a:t>
            </a:r>
            <a:endParaRPr lang="en-US" sz="2000" dirty="0"/>
          </a:p>
          <a:p>
            <a:pPr lvl="1"/>
            <a:r>
              <a:rPr lang="en-US" sz="2000" dirty="0"/>
              <a:t>Confirmative Test: It is a method to confirm presence of </a:t>
            </a:r>
            <a:r>
              <a:rPr lang="en-US" sz="2000" dirty="0" smtClean="0"/>
              <a:t>bacteria.</a:t>
            </a:r>
            <a:endParaRPr lang="en-US" sz="2000" dirty="0"/>
          </a:p>
          <a:p>
            <a:pPr lvl="1"/>
            <a:r>
              <a:rPr lang="en-US" sz="2000" dirty="0"/>
              <a:t>Total Count of </a:t>
            </a:r>
            <a:r>
              <a:rPr lang="en-US" sz="2000" dirty="0" smtClean="0"/>
              <a:t>Bacteria and Most </a:t>
            </a:r>
            <a:r>
              <a:rPr lang="en-US" sz="2000" dirty="0"/>
              <a:t>Probable Number (MPN): </a:t>
            </a:r>
            <a:r>
              <a:rPr lang="en-US" sz="2000" dirty="0" smtClean="0"/>
              <a:t>These are the methods </a:t>
            </a:r>
            <a:r>
              <a:rPr lang="en-US" sz="2000" dirty="0"/>
              <a:t>to count number of bacteria in a sample of polluted or unpolluted water</a:t>
            </a:r>
            <a:r>
              <a:rPr lang="en-US" sz="2000" dirty="0" smtClean="0"/>
              <a:t>.</a:t>
            </a:r>
            <a:endParaRPr lang="en-US" sz="2000" dirty="0"/>
          </a:p>
        </p:txBody>
      </p:sp>
    </p:spTree>
    <p:extLst>
      <p:ext uri="{BB962C8B-B14F-4D97-AF65-F5344CB8AC3E}">
        <p14:creationId xmlns:p14="http://schemas.microsoft.com/office/powerpoint/2010/main" val="396642316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0" y="18276"/>
            <a:ext cx="9144000" cy="565040"/>
          </a:xfrm>
        </p:spPr>
        <p:txBody>
          <a:bodyPr>
            <a:noAutofit/>
          </a:bodyPr>
          <a:lstStyle/>
          <a:p>
            <a:pPr algn="ctr"/>
            <a:r>
              <a:rPr lang="en-US" sz="3600" b="1" dirty="0"/>
              <a:t>Nature, Sources and effects of water pollution</a:t>
            </a:r>
            <a:endParaRPr lang="en-US" sz="3600" dirty="0"/>
          </a:p>
        </p:txBody>
      </p:sp>
      <p:sp>
        <p:nvSpPr>
          <p:cNvPr id="6" name="Content Placeholder 2"/>
          <p:cNvSpPr>
            <a:spLocks noGrp="1"/>
          </p:cNvSpPr>
          <p:nvPr>
            <p:ph idx="1"/>
          </p:nvPr>
        </p:nvSpPr>
        <p:spPr>
          <a:xfrm>
            <a:off x="0" y="583316"/>
            <a:ext cx="9144000" cy="6274684"/>
          </a:xfrm>
        </p:spPr>
        <p:txBody>
          <a:bodyPr>
            <a:normAutofit/>
          </a:bodyPr>
          <a:lstStyle/>
          <a:p>
            <a:pPr marL="0" indent="0">
              <a:buNone/>
            </a:pPr>
            <a:r>
              <a:rPr lang="en-US" sz="2400" dirty="0" smtClean="0"/>
              <a:t>There </a:t>
            </a:r>
            <a:r>
              <a:rPr lang="en-US" sz="2400" dirty="0"/>
              <a:t>are several sources of water pollutants or causes which are responsible for water pollution. However the important ones are given as under: </a:t>
            </a:r>
          </a:p>
          <a:p>
            <a:pPr lvl="0"/>
            <a:r>
              <a:rPr lang="en-US" sz="2400" dirty="0"/>
              <a:t>Industrial Wastes (Industrial Water Pollution) </a:t>
            </a:r>
          </a:p>
          <a:p>
            <a:pPr lvl="0"/>
            <a:r>
              <a:rPr lang="en-US" sz="2400" dirty="0"/>
              <a:t>Sewage of Cities and Towns (Domestic or Municipal Water Pollution) </a:t>
            </a:r>
          </a:p>
          <a:p>
            <a:pPr lvl="0"/>
            <a:r>
              <a:rPr lang="en-US" sz="2400" dirty="0"/>
              <a:t>Agricultural Wastes (Agricultural Water Pollution) </a:t>
            </a:r>
          </a:p>
          <a:p>
            <a:pPr lvl="0"/>
            <a:r>
              <a:rPr lang="en-US" sz="2400" dirty="0"/>
              <a:t>Nuclear and Thermal Wastes (Nuclear and Thermal Water Pollution) </a:t>
            </a:r>
          </a:p>
          <a:p>
            <a:pPr lvl="0"/>
            <a:r>
              <a:rPr lang="en-US" sz="2400" dirty="0"/>
              <a:t>Shipping Wastes (Shipping Water Pollution)</a:t>
            </a:r>
          </a:p>
          <a:p>
            <a:r>
              <a:rPr lang="en-US" sz="2400" dirty="0" smtClean="0"/>
              <a:t>Miscellaneous </a:t>
            </a:r>
            <a:r>
              <a:rPr lang="en-US" sz="2400" dirty="0"/>
              <a:t>Pollution Sources </a:t>
            </a:r>
            <a:r>
              <a:rPr lang="en-US" sz="2400" dirty="0" smtClean="0"/>
              <a:t>(any other </a:t>
            </a:r>
            <a:r>
              <a:rPr lang="en-US" sz="2400" dirty="0"/>
              <a:t>Water Pollution) </a:t>
            </a:r>
            <a:endParaRPr lang="en-US" sz="2000" dirty="0"/>
          </a:p>
        </p:txBody>
      </p:sp>
    </p:spTree>
    <p:extLst>
      <p:ext uri="{BB962C8B-B14F-4D97-AF65-F5344CB8AC3E}">
        <p14:creationId xmlns:p14="http://schemas.microsoft.com/office/powerpoint/2010/main" val="6346621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0" y="18276"/>
            <a:ext cx="9144000" cy="565040"/>
          </a:xfrm>
        </p:spPr>
        <p:txBody>
          <a:bodyPr>
            <a:noAutofit/>
          </a:bodyPr>
          <a:lstStyle/>
          <a:p>
            <a:pPr algn="ctr"/>
            <a:r>
              <a:rPr lang="en-US" sz="3600" b="1" dirty="0" smtClean="0"/>
              <a:t>Effects of </a:t>
            </a:r>
            <a:r>
              <a:rPr lang="en-US" sz="3600" b="1" dirty="0"/>
              <a:t>water pollution</a:t>
            </a:r>
            <a:endParaRPr lang="en-US" sz="3600" dirty="0"/>
          </a:p>
        </p:txBody>
      </p:sp>
      <p:sp>
        <p:nvSpPr>
          <p:cNvPr id="6" name="Content Placeholder 2"/>
          <p:cNvSpPr>
            <a:spLocks noGrp="1"/>
          </p:cNvSpPr>
          <p:nvPr>
            <p:ph idx="1"/>
          </p:nvPr>
        </p:nvSpPr>
        <p:spPr>
          <a:xfrm>
            <a:off x="0" y="583316"/>
            <a:ext cx="9144000" cy="6274684"/>
          </a:xfrm>
        </p:spPr>
        <p:txBody>
          <a:bodyPr>
            <a:normAutofit/>
          </a:bodyPr>
          <a:lstStyle/>
          <a:p>
            <a:pPr marL="0" indent="0">
              <a:buNone/>
            </a:pPr>
            <a:r>
              <a:rPr lang="en-US" sz="2400" b="1" dirty="0"/>
              <a:t>Drinking Water</a:t>
            </a:r>
            <a:endParaRPr lang="en-US" sz="2400" dirty="0"/>
          </a:p>
          <a:p>
            <a:pPr marL="0" indent="0">
              <a:buNone/>
            </a:pPr>
            <a:r>
              <a:rPr lang="en-US" sz="2400" dirty="0"/>
              <a:t>Water pollution adversely affects the taste and smell of drinking water hence it becomes unfit for human consumption. Bad odor is generally produced due to large number of nitrogen-containing substances. Similarly industrial waste water containing iron, manganese and phenol etc. produce characteristic smell and taste. </a:t>
            </a:r>
          </a:p>
          <a:p>
            <a:pPr marL="0" indent="0">
              <a:buNone/>
            </a:pPr>
            <a:r>
              <a:rPr lang="en-US" sz="2400" b="1" dirty="0" smtClean="0"/>
              <a:t>Human </a:t>
            </a:r>
            <a:r>
              <a:rPr lang="en-US" sz="2400" b="1" dirty="0"/>
              <a:t>Diseases </a:t>
            </a:r>
            <a:endParaRPr lang="en-US" sz="2400" dirty="0"/>
          </a:p>
          <a:p>
            <a:pPr marL="0" indent="0">
              <a:buNone/>
            </a:pPr>
            <a:r>
              <a:rPr lang="en-US" sz="2400" dirty="0"/>
              <a:t>Different pathogenic micro-organisms including bacteria, fungi, algae, protozoa, </a:t>
            </a:r>
            <a:r>
              <a:rPr lang="en-US" sz="2400" dirty="0" smtClean="0"/>
              <a:t>viruses and protozoa are </a:t>
            </a:r>
            <a:r>
              <a:rPr lang="en-US" sz="2400" dirty="0"/>
              <a:t>responsible for spread of several human diseases such as: </a:t>
            </a:r>
          </a:p>
          <a:p>
            <a:pPr lvl="1"/>
            <a:r>
              <a:rPr lang="en-US" sz="2000" dirty="0"/>
              <a:t>Hepatitis (Jaundice) is caused by virus</a:t>
            </a:r>
          </a:p>
          <a:p>
            <a:pPr lvl="1"/>
            <a:r>
              <a:rPr lang="en-US" sz="2000" dirty="0"/>
              <a:t>Typhoid is caused by bacteria</a:t>
            </a:r>
          </a:p>
          <a:p>
            <a:pPr lvl="1"/>
            <a:r>
              <a:rPr lang="en-US" sz="2000" dirty="0"/>
              <a:t>Cholera is caused by bacteria </a:t>
            </a:r>
          </a:p>
          <a:p>
            <a:pPr lvl="1"/>
            <a:r>
              <a:rPr lang="en-US" sz="2000" dirty="0"/>
              <a:t>Diarrhea is caused by bacteria </a:t>
            </a:r>
          </a:p>
          <a:p>
            <a:pPr lvl="1"/>
            <a:r>
              <a:rPr lang="en-US" sz="2000" dirty="0" smtClean="0"/>
              <a:t>Amoebic </a:t>
            </a:r>
            <a:r>
              <a:rPr lang="en-US" sz="2000" dirty="0"/>
              <a:t>dysentery caused by protozoa </a:t>
            </a:r>
          </a:p>
        </p:txBody>
      </p:sp>
    </p:spTree>
    <p:extLst>
      <p:ext uri="{BB962C8B-B14F-4D97-AF65-F5344CB8AC3E}">
        <p14:creationId xmlns:p14="http://schemas.microsoft.com/office/powerpoint/2010/main" val="344740175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0" y="18276"/>
            <a:ext cx="9144000" cy="565040"/>
          </a:xfrm>
        </p:spPr>
        <p:txBody>
          <a:bodyPr>
            <a:noAutofit/>
          </a:bodyPr>
          <a:lstStyle/>
          <a:p>
            <a:pPr algn="ctr"/>
            <a:r>
              <a:rPr lang="en-US" sz="3600" b="1" dirty="0" smtClean="0"/>
              <a:t>Effects of </a:t>
            </a:r>
            <a:r>
              <a:rPr lang="en-US" sz="3600" b="1" dirty="0"/>
              <a:t>water pollution</a:t>
            </a:r>
            <a:endParaRPr lang="en-US" sz="3600" dirty="0"/>
          </a:p>
        </p:txBody>
      </p:sp>
      <p:sp>
        <p:nvSpPr>
          <p:cNvPr id="6" name="Content Placeholder 2"/>
          <p:cNvSpPr>
            <a:spLocks noGrp="1"/>
          </p:cNvSpPr>
          <p:nvPr>
            <p:ph idx="1"/>
          </p:nvPr>
        </p:nvSpPr>
        <p:spPr>
          <a:xfrm>
            <a:off x="0" y="583316"/>
            <a:ext cx="9144000" cy="6274684"/>
          </a:xfrm>
        </p:spPr>
        <p:txBody>
          <a:bodyPr>
            <a:noAutofit/>
          </a:bodyPr>
          <a:lstStyle/>
          <a:p>
            <a:pPr marL="0" indent="0">
              <a:buNone/>
            </a:pPr>
            <a:r>
              <a:rPr lang="en-US" sz="2400" b="1" dirty="0"/>
              <a:t>Oxygen </a:t>
            </a:r>
            <a:r>
              <a:rPr lang="en-US" sz="2400" b="1" dirty="0" smtClean="0"/>
              <a:t>Depletion</a:t>
            </a:r>
          </a:p>
          <a:p>
            <a:pPr marL="0" indent="0">
              <a:buNone/>
            </a:pPr>
            <a:r>
              <a:rPr lang="en-US" sz="2400" dirty="0" smtClean="0"/>
              <a:t>Petroleum </a:t>
            </a:r>
            <a:r>
              <a:rPr lang="en-US" sz="2400" dirty="0"/>
              <a:t>and other oil refineries add a lot of oil into river and sea which cause oxygen depletion in water. This results in the destruction of animal life through affecting respiration process and aquatic plant life through inhibited photosynthetic </a:t>
            </a:r>
            <a:r>
              <a:rPr lang="en-US" sz="2400" dirty="0" smtClean="0"/>
              <a:t>activity.</a:t>
            </a:r>
          </a:p>
          <a:p>
            <a:pPr marL="0" indent="0">
              <a:buNone/>
            </a:pPr>
            <a:r>
              <a:rPr lang="en-US" sz="2400" b="1" dirty="0" smtClean="0"/>
              <a:t>Toxic </a:t>
            </a:r>
            <a:r>
              <a:rPr lang="en-US" sz="2400" b="1" dirty="0"/>
              <a:t>substances including Heavy Metals </a:t>
            </a:r>
            <a:endParaRPr lang="en-US" sz="2400" dirty="0"/>
          </a:p>
          <a:p>
            <a:pPr marL="0" indent="0">
              <a:buNone/>
            </a:pPr>
            <a:r>
              <a:rPr lang="en-US" sz="2400" dirty="0" smtClean="0"/>
              <a:t>Toxic </a:t>
            </a:r>
            <a:r>
              <a:rPr lang="en-US" sz="2400" dirty="0"/>
              <a:t>substances including various hazardous chemicals coming from pesticide and fertilizer plants, acid, alkali and other chemical industries etc. Some of the heavy metals are highly toxic to human health and heave shown several secondary effects such as mutagenic, teratogenicity and/ or carcinogenic effects</a:t>
            </a:r>
            <a:r>
              <a:rPr lang="en-US" sz="2400" dirty="0" smtClean="0"/>
              <a:t>.</a:t>
            </a:r>
            <a:endParaRPr lang="en-US" sz="2400" dirty="0"/>
          </a:p>
        </p:txBody>
      </p:sp>
    </p:spTree>
    <p:extLst>
      <p:ext uri="{BB962C8B-B14F-4D97-AF65-F5344CB8AC3E}">
        <p14:creationId xmlns:p14="http://schemas.microsoft.com/office/powerpoint/2010/main" val="220152228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0" y="18276"/>
            <a:ext cx="9144000" cy="565040"/>
          </a:xfrm>
        </p:spPr>
        <p:txBody>
          <a:bodyPr>
            <a:noAutofit/>
          </a:bodyPr>
          <a:lstStyle/>
          <a:p>
            <a:pPr algn="ctr"/>
            <a:r>
              <a:rPr lang="en-US" sz="3600" b="1" dirty="0" smtClean="0"/>
              <a:t>Effects of </a:t>
            </a:r>
            <a:r>
              <a:rPr lang="en-US" sz="3600" b="1" dirty="0"/>
              <a:t>water pollution</a:t>
            </a:r>
            <a:endParaRPr lang="en-US" sz="3600" dirty="0"/>
          </a:p>
        </p:txBody>
      </p:sp>
      <p:sp>
        <p:nvSpPr>
          <p:cNvPr id="6" name="Content Placeholder 2"/>
          <p:cNvSpPr>
            <a:spLocks noGrp="1"/>
          </p:cNvSpPr>
          <p:nvPr>
            <p:ph idx="1"/>
          </p:nvPr>
        </p:nvSpPr>
        <p:spPr>
          <a:xfrm>
            <a:off x="0" y="583316"/>
            <a:ext cx="9144000" cy="6274684"/>
          </a:xfrm>
        </p:spPr>
        <p:txBody>
          <a:bodyPr>
            <a:noAutofit/>
          </a:bodyPr>
          <a:lstStyle/>
          <a:p>
            <a:pPr marL="0" indent="0">
              <a:buNone/>
            </a:pPr>
            <a:r>
              <a:rPr lang="en-US" sz="2400" b="1" dirty="0" smtClean="0"/>
              <a:t>Toxic </a:t>
            </a:r>
            <a:r>
              <a:rPr lang="en-US" sz="2400" b="1" dirty="0"/>
              <a:t>Heavy </a:t>
            </a:r>
            <a:r>
              <a:rPr lang="en-US" sz="2400" b="1" dirty="0" smtClean="0"/>
              <a:t>Metals</a:t>
            </a:r>
          </a:p>
          <a:p>
            <a:pPr lvl="1"/>
            <a:r>
              <a:rPr lang="en-US" sz="2000" dirty="0"/>
              <a:t>Mercury (Hg: </a:t>
            </a:r>
            <a:r>
              <a:rPr lang="en-US" sz="2000" dirty="0" err="1"/>
              <a:t>Minimata</a:t>
            </a:r>
            <a:r>
              <a:rPr lang="en-US" sz="2000" dirty="0"/>
              <a:t> disease was found in Japan following consumption of mercury contaminated fish )</a:t>
            </a:r>
          </a:p>
          <a:p>
            <a:pPr lvl="1"/>
            <a:r>
              <a:rPr lang="en-US" sz="2000" dirty="0"/>
              <a:t>Cadmium (CD: can damage kidney, lungs and bones etc.)</a:t>
            </a:r>
          </a:p>
          <a:p>
            <a:pPr lvl="1"/>
            <a:r>
              <a:rPr lang="en-US" sz="2000" dirty="0"/>
              <a:t>Lead (</a:t>
            </a:r>
            <a:r>
              <a:rPr lang="en-US" sz="2000" dirty="0" err="1" smtClean="0"/>
              <a:t>Pb</a:t>
            </a:r>
            <a:r>
              <a:rPr lang="en-US" sz="2000" dirty="0" smtClean="0"/>
              <a:t> </a:t>
            </a:r>
            <a:r>
              <a:rPr lang="en-US" sz="2000" dirty="0"/>
              <a:t>can cause brain damage which is serious consequence of well-known plumpish disease)</a:t>
            </a:r>
          </a:p>
          <a:p>
            <a:pPr lvl="1"/>
            <a:r>
              <a:rPr lang="en-US" sz="2000" dirty="0"/>
              <a:t>Arsenic </a:t>
            </a:r>
            <a:r>
              <a:rPr lang="en-US" sz="2000" dirty="0" smtClean="0"/>
              <a:t>(carcinogenic</a:t>
            </a:r>
            <a:r>
              <a:rPr lang="en-US" sz="2000" dirty="0"/>
              <a:t>)</a:t>
            </a:r>
          </a:p>
          <a:p>
            <a:pPr lvl="1"/>
            <a:r>
              <a:rPr lang="en-US" sz="2000" dirty="0"/>
              <a:t>Chromium </a:t>
            </a:r>
            <a:r>
              <a:rPr lang="en-US" sz="2000" dirty="0" smtClean="0"/>
              <a:t>(carcinogenic</a:t>
            </a:r>
            <a:r>
              <a:rPr lang="en-US" sz="2000" dirty="0"/>
              <a:t>) </a:t>
            </a:r>
          </a:p>
          <a:p>
            <a:pPr lvl="1"/>
            <a:r>
              <a:rPr lang="en-US" sz="2000" dirty="0"/>
              <a:t>Zinc (Zn: Zinc Chloride  is very toxic and high concentration of its fumes can cause death)</a:t>
            </a:r>
          </a:p>
          <a:p>
            <a:pPr lvl="1"/>
            <a:r>
              <a:rPr lang="en-US" sz="2000" dirty="0"/>
              <a:t>Manganese (</a:t>
            </a:r>
            <a:r>
              <a:rPr lang="en-US" sz="2000" dirty="0" err="1" smtClean="0"/>
              <a:t>Mn</a:t>
            </a:r>
            <a:r>
              <a:rPr lang="en-US" sz="2000" dirty="0" smtClean="0"/>
              <a:t> </a:t>
            </a:r>
            <a:r>
              <a:rPr lang="en-US" sz="2000" dirty="0"/>
              <a:t>can cause cramps, tremors, manganese pneumonia and renal degeneration etc.)</a:t>
            </a:r>
          </a:p>
          <a:p>
            <a:pPr lvl="1"/>
            <a:r>
              <a:rPr lang="en-US" sz="2000" dirty="0"/>
              <a:t>Nickel (</a:t>
            </a:r>
            <a:r>
              <a:rPr lang="en-US" sz="2000" dirty="0" smtClean="0"/>
              <a:t>Ni </a:t>
            </a:r>
            <a:r>
              <a:rPr lang="en-US" sz="2000" dirty="0"/>
              <a:t>can cause physiological disturbances in leaves of plants. In animal, can cause dermatitis and respiratory disorders including lung cancer).</a:t>
            </a:r>
          </a:p>
          <a:p>
            <a:pPr marL="0" indent="0">
              <a:buNone/>
            </a:pPr>
            <a:endParaRPr lang="en-US" sz="2400" dirty="0"/>
          </a:p>
        </p:txBody>
      </p:sp>
    </p:spTree>
    <p:extLst>
      <p:ext uri="{BB962C8B-B14F-4D97-AF65-F5344CB8AC3E}">
        <p14:creationId xmlns:p14="http://schemas.microsoft.com/office/powerpoint/2010/main" val="370025112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941212"/>
            <a:ext cx="7886700" cy="4351338"/>
          </a:xfrm>
        </p:spPr>
        <p:txBody>
          <a:bodyPr>
            <a:normAutofit/>
          </a:bodyPr>
          <a:lstStyle/>
          <a:p>
            <a:pPr marL="0" indent="0">
              <a:buNone/>
            </a:pPr>
            <a:r>
              <a:rPr lang="en-US" sz="2400" dirty="0"/>
              <a:t>T</a:t>
            </a:r>
            <a:r>
              <a:rPr lang="en-US" sz="2400" dirty="0" smtClean="0"/>
              <a:t>here </a:t>
            </a:r>
            <a:r>
              <a:rPr lang="en-US" sz="2400" dirty="0"/>
              <a:t>is </a:t>
            </a:r>
            <a:r>
              <a:rPr lang="en-US" sz="2400" dirty="0" smtClean="0"/>
              <a:t>not </a:t>
            </a:r>
            <a:r>
              <a:rPr lang="en-US" sz="2400" dirty="0"/>
              <a:t>any single method to control water pollution, but we have to integrate ad adopt several methods in order to improve quality of water to make it fit for drinking and irrigation purposes. Some of the important method to control water pollution are as under: </a:t>
            </a:r>
          </a:p>
          <a:p>
            <a:pPr lvl="0"/>
            <a:r>
              <a:rPr lang="en-US" sz="2400" dirty="0"/>
              <a:t>Self-purification of water (to allow settling of organic and inorganic matters etc</a:t>
            </a:r>
            <a:r>
              <a:rPr lang="en-US" sz="2400" dirty="0" smtClean="0"/>
              <a:t>. </a:t>
            </a:r>
            <a:r>
              <a:rPr lang="en-US" sz="2400" dirty="0"/>
              <a:t>through storage in </a:t>
            </a:r>
            <a:r>
              <a:rPr lang="en-US" sz="2400" dirty="0" smtClean="0"/>
              <a:t>lakes &amp; </a:t>
            </a:r>
            <a:r>
              <a:rPr lang="en-US" sz="2400" dirty="0"/>
              <a:t>Reservoirs) </a:t>
            </a:r>
          </a:p>
          <a:p>
            <a:pPr lvl="0"/>
            <a:r>
              <a:rPr lang="en-US" sz="2400" dirty="0"/>
              <a:t>Purification with treatment plants </a:t>
            </a:r>
          </a:p>
          <a:p>
            <a:pPr lvl="0"/>
            <a:r>
              <a:rPr lang="en-US" sz="2400" dirty="0"/>
              <a:t>Enforcement of Standards to protects water resources: </a:t>
            </a:r>
          </a:p>
          <a:p>
            <a:pPr lvl="1"/>
            <a:r>
              <a:rPr lang="en-US" sz="2000" dirty="0"/>
              <a:t>For industrialists </a:t>
            </a:r>
          </a:p>
          <a:p>
            <a:pPr lvl="1"/>
            <a:r>
              <a:rPr lang="en-US" sz="2000" dirty="0"/>
              <a:t>For Municipal Corporations</a:t>
            </a:r>
          </a:p>
        </p:txBody>
      </p:sp>
      <p:sp>
        <p:nvSpPr>
          <p:cNvPr id="4" name="Title 1"/>
          <p:cNvSpPr txBox="1">
            <a:spLocks/>
          </p:cNvSpPr>
          <p:nvPr/>
        </p:nvSpPr>
        <p:spPr>
          <a:xfrm>
            <a:off x="628650" y="18276"/>
            <a:ext cx="7886700" cy="56504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t>Water pollution control </a:t>
            </a:r>
            <a:endParaRPr lang="en-US" sz="3600" dirty="0"/>
          </a:p>
        </p:txBody>
      </p:sp>
    </p:spTree>
    <p:extLst>
      <p:ext uri="{BB962C8B-B14F-4D97-AF65-F5344CB8AC3E}">
        <p14:creationId xmlns:p14="http://schemas.microsoft.com/office/powerpoint/2010/main" val="26713273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rrowheads="1"/>
          </p:cNvPicPr>
          <p:nvPr/>
        </p:nvPicPr>
        <p:blipFill rotWithShape="1">
          <a:blip r:embed="rId2">
            <a:extLst>
              <a:ext uri="{28A0092B-C50C-407E-A947-70E740481C1C}">
                <a14:useLocalDpi xmlns:a14="http://schemas.microsoft.com/office/drawing/2010/main" val="0"/>
              </a:ext>
            </a:extLst>
          </a:blip>
          <a:srcRect t="4454"/>
          <a:stretch/>
        </p:blipFill>
        <p:spPr bwMode="auto">
          <a:xfrm>
            <a:off x="0" y="141890"/>
            <a:ext cx="9129713" cy="6701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5186575"/>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276"/>
            <a:ext cx="7886700" cy="565040"/>
          </a:xfrm>
        </p:spPr>
        <p:txBody>
          <a:bodyPr>
            <a:noAutofit/>
          </a:bodyPr>
          <a:lstStyle/>
          <a:p>
            <a:pPr algn="ctr"/>
            <a:r>
              <a:rPr lang="en-US" sz="3600" b="1" dirty="0" smtClean="0"/>
              <a:t>WATER POLLUTION</a:t>
            </a:r>
            <a:endParaRPr lang="en-US" sz="3600" dirty="0"/>
          </a:p>
        </p:txBody>
      </p:sp>
      <p:sp>
        <p:nvSpPr>
          <p:cNvPr id="3" name="Content Placeholder 2"/>
          <p:cNvSpPr>
            <a:spLocks noGrp="1"/>
          </p:cNvSpPr>
          <p:nvPr>
            <p:ph idx="1"/>
          </p:nvPr>
        </p:nvSpPr>
        <p:spPr>
          <a:xfrm>
            <a:off x="0" y="583316"/>
            <a:ext cx="9144000" cy="3342297"/>
          </a:xfrm>
        </p:spPr>
        <p:txBody>
          <a:bodyPr>
            <a:normAutofit/>
          </a:bodyPr>
          <a:lstStyle/>
          <a:p>
            <a:r>
              <a:rPr lang="en-US" altLang="en-US" dirty="0" smtClean="0"/>
              <a:t>Degradation of water </a:t>
            </a:r>
            <a:r>
              <a:rPr lang="en-US" dirty="0" smtClean="0"/>
              <a:t>quality </a:t>
            </a:r>
            <a:r>
              <a:rPr lang="en-US" dirty="0"/>
              <a:t>that adversely affect living organisms or makes water unsuitable for desired </a:t>
            </a:r>
            <a:r>
              <a:rPr lang="en-US" dirty="0" smtClean="0"/>
              <a:t>uses.</a:t>
            </a:r>
          </a:p>
          <a:p>
            <a:r>
              <a:rPr lang="en-US" altLang="en-US" dirty="0" smtClean="0"/>
              <a:t>The water pollution can be classified into</a:t>
            </a:r>
          </a:p>
          <a:p>
            <a:pPr lvl="1"/>
            <a:r>
              <a:rPr lang="en-US" altLang="en-US" dirty="0" smtClean="0"/>
              <a:t>Biological Pollution</a:t>
            </a:r>
          </a:p>
          <a:p>
            <a:pPr lvl="1"/>
            <a:r>
              <a:rPr lang="en-US" altLang="en-US" dirty="0" smtClean="0"/>
              <a:t>Chemical Pollution</a:t>
            </a:r>
          </a:p>
          <a:p>
            <a:pPr lvl="1"/>
            <a:r>
              <a:rPr lang="en-US" altLang="en-US" dirty="0" smtClean="0"/>
              <a:t>Physical Pollution</a:t>
            </a:r>
          </a:p>
        </p:txBody>
      </p:sp>
      <p:sp>
        <p:nvSpPr>
          <p:cNvPr id="4" name="Rectangle 3"/>
          <p:cNvSpPr/>
          <p:nvPr/>
        </p:nvSpPr>
        <p:spPr>
          <a:xfrm>
            <a:off x="1789386" y="3925613"/>
            <a:ext cx="5565228" cy="1785104"/>
          </a:xfrm>
          <a:prstGeom prst="rect">
            <a:avLst/>
          </a:prstGeom>
        </p:spPr>
        <p:txBody>
          <a:bodyPr wrap="square">
            <a:spAutoFit/>
          </a:bodyPr>
          <a:lstStyle/>
          <a:p>
            <a:pPr algn="just"/>
            <a:r>
              <a:rPr lang="en-US" sz="2200" dirty="0" smtClean="0">
                <a:effectLst/>
                <a:latin typeface="Times New Roman" panose="02020603050405020304" pitchFamily="18" charset="0"/>
                <a:ea typeface="Calibri" panose="020F0502020204030204" pitchFamily="34" charset="0"/>
              </a:rPr>
              <a:t>Hence, water is said to be polluted, whose “Natural quality and characteristics are altered or degraded with foreign substances such as physical, chemical, biological etc. so that it becomes unfit for human consumption”</a:t>
            </a:r>
            <a:endParaRPr lang="en-US" sz="2200" dirty="0"/>
          </a:p>
        </p:txBody>
      </p:sp>
    </p:spTree>
    <p:extLst>
      <p:ext uri="{BB962C8B-B14F-4D97-AF65-F5344CB8AC3E}">
        <p14:creationId xmlns:p14="http://schemas.microsoft.com/office/powerpoint/2010/main" val="2893836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28650" y="18276"/>
            <a:ext cx="7886700" cy="565040"/>
          </a:xfrm>
        </p:spPr>
        <p:txBody>
          <a:bodyPr>
            <a:noAutofit/>
          </a:bodyPr>
          <a:lstStyle/>
          <a:p>
            <a:pPr algn="ctr"/>
            <a:r>
              <a:rPr lang="en-US" sz="3600" b="1" dirty="0" smtClean="0"/>
              <a:t>WATER POLLUTION</a:t>
            </a:r>
            <a:endParaRPr lang="en-US" sz="3600" dirty="0"/>
          </a:p>
        </p:txBody>
      </p:sp>
      <p:pic>
        <p:nvPicPr>
          <p:cNvPr id="7" name="Picture 3" descr="point source vs non-point.jpg                                  00000010&#10;O'J-Wahski                     ABA7815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869" y="514319"/>
            <a:ext cx="8140262" cy="634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30936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28650" y="18277"/>
            <a:ext cx="7886700" cy="706938"/>
          </a:xfrm>
        </p:spPr>
        <p:txBody>
          <a:bodyPr>
            <a:normAutofit/>
          </a:bodyPr>
          <a:lstStyle/>
          <a:p>
            <a:pPr algn="ctr" eaLnBrk="1" hangingPunct="1"/>
            <a:r>
              <a:rPr lang="en-US" altLang="en-US" sz="3600" b="1" dirty="0" smtClean="0"/>
              <a:t>WATER POLLUTION SOURCES</a:t>
            </a:r>
          </a:p>
        </p:txBody>
      </p:sp>
      <p:sp>
        <p:nvSpPr>
          <p:cNvPr id="7171" name="Rectangle 3"/>
          <p:cNvSpPr>
            <a:spLocks noGrp="1" noChangeArrowheads="1"/>
          </p:cNvSpPr>
          <p:nvPr>
            <p:ph type="body" sz="half" idx="1"/>
          </p:nvPr>
        </p:nvSpPr>
        <p:spPr>
          <a:xfrm>
            <a:off x="1032641" y="783025"/>
            <a:ext cx="3539359" cy="2304393"/>
          </a:xfrm>
        </p:spPr>
        <p:txBody>
          <a:bodyPr>
            <a:normAutofit fontScale="77500" lnSpcReduction="20000"/>
          </a:bodyPr>
          <a:lstStyle/>
          <a:p>
            <a:pPr eaLnBrk="1" hangingPunct="1"/>
            <a:r>
              <a:rPr lang="en-US" altLang="en-US" sz="3100" dirty="0" smtClean="0">
                <a:solidFill>
                  <a:srgbClr val="800000"/>
                </a:solidFill>
              </a:rPr>
              <a:t>Point Source</a:t>
            </a:r>
            <a:endParaRPr lang="en-US" altLang="en-US" sz="3100" dirty="0" smtClean="0"/>
          </a:p>
          <a:p>
            <a:r>
              <a:rPr lang="en-US" altLang="en-US" dirty="0" smtClean="0"/>
              <a:t>Single large source</a:t>
            </a:r>
          </a:p>
          <a:p>
            <a:pPr marL="228600" lvl="1">
              <a:spcBef>
                <a:spcPts val="1000"/>
              </a:spcBef>
            </a:pPr>
            <a:r>
              <a:rPr lang="en-US" altLang="en-US" sz="2800" dirty="0" smtClean="0"/>
              <a:t>Sewage pipes</a:t>
            </a:r>
          </a:p>
          <a:p>
            <a:r>
              <a:rPr lang="en-US" altLang="en-US" dirty="0" smtClean="0"/>
              <a:t>Can localize it to one spot</a:t>
            </a:r>
          </a:p>
          <a:p>
            <a:pPr lvl="1"/>
            <a:r>
              <a:rPr lang="en-US" altLang="en-US" sz="2600" dirty="0" smtClean="0"/>
              <a:t>Industrial Plants</a:t>
            </a:r>
          </a:p>
          <a:p>
            <a:pPr lvl="1"/>
            <a:r>
              <a:rPr lang="en-US" altLang="en-US" sz="2600" dirty="0" smtClean="0"/>
              <a:t>Gasoline storage </a:t>
            </a:r>
          </a:p>
        </p:txBody>
      </p:sp>
      <p:sp>
        <p:nvSpPr>
          <p:cNvPr id="7172" name="Rectangle 4"/>
          <p:cNvSpPr>
            <a:spLocks noGrp="1" noChangeArrowheads="1"/>
          </p:cNvSpPr>
          <p:nvPr>
            <p:ph type="body" sz="half" idx="2"/>
          </p:nvPr>
        </p:nvSpPr>
        <p:spPr>
          <a:xfrm>
            <a:off x="4724400" y="783025"/>
            <a:ext cx="3790950" cy="2209800"/>
          </a:xfrm>
        </p:spPr>
        <p:txBody>
          <a:bodyPr>
            <a:normAutofit/>
          </a:bodyPr>
          <a:lstStyle/>
          <a:p>
            <a:pPr eaLnBrk="1" hangingPunct="1"/>
            <a:r>
              <a:rPr lang="en-US" altLang="en-US" sz="2400" dirty="0" smtClean="0">
                <a:solidFill>
                  <a:srgbClr val="800000"/>
                </a:solidFill>
              </a:rPr>
              <a:t>Non-point Source</a:t>
            </a:r>
          </a:p>
          <a:p>
            <a:r>
              <a:rPr lang="en-US" altLang="en-US" sz="2200" dirty="0"/>
              <a:t>Diffuse source or many smaller point sources</a:t>
            </a:r>
          </a:p>
          <a:p>
            <a:r>
              <a:rPr lang="en-US" altLang="en-US" sz="2200" dirty="0"/>
              <a:t>Automobiles</a:t>
            </a:r>
          </a:p>
          <a:p>
            <a:r>
              <a:rPr lang="en-US" altLang="en-US" sz="2200" dirty="0"/>
              <a:t>Fertilizer on fields</a:t>
            </a:r>
          </a:p>
          <a:p>
            <a:pPr eaLnBrk="1" hangingPunct="1">
              <a:buFontTx/>
              <a:buNone/>
            </a:pPr>
            <a:endParaRPr lang="en-US" altLang="en-US" sz="2800" dirty="0" smtClean="0"/>
          </a:p>
        </p:txBody>
      </p:sp>
      <p:pic>
        <p:nvPicPr>
          <p:cNvPr id="6" name="Picture 2" descr="C:\My Documents\teaching\NATS101\images\pollution\ps.pollution.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 y="4903076"/>
            <a:ext cx="3052895" cy="1954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C:\My Documents\teaching\NATS101\images\pollution\ps-pollut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 y="2758966"/>
            <a:ext cx="2490952" cy="2144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C:\My Documents\teaching\NATS101\images\pollution\nps.pollution.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7020" y="4898181"/>
            <a:ext cx="3027773" cy="1959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descr="C:\My Documents\teaching\NATS101\images\pollution\smokestack.jpg"/>
          <p:cNvPicPr>
            <a:picLocks noChangeAspect="1" noChangeArrowheads="1"/>
          </p:cNvPicPr>
          <p:nvPr/>
        </p:nvPicPr>
        <p:blipFill rotWithShape="1">
          <a:blip r:embed="rId5">
            <a:extLst>
              <a:ext uri="{28A0092B-C50C-407E-A947-70E740481C1C}">
                <a14:useLocalDpi xmlns:a14="http://schemas.microsoft.com/office/drawing/2010/main" val="0"/>
              </a:ext>
            </a:extLst>
          </a:blip>
          <a:srcRect r="2805"/>
          <a:stretch/>
        </p:blipFill>
        <p:spPr bwMode="auto">
          <a:xfrm>
            <a:off x="6422093" y="2758965"/>
            <a:ext cx="2722699" cy="2139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67169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My Documents\teaching\N-dep\nutrient movement in water.jpg"/>
          <p:cNvPicPr>
            <a:picLocks noChangeAspect="1" noChangeArrowheads="1"/>
          </p:cNvPicPr>
          <p:nvPr/>
        </p:nvPicPr>
        <p:blipFill rotWithShape="1">
          <a:blip r:embed="rId2">
            <a:extLst>
              <a:ext uri="{28A0092B-C50C-407E-A947-70E740481C1C}">
                <a14:useLocalDpi xmlns:a14="http://schemas.microsoft.com/office/drawing/2010/main" val="0"/>
              </a:ext>
            </a:extLst>
          </a:blip>
          <a:srcRect b="8935"/>
          <a:stretch/>
        </p:blipFill>
        <p:spPr bwMode="auto">
          <a:xfrm>
            <a:off x="475050" y="1561502"/>
            <a:ext cx="8193901" cy="5234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a:spLocks noGrp="1" noChangeArrowheads="1"/>
          </p:cNvSpPr>
          <p:nvPr>
            <p:ph type="title"/>
          </p:nvPr>
        </p:nvSpPr>
        <p:spPr>
          <a:xfrm>
            <a:off x="628650" y="18277"/>
            <a:ext cx="7886700" cy="706938"/>
          </a:xfrm>
        </p:spPr>
        <p:txBody>
          <a:bodyPr>
            <a:normAutofit/>
          </a:bodyPr>
          <a:lstStyle/>
          <a:p>
            <a:pPr algn="ctr" eaLnBrk="1" hangingPunct="1"/>
            <a:r>
              <a:rPr lang="en-US" altLang="en-US" sz="3600" b="1" dirty="0" smtClean="0"/>
              <a:t>WATER POLLUTION SOURCES</a:t>
            </a:r>
          </a:p>
        </p:txBody>
      </p:sp>
    </p:spTree>
    <p:extLst>
      <p:ext uri="{BB962C8B-B14F-4D97-AF65-F5344CB8AC3E}">
        <p14:creationId xmlns:p14="http://schemas.microsoft.com/office/powerpoint/2010/main" val="10186068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685800" y="0"/>
            <a:ext cx="7772400" cy="756745"/>
          </a:xfrm>
        </p:spPr>
        <p:txBody>
          <a:bodyPr>
            <a:normAutofit/>
          </a:bodyPr>
          <a:lstStyle/>
          <a:p>
            <a:pPr algn="ctr"/>
            <a:r>
              <a:rPr lang="en-US" altLang="en-US" sz="3600" b="1" dirty="0" smtClean="0"/>
              <a:t>Non-Point Source Pollutants</a:t>
            </a:r>
          </a:p>
        </p:txBody>
      </p:sp>
      <p:sp>
        <p:nvSpPr>
          <p:cNvPr id="6" name="Rectangle 3"/>
          <p:cNvSpPr>
            <a:spLocks noGrp="1" noChangeArrowheads="1"/>
          </p:cNvSpPr>
          <p:nvPr>
            <p:ph idx="1"/>
          </p:nvPr>
        </p:nvSpPr>
        <p:spPr bwMode="auto">
          <a:xfrm>
            <a:off x="304800" y="1143000"/>
            <a:ext cx="8534400" cy="5334000"/>
          </a:xfrm>
        </p:spPr>
        <p:txBody>
          <a:bodyPr wrap="square" numCol="1" anchor="t" anchorCtr="0" compatLnSpc="1">
            <a:prstTxWarp prst="textNoShape">
              <a:avLst/>
            </a:prstTxWarp>
            <a:normAutofit/>
          </a:bodyPr>
          <a:lstStyle/>
          <a:p>
            <a:pPr>
              <a:lnSpc>
                <a:spcPct val="80000"/>
              </a:lnSpc>
            </a:pPr>
            <a:r>
              <a:rPr lang="en-US" altLang="en-US" sz="2400" dirty="0" smtClean="0"/>
              <a:t>Excess fertilizers, herbicides, and insecticides from agricultural lands and residential areas.</a:t>
            </a:r>
          </a:p>
          <a:p>
            <a:pPr>
              <a:lnSpc>
                <a:spcPct val="80000"/>
              </a:lnSpc>
            </a:pPr>
            <a:r>
              <a:rPr lang="en-US" altLang="en-US" sz="2400" dirty="0" smtClean="0"/>
              <a:t>Oil, grease, and toxic chemicals from urban runoff and energy production.</a:t>
            </a:r>
          </a:p>
          <a:p>
            <a:pPr>
              <a:lnSpc>
                <a:spcPct val="80000"/>
              </a:lnSpc>
            </a:pPr>
            <a:r>
              <a:rPr lang="en-US" altLang="en-US" sz="2400" dirty="0" smtClean="0"/>
              <a:t>Sediment from improperly managed construction sites, crop and forest lands, and eroding stream banks.</a:t>
            </a:r>
          </a:p>
          <a:p>
            <a:pPr>
              <a:lnSpc>
                <a:spcPct val="80000"/>
              </a:lnSpc>
            </a:pPr>
            <a:r>
              <a:rPr lang="en-US" altLang="en-US" sz="2400" dirty="0" smtClean="0"/>
              <a:t>Salt from irrigation practices and acid drainage from abandoned mines.</a:t>
            </a:r>
          </a:p>
          <a:p>
            <a:pPr>
              <a:lnSpc>
                <a:spcPct val="80000"/>
              </a:lnSpc>
            </a:pPr>
            <a:r>
              <a:rPr lang="en-US" altLang="en-US" sz="2400" dirty="0" smtClean="0"/>
              <a:t>Bacteria and nutrients from livestock, pet wastes, and faulty septic systems.</a:t>
            </a:r>
          </a:p>
          <a:p>
            <a:pPr>
              <a:lnSpc>
                <a:spcPct val="80000"/>
              </a:lnSpc>
            </a:pPr>
            <a:r>
              <a:rPr lang="en-US" altLang="en-US" sz="2400" dirty="0" smtClean="0"/>
              <a:t>Atmospheric deposition are also sources of non-point source pollution.</a:t>
            </a:r>
          </a:p>
        </p:txBody>
      </p:sp>
    </p:spTree>
    <p:extLst>
      <p:ext uri="{BB962C8B-B14F-4D97-AF65-F5344CB8AC3E}">
        <p14:creationId xmlns:p14="http://schemas.microsoft.com/office/powerpoint/2010/main" val="204527337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560</TotalTime>
  <Words>2855</Words>
  <Application>Microsoft Office PowerPoint</Application>
  <PresentationFormat>On-screen Show (4:3)</PresentationFormat>
  <Paragraphs>238</Paragraphs>
  <Slides>37</Slides>
  <Notes>0</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PowerPoint Presentation</vt:lpstr>
      <vt:lpstr>IMPORTANCE OF WATER</vt:lpstr>
      <vt:lpstr>WATER RESOURCES</vt:lpstr>
      <vt:lpstr>PowerPoint Presentation</vt:lpstr>
      <vt:lpstr>WATER POLLUTION</vt:lpstr>
      <vt:lpstr>WATER POLLUTION</vt:lpstr>
      <vt:lpstr>WATER POLLUTION SOURCES</vt:lpstr>
      <vt:lpstr>WATER POLLUTION SOURCES</vt:lpstr>
      <vt:lpstr>Non-Point Source Pollutants</vt:lpstr>
      <vt:lpstr>PHYSICAL WATER POLLUTION </vt:lpstr>
      <vt:lpstr>CHEMICAL WATER POLLUTION </vt:lpstr>
      <vt:lpstr>BIOLOGICAL WATER POLLUTION </vt:lpstr>
      <vt:lpstr>PHYSICAL WATER POLLUTION FACTORS</vt:lpstr>
      <vt:lpstr>PHYSICAL WATER POLLUTION FACTORS</vt:lpstr>
      <vt:lpstr>PHYSICAL WATER POLLUTION FACTORS</vt:lpstr>
      <vt:lpstr>PHYSICAL WATER POLLUTION FACTORS</vt:lpstr>
      <vt:lpstr>PHYSICAL WATER POLLUTION FACTORS</vt:lpstr>
      <vt:lpstr>CHEMICAL WATER POLLUTION FACTORS</vt:lpstr>
      <vt:lpstr>CHEMICAL WATER POLLUTION FACTORS</vt:lpstr>
      <vt:lpstr>CHEMICAL WATER POLLUTION FACTORS</vt:lpstr>
      <vt:lpstr>CHEMICAL WATER POLLUTION FACTORS</vt:lpstr>
      <vt:lpstr>BIOLOGICAL WATER POLLUTION FACTORS</vt:lpstr>
      <vt:lpstr>BIOLOGICAL WATER POLLUTION FACTORS</vt:lpstr>
      <vt:lpstr>BIOLOGICAL WATER POLLUTION FACTORS</vt:lpstr>
      <vt:lpstr>BIOLOGICAL WATER POLLUTION FACTORS</vt:lpstr>
      <vt:lpstr>BIOLOGICAL WATER POLLUTION FACTORS</vt:lpstr>
      <vt:lpstr>Measurement of Water pollution</vt:lpstr>
      <vt:lpstr>Physical examination of water</vt:lpstr>
      <vt:lpstr>Chemical examination of water</vt:lpstr>
      <vt:lpstr>Chemical examination of water</vt:lpstr>
      <vt:lpstr>Chemical examination of water</vt:lpstr>
      <vt:lpstr>Biological examination of water </vt:lpstr>
      <vt:lpstr>Nature, Sources and effects of water pollution</vt:lpstr>
      <vt:lpstr>Effects of water pollution</vt:lpstr>
      <vt:lpstr>Effects of water pollution</vt:lpstr>
      <vt:lpstr>Effects of water pollution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Sajjad</dc:creator>
  <cp:lastModifiedBy>M Tahir</cp:lastModifiedBy>
  <cp:revision>39</cp:revision>
  <dcterms:created xsi:type="dcterms:W3CDTF">2016-12-06T06:01:59Z</dcterms:created>
  <dcterms:modified xsi:type="dcterms:W3CDTF">2019-05-13T07:38:24Z</dcterms:modified>
</cp:coreProperties>
</file>