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16E5B4-2AB6-4C5C-ACE4-1E21E14010B7}" type="datetimeFigureOut">
              <a:rPr lang="en-US" smtClean="0"/>
              <a:t>3/11/2019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CAB575-C5CA-4605-AA1F-07CB9F541000}" type="slidenum">
              <a:rPr lang="en-US" smtClean="0"/>
              <a:t>‹#›</a:t>
            </a:fld>
            <a:endParaRPr lang="en-US"/>
          </a:p>
        </p:txBody>
      </p:sp>
    </p:spTree>
    <p:extLst>
      <p:ext uri="{BB962C8B-B14F-4D97-AF65-F5344CB8AC3E}">
        <p14:creationId xmlns:p14="http://schemas.microsoft.com/office/powerpoint/2010/main" val="2413654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2BC9567-B957-4D41-872E-57B2260247DF}" type="slidenum">
              <a:rPr lang="en-US" altLang="en-US" sz="1200" smtClean="0"/>
              <a:pPr/>
              <a:t>1</a:t>
            </a:fld>
            <a:endParaRPr lang="en-US" altLang="en-US" sz="1200" smtClean="0"/>
          </a:p>
        </p:txBody>
      </p:sp>
    </p:spTree>
    <p:extLst>
      <p:ext uri="{BB962C8B-B14F-4D97-AF65-F5344CB8AC3E}">
        <p14:creationId xmlns:p14="http://schemas.microsoft.com/office/powerpoint/2010/main" val="838664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16D070E-7474-4F43-81C2-2BDDC6623448}" type="slidenum">
              <a:rPr lang="en-US" altLang="en-US" sz="1200" smtClean="0"/>
              <a:pPr/>
              <a:t>17</a:t>
            </a:fld>
            <a:endParaRPr lang="en-US" altLang="en-US" sz="1200" smtClean="0"/>
          </a:p>
        </p:txBody>
      </p:sp>
    </p:spTree>
    <p:extLst>
      <p:ext uri="{BB962C8B-B14F-4D97-AF65-F5344CB8AC3E}">
        <p14:creationId xmlns:p14="http://schemas.microsoft.com/office/powerpoint/2010/main" val="1857349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3306895-D8B8-4081-9A10-10860F14D061}" type="slidenum">
              <a:rPr lang="en-US" altLang="en-US" sz="1200" smtClean="0"/>
              <a:pPr/>
              <a:t>18</a:t>
            </a:fld>
            <a:endParaRPr lang="en-US" altLang="en-US" sz="1200" smtClean="0"/>
          </a:p>
        </p:txBody>
      </p:sp>
    </p:spTree>
    <p:extLst>
      <p:ext uri="{BB962C8B-B14F-4D97-AF65-F5344CB8AC3E}">
        <p14:creationId xmlns:p14="http://schemas.microsoft.com/office/powerpoint/2010/main" val="659425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799F9554-1C89-41B7-B6BF-D8CC13263458}" type="slidenum">
              <a:rPr lang="en-US" altLang="en-US" sz="1200" smtClean="0"/>
              <a:pPr/>
              <a:t>19</a:t>
            </a:fld>
            <a:endParaRPr lang="en-US" altLang="en-US" sz="1200" smtClean="0"/>
          </a:p>
        </p:txBody>
      </p:sp>
    </p:spTree>
    <p:extLst>
      <p:ext uri="{BB962C8B-B14F-4D97-AF65-F5344CB8AC3E}">
        <p14:creationId xmlns:p14="http://schemas.microsoft.com/office/powerpoint/2010/main" val="1672664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D4788A8-4D15-4BE7-A7AF-B216E9F0F7C5}" type="slidenum">
              <a:rPr lang="en-US" altLang="en-US" sz="1200" smtClean="0"/>
              <a:pPr/>
              <a:t>20</a:t>
            </a:fld>
            <a:endParaRPr lang="en-US" altLang="en-US" sz="1200" smtClean="0"/>
          </a:p>
        </p:txBody>
      </p:sp>
    </p:spTree>
    <p:extLst>
      <p:ext uri="{BB962C8B-B14F-4D97-AF65-F5344CB8AC3E}">
        <p14:creationId xmlns:p14="http://schemas.microsoft.com/office/powerpoint/2010/main" val="1805956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A7E5A549-4504-4974-BD24-814FB2B2ED23}" type="slidenum">
              <a:rPr lang="en-US" altLang="en-US" sz="1200" smtClean="0"/>
              <a:pPr/>
              <a:t>21</a:t>
            </a:fld>
            <a:endParaRPr lang="en-US" altLang="en-US" sz="1200" smtClean="0"/>
          </a:p>
        </p:txBody>
      </p:sp>
    </p:spTree>
    <p:extLst>
      <p:ext uri="{BB962C8B-B14F-4D97-AF65-F5344CB8AC3E}">
        <p14:creationId xmlns:p14="http://schemas.microsoft.com/office/powerpoint/2010/main" val="10806720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2240180F-41AD-4D0B-8CDE-32988476A9B4}" type="slidenum">
              <a:rPr lang="en-US" altLang="en-US" sz="1200" smtClean="0"/>
              <a:pPr/>
              <a:t>22</a:t>
            </a:fld>
            <a:endParaRPr lang="en-US" altLang="en-US" sz="1200" smtClean="0"/>
          </a:p>
        </p:txBody>
      </p:sp>
    </p:spTree>
    <p:extLst>
      <p:ext uri="{BB962C8B-B14F-4D97-AF65-F5344CB8AC3E}">
        <p14:creationId xmlns:p14="http://schemas.microsoft.com/office/powerpoint/2010/main" val="5439718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EDCF1A10-B053-43B1-A69F-C33B7CE261B6}" type="slidenum">
              <a:rPr lang="en-US" altLang="en-US" sz="1200" smtClean="0"/>
              <a:pPr/>
              <a:t>23</a:t>
            </a:fld>
            <a:endParaRPr lang="en-US" altLang="en-US" sz="1200" smtClean="0"/>
          </a:p>
        </p:txBody>
      </p:sp>
    </p:spTree>
    <p:extLst>
      <p:ext uri="{BB962C8B-B14F-4D97-AF65-F5344CB8AC3E}">
        <p14:creationId xmlns:p14="http://schemas.microsoft.com/office/powerpoint/2010/main" val="2739983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F001481-02DC-459C-940F-0E9EE769CEE1}" type="slidenum">
              <a:rPr lang="en-US" altLang="en-US" sz="1200" smtClean="0"/>
              <a:pPr/>
              <a:t>24</a:t>
            </a:fld>
            <a:endParaRPr lang="en-US" altLang="en-US" sz="1200" smtClean="0"/>
          </a:p>
        </p:txBody>
      </p:sp>
    </p:spTree>
    <p:extLst>
      <p:ext uri="{BB962C8B-B14F-4D97-AF65-F5344CB8AC3E}">
        <p14:creationId xmlns:p14="http://schemas.microsoft.com/office/powerpoint/2010/main" val="3046341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B5232C99-EF3A-4049-8752-C281E0F5BA7A}" type="slidenum">
              <a:rPr lang="en-US" altLang="en-US" sz="1200" smtClean="0"/>
              <a:pPr/>
              <a:t>25</a:t>
            </a:fld>
            <a:endParaRPr lang="en-US" altLang="en-US" sz="1200" smtClean="0"/>
          </a:p>
        </p:txBody>
      </p:sp>
    </p:spTree>
    <p:extLst>
      <p:ext uri="{BB962C8B-B14F-4D97-AF65-F5344CB8AC3E}">
        <p14:creationId xmlns:p14="http://schemas.microsoft.com/office/powerpoint/2010/main" val="303022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30E978C-39D2-43DA-A7D8-B41713220B3E}" type="slidenum">
              <a:rPr lang="en-US" altLang="en-US" sz="1200" smtClean="0"/>
              <a:pPr/>
              <a:t>26</a:t>
            </a:fld>
            <a:endParaRPr lang="en-US" altLang="en-US" sz="1200" smtClean="0"/>
          </a:p>
        </p:txBody>
      </p:sp>
    </p:spTree>
    <p:extLst>
      <p:ext uri="{BB962C8B-B14F-4D97-AF65-F5344CB8AC3E}">
        <p14:creationId xmlns:p14="http://schemas.microsoft.com/office/powerpoint/2010/main" val="2346845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C47F1D47-4BEE-4F01-A5F7-FDB3A1E91FC2}" type="slidenum">
              <a:rPr lang="en-US" altLang="en-US" sz="1200" smtClean="0"/>
              <a:pPr/>
              <a:t>5</a:t>
            </a:fld>
            <a:endParaRPr lang="en-US" altLang="en-US" sz="1200" smtClean="0"/>
          </a:p>
        </p:txBody>
      </p:sp>
    </p:spTree>
    <p:extLst>
      <p:ext uri="{BB962C8B-B14F-4D97-AF65-F5344CB8AC3E}">
        <p14:creationId xmlns:p14="http://schemas.microsoft.com/office/powerpoint/2010/main" val="36069207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616DDBF-F623-4C4B-972C-56C4F37679E4}" type="slidenum">
              <a:rPr lang="en-US" altLang="en-US" sz="1200" smtClean="0"/>
              <a:pPr/>
              <a:t>27</a:t>
            </a:fld>
            <a:endParaRPr lang="en-US" altLang="en-US" sz="1200" smtClean="0"/>
          </a:p>
        </p:txBody>
      </p:sp>
    </p:spTree>
    <p:extLst>
      <p:ext uri="{BB962C8B-B14F-4D97-AF65-F5344CB8AC3E}">
        <p14:creationId xmlns:p14="http://schemas.microsoft.com/office/powerpoint/2010/main" val="1699947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F1C3660-1F71-45F0-A3CC-E7872FA088B1}" type="slidenum">
              <a:rPr lang="en-US" altLang="en-US" sz="1200" smtClean="0"/>
              <a:pPr/>
              <a:t>28</a:t>
            </a:fld>
            <a:endParaRPr lang="en-US" altLang="en-US" sz="1200" smtClean="0"/>
          </a:p>
        </p:txBody>
      </p:sp>
    </p:spTree>
    <p:extLst>
      <p:ext uri="{BB962C8B-B14F-4D97-AF65-F5344CB8AC3E}">
        <p14:creationId xmlns:p14="http://schemas.microsoft.com/office/powerpoint/2010/main" val="4274205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26F13A3-6816-4EA0-9673-760D653C54FA}" type="slidenum">
              <a:rPr lang="en-US" altLang="en-US" sz="1200" smtClean="0"/>
              <a:pPr/>
              <a:t>6</a:t>
            </a:fld>
            <a:endParaRPr lang="en-US" altLang="en-US" sz="1200" smtClean="0"/>
          </a:p>
        </p:txBody>
      </p:sp>
    </p:spTree>
    <p:extLst>
      <p:ext uri="{BB962C8B-B14F-4D97-AF65-F5344CB8AC3E}">
        <p14:creationId xmlns:p14="http://schemas.microsoft.com/office/powerpoint/2010/main" val="3442227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15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10E3751-4006-40F1-805B-365502CEE72D}" type="slidenum">
              <a:rPr lang="en-US" altLang="en-US" sz="1200" smtClean="0"/>
              <a:pPr/>
              <a:t>7</a:t>
            </a:fld>
            <a:endParaRPr lang="en-US" altLang="en-US" sz="1200" smtClean="0"/>
          </a:p>
        </p:txBody>
      </p:sp>
    </p:spTree>
    <p:extLst>
      <p:ext uri="{BB962C8B-B14F-4D97-AF65-F5344CB8AC3E}">
        <p14:creationId xmlns:p14="http://schemas.microsoft.com/office/powerpoint/2010/main" val="1727174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0663A611-F317-44CE-925B-ACAA185D19B5}" type="slidenum">
              <a:rPr lang="en-US" altLang="en-US" sz="1200" smtClean="0"/>
              <a:pPr/>
              <a:t>8</a:t>
            </a:fld>
            <a:endParaRPr lang="en-US" altLang="en-US" sz="1200" smtClean="0"/>
          </a:p>
        </p:txBody>
      </p:sp>
    </p:spTree>
    <p:extLst>
      <p:ext uri="{BB962C8B-B14F-4D97-AF65-F5344CB8AC3E}">
        <p14:creationId xmlns:p14="http://schemas.microsoft.com/office/powerpoint/2010/main" val="947301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A4FEC48-C496-4330-94AC-6C00BFD7E2B8}" type="slidenum">
              <a:rPr lang="en-US" altLang="en-US" sz="1200" smtClean="0"/>
              <a:pPr/>
              <a:t>11</a:t>
            </a:fld>
            <a:endParaRPr lang="en-US" altLang="en-US" sz="1200" smtClean="0"/>
          </a:p>
        </p:txBody>
      </p:sp>
    </p:spTree>
    <p:extLst>
      <p:ext uri="{BB962C8B-B14F-4D97-AF65-F5344CB8AC3E}">
        <p14:creationId xmlns:p14="http://schemas.microsoft.com/office/powerpoint/2010/main" val="2996817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F22D73A-4935-47C4-BB4E-C735027DE871}" type="slidenum">
              <a:rPr lang="en-US" altLang="en-US" sz="1200" smtClean="0"/>
              <a:pPr/>
              <a:t>12</a:t>
            </a:fld>
            <a:endParaRPr lang="en-US" altLang="en-US" sz="1200" smtClean="0"/>
          </a:p>
        </p:txBody>
      </p:sp>
    </p:spTree>
    <p:extLst>
      <p:ext uri="{BB962C8B-B14F-4D97-AF65-F5344CB8AC3E}">
        <p14:creationId xmlns:p14="http://schemas.microsoft.com/office/powerpoint/2010/main" val="3804535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D6446561-EF40-496C-80EF-62A998759204}" type="slidenum">
              <a:rPr lang="en-US" altLang="en-US" sz="1200" smtClean="0"/>
              <a:pPr/>
              <a:t>13</a:t>
            </a:fld>
            <a:endParaRPr lang="en-US" altLang="en-US" sz="1200" smtClean="0"/>
          </a:p>
        </p:txBody>
      </p:sp>
    </p:spTree>
    <p:extLst>
      <p:ext uri="{BB962C8B-B14F-4D97-AF65-F5344CB8AC3E}">
        <p14:creationId xmlns:p14="http://schemas.microsoft.com/office/powerpoint/2010/main" val="3946253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997E7B9C-30F0-4A0B-99D5-5D5448014126}" type="slidenum">
              <a:rPr lang="en-US" altLang="en-US" sz="1200" smtClean="0">
                <a:latin typeface="Comic Sans MS" panose="030F0702030302020204" pitchFamily="66" charset="0"/>
              </a:rPr>
              <a:pPr/>
              <a:t>14</a:t>
            </a:fld>
            <a:endParaRPr lang="en-US" altLang="en-US" sz="1200" smtClean="0">
              <a:latin typeface="Comic Sans MS" panose="030F0702030302020204" pitchFamily="66"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18088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144012-2D8E-4EF4-8E95-8C65335F8D82}" type="datetimeFigureOut">
              <a:rPr lang="en-US" smtClean="0"/>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2972509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144012-2D8E-4EF4-8E95-8C65335F8D82}" type="datetimeFigureOut">
              <a:rPr lang="en-US" smtClean="0"/>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4199891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144012-2D8E-4EF4-8E95-8C65335F8D82}" type="datetimeFigureOut">
              <a:rPr lang="en-US" smtClean="0"/>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2144478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144012-2D8E-4EF4-8E95-8C65335F8D82}" type="datetimeFigureOut">
              <a:rPr lang="en-US" smtClean="0"/>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3759449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144012-2D8E-4EF4-8E95-8C65335F8D82}" type="datetimeFigureOut">
              <a:rPr lang="en-US" smtClean="0"/>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1459844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144012-2D8E-4EF4-8E95-8C65335F8D82}" type="datetimeFigureOut">
              <a:rPr lang="en-US" smtClean="0"/>
              <a:t>3/11/2019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1693538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144012-2D8E-4EF4-8E95-8C65335F8D82}" type="datetimeFigureOut">
              <a:rPr lang="en-US" smtClean="0"/>
              <a:t>3/11/2019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2876185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144012-2D8E-4EF4-8E95-8C65335F8D82}" type="datetimeFigureOut">
              <a:rPr lang="en-US" smtClean="0"/>
              <a:t>3/11/2019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3934071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144012-2D8E-4EF4-8E95-8C65335F8D82}" type="datetimeFigureOut">
              <a:rPr lang="en-US" smtClean="0"/>
              <a:t>3/11/2019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698922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144012-2D8E-4EF4-8E95-8C65335F8D82}" type="datetimeFigureOut">
              <a:rPr lang="en-US" smtClean="0"/>
              <a:t>3/11/2019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1421513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144012-2D8E-4EF4-8E95-8C65335F8D82}" type="datetimeFigureOut">
              <a:rPr lang="en-US" smtClean="0"/>
              <a:t>3/11/2019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B3831-D2C1-4379-873E-934C6E382B92}" type="slidenum">
              <a:rPr lang="en-US" smtClean="0"/>
              <a:t>‹#›</a:t>
            </a:fld>
            <a:endParaRPr lang="en-US"/>
          </a:p>
        </p:txBody>
      </p:sp>
    </p:spTree>
    <p:extLst>
      <p:ext uri="{BB962C8B-B14F-4D97-AF65-F5344CB8AC3E}">
        <p14:creationId xmlns:p14="http://schemas.microsoft.com/office/powerpoint/2010/main" val="2596346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144012-2D8E-4EF4-8E95-8C65335F8D82}" type="datetimeFigureOut">
              <a:rPr lang="en-US" smtClean="0"/>
              <a:t>3/11/2019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3B3831-D2C1-4379-873E-934C6E382B92}" type="slidenum">
              <a:rPr lang="en-US" smtClean="0"/>
              <a:t>‹#›</a:t>
            </a:fld>
            <a:endParaRPr lang="en-US"/>
          </a:p>
        </p:txBody>
      </p:sp>
    </p:spTree>
    <p:extLst>
      <p:ext uri="{BB962C8B-B14F-4D97-AF65-F5344CB8AC3E}">
        <p14:creationId xmlns:p14="http://schemas.microsoft.com/office/powerpoint/2010/main" val="2453311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2209800" y="2743200"/>
            <a:ext cx="7772400" cy="914400"/>
          </a:xfrm>
        </p:spPr>
        <p:txBody>
          <a:bodyPr/>
          <a:lstStyle/>
          <a:p>
            <a:pPr eaLnBrk="1" hangingPunct="1"/>
            <a:r>
              <a:rPr lang="en-US" altLang="en-US" smtClean="0"/>
              <a:t>Air Pollution</a:t>
            </a:r>
          </a:p>
        </p:txBody>
      </p:sp>
    </p:spTree>
    <p:extLst>
      <p:ext uri="{BB962C8B-B14F-4D97-AF65-F5344CB8AC3E}">
        <p14:creationId xmlns:p14="http://schemas.microsoft.com/office/powerpoint/2010/main" val="33490897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843" name="Group 235"/>
          <p:cNvGraphicFramePr>
            <a:graphicFrameLocks noGrp="1"/>
          </p:cNvGraphicFramePr>
          <p:nvPr/>
        </p:nvGraphicFramePr>
        <p:xfrm>
          <a:off x="1828800" y="1371600"/>
          <a:ext cx="8534400" cy="4384684"/>
        </p:xfrm>
        <a:graphic>
          <a:graphicData uri="http://schemas.openxmlformats.org/drawingml/2006/table">
            <a:tbl>
              <a:tblPr/>
              <a:tblGrid>
                <a:gridCol w="1524000"/>
                <a:gridCol w="1905000"/>
                <a:gridCol w="5105400"/>
              </a:tblGrid>
              <a:tr h="514149">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Air Quality</a:t>
                      </a:r>
                      <a:endParaRPr kumimoji="0" lang="en-US" altLang="en-US" sz="1600" b="0" i="0" u="none" strike="noStrike" cap="none" normalizeH="0" baseline="0" dirty="0" smtClean="0">
                        <a:ln>
                          <a:noFill/>
                        </a:ln>
                        <a:solidFill>
                          <a:schemeClr val="tx1"/>
                        </a:solidFill>
                        <a:effectLst/>
                        <a:latin typeface="+mn-lt"/>
                      </a:endParaRPr>
                    </a:p>
                  </a:txBody>
                  <a:tcPr marT="45702" marB="45702"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Air Quality Index</a:t>
                      </a:r>
                      <a:endParaRPr kumimoji="0" lang="en-US" altLang="en-US" sz="1600" b="0" i="0" u="none" strike="noStrike" cap="none" normalizeH="0" baseline="0" dirty="0" smtClean="0">
                        <a:ln>
                          <a:noFill/>
                        </a:ln>
                        <a:solidFill>
                          <a:schemeClr val="tx1"/>
                        </a:solidFill>
                        <a:effectLst/>
                        <a:latin typeface="+mn-lt"/>
                      </a:endParaRPr>
                    </a:p>
                  </a:txBody>
                  <a:tcPr marT="45702" marB="45702"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008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Protect Your Health</a:t>
                      </a:r>
                      <a:endParaRPr kumimoji="0" lang="en-US" altLang="en-US" sz="1600" b="0" i="0" u="none" strike="noStrike" cap="none" normalizeH="0" baseline="0" dirty="0" smtClean="0">
                        <a:ln>
                          <a:noFill/>
                        </a:ln>
                        <a:solidFill>
                          <a:schemeClr val="tx1"/>
                        </a:solidFill>
                        <a:effectLst/>
                        <a:latin typeface="+mn-lt"/>
                      </a:endParaRPr>
                    </a:p>
                  </a:txBody>
                  <a:tcPr marT="45702" marB="45702"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0080"/>
                    </a:solidFill>
                  </a:tcPr>
                </a:tc>
              </a:tr>
              <a:tr h="579082">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FFFFFF"/>
                          </a:solidFill>
                          <a:effectLst/>
                          <a:latin typeface="+mn-lt"/>
                          <a:cs typeface="Times New Roman" panose="02020603050405020304" pitchFamily="18" charset="0"/>
                        </a:rPr>
                        <a:t>Good</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FFFFFF"/>
                          </a:solidFill>
                          <a:effectLst/>
                          <a:latin typeface="+mn-lt"/>
                          <a:cs typeface="Times New Roman" panose="02020603050405020304" pitchFamily="18" charset="0"/>
                        </a:rPr>
                        <a:t>0-50</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80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FFFFFF"/>
                          </a:solidFill>
                          <a:effectLst/>
                          <a:latin typeface="+mn-lt"/>
                          <a:cs typeface="Times New Roman" panose="02020603050405020304" pitchFamily="18" charset="0"/>
                        </a:rPr>
                        <a:t>No health impacts are expected when air quality is in this range. </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008000"/>
                    </a:solidFill>
                  </a:tcPr>
                </a:tc>
              </a:tr>
              <a:tr h="579082">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chemeClr val="tx1"/>
                          </a:solidFill>
                          <a:effectLst/>
                          <a:latin typeface="+mn-lt"/>
                          <a:cs typeface="Times New Roman" panose="02020603050405020304" pitchFamily="18" charset="0"/>
                        </a:rPr>
                        <a:t>Moderate</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chemeClr val="tx1"/>
                          </a:solidFill>
                          <a:effectLst/>
                          <a:latin typeface="+mn-lt"/>
                          <a:cs typeface="Times New Roman" panose="02020603050405020304" pitchFamily="18" charset="0"/>
                        </a:rPr>
                        <a:t>51-100</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chemeClr val="tx1"/>
                          </a:solidFill>
                          <a:effectLst/>
                          <a:latin typeface="+mn-lt"/>
                          <a:cs typeface="Times New Roman" panose="02020603050405020304" pitchFamily="18" charset="0"/>
                        </a:rPr>
                        <a:t>Unusually sensitive people should consider limiting prolonged outdoor exertion.</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FF00"/>
                    </a:solidFill>
                  </a:tcPr>
                </a:tc>
              </a:tr>
              <a:tr h="822921">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mn-lt"/>
                          <a:cs typeface="Times New Roman" panose="02020603050405020304" pitchFamily="18" charset="0"/>
                        </a:rPr>
                        <a:t>Unhealthy for Sensitive Groups</a:t>
                      </a:r>
                      <a:endParaRPr kumimoji="0" lang="en-US" altLang="en-US" sz="1600" b="0" i="0" u="none" strike="noStrike" cap="none" normalizeH="0" baseline="0" dirty="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CC66"/>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chemeClr val="tx1"/>
                          </a:solidFill>
                          <a:effectLst/>
                          <a:latin typeface="+mn-lt"/>
                          <a:cs typeface="Times New Roman" panose="02020603050405020304" pitchFamily="18" charset="0"/>
                        </a:rPr>
                        <a:t>101-150</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CC66"/>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mn-lt"/>
                          <a:cs typeface="Times New Roman" panose="02020603050405020304" pitchFamily="18" charset="0"/>
                        </a:rPr>
                        <a:t>Active children and adults, and people with respiratory disease, such as asthma, should limit prolonged outdoor exertion.</a:t>
                      </a:r>
                      <a:endParaRPr kumimoji="0" lang="en-US" altLang="en-US" sz="1600" b="0" i="0" u="none" strike="noStrike" cap="none" normalizeH="0" baseline="0" dirty="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CC66"/>
                    </a:solidFill>
                  </a:tcPr>
                </a:tc>
              </a:tr>
              <a:tr h="1066522">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Unhealthy</a:t>
                      </a:r>
                      <a:endParaRPr kumimoji="0" lang="en-US" altLang="en-US" sz="1600" b="0" i="0" u="none" strike="noStrike" cap="none" normalizeH="0" baseline="0" dirty="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151-200</a:t>
                      </a:r>
                      <a:endParaRPr kumimoji="0" lang="en-US" altLang="en-US" sz="1600" b="0" i="0" u="none" strike="noStrike" cap="none" normalizeH="0" baseline="0" dirty="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00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Active children and adults, and people with respiratory disease, such as asthma, should limit prolonged outdoor exertion. </a:t>
                      </a:r>
                      <a:endParaRPr kumimoji="0" lang="en-US" altLang="en-US" sz="1600" b="0" i="0" u="none" strike="noStrike" cap="none" normalizeH="0" baseline="0" dirty="0" smtClean="0">
                        <a:ln>
                          <a:noFill/>
                        </a:ln>
                        <a:solidFill>
                          <a:schemeClr val="tx1"/>
                        </a:solidFill>
                        <a:effectLst/>
                        <a:latin typeface="+mn-lt"/>
                      </a:endParaRPr>
                    </a:p>
                  </a:txBody>
                  <a:tcPr marT="45702" marB="45702"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0000"/>
                    </a:solidFill>
                  </a:tcPr>
                </a:tc>
              </a:tr>
              <a:tr h="822921">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Very Unhealthy (Alert)</a:t>
                      </a:r>
                      <a:endParaRPr kumimoji="0" lang="en-US" altLang="en-US" sz="1600" b="0" i="0" u="none" strike="noStrike" cap="none" normalizeH="0" baseline="0" dirty="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smtClean="0">
                          <a:ln>
                            <a:noFill/>
                          </a:ln>
                          <a:solidFill>
                            <a:srgbClr val="FFFFFF"/>
                          </a:solidFill>
                          <a:effectLst/>
                          <a:latin typeface="+mn-lt"/>
                          <a:cs typeface="Times New Roman" panose="02020603050405020304" pitchFamily="18" charset="0"/>
                        </a:rPr>
                        <a:t>201-300</a:t>
                      </a:r>
                      <a:endParaRPr kumimoji="0" lang="en-US" altLang="en-US" sz="1600" b="0" i="0" u="none" strike="noStrike" cap="none" normalizeH="0" baseline="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800000"/>
                    </a:solidFill>
                  </a:tcPr>
                </a:tc>
                <a:tc>
                  <a:txBody>
                    <a:bodyPr/>
                    <a:lstStyle>
                      <a:lvl1pPr>
                        <a:spcBef>
                          <a:spcPct val="20000"/>
                        </a:spcBef>
                        <a:buClr>
                          <a:schemeClr val="hlink"/>
                        </a:buClr>
                        <a:buSzPct val="60000"/>
                        <a:buFont typeface="Wingdings" panose="05000000000000000000" pitchFamily="2" charset="2"/>
                        <a:defRPr sz="2800">
                          <a:solidFill>
                            <a:schemeClr val="tx1"/>
                          </a:solidFill>
                          <a:effectLst>
                            <a:outerShdw blurRad="38100" dist="38100" dir="2700000" algn="tl">
                              <a:srgbClr val="000000"/>
                            </a:outerShdw>
                          </a:effectLst>
                          <a:latin typeface="Verdana" panose="020B0604030504040204" pitchFamily="34" charset="0"/>
                        </a:defRPr>
                      </a:lvl1pPr>
                      <a:lvl2pPr>
                        <a:spcBef>
                          <a:spcPct val="20000"/>
                        </a:spcBef>
                        <a:buClr>
                          <a:schemeClr val="tx1"/>
                        </a:buClr>
                        <a:defRPr sz="2400">
                          <a:solidFill>
                            <a:schemeClr val="tx1"/>
                          </a:solidFill>
                          <a:effectLst>
                            <a:outerShdw blurRad="38100" dist="38100" dir="2700000" algn="tl">
                              <a:srgbClr val="000000"/>
                            </a:outerShdw>
                          </a:effectLst>
                          <a:latin typeface="Verdana" panose="020B0604030504040204" pitchFamily="34" charset="0"/>
                        </a:defRPr>
                      </a:lvl2pPr>
                      <a:lvl3pPr>
                        <a:spcBef>
                          <a:spcPct val="20000"/>
                        </a:spcBef>
                        <a:buClr>
                          <a:schemeClr val="accent2"/>
                        </a:buClr>
                        <a:buSzPct val="60000"/>
                        <a:buFont typeface="Wingdings" panose="05000000000000000000" pitchFamily="2" charset="2"/>
                        <a:defRPr sz="2000">
                          <a:solidFill>
                            <a:schemeClr val="tx1"/>
                          </a:solidFill>
                          <a:effectLst>
                            <a:outerShdw blurRad="38100" dist="38100" dir="2700000" algn="tl">
                              <a:srgbClr val="000000"/>
                            </a:outerShdw>
                          </a:effectLst>
                          <a:latin typeface="Verdana" panose="020B0604030504040204" pitchFamily="34" charset="0"/>
                        </a:defRPr>
                      </a:lvl3pPr>
                      <a:lvl4pPr>
                        <a:spcBef>
                          <a:spcPct val="20000"/>
                        </a:spcBef>
                        <a:buClr>
                          <a:schemeClr val="tx2"/>
                        </a:buClr>
                        <a:defRPr>
                          <a:solidFill>
                            <a:schemeClr val="tx1"/>
                          </a:solidFill>
                          <a:effectLst>
                            <a:outerShdw blurRad="38100" dist="38100" dir="2700000" algn="tl">
                              <a:srgbClr val="000000"/>
                            </a:outerShdw>
                          </a:effectLst>
                          <a:latin typeface="Verdana" panose="020B0604030504040204" pitchFamily="34" charset="0"/>
                        </a:defRPr>
                      </a:lvl4pPr>
                      <a:lvl5pPr>
                        <a:spcBef>
                          <a:spcPct val="20000"/>
                        </a:spcBef>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5pPr>
                      <a:lvl6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6pPr>
                      <a:lvl7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7pPr>
                      <a:lvl8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8pPr>
                      <a:lvl9pPr fontAlgn="base">
                        <a:spcBef>
                          <a:spcPct val="20000"/>
                        </a:spcBef>
                        <a:spcAft>
                          <a:spcPct val="0"/>
                        </a:spcAft>
                        <a:buClr>
                          <a:schemeClr val="folHlink"/>
                        </a:buClr>
                        <a:buSzPct val="60000"/>
                        <a:buFont typeface="Wingdings" panose="05000000000000000000" pitchFamily="2" charset="2"/>
                        <a:defRPr>
                          <a:solidFill>
                            <a:schemeClr val="tx1"/>
                          </a:solidFill>
                          <a:effectLst>
                            <a:outerShdw blurRad="38100" dist="38100" dir="2700000" algn="tl">
                              <a:srgbClr val="000000"/>
                            </a:outerShdw>
                          </a:effectLst>
                          <a:latin typeface="Verdana" panose="020B060403050404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rgbClr val="FFFFFF"/>
                          </a:solidFill>
                          <a:effectLst/>
                          <a:latin typeface="+mn-lt"/>
                          <a:cs typeface="Times New Roman" panose="02020603050405020304" pitchFamily="18" charset="0"/>
                        </a:rPr>
                        <a:t>-do-</a:t>
                      </a:r>
                      <a:endParaRPr kumimoji="0" lang="en-US" altLang="en-US" sz="1600" b="0" i="0" u="none" strike="noStrike" cap="none" normalizeH="0" baseline="0" dirty="0" smtClean="0">
                        <a:ln>
                          <a:noFill/>
                        </a:ln>
                        <a:solidFill>
                          <a:schemeClr val="tx1"/>
                        </a:solidFill>
                        <a:effectLst/>
                        <a:latin typeface="+mn-lt"/>
                      </a:endParaRPr>
                    </a:p>
                  </a:txBody>
                  <a:tcPr marT="45702" marB="45702"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800000"/>
                    </a:solidFill>
                  </a:tcPr>
                </a:tc>
              </a:tr>
            </a:tbl>
          </a:graphicData>
        </a:graphic>
      </p:graphicFrame>
      <p:sp>
        <p:nvSpPr>
          <p:cNvPr id="19488" name="Rectangle 232"/>
          <p:cNvSpPr>
            <a:spLocks noChangeArrowheads="1"/>
          </p:cNvSpPr>
          <p:nvPr/>
        </p:nvSpPr>
        <p:spPr bwMode="auto">
          <a:xfrm>
            <a:off x="1524000" y="5159375"/>
            <a:ext cx="18415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endParaRPr lang="en-US" altLang="en-US" sz="1800"/>
          </a:p>
        </p:txBody>
      </p:sp>
      <p:sp>
        <p:nvSpPr>
          <p:cNvPr id="4" name="Rectangle 2"/>
          <p:cNvSpPr txBox="1">
            <a:spLocks noChangeArrowheads="1"/>
          </p:cNvSpPr>
          <p:nvPr/>
        </p:nvSpPr>
        <p:spPr>
          <a:xfrm>
            <a:off x="1981200" y="228600"/>
            <a:ext cx="8153400" cy="685800"/>
          </a:xfrm>
          <a:prstGeom prst="rect">
            <a:avLst/>
          </a:prstGeom>
        </p:spPr>
        <p:txBody>
          <a:bodyPr/>
          <a:lst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ea typeface="ＭＳ Ｐゴシック" pitchFamily="1" charset="-128"/>
              </a:defRPr>
            </a:lvl2pPr>
            <a:lvl3pPr algn="l" rtl="0" eaLnBrk="0" fontAlgn="base" hangingPunct="0">
              <a:spcBef>
                <a:spcPct val="0"/>
              </a:spcBef>
              <a:spcAft>
                <a:spcPct val="0"/>
              </a:spcAft>
              <a:defRPr sz="3200" b="1">
                <a:solidFill>
                  <a:schemeClr val="bg1"/>
                </a:solidFill>
                <a:latin typeface="Arial" charset="0"/>
                <a:ea typeface="ＭＳ Ｐゴシック" pitchFamily="1" charset="-128"/>
              </a:defRPr>
            </a:lvl3pPr>
            <a:lvl4pPr algn="l" rtl="0" eaLnBrk="0" fontAlgn="base" hangingPunct="0">
              <a:spcBef>
                <a:spcPct val="0"/>
              </a:spcBef>
              <a:spcAft>
                <a:spcPct val="0"/>
              </a:spcAft>
              <a:defRPr sz="3200" b="1">
                <a:solidFill>
                  <a:schemeClr val="bg1"/>
                </a:solidFill>
                <a:latin typeface="Arial" charset="0"/>
                <a:ea typeface="ＭＳ Ｐゴシック" pitchFamily="1" charset="-128"/>
              </a:defRPr>
            </a:lvl4pPr>
            <a:lvl5pPr algn="l" rtl="0" eaLnBrk="0" fontAlgn="base" hangingPunct="0">
              <a:spcBef>
                <a:spcPct val="0"/>
              </a:spcBef>
              <a:spcAft>
                <a:spcPct val="0"/>
              </a:spcAft>
              <a:defRPr sz="3200" b="1">
                <a:solidFill>
                  <a:schemeClr val="bg1"/>
                </a:solidFill>
                <a:latin typeface="Arial" charset="0"/>
                <a:ea typeface="ＭＳ Ｐゴシック" pitchFamily="1" charset="-128"/>
              </a:defRPr>
            </a:lvl5pPr>
            <a:lvl6pPr marL="457200" algn="l" rtl="0" fontAlgn="base">
              <a:spcBef>
                <a:spcPct val="0"/>
              </a:spcBef>
              <a:spcAft>
                <a:spcPct val="0"/>
              </a:spcAft>
              <a:defRPr sz="3200" b="1">
                <a:solidFill>
                  <a:schemeClr val="bg1"/>
                </a:solidFill>
                <a:latin typeface="Arial" charset="0"/>
                <a:ea typeface="ＭＳ Ｐゴシック" pitchFamily="1" charset="-128"/>
              </a:defRPr>
            </a:lvl6pPr>
            <a:lvl7pPr marL="914400" algn="l" rtl="0" fontAlgn="base">
              <a:spcBef>
                <a:spcPct val="0"/>
              </a:spcBef>
              <a:spcAft>
                <a:spcPct val="0"/>
              </a:spcAft>
              <a:defRPr sz="3200" b="1">
                <a:solidFill>
                  <a:schemeClr val="bg1"/>
                </a:solidFill>
                <a:latin typeface="Arial" charset="0"/>
                <a:ea typeface="ＭＳ Ｐゴシック" pitchFamily="1" charset="-128"/>
              </a:defRPr>
            </a:lvl7pPr>
            <a:lvl8pPr marL="1371600" algn="l" rtl="0" fontAlgn="base">
              <a:spcBef>
                <a:spcPct val="0"/>
              </a:spcBef>
              <a:spcAft>
                <a:spcPct val="0"/>
              </a:spcAft>
              <a:defRPr sz="3200" b="1">
                <a:solidFill>
                  <a:schemeClr val="bg1"/>
                </a:solidFill>
                <a:latin typeface="Arial" charset="0"/>
                <a:ea typeface="ＭＳ Ｐゴシック" pitchFamily="1" charset="-128"/>
              </a:defRPr>
            </a:lvl8pPr>
            <a:lvl9pPr marL="1828800" algn="l" rtl="0" fontAlgn="base">
              <a:spcBef>
                <a:spcPct val="0"/>
              </a:spcBef>
              <a:spcAft>
                <a:spcPct val="0"/>
              </a:spcAft>
              <a:defRPr sz="3200" b="1">
                <a:solidFill>
                  <a:schemeClr val="bg1"/>
                </a:solidFill>
                <a:latin typeface="Arial" charset="0"/>
                <a:ea typeface="ＭＳ Ｐゴシック" pitchFamily="1" charset="-128"/>
              </a:defRPr>
            </a:lvl9pPr>
          </a:lstStyle>
          <a:p>
            <a:pPr algn="ctr" eaLnBrk="1" hangingPunct="1">
              <a:defRPr/>
            </a:pPr>
            <a:r>
              <a:rPr lang="en-US" altLang="en-US" kern="0" dirty="0"/>
              <a:t>AQI: Air Quality Index</a:t>
            </a:r>
          </a:p>
        </p:txBody>
      </p:sp>
    </p:spTree>
    <p:extLst>
      <p:ext uri="{BB962C8B-B14F-4D97-AF65-F5344CB8AC3E}">
        <p14:creationId xmlns:p14="http://schemas.microsoft.com/office/powerpoint/2010/main" val="32977063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Impact of Air Pollution</a:t>
            </a:r>
          </a:p>
        </p:txBody>
      </p:sp>
      <p:sp>
        <p:nvSpPr>
          <p:cNvPr id="4" name="Rectangle 3"/>
          <p:cNvSpPr/>
          <p:nvPr/>
        </p:nvSpPr>
        <p:spPr>
          <a:xfrm>
            <a:off x="1524000" y="1371600"/>
            <a:ext cx="9144000" cy="1724025"/>
          </a:xfrm>
          <a:prstGeom prst="rect">
            <a:avLst/>
          </a:prstGeom>
        </p:spPr>
        <p:txBody>
          <a:bodyPr>
            <a:spAutoFit/>
          </a:bodyPr>
          <a:lstStyle/>
          <a:p>
            <a:pPr>
              <a:defRPr/>
            </a:pPr>
            <a:r>
              <a:rPr lang="en-US" altLang="zh-CN" sz="2800" dirty="0">
                <a:solidFill>
                  <a:srgbClr val="1A7016"/>
                </a:solidFill>
              </a:rPr>
              <a:t>The World Health Organization (WHO) estimates</a:t>
            </a:r>
          </a:p>
          <a:p>
            <a:pPr marL="342900" indent="-342900">
              <a:buClr>
                <a:srgbClr val="1F881A"/>
              </a:buClr>
              <a:buFont typeface="Arial" panose="020B0604020202020204" pitchFamily="34" charset="0"/>
              <a:buChar char="•"/>
              <a:defRPr/>
            </a:pPr>
            <a:r>
              <a:rPr lang="en-US" altLang="zh-CN" sz="2600" dirty="0"/>
              <a:t>A billion people live in places where the air is substandard.</a:t>
            </a:r>
          </a:p>
          <a:p>
            <a:pPr marL="342900" indent="-342900">
              <a:buClr>
                <a:srgbClr val="1F881A"/>
              </a:buClr>
              <a:buFont typeface="Arial" panose="020B0604020202020204" pitchFamily="34" charset="0"/>
              <a:buChar char="•"/>
              <a:defRPr/>
            </a:pPr>
            <a:r>
              <a:rPr lang="en-US" altLang="zh-CN" sz="2600" dirty="0"/>
              <a:t>Air pollution kills 8,000 people a day worldwide. </a:t>
            </a:r>
          </a:p>
          <a:p>
            <a:pPr marL="342900" indent="-342900">
              <a:buClr>
                <a:srgbClr val="1F881A"/>
              </a:buClr>
              <a:buFont typeface="Arial" panose="020B0604020202020204" pitchFamily="34" charset="0"/>
              <a:buChar char="•"/>
              <a:defRPr/>
            </a:pPr>
            <a:r>
              <a:rPr lang="en-US" altLang="zh-CN" sz="2600" dirty="0"/>
              <a:t>About 90% of the deaths occur in developing countries.</a:t>
            </a:r>
          </a:p>
        </p:txBody>
      </p:sp>
      <p:sp>
        <p:nvSpPr>
          <p:cNvPr id="5" name="Rectangle 3"/>
          <p:cNvSpPr txBox="1">
            <a:spLocks noChangeArrowheads="1"/>
          </p:cNvSpPr>
          <p:nvPr/>
        </p:nvSpPr>
        <p:spPr bwMode="auto">
          <a:xfrm>
            <a:off x="1981200" y="3352800"/>
            <a:ext cx="8229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marL="0" indent="0" eaLnBrk="1" hangingPunct="1">
              <a:lnSpc>
                <a:spcPct val="90000"/>
              </a:lnSpc>
              <a:buFont typeface="Wingdings" panose="05000000000000000000" pitchFamily="2" charset="2"/>
              <a:buNone/>
              <a:defRPr/>
            </a:pPr>
            <a:r>
              <a:rPr lang="en-US" altLang="en-US" b="1" kern="0" dirty="0">
                <a:solidFill>
                  <a:srgbClr val="1F881A"/>
                </a:solidFill>
              </a:rPr>
              <a:t>Air pollution can cause the following harms</a:t>
            </a:r>
          </a:p>
          <a:p>
            <a:pPr eaLnBrk="1" hangingPunct="1">
              <a:lnSpc>
                <a:spcPct val="90000"/>
              </a:lnSpc>
              <a:buFont typeface="Wingdings" panose="05000000000000000000" pitchFamily="2" charset="2"/>
              <a:buNone/>
              <a:defRPr/>
            </a:pPr>
            <a:endParaRPr lang="en-US" altLang="en-US" b="1" kern="0" dirty="0">
              <a:solidFill>
                <a:srgbClr val="1F881A"/>
              </a:solidFill>
            </a:endParaRPr>
          </a:p>
          <a:p>
            <a:pPr lvl="1" eaLnBrk="1" hangingPunct="1">
              <a:lnSpc>
                <a:spcPct val="90000"/>
              </a:lnSpc>
              <a:defRPr/>
            </a:pPr>
            <a:r>
              <a:rPr lang="en-US" altLang="en-US" kern="0" dirty="0"/>
              <a:t>Teratogenic effects</a:t>
            </a:r>
          </a:p>
          <a:p>
            <a:pPr lvl="1" eaLnBrk="1" hangingPunct="1">
              <a:lnSpc>
                <a:spcPct val="90000"/>
              </a:lnSpc>
              <a:defRPr/>
            </a:pPr>
            <a:r>
              <a:rPr lang="en-US" altLang="en-US" kern="0" dirty="0"/>
              <a:t>Carcinogenic effects</a:t>
            </a:r>
          </a:p>
          <a:p>
            <a:pPr lvl="1" eaLnBrk="1" hangingPunct="1">
              <a:lnSpc>
                <a:spcPct val="90000"/>
              </a:lnSpc>
              <a:defRPr/>
            </a:pPr>
            <a:r>
              <a:rPr lang="en-US" altLang="en-US" kern="0" dirty="0"/>
              <a:t>Mutagenic effects</a:t>
            </a:r>
          </a:p>
          <a:p>
            <a:pPr lvl="1" eaLnBrk="1" hangingPunct="1">
              <a:lnSpc>
                <a:spcPct val="90000"/>
              </a:lnSpc>
              <a:defRPr/>
            </a:pPr>
            <a:r>
              <a:rPr lang="en-US" altLang="en-US" kern="0" dirty="0"/>
              <a:t>Respiratory effects</a:t>
            </a:r>
          </a:p>
        </p:txBody>
      </p:sp>
    </p:spTree>
    <p:extLst>
      <p:ext uri="{BB962C8B-B14F-4D97-AF65-F5344CB8AC3E}">
        <p14:creationId xmlns:p14="http://schemas.microsoft.com/office/powerpoint/2010/main" val="4833563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981200" y="0"/>
            <a:ext cx="8229600" cy="1066800"/>
          </a:xfrm>
        </p:spPr>
        <p:txBody>
          <a:bodyPr>
            <a:normAutofit fontScale="90000"/>
          </a:bodyPr>
          <a:lstStyle/>
          <a:p>
            <a:pPr eaLnBrk="1" hangingPunct="1"/>
            <a:r>
              <a:rPr lang="en-US" altLang="en-US" smtClean="0"/>
              <a:t>Air Pollution Comes from Natural and Human Sources</a:t>
            </a:r>
          </a:p>
        </p:txBody>
      </p:sp>
      <p:sp>
        <p:nvSpPr>
          <p:cNvPr id="25603" name="Rectangle 3"/>
          <p:cNvSpPr>
            <a:spLocks noGrp="1" noChangeArrowheads="1"/>
          </p:cNvSpPr>
          <p:nvPr>
            <p:ph type="body" idx="1"/>
          </p:nvPr>
        </p:nvSpPr>
        <p:spPr>
          <a:xfrm>
            <a:off x="1524000" y="1143000"/>
            <a:ext cx="9144000" cy="2590800"/>
          </a:xfrm>
        </p:spPr>
        <p:txBody>
          <a:bodyPr/>
          <a:lstStyle/>
          <a:p>
            <a:pPr eaLnBrk="1" hangingPunct="1">
              <a:lnSpc>
                <a:spcPct val="90000"/>
              </a:lnSpc>
            </a:pPr>
            <a:r>
              <a:rPr lang="en-US" altLang="en-US" b="1" smtClean="0">
                <a:solidFill>
                  <a:srgbClr val="1F881A"/>
                </a:solidFill>
              </a:rPr>
              <a:t>Natural sources</a:t>
            </a:r>
          </a:p>
          <a:p>
            <a:pPr lvl="1" eaLnBrk="1" hangingPunct="1">
              <a:lnSpc>
                <a:spcPct val="90000"/>
              </a:lnSpc>
            </a:pPr>
            <a:r>
              <a:rPr lang="en-US" altLang="en-US" smtClean="0"/>
              <a:t>Wind blown dust</a:t>
            </a:r>
          </a:p>
          <a:p>
            <a:pPr lvl="1" eaLnBrk="1" hangingPunct="1">
              <a:lnSpc>
                <a:spcPct val="90000"/>
              </a:lnSpc>
            </a:pPr>
            <a:r>
              <a:rPr lang="en-US" altLang="en-US" smtClean="0"/>
              <a:t>Pollen grains</a:t>
            </a:r>
          </a:p>
          <a:p>
            <a:pPr lvl="1" eaLnBrk="1" hangingPunct="1">
              <a:lnSpc>
                <a:spcPct val="90000"/>
              </a:lnSpc>
            </a:pPr>
            <a:r>
              <a:rPr lang="en-US" altLang="en-US" smtClean="0"/>
              <a:t>Salt particles from active oceans</a:t>
            </a:r>
          </a:p>
          <a:p>
            <a:pPr lvl="1" eaLnBrk="1" hangingPunct="1">
              <a:lnSpc>
                <a:spcPct val="90000"/>
              </a:lnSpc>
            </a:pPr>
            <a:r>
              <a:rPr lang="en-US" altLang="en-US" smtClean="0"/>
              <a:t>Pollutants from wildfires and volcanoes</a:t>
            </a:r>
          </a:p>
          <a:p>
            <a:pPr lvl="1" eaLnBrk="1" hangingPunct="1">
              <a:lnSpc>
                <a:spcPct val="90000"/>
              </a:lnSpc>
            </a:pPr>
            <a:r>
              <a:rPr lang="en-US" altLang="en-US" smtClean="0"/>
              <a:t>Volatile organics released by plants</a:t>
            </a:r>
          </a:p>
        </p:txBody>
      </p:sp>
      <p:sp>
        <p:nvSpPr>
          <p:cNvPr id="4" name="Rectangle 3"/>
          <p:cNvSpPr txBox="1">
            <a:spLocks noChangeArrowheads="1"/>
          </p:cNvSpPr>
          <p:nvPr/>
        </p:nvSpPr>
        <p:spPr bwMode="auto">
          <a:xfrm>
            <a:off x="1524000" y="3810000"/>
            <a:ext cx="9144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eaLnBrk="1" hangingPunct="1">
              <a:lnSpc>
                <a:spcPct val="90000"/>
              </a:lnSpc>
              <a:defRPr/>
            </a:pPr>
            <a:r>
              <a:rPr lang="en-US" altLang="en-US" b="1" kern="0" dirty="0">
                <a:solidFill>
                  <a:srgbClr val="1F881A"/>
                </a:solidFill>
              </a:rPr>
              <a:t>Man made sources</a:t>
            </a:r>
          </a:p>
          <a:p>
            <a:pPr lvl="1" eaLnBrk="1" hangingPunct="1">
              <a:lnSpc>
                <a:spcPct val="90000"/>
              </a:lnSpc>
              <a:defRPr/>
            </a:pPr>
            <a:r>
              <a:rPr lang="en-US" altLang="en-US" dirty="0"/>
              <a:t>Anthropogenic sources </a:t>
            </a:r>
            <a:br>
              <a:rPr lang="en-US" altLang="en-US" dirty="0"/>
            </a:br>
            <a:r>
              <a:rPr lang="en-US" altLang="en-US" dirty="0"/>
              <a:t>(all human activity)</a:t>
            </a:r>
          </a:p>
          <a:p>
            <a:pPr lvl="1" eaLnBrk="1" hangingPunct="1">
              <a:lnSpc>
                <a:spcPct val="90000"/>
              </a:lnSpc>
              <a:defRPr/>
            </a:pPr>
            <a:endParaRPr lang="en-US" altLang="en-US" dirty="0"/>
          </a:p>
        </p:txBody>
      </p:sp>
      <p:pic>
        <p:nvPicPr>
          <p:cNvPr id="5" name="Picture 6" descr="figure 20-4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7075" y="4267200"/>
            <a:ext cx="2320925"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24935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60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60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60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60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Air Pollutants</a:t>
            </a:r>
          </a:p>
        </p:txBody>
      </p:sp>
      <p:sp>
        <p:nvSpPr>
          <p:cNvPr id="24579" name="Rectangle 3"/>
          <p:cNvSpPr>
            <a:spLocks noGrp="1" noChangeArrowheads="1"/>
          </p:cNvSpPr>
          <p:nvPr>
            <p:ph type="body" idx="1"/>
          </p:nvPr>
        </p:nvSpPr>
        <p:spPr>
          <a:xfrm>
            <a:off x="1524000" y="1143000"/>
            <a:ext cx="9144000" cy="1752600"/>
          </a:xfrm>
        </p:spPr>
        <p:txBody>
          <a:bodyPr/>
          <a:lstStyle/>
          <a:p>
            <a:pPr marL="0" indent="0" eaLnBrk="1" hangingPunct="1">
              <a:buFont typeface="Wingdings" panose="05000000000000000000" pitchFamily="2" charset="2"/>
              <a:buNone/>
            </a:pPr>
            <a:r>
              <a:rPr lang="en-US" altLang="en-US" sz="2600" smtClean="0"/>
              <a:t>The substances (organic, inorganic, biological or radioactive) released into the atmosphere by natural or human activities in concentrations enough to change the quality of air and to be harmful to life.  </a:t>
            </a:r>
          </a:p>
        </p:txBody>
      </p:sp>
      <p:sp>
        <p:nvSpPr>
          <p:cNvPr id="5" name="Rectangle 4"/>
          <p:cNvSpPr>
            <a:spLocks noChangeArrowheads="1"/>
          </p:cNvSpPr>
          <p:nvPr/>
        </p:nvSpPr>
        <p:spPr bwMode="auto">
          <a:xfrm>
            <a:off x="1676400" y="3125788"/>
            <a:ext cx="8915400" cy="307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2600" b="1">
                <a:solidFill>
                  <a:srgbClr val="00B050"/>
                </a:solidFill>
              </a:rPr>
              <a:t>Types of Air Pollutants:</a:t>
            </a:r>
          </a:p>
          <a:p>
            <a:pPr eaLnBrk="1" hangingPunct="1">
              <a:spcBef>
                <a:spcPct val="0"/>
              </a:spcBef>
              <a:buClrTx/>
              <a:buFontTx/>
              <a:buNone/>
            </a:pPr>
            <a:r>
              <a:rPr lang="en-US" altLang="en-US" sz="2400" b="1"/>
              <a:t>Primary Air Pollutant</a:t>
            </a:r>
          </a:p>
          <a:p>
            <a:pPr eaLnBrk="1" hangingPunct="1">
              <a:spcBef>
                <a:spcPct val="0"/>
              </a:spcBef>
              <a:buClrTx/>
              <a:buFontTx/>
              <a:buNone/>
            </a:pPr>
            <a:r>
              <a:rPr lang="en-US" altLang="en-US" sz="2400"/>
              <a:t>Harmful substance that is emitted directly into the atmosphere (unmodified).</a:t>
            </a:r>
          </a:p>
          <a:p>
            <a:pPr eaLnBrk="1" hangingPunct="1">
              <a:spcBef>
                <a:spcPct val="0"/>
              </a:spcBef>
              <a:buClrTx/>
              <a:buFontTx/>
              <a:buNone/>
            </a:pPr>
            <a:r>
              <a:rPr lang="en-US" altLang="en-US" sz="2400" b="1"/>
              <a:t>Secondary Air Pollutant</a:t>
            </a:r>
          </a:p>
          <a:p>
            <a:pPr eaLnBrk="1" hangingPunct="1">
              <a:spcBef>
                <a:spcPct val="0"/>
              </a:spcBef>
              <a:buClrTx/>
              <a:buFontTx/>
              <a:buNone/>
            </a:pPr>
            <a:r>
              <a:rPr lang="en-US" altLang="en-US" sz="2400"/>
              <a:t>Harmful substance formed in the atmosphere when primary air pollutants react with substances normally found in the atmosphere or with other air pollutants (modified).</a:t>
            </a:r>
          </a:p>
        </p:txBody>
      </p:sp>
    </p:spTree>
    <p:extLst>
      <p:ext uri="{BB962C8B-B14F-4D97-AF65-F5344CB8AC3E}">
        <p14:creationId xmlns:p14="http://schemas.microsoft.com/office/powerpoint/2010/main" val="9658277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descr="figure 2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1113" y="2754313"/>
            <a:ext cx="4930775"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Primary and Secondary Air Pollutants</a:t>
            </a:r>
          </a:p>
        </p:txBody>
      </p:sp>
      <p:pic>
        <p:nvPicPr>
          <p:cNvPr id="26628" name="Picture 10" descr="wildfire-de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143000"/>
            <a:ext cx="2297113"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11" descr="feb04_owen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2386013"/>
            <a:ext cx="2297113" cy="149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4" descr="beij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58200" y="1143000"/>
            <a:ext cx="2228850" cy="128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5" descr="car emissio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8200" y="2438400"/>
            <a:ext cx="2228850"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82122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1" descr="1804_E"/>
          <p:cNvPicPr>
            <a:picLocks noChangeAspect="1" noChangeArrowheads="1"/>
          </p:cNvPicPr>
          <p:nvPr/>
        </p:nvPicPr>
        <p:blipFill>
          <a:blip r:embed="rId2">
            <a:extLst>
              <a:ext uri="{28A0092B-C50C-407E-A947-70E740481C1C}">
                <a14:useLocalDpi xmlns:a14="http://schemas.microsoft.com/office/drawing/2010/main" val="0"/>
              </a:ext>
            </a:extLst>
          </a:blip>
          <a:srcRect b="2679"/>
          <a:stretch>
            <a:fillRect/>
          </a:stretch>
        </p:blipFill>
        <p:spPr bwMode="auto">
          <a:xfrm>
            <a:off x="1612900" y="1406525"/>
            <a:ext cx="8964613"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4"/>
          <p:cNvSpPr>
            <a:spLocks noChangeArrowheads="1"/>
          </p:cNvSpPr>
          <p:nvPr/>
        </p:nvSpPr>
        <p:spPr bwMode="auto">
          <a:xfrm>
            <a:off x="9367838" y="7050088"/>
            <a:ext cx="130016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058" tIns="41029" rIns="82058" bIns="41029"/>
          <a:lstStyle>
            <a:lvl1pPr defTabSz="820738">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defTabSz="820738">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defTabSz="820738">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defTabSz="820738">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defTabSz="820738">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defTabSz="820738"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defTabSz="820738"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defTabSz="820738"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defTabSz="820738"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algn="r">
              <a:spcBef>
                <a:spcPct val="0"/>
              </a:spcBef>
              <a:buClrTx/>
              <a:buFontTx/>
              <a:buNone/>
            </a:pPr>
            <a:r>
              <a:rPr lang="en-US" altLang="en-US" sz="1200" b="1"/>
              <a:t>Fig. 18-4, p. 472</a:t>
            </a:r>
          </a:p>
        </p:txBody>
      </p:sp>
      <p:sp>
        <p:nvSpPr>
          <p:cNvPr id="28676" name="Text Box 5"/>
          <p:cNvSpPr txBox="1">
            <a:spLocks noChangeArrowheads="1"/>
          </p:cNvSpPr>
          <p:nvPr/>
        </p:nvSpPr>
        <p:spPr bwMode="auto">
          <a:xfrm>
            <a:off x="4724400" y="1455738"/>
            <a:ext cx="2265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Primary Pollutants</a:t>
            </a:r>
          </a:p>
        </p:txBody>
      </p:sp>
      <p:sp>
        <p:nvSpPr>
          <p:cNvPr id="28677" name="Text Box 6"/>
          <p:cNvSpPr txBox="1">
            <a:spLocks noChangeArrowheads="1"/>
          </p:cNvSpPr>
          <p:nvPr/>
        </p:nvSpPr>
        <p:spPr bwMode="auto">
          <a:xfrm>
            <a:off x="4964113" y="1912938"/>
            <a:ext cx="5889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CO</a:t>
            </a:r>
          </a:p>
        </p:txBody>
      </p:sp>
      <p:sp>
        <p:nvSpPr>
          <p:cNvPr id="28678" name="Text Box 7"/>
          <p:cNvSpPr txBox="1">
            <a:spLocks noChangeArrowheads="1"/>
          </p:cNvSpPr>
          <p:nvPr/>
        </p:nvSpPr>
        <p:spPr bwMode="auto">
          <a:xfrm>
            <a:off x="5540375" y="1912938"/>
            <a:ext cx="876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CO</a:t>
            </a:r>
            <a:r>
              <a:rPr lang="en-US" altLang="en-US" sz="1800" b="1" baseline="-25000">
                <a:solidFill>
                  <a:srgbClr val="000000"/>
                </a:solidFill>
              </a:rPr>
              <a:t>2</a:t>
            </a:r>
          </a:p>
        </p:txBody>
      </p:sp>
      <p:sp>
        <p:nvSpPr>
          <p:cNvPr id="28679" name="Text Box 8"/>
          <p:cNvSpPr txBox="1">
            <a:spLocks noChangeArrowheads="1"/>
          </p:cNvSpPr>
          <p:nvPr/>
        </p:nvSpPr>
        <p:spPr bwMode="auto">
          <a:xfrm>
            <a:off x="7772400" y="1836738"/>
            <a:ext cx="2540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Secondary Pollutants</a:t>
            </a:r>
          </a:p>
        </p:txBody>
      </p:sp>
      <p:sp>
        <p:nvSpPr>
          <p:cNvPr id="28680" name="Text Box 9"/>
          <p:cNvSpPr txBox="1">
            <a:spLocks noChangeArrowheads="1"/>
          </p:cNvSpPr>
          <p:nvPr/>
        </p:nvSpPr>
        <p:spPr bwMode="auto">
          <a:xfrm>
            <a:off x="4684713" y="2222500"/>
            <a:ext cx="741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SO</a:t>
            </a:r>
            <a:r>
              <a:rPr lang="en-US" altLang="en-US" sz="1800" b="1" baseline="-25000">
                <a:solidFill>
                  <a:srgbClr val="000000"/>
                </a:solidFill>
              </a:rPr>
              <a:t>2</a:t>
            </a:r>
          </a:p>
        </p:txBody>
      </p:sp>
      <p:sp>
        <p:nvSpPr>
          <p:cNvPr id="28681" name="Text Box 10"/>
          <p:cNvSpPr txBox="1">
            <a:spLocks noChangeArrowheads="1"/>
          </p:cNvSpPr>
          <p:nvPr/>
        </p:nvSpPr>
        <p:spPr bwMode="auto">
          <a:xfrm>
            <a:off x="5260975" y="2222500"/>
            <a:ext cx="588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NO</a:t>
            </a:r>
          </a:p>
        </p:txBody>
      </p:sp>
      <p:sp>
        <p:nvSpPr>
          <p:cNvPr id="28682" name="Text Box 11"/>
          <p:cNvSpPr txBox="1">
            <a:spLocks noChangeArrowheads="1"/>
          </p:cNvSpPr>
          <p:nvPr/>
        </p:nvSpPr>
        <p:spPr bwMode="auto">
          <a:xfrm>
            <a:off x="5819775" y="2222500"/>
            <a:ext cx="825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NO</a:t>
            </a:r>
            <a:r>
              <a:rPr lang="en-US" altLang="en-US" sz="1800" b="1" baseline="-25000">
                <a:solidFill>
                  <a:srgbClr val="000000"/>
                </a:solidFill>
              </a:rPr>
              <a:t>2</a:t>
            </a:r>
          </a:p>
        </p:txBody>
      </p:sp>
      <p:sp>
        <p:nvSpPr>
          <p:cNvPr id="28683" name="Text Box 12"/>
          <p:cNvSpPr txBox="1">
            <a:spLocks noChangeArrowheads="1"/>
          </p:cNvSpPr>
          <p:nvPr/>
        </p:nvSpPr>
        <p:spPr bwMode="auto">
          <a:xfrm>
            <a:off x="4629150" y="2482850"/>
            <a:ext cx="2366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Most hydrocarbons</a:t>
            </a:r>
          </a:p>
        </p:txBody>
      </p:sp>
      <p:sp>
        <p:nvSpPr>
          <p:cNvPr id="28684" name="Text Box 13"/>
          <p:cNvSpPr txBox="1">
            <a:spLocks noChangeArrowheads="1"/>
          </p:cNvSpPr>
          <p:nvPr/>
        </p:nvSpPr>
        <p:spPr bwMode="auto">
          <a:xfrm>
            <a:off x="8601075" y="2430463"/>
            <a:ext cx="10429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SO</a:t>
            </a:r>
            <a:r>
              <a:rPr lang="en-US" altLang="en-US" sz="1800" b="1" baseline="-25000">
                <a:solidFill>
                  <a:srgbClr val="000000"/>
                </a:solidFill>
              </a:rPr>
              <a:t>3</a:t>
            </a:r>
          </a:p>
        </p:txBody>
      </p:sp>
      <p:sp>
        <p:nvSpPr>
          <p:cNvPr id="28685" name="Text Box 14"/>
          <p:cNvSpPr txBox="1">
            <a:spLocks noChangeArrowheads="1"/>
          </p:cNvSpPr>
          <p:nvPr/>
        </p:nvSpPr>
        <p:spPr bwMode="auto">
          <a:xfrm>
            <a:off x="4611688" y="2751138"/>
            <a:ext cx="3206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Most suspended particles</a:t>
            </a:r>
          </a:p>
        </p:txBody>
      </p:sp>
      <p:sp>
        <p:nvSpPr>
          <p:cNvPr id="28686" name="Text Box 15"/>
          <p:cNvSpPr txBox="1">
            <a:spLocks noChangeArrowheads="1"/>
          </p:cNvSpPr>
          <p:nvPr/>
        </p:nvSpPr>
        <p:spPr bwMode="auto">
          <a:xfrm>
            <a:off x="8251825" y="2686050"/>
            <a:ext cx="10874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HNO</a:t>
            </a:r>
            <a:r>
              <a:rPr lang="en-US" altLang="en-US" sz="1800" b="1" baseline="-25000">
                <a:solidFill>
                  <a:srgbClr val="000000"/>
                </a:solidFill>
              </a:rPr>
              <a:t>3</a:t>
            </a:r>
          </a:p>
        </p:txBody>
      </p:sp>
      <p:sp>
        <p:nvSpPr>
          <p:cNvPr id="28687" name="Text Box 16"/>
          <p:cNvSpPr txBox="1">
            <a:spLocks noChangeArrowheads="1"/>
          </p:cNvSpPr>
          <p:nvPr/>
        </p:nvSpPr>
        <p:spPr bwMode="auto">
          <a:xfrm>
            <a:off x="8863013" y="2686050"/>
            <a:ext cx="933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H</a:t>
            </a:r>
            <a:r>
              <a:rPr lang="en-US" altLang="en-US" sz="1800" b="1" baseline="-25000">
                <a:solidFill>
                  <a:srgbClr val="000000"/>
                </a:solidFill>
              </a:rPr>
              <a:t>2</a:t>
            </a:r>
            <a:r>
              <a:rPr lang="en-US" altLang="en-US" sz="1800" b="1">
                <a:solidFill>
                  <a:srgbClr val="000000"/>
                </a:solidFill>
              </a:rPr>
              <a:t>SO</a:t>
            </a:r>
            <a:r>
              <a:rPr lang="en-US" altLang="en-US" sz="1800" b="1" baseline="-25000">
                <a:solidFill>
                  <a:srgbClr val="000000"/>
                </a:solidFill>
              </a:rPr>
              <a:t>4</a:t>
            </a:r>
          </a:p>
        </p:txBody>
      </p:sp>
      <p:sp>
        <p:nvSpPr>
          <p:cNvPr id="28688" name="Text Box 17"/>
          <p:cNvSpPr txBox="1">
            <a:spLocks noChangeArrowheads="1"/>
          </p:cNvSpPr>
          <p:nvPr/>
        </p:nvSpPr>
        <p:spPr bwMode="auto">
          <a:xfrm>
            <a:off x="8059738" y="2995613"/>
            <a:ext cx="898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H</a:t>
            </a:r>
            <a:r>
              <a:rPr lang="en-US" altLang="en-US" sz="1800" b="1" baseline="-25000">
                <a:solidFill>
                  <a:srgbClr val="000000"/>
                </a:solidFill>
              </a:rPr>
              <a:t>2</a:t>
            </a:r>
            <a:r>
              <a:rPr lang="en-US" altLang="en-US" sz="1800" b="1">
                <a:solidFill>
                  <a:srgbClr val="000000"/>
                </a:solidFill>
              </a:rPr>
              <a:t>O</a:t>
            </a:r>
            <a:r>
              <a:rPr lang="en-US" altLang="en-US" sz="1800" b="1" baseline="-25000">
                <a:solidFill>
                  <a:srgbClr val="000000"/>
                </a:solidFill>
              </a:rPr>
              <a:t>2</a:t>
            </a:r>
          </a:p>
        </p:txBody>
      </p:sp>
      <p:sp>
        <p:nvSpPr>
          <p:cNvPr id="28689" name="Text Box 18"/>
          <p:cNvSpPr txBox="1">
            <a:spLocks noChangeArrowheads="1"/>
          </p:cNvSpPr>
          <p:nvPr/>
        </p:nvSpPr>
        <p:spPr bwMode="auto">
          <a:xfrm>
            <a:off x="8705850" y="2995613"/>
            <a:ext cx="6334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O</a:t>
            </a:r>
            <a:r>
              <a:rPr lang="en-US" altLang="en-US" sz="1800" b="1" baseline="-25000">
                <a:solidFill>
                  <a:srgbClr val="000000"/>
                </a:solidFill>
              </a:rPr>
              <a:t>3</a:t>
            </a:r>
          </a:p>
        </p:txBody>
      </p:sp>
      <p:sp>
        <p:nvSpPr>
          <p:cNvPr id="28690" name="Text Box 19"/>
          <p:cNvSpPr txBox="1">
            <a:spLocks noChangeArrowheads="1"/>
          </p:cNvSpPr>
          <p:nvPr/>
        </p:nvSpPr>
        <p:spPr bwMode="auto">
          <a:xfrm>
            <a:off x="9142413" y="2995613"/>
            <a:ext cx="855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PANs</a:t>
            </a:r>
          </a:p>
        </p:txBody>
      </p:sp>
      <p:sp>
        <p:nvSpPr>
          <p:cNvPr id="28691" name="Text Box 20"/>
          <p:cNvSpPr txBox="1">
            <a:spLocks noChangeArrowheads="1"/>
          </p:cNvSpPr>
          <p:nvPr/>
        </p:nvSpPr>
        <p:spPr bwMode="auto">
          <a:xfrm>
            <a:off x="1905000" y="3709988"/>
            <a:ext cx="11477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Sources</a:t>
            </a:r>
          </a:p>
        </p:txBody>
      </p:sp>
      <p:sp>
        <p:nvSpPr>
          <p:cNvPr id="28692" name="Text Box 21"/>
          <p:cNvSpPr txBox="1">
            <a:spLocks noChangeArrowheads="1"/>
          </p:cNvSpPr>
          <p:nvPr/>
        </p:nvSpPr>
        <p:spPr bwMode="auto">
          <a:xfrm>
            <a:off x="3429000" y="3709988"/>
            <a:ext cx="10334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Natural</a:t>
            </a:r>
          </a:p>
        </p:txBody>
      </p:sp>
      <p:sp>
        <p:nvSpPr>
          <p:cNvPr id="28693" name="Text Box 22"/>
          <p:cNvSpPr txBox="1">
            <a:spLocks noChangeArrowheads="1"/>
          </p:cNvSpPr>
          <p:nvPr/>
        </p:nvSpPr>
        <p:spPr bwMode="auto">
          <a:xfrm>
            <a:off x="5105400" y="3709988"/>
            <a:ext cx="1363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Stationary</a:t>
            </a:r>
          </a:p>
        </p:txBody>
      </p:sp>
      <p:sp>
        <p:nvSpPr>
          <p:cNvPr id="28694" name="Text Box 23"/>
          <p:cNvSpPr txBox="1">
            <a:spLocks noChangeArrowheads="1"/>
          </p:cNvSpPr>
          <p:nvPr/>
        </p:nvSpPr>
        <p:spPr bwMode="auto">
          <a:xfrm>
            <a:off x="3276600" y="5265738"/>
            <a:ext cx="969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Mobile</a:t>
            </a:r>
          </a:p>
        </p:txBody>
      </p:sp>
      <p:sp>
        <p:nvSpPr>
          <p:cNvPr id="28695" name="Text Box 24"/>
          <p:cNvSpPr txBox="1">
            <a:spLocks noChangeArrowheads="1"/>
          </p:cNvSpPr>
          <p:nvPr/>
        </p:nvSpPr>
        <p:spPr bwMode="auto">
          <a:xfrm>
            <a:off x="7296150" y="3284538"/>
            <a:ext cx="32273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Tx/>
              <a:buFontTx/>
              <a:buNone/>
            </a:pPr>
            <a:r>
              <a:rPr lang="en-US" altLang="en-US" sz="1800" b="1">
                <a:solidFill>
                  <a:srgbClr val="000000"/>
                </a:solidFill>
              </a:rPr>
              <a:t>Most NO</a:t>
            </a:r>
            <a:r>
              <a:rPr lang="en-US" altLang="en-US" sz="1800" b="1" baseline="-25000">
                <a:solidFill>
                  <a:srgbClr val="000000"/>
                </a:solidFill>
              </a:rPr>
              <a:t>3</a:t>
            </a:r>
            <a:r>
              <a:rPr lang="en-US" altLang="en-US" sz="1800" b="1" baseline="30000">
                <a:solidFill>
                  <a:srgbClr val="000000"/>
                </a:solidFill>
              </a:rPr>
              <a:t>−</a:t>
            </a:r>
            <a:r>
              <a:rPr lang="en-US" altLang="en-US" sz="1800" b="1">
                <a:solidFill>
                  <a:srgbClr val="000000"/>
                </a:solidFill>
                <a:cs typeface="Arial" panose="020B0604020202020204" pitchFamily="34" charset="0"/>
              </a:rPr>
              <a:t> and SO</a:t>
            </a:r>
            <a:r>
              <a:rPr lang="en-US" altLang="en-US" sz="1800" b="1" baseline="-25000">
                <a:solidFill>
                  <a:srgbClr val="000000"/>
                </a:solidFill>
                <a:cs typeface="Arial" panose="020B0604020202020204" pitchFamily="34" charset="0"/>
              </a:rPr>
              <a:t>4</a:t>
            </a:r>
            <a:r>
              <a:rPr lang="en-US" altLang="en-US" sz="1800" b="1" baseline="30000">
                <a:solidFill>
                  <a:srgbClr val="000000"/>
                </a:solidFill>
                <a:cs typeface="Arial" panose="020B0604020202020204" pitchFamily="34" charset="0"/>
              </a:rPr>
              <a:t>2</a:t>
            </a:r>
            <a:r>
              <a:rPr lang="en-US" altLang="en-US" sz="1800" b="1" baseline="30000">
                <a:solidFill>
                  <a:srgbClr val="000000"/>
                </a:solidFill>
              </a:rPr>
              <a:t>−</a:t>
            </a:r>
            <a:r>
              <a:rPr lang="en-US" altLang="en-US" sz="1800" b="1">
                <a:solidFill>
                  <a:srgbClr val="000000"/>
                </a:solidFill>
              </a:rPr>
              <a:t> salts</a:t>
            </a:r>
          </a:p>
        </p:txBody>
      </p:sp>
      <p:sp>
        <p:nvSpPr>
          <p:cNvPr id="28696"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Primary and Secondary Air Pollutants</a:t>
            </a:r>
          </a:p>
        </p:txBody>
      </p:sp>
    </p:spTree>
    <p:extLst>
      <p:ext uri="{BB962C8B-B14F-4D97-AF65-F5344CB8AC3E}">
        <p14:creationId xmlns:p14="http://schemas.microsoft.com/office/powerpoint/2010/main" val="22816382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table 20-1"/>
          <p:cNvPicPr>
            <a:picLocks noChangeAspect="1" noChangeArrowheads="1"/>
          </p:cNvPicPr>
          <p:nvPr/>
        </p:nvPicPr>
        <p:blipFill>
          <a:blip r:embed="rId2">
            <a:extLst>
              <a:ext uri="{28A0092B-C50C-407E-A947-70E740481C1C}">
                <a14:useLocalDpi xmlns:a14="http://schemas.microsoft.com/office/drawing/2010/main" val="0"/>
              </a:ext>
            </a:extLst>
          </a:blip>
          <a:srcRect b="7143"/>
          <a:stretch>
            <a:fillRect/>
          </a:stretch>
        </p:blipFill>
        <p:spPr bwMode="auto">
          <a:xfrm>
            <a:off x="2911475" y="1219200"/>
            <a:ext cx="6186488"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Major Air Pollutants</a:t>
            </a:r>
          </a:p>
        </p:txBody>
      </p:sp>
    </p:spTree>
    <p:extLst>
      <p:ext uri="{BB962C8B-B14F-4D97-AF65-F5344CB8AC3E}">
        <p14:creationId xmlns:p14="http://schemas.microsoft.com/office/powerpoint/2010/main" val="32652110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81200" y="0"/>
            <a:ext cx="8229600" cy="1066800"/>
          </a:xfrm>
        </p:spPr>
        <p:txBody>
          <a:bodyPr>
            <a:normAutofit fontScale="90000"/>
          </a:bodyPr>
          <a:lstStyle/>
          <a:p>
            <a:pPr eaLnBrk="1" hangingPunct="1"/>
            <a:r>
              <a:rPr lang="en-US" altLang="en-US" smtClean="0"/>
              <a:t>Chemical Reactions that Form Major Outdoor Air Pollutants</a:t>
            </a:r>
          </a:p>
        </p:txBody>
      </p:sp>
      <p:pic>
        <p:nvPicPr>
          <p:cNvPr id="30723" name="Picture1" descr="18T1"/>
          <p:cNvPicPr>
            <a:picLocks noChangeAspect="1" noChangeArrowheads="1"/>
          </p:cNvPicPr>
          <p:nvPr/>
        </p:nvPicPr>
        <p:blipFill>
          <a:blip r:embed="rId3">
            <a:extLst>
              <a:ext uri="{28A0092B-C50C-407E-A947-70E740481C1C}">
                <a14:useLocalDpi xmlns:a14="http://schemas.microsoft.com/office/drawing/2010/main" val="0"/>
              </a:ext>
            </a:extLst>
          </a:blip>
          <a:srcRect l="2408" t="13799" r="2391" b="3024"/>
          <a:stretch>
            <a:fillRect/>
          </a:stretch>
        </p:blipFill>
        <p:spPr bwMode="auto">
          <a:xfrm>
            <a:off x="1854200" y="1447800"/>
            <a:ext cx="85344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58314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524000" y="1153886"/>
            <a:ext cx="9144000" cy="2743200"/>
          </a:xfrm>
        </p:spPr>
        <p:txBody>
          <a:bodyPr/>
          <a:lstStyle/>
          <a:p>
            <a:pPr lvl="1" eaLnBrk="1" hangingPunct="1"/>
            <a:r>
              <a:rPr lang="en-US" altLang="en-US" smtClean="0"/>
              <a:t>Colourless &amp; odourless gas</a:t>
            </a:r>
          </a:p>
          <a:p>
            <a:pPr lvl="1" eaLnBrk="1" hangingPunct="1"/>
            <a:r>
              <a:rPr lang="en-US" altLang="en-US" smtClean="0"/>
              <a:t>Highly toxic air pollutant</a:t>
            </a:r>
          </a:p>
          <a:p>
            <a:pPr lvl="1" eaLnBrk="1" hangingPunct="1"/>
            <a:r>
              <a:rPr lang="en-US" altLang="en-US" smtClean="0"/>
              <a:t>WHO standard up to 9 ppm</a:t>
            </a:r>
          </a:p>
          <a:p>
            <a:pPr lvl="1" eaLnBrk="1" hangingPunct="1"/>
            <a:r>
              <a:rPr lang="en-US" altLang="en-US" smtClean="0"/>
              <a:t>200 million tones is added into air every year.</a:t>
            </a:r>
          </a:p>
          <a:p>
            <a:pPr lvl="1" eaLnBrk="1" hangingPunct="1"/>
            <a:r>
              <a:rPr lang="en-US" altLang="en-US" smtClean="0"/>
              <a:t>Level maintains by conversion into CO</a:t>
            </a:r>
            <a:r>
              <a:rPr lang="en-US" altLang="en-US" baseline="-25000" smtClean="0"/>
              <a:t>2 </a:t>
            </a:r>
            <a:r>
              <a:rPr lang="en-US" altLang="en-US" smtClean="0"/>
              <a:t>&amp; removal by plants</a:t>
            </a:r>
          </a:p>
          <a:p>
            <a:pPr lvl="1" eaLnBrk="1" hangingPunct="1"/>
            <a:endParaRPr lang="en-US" altLang="en-US" sz="2400" smtClean="0"/>
          </a:p>
          <a:p>
            <a:pPr eaLnBrk="1" hangingPunct="1"/>
            <a:endParaRPr lang="en-US" altLang="en-US" smtClean="0"/>
          </a:p>
          <a:p>
            <a:pPr lvl="1" eaLnBrk="1" hangingPunct="1"/>
            <a:endParaRPr lang="en-US" altLang="en-US" smtClean="0"/>
          </a:p>
        </p:txBody>
      </p:sp>
      <p:sp>
        <p:nvSpPr>
          <p:cNvPr id="32771"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Carbon Monoxide (CO)</a:t>
            </a:r>
          </a:p>
        </p:txBody>
      </p:sp>
      <p:grpSp>
        <p:nvGrpSpPr>
          <p:cNvPr id="8" name="Group 7"/>
          <p:cNvGrpSpPr>
            <a:grpSpLocks/>
          </p:cNvGrpSpPr>
          <p:nvPr/>
        </p:nvGrpSpPr>
        <p:grpSpPr bwMode="auto">
          <a:xfrm>
            <a:off x="1524000" y="3657596"/>
            <a:ext cx="9144000" cy="1905000"/>
            <a:chOff x="0" y="3810000"/>
            <a:chExt cx="9144000" cy="1905000"/>
          </a:xfrm>
        </p:grpSpPr>
        <p:sp>
          <p:nvSpPr>
            <p:cNvPr id="6" name="Rectangle 3"/>
            <p:cNvSpPr txBox="1">
              <a:spLocks noChangeArrowheads="1"/>
            </p:cNvSpPr>
            <p:nvPr/>
          </p:nvSpPr>
          <p:spPr bwMode="auto">
            <a:xfrm>
              <a:off x="0" y="3810000"/>
              <a:ext cx="9144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lvl="1" eaLnBrk="1" hangingPunct="1">
                <a:defRPr/>
              </a:pPr>
              <a:r>
                <a:rPr lang="en-US" altLang="en-US" kern="0" dirty="0"/>
                <a:t>In complete combustion reactions gives CO as end product</a:t>
              </a:r>
            </a:p>
            <a:p>
              <a:pPr lvl="1" eaLnBrk="1" hangingPunct="1">
                <a:defRPr/>
              </a:pPr>
              <a:endParaRPr lang="en-US" altLang="en-US" kern="0" dirty="0"/>
            </a:p>
            <a:p>
              <a:pPr lvl="1" eaLnBrk="1" hangingPunct="1">
                <a:defRPr/>
              </a:pPr>
              <a:endParaRPr lang="en-US" altLang="en-US" kern="0" dirty="0"/>
            </a:p>
            <a:p>
              <a:pPr lvl="1" eaLnBrk="1" hangingPunct="1">
                <a:defRPr/>
              </a:pPr>
              <a:endParaRPr lang="en-US" altLang="en-US" kern="0" dirty="0"/>
            </a:p>
            <a:p>
              <a:pPr lvl="1" eaLnBrk="1" hangingPunct="1">
                <a:defRPr/>
              </a:pPr>
              <a:endParaRPr lang="en-US" altLang="en-US" kern="0" dirty="0"/>
            </a:p>
            <a:p>
              <a:pPr lvl="1" eaLnBrk="1" hangingPunct="1">
                <a:defRPr/>
              </a:pPr>
              <a:endParaRPr lang="en-US" altLang="en-US" sz="2400" kern="0" dirty="0"/>
            </a:p>
            <a:p>
              <a:pPr eaLnBrk="1" hangingPunct="1">
                <a:defRPr/>
              </a:pPr>
              <a:endParaRPr lang="en-US" altLang="en-US" kern="0" dirty="0"/>
            </a:p>
            <a:p>
              <a:pPr lvl="1" eaLnBrk="1" hangingPunct="1">
                <a:defRPr/>
              </a:pPr>
              <a:endParaRPr lang="en-US" altLang="en-US" kern="0" dirty="0"/>
            </a:p>
          </p:txBody>
        </p:sp>
        <p:pic>
          <p:nvPicPr>
            <p:cNvPr id="32777" name="Picture 6"/>
            <p:cNvPicPr>
              <a:picLocks noChangeAspect="1"/>
            </p:cNvPicPr>
            <p:nvPr/>
          </p:nvPicPr>
          <p:blipFill>
            <a:blip r:embed="rId3">
              <a:extLst>
                <a:ext uri="{28A0092B-C50C-407E-A947-70E740481C1C}">
                  <a14:useLocalDpi xmlns:a14="http://schemas.microsoft.com/office/drawing/2010/main" val="0"/>
                </a:ext>
              </a:extLst>
            </a:blip>
            <a:srcRect t="58890" r="49976" b="9450"/>
            <a:stretch>
              <a:fillRect/>
            </a:stretch>
          </p:blipFill>
          <p:spPr bwMode="auto">
            <a:xfrm>
              <a:off x="2663764" y="4223658"/>
              <a:ext cx="3165000" cy="1189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Picture 3"/>
            <p:cNvPicPr>
              <a:picLocks noChangeAspect="1"/>
            </p:cNvPicPr>
            <p:nvPr/>
          </p:nvPicPr>
          <p:blipFill>
            <a:blip r:embed="rId4">
              <a:extLst>
                <a:ext uri="{28A0092B-C50C-407E-A947-70E740481C1C}">
                  <a14:useLocalDpi xmlns:a14="http://schemas.microsoft.com/office/drawing/2010/main" val="0"/>
                </a:ext>
              </a:extLst>
            </a:blip>
            <a:srcRect t="30888" b="13821"/>
            <a:stretch>
              <a:fillRect/>
            </a:stretch>
          </p:blipFill>
          <p:spPr bwMode="auto">
            <a:xfrm>
              <a:off x="2641601" y="5257800"/>
              <a:ext cx="4063999"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Group 10"/>
          <p:cNvGrpSpPr>
            <a:grpSpLocks/>
          </p:cNvGrpSpPr>
          <p:nvPr/>
        </p:nvGrpSpPr>
        <p:grpSpPr bwMode="auto">
          <a:xfrm>
            <a:off x="1625600" y="5607050"/>
            <a:ext cx="9144000" cy="884238"/>
            <a:chOff x="101600" y="5606603"/>
            <a:chExt cx="9144000" cy="885422"/>
          </a:xfrm>
        </p:grpSpPr>
        <p:sp>
          <p:nvSpPr>
            <p:cNvPr id="12" name="Rectangle 3"/>
            <p:cNvSpPr txBox="1">
              <a:spLocks noChangeArrowheads="1"/>
            </p:cNvSpPr>
            <p:nvPr/>
          </p:nvSpPr>
          <p:spPr bwMode="auto">
            <a:xfrm>
              <a:off x="101600" y="5606603"/>
              <a:ext cx="9144000" cy="87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lvl="1" eaLnBrk="1" hangingPunct="1">
                <a:defRPr/>
              </a:pPr>
              <a:r>
                <a:rPr lang="en-US" altLang="en-US" kern="0" dirty="0"/>
                <a:t>At higher temperatures, </a:t>
              </a:r>
              <a:r>
                <a:rPr lang="en-US" altLang="en-US" dirty="0"/>
                <a:t>CO</a:t>
              </a:r>
              <a:r>
                <a:rPr lang="en-US" altLang="en-US" baseline="-25000" dirty="0"/>
                <a:t>2 </a:t>
              </a:r>
              <a:r>
                <a:rPr lang="en-US" altLang="en-US" kern="0" dirty="0"/>
                <a:t>dissociates or reacts with C to form CO also</a:t>
              </a:r>
            </a:p>
            <a:p>
              <a:pPr lvl="1" eaLnBrk="1" hangingPunct="1">
                <a:defRPr/>
              </a:pPr>
              <a:endParaRPr lang="en-US" altLang="en-US" kern="0" dirty="0"/>
            </a:p>
            <a:p>
              <a:pPr lvl="1" eaLnBrk="1" hangingPunct="1">
                <a:defRPr/>
              </a:pPr>
              <a:endParaRPr lang="en-US" altLang="en-US" kern="0" dirty="0"/>
            </a:p>
            <a:p>
              <a:pPr lvl="1" eaLnBrk="1" hangingPunct="1">
                <a:defRPr/>
              </a:pPr>
              <a:endParaRPr lang="en-US" altLang="en-US" sz="2400" kern="0" dirty="0"/>
            </a:p>
            <a:p>
              <a:pPr eaLnBrk="1" hangingPunct="1">
                <a:defRPr/>
              </a:pPr>
              <a:endParaRPr lang="en-US" altLang="en-US" kern="0" dirty="0"/>
            </a:p>
            <a:p>
              <a:pPr lvl="1" eaLnBrk="1" hangingPunct="1">
                <a:defRPr/>
              </a:pPr>
              <a:endParaRPr lang="en-US" altLang="en-US" kern="0" dirty="0"/>
            </a:p>
          </p:txBody>
        </p:sp>
        <p:pic>
          <p:nvPicPr>
            <p:cNvPr id="32775" name="Picture 9"/>
            <p:cNvPicPr>
              <a:picLocks noChangeAspect="1"/>
            </p:cNvPicPr>
            <p:nvPr/>
          </p:nvPicPr>
          <p:blipFill>
            <a:blip r:embed="rId5">
              <a:extLst>
                <a:ext uri="{28A0092B-C50C-407E-A947-70E740481C1C}">
                  <a14:useLocalDpi xmlns:a14="http://schemas.microsoft.com/office/drawing/2010/main" val="0"/>
                </a:ext>
              </a:extLst>
            </a:blip>
            <a:srcRect t="66113" r="23334"/>
            <a:stretch>
              <a:fillRect/>
            </a:stretch>
          </p:blipFill>
          <p:spPr bwMode="auto">
            <a:xfrm>
              <a:off x="3733800" y="6082689"/>
              <a:ext cx="3581400" cy="409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6165145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524000" y="1143000"/>
            <a:ext cx="9144000" cy="2743200"/>
          </a:xfrm>
        </p:spPr>
        <p:txBody>
          <a:bodyPr/>
          <a:lstStyle/>
          <a:p>
            <a:pPr lvl="1" eaLnBrk="1" hangingPunct="1"/>
            <a:r>
              <a:rPr lang="en-US" altLang="en-US" smtClean="0"/>
              <a:t>Atmospheric reactions keep CO low</a:t>
            </a:r>
          </a:p>
          <a:p>
            <a:pPr lvl="2" eaLnBrk="1" hangingPunct="1"/>
            <a:r>
              <a:rPr lang="en-GB" altLang="en-US" sz="2200" smtClean="0"/>
              <a:t>2CO + O</a:t>
            </a:r>
            <a:r>
              <a:rPr lang="en-GB" altLang="en-US" sz="2200" baseline="-25000" smtClean="0"/>
              <a:t>2</a:t>
            </a:r>
            <a:r>
              <a:rPr lang="en-GB" altLang="en-US" sz="2200" smtClean="0"/>
              <a:t> → 2CO</a:t>
            </a:r>
            <a:r>
              <a:rPr lang="en-GB" altLang="en-US" sz="2200" baseline="-25000" smtClean="0"/>
              <a:t>2</a:t>
            </a:r>
            <a:endParaRPr lang="en-US" altLang="en-US" sz="2200" smtClean="0"/>
          </a:p>
          <a:p>
            <a:pPr lvl="1" eaLnBrk="1" hangingPunct="1"/>
            <a:r>
              <a:rPr lang="en-US" altLang="en-US" sz="2400" smtClean="0"/>
              <a:t>Microbial Utilization</a:t>
            </a:r>
          </a:p>
          <a:p>
            <a:pPr lvl="1" eaLnBrk="1" hangingPunct="1"/>
            <a:r>
              <a:rPr lang="en-US" altLang="en-US" sz="2400" smtClean="0"/>
              <a:t>Soil Sink (5 times faster than discharge of CO into air)</a:t>
            </a:r>
          </a:p>
          <a:p>
            <a:pPr lvl="1" eaLnBrk="1" hangingPunct="1"/>
            <a:r>
              <a:rPr lang="en-US" altLang="en-US" sz="2400" smtClean="0"/>
              <a:t>Migration of CO to stratosphere and reactions with OH</a:t>
            </a:r>
          </a:p>
          <a:p>
            <a:pPr lvl="2" eaLnBrk="1" hangingPunct="1"/>
            <a:r>
              <a:rPr lang="en-US" altLang="en-US" sz="2200" smtClean="0"/>
              <a:t>CO + OH→CO</a:t>
            </a:r>
            <a:r>
              <a:rPr lang="en-GB" altLang="en-US" sz="2200" baseline="-25000" smtClean="0"/>
              <a:t>2 </a:t>
            </a:r>
            <a:r>
              <a:rPr lang="en-US" altLang="en-US" sz="2200" smtClean="0"/>
              <a:t>+ H</a:t>
            </a:r>
          </a:p>
          <a:p>
            <a:pPr lvl="1" eaLnBrk="1" hangingPunct="1"/>
            <a:endParaRPr lang="en-US" altLang="en-US" smtClean="0"/>
          </a:p>
          <a:p>
            <a:pPr lvl="1" eaLnBrk="1" hangingPunct="1"/>
            <a:endParaRPr lang="en-US" altLang="en-US" smtClean="0"/>
          </a:p>
        </p:txBody>
      </p:sp>
      <p:sp>
        <p:nvSpPr>
          <p:cNvPr id="34819"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Fate of CO in Nature</a:t>
            </a:r>
          </a:p>
        </p:txBody>
      </p:sp>
    </p:spTree>
    <p:extLst>
      <p:ext uri="{BB962C8B-B14F-4D97-AF65-F5344CB8AC3E}">
        <p14:creationId xmlns:p14="http://schemas.microsoft.com/office/powerpoint/2010/main" val="30031413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867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1447800"/>
            <a:ext cx="9094788" cy="5181600"/>
          </a:xfrm>
        </p:spPr>
        <p:txBody>
          <a:bodyPr/>
          <a:lstStyle/>
          <a:p>
            <a:r>
              <a:rPr lang="en-US" altLang="en-US" smtClean="0"/>
              <a:t>Air is a mixture of various gases that envelops the earth to form the atmosphere.</a:t>
            </a:r>
          </a:p>
          <a:p>
            <a:r>
              <a:rPr lang="en-US" altLang="en-US" smtClean="0"/>
              <a:t>Most of the atmosphere held close to earth because of pull of gravity.</a:t>
            </a:r>
          </a:p>
          <a:p>
            <a:r>
              <a:rPr lang="en-US" altLang="en-US" smtClean="0"/>
              <a:t>Almost 99.99% of atmosphere mass remains within 80 Km of the earth’s surface.</a:t>
            </a:r>
          </a:p>
          <a:p>
            <a:r>
              <a:rPr lang="en-US" altLang="en-US" smtClean="0"/>
              <a:t>The composition of air within 80 Km is remarkably constant.</a:t>
            </a:r>
          </a:p>
          <a:p>
            <a:endParaRPr lang="en-US" altLang="en-US" smtClean="0"/>
          </a:p>
          <a:p>
            <a:endParaRPr lang="en-US" altLang="en-US" smtClean="0"/>
          </a:p>
          <a:p>
            <a:endParaRPr lang="en-US" altLang="en-US" smtClean="0"/>
          </a:p>
        </p:txBody>
      </p:sp>
      <p:sp>
        <p:nvSpPr>
          <p:cNvPr id="4" name="Rectangle 2"/>
          <p:cNvSpPr txBox="1">
            <a:spLocks noChangeArrowheads="1"/>
          </p:cNvSpPr>
          <p:nvPr/>
        </p:nvSpPr>
        <p:spPr bwMode="auto">
          <a:xfrm>
            <a:off x="1981200" y="152400"/>
            <a:ext cx="822960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ea typeface="ＭＳ Ｐゴシック" pitchFamily="1" charset="-128"/>
              </a:defRPr>
            </a:lvl2pPr>
            <a:lvl3pPr algn="l" rtl="0" eaLnBrk="0" fontAlgn="base" hangingPunct="0">
              <a:spcBef>
                <a:spcPct val="0"/>
              </a:spcBef>
              <a:spcAft>
                <a:spcPct val="0"/>
              </a:spcAft>
              <a:defRPr sz="3200" b="1">
                <a:solidFill>
                  <a:schemeClr val="bg1"/>
                </a:solidFill>
                <a:latin typeface="Arial" charset="0"/>
                <a:ea typeface="ＭＳ Ｐゴシック" pitchFamily="1" charset="-128"/>
              </a:defRPr>
            </a:lvl3pPr>
            <a:lvl4pPr algn="l" rtl="0" eaLnBrk="0" fontAlgn="base" hangingPunct="0">
              <a:spcBef>
                <a:spcPct val="0"/>
              </a:spcBef>
              <a:spcAft>
                <a:spcPct val="0"/>
              </a:spcAft>
              <a:defRPr sz="3200" b="1">
                <a:solidFill>
                  <a:schemeClr val="bg1"/>
                </a:solidFill>
                <a:latin typeface="Arial" charset="0"/>
                <a:ea typeface="ＭＳ Ｐゴシック" pitchFamily="1" charset="-128"/>
              </a:defRPr>
            </a:lvl4pPr>
            <a:lvl5pPr algn="l" rtl="0" eaLnBrk="0" fontAlgn="base" hangingPunct="0">
              <a:spcBef>
                <a:spcPct val="0"/>
              </a:spcBef>
              <a:spcAft>
                <a:spcPct val="0"/>
              </a:spcAft>
              <a:defRPr sz="3200" b="1">
                <a:solidFill>
                  <a:schemeClr val="bg1"/>
                </a:solidFill>
                <a:latin typeface="Arial" charset="0"/>
                <a:ea typeface="ＭＳ Ｐゴシック" pitchFamily="1" charset="-128"/>
              </a:defRPr>
            </a:lvl5pPr>
            <a:lvl6pPr marL="457200" algn="l" rtl="0" fontAlgn="base">
              <a:spcBef>
                <a:spcPct val="0"/>
              </a:spcBef>
              <a:spcAft>
                <a:spcPct val="0"/>
              </a:spcAft>
              <a:defRPr sz="3200" b="1">
                <a:solidFill>
                  <a:schemeClr val="bg1"/>
                </a:solidFill>
                <a:latin typeface="Arial" charset="0"/>
                <a:ea typeface="ＭＳ Ｐゴシック" pitchFamily="1" charset="-128"/>
              </a:defRPr>
            </a:lvl6pPr>
            <a:lvl7pPr marL="914400" algn="l" rtl="0" fontAlgn="base">
              <a:spcBef>
                <a:spcPct val="0"/>
              </a:spcBef>
              <a:spcAft>
                <a:spcPct val="0"/>
              </a:spcAft>
              <a:defRPr sz="3200" b="1">
                <a:solidFill>
                  <a:schemeClr val="bg1"/>
                </a:solidFill>
                <a:latin typeface="Arial" charset="0"/>
                <a:ea typeface="ＭＳ Ｐゴシック" pitchFamily="1" charset="-128"/>
              </a:defRPr>
            </a:lvl7pPr>
            <a:lvl8pPr marL="1371600" algn="l" rtl="0" fontAlgn="base">
              <a:spcBef>
                <a:spcPct val="0"/>
              </a:spcBef>
              <a:spcAft>
                <a:spcPct val="0"/>
              </a:spcAft>
              <a:defRPr sz="3200" b="1">
                <a:solidFill>
                  <a:schemeClr val="bg1"/>
                </a:solidFill>
                <a:latin typeface="Arial" charset="0"/>
                <a:ea typeface="ＭＳ Ｐゴシック" pitchFamily="1" charset="-128"/>
              </a:defRPr>
            </a:lvl8pPr>
            <a:lvl9pPr marL="1828800" algn="l" rtl="0" fontAlgn="base">
              <a:spcBef>
                <a:spcPct val="0"/>
              </a:spcBef>
              <a:spcAft>
                <a:spcPct val="0"/>
              </a:spcAft>
              <a:defRPr sz="3200" b="1">
                <a:solidFill>
                  <a:schemeClr val="bg1"/>
                </a:solidFill>
                <a:latin typeface="Arial" charset="0"/>
                <a:ea typeface="ＭＳ Ｐゴシック" pitchFamily="1" charset="-128"/>
              </a:defRPr>
            </a:lvl9pPr>
          </a:lstStyle>
          <a:p>
            <a:pPr algn="ctr" eaLnBrk="1" hangingPunct="1">
              <a:defRPr/>
            </a:pPr>
            <a:r>
              <a:rPr lang="en-US" altLang="en-US" kern="0" dirty="0"/>
              <a:t>Air and Atmosphere</a:t>
            </a:r>
          </a:p>
        </p:txBody>
      </p:sp>
    </p:spTree>
    <p:extLst>
      <p:ext uri="{BB962C8B-B14F-4D97-AF65-F5344CB8AC3E}">
        <p14:creationId xmlns:p14="http://schemas.microsoft.com/office/powerpoint/2010/main" val="39290496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485900" y="1143000"/>
            <a:ext cx="9144000" cy="2743200"/>
          </a:xfrm>
        </p:spPr>
        <p:txBody>
          <a:bodyPr/>
          <a:lstStyle/>
          <a:p>
            <a:pPr marL="457200" lvl="1" indent="0" eaLnBrk="1" hangingPunct="1">
              <a:buFont typeface="Times" panose="02020603050405020304" pitchFamily="18" charset="0"/>
              <a:buNone/>
            </a:pPr>
            <a:r>
              <a:rPr lang="en-US" altLang="en-US" sz="2800" b="1" smtClean="0">
                <a:solidFill>
                  <a:srgbClr val="1F881A"/>
                </a:solidFill>
              </a:rPr>
              <a:t>Natural Source</a:t>
            </a:r>
          </a:p>
          <a:p>
            <a:pPr lvl="2" eaLnBrk="1" hangingPunct="1"/>
            <a:r>
              <a:rPr lang="en-US" altLang="en-US" sz="2600" smtClean="0"/>
              <a:t>Natural source counts 90% of total CO entry</a:t>
            </a:r>
          </a:p>
          <a:p>
            <a:pPr lvl="2" eaLnBrk="1" hangingPunct="1"/>
            <a:r>
              <a:rPr lang="en-US" altLang="en-US" sz="2600" smtClean="0"/>
              <a:t>Volcanic eruptions</a:t>
            </a:r>
          </a:p>
          <a:p>
            <a:pPr lvl="2" eaLnBrk="1" hangingPunct="1"/>
            <a:r>
              <a:rPr lang="en-US" altLang="en-US" sz="2600" smtClean="0"/>
              <a:t>Decomposition of carbon or organic materials</a:t>
            </a:r>
          </a:p>
          <a:p>
            <a:pPr lvl="2" eaLnBrk="1" hangingPunct="1"/>
            <a:r>
              <a:rPr lang="en-US" altLang="en-US" sz="2600" smtClean="0"/>
              <a:t>Oxidation of methane in nature</a:t>
            </a:r>
            <a:endParaRPr lang="en-US" altLang="en-US" smtClean="0"/>
          </a:p>
        </p:txBody>
      </p:sp>
      <p:sp>
        <p:nvSpPr>
          <p:cNvPr id="36867"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Source of CO</a:t>
            </a:r>
          </a:p>
        </p:txBody>
      </p:sp>
      <p:sp>
        <p:nvSpPr>
          <p:cNvPr id="7" name="Rectangle 3"/>
          <p:cNvSpPr txBox="1">
            <a:spLocks noChangeArrowheads="1"/>
          </p:cNvSpPr>
          <p:nvPr/>
        </p:nvSpPr>
        <p:spPr bwMode="auto">
          <a:xfrm>
            <a:off x="1485900" y="3657600"/>
            <a:ext cx="9144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marL="457200" lvl="1" indent="0" eaLnBrk="1" hangingPunct="1">
              <a:buFont typeface="Times" panose="02020603050405020304" pitchFamily="18" charset="0"/>
              <a:buNone/>
              <a:defRPr/>
            </a:pPr>
            <a:r>
              <a:rPr lang="en-US" altLang="en-US" sz="2800" b="1" kern="0" dirty="0">
                <a:solidFill>
                  <a:srgbClr val="1F881A"/>
                </a:solidFill>
              </a:rPr>
              <a:t>Man made Source</a:t>
            </a:r>
          </a:p>
          <a:p>
            <a:pPr lvl="2" eaLnBrk="1" hangingPunct="1">
              <a:defRPr/>
            </a:pPr>
            <a:r>
              <a:rPr lang="en-US" altLang="en-US" sz="2600" kern="0" dirty="0"/>
              <a:t>Incomplete combustion or burning of Carbon products</a:t>
            </a:r>
          </a:p>
          <a:p>
            <a:pPr lvl="2" eaLnBrk="1" hangingPunct="1">
              <a:defRPr/>
            </a:pPr>
            <a:r>
              <a:rPr lang="en-US" altLang="en-US" sz="2600" kern="0" dirty="0"/>
              <a:t>Vehicular CO emissions (60% of total man made)</a:t>
            </a:r>
          </a:p>
          <a:p>
            <a:pPr lvl="2" eaLnBrk="1" hangingPunct="1">
              <a:defRPr/>
            </a:pPr>
            <a:r>
              <a:rPr lang="en-US" altLang="en-US" sz="2600" kern="0" dirty="0"/>
              <a:t>Industrial activities</a:t>
            </a:r>
          </a:p>
          <a:p>
            <a:pPr lvl="2" eaLnBrk="1" hangingPunct="1">
              <a:defRPr/>
            </a:pPr>
            <a:r>
              <a:rPr lang="en-US" altLang="en-US" sz="2600" kern="0" dirty="0"/>
              <a:t>Smoking (400 ppm) </a:t>
            </a:r>
          </a:p>
          <a:p>
            <a:pPr lvl="1" eaLnBrk="1" hangingPunct="1">
              <a:defRPr/>
            </a:pPr>
            <a:endParaRPr lang="en-US" altLang="en-US" kern="0" dirty="0"/>
          </a:p>
        </p:txBody>
      </p:sp>
    </p:spTree>
    <p:extLst>
      <p:ext uri="{BB962C8B-B14F-4D97-AF65-F5344CB8AC3E}">
        <p14:creationId xmlns:p14="http://schemas.microsoft.com/office/powerpoint/2010/main" val="32206462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524000" y="1143000"/>
            <a:ext cx="9144000" cy="5334000"/>
          </a:xfrm>
        </p:spPr>
        <p:txBody>
          <a:bodyPr/>
          <a:lstStyle/>
          <a:p>
            <a:pPr marL="457200" lvl="1" indent="0" eaLnBrk="1" hangingPunct="1">
              <a:buFont typeface="Times" panose="02020603050405020304" pitchFamily="18" charset="0"/>
              <a:buNone/>
            </a:pPr>
            <a:r>
              <a:rPr lang="en-US" altLang="en-US" sz="2400" b="1" smtClean="0">
                <a:solidFill>
                  <a:srgbClr val="1F881A"/>
                </a:solidFill>
              </a:rPr>
              <a:t>Effects on haemoglobin (Asphyxiation)</a:t>
            </a:r>
          </a:p>
          <a:p>
            <a:pPr lvl="2" eaLnBrk="1" hangingPunct="1"/>
            <a:r>
              <a:rPr lang="en-US" altLang="en-US" sz="2600" smtClean="0"/>
              <a:t>Hb performs two way transportation</a:t>
            </a:r>
          </a:p>
          <a:p>
            <a:pPr lvl="2" eaLnBrk="1" hangingPunct="1"/>
            <a:r>
              <a:rPr lang="en-US" altLang="en-US" sz="2600" smtClean="0"/>
              <a:t>Carries Oxygen as </a:t>
            </a:r>
            <a:r>
              <a:rPr lang="en-GB" altLang="en-US" sz="2800" smtClean="0"/>
              <a:t>O</a:t>
            </a:r>
            <a:r>
              <a:rPr lang="en-GB" altLang="en-US" sz="2800" baseline="-25000" smtClean="0"/>
              <a:t>2</a:t>
            </a:r>
            <a:r>
              <a:rPr lang="en-US" altLang="en-US" sz="2600" smtClean="0"/>
              <a:t>Hb from lungs to body cells</a:t>
            </a:r>
          </a:p>
          <a:p>
            <a:pPr lvl="2" eaLnBrk="1" hangingPunct="1"/>
            <a:r>
              <a:rPr lang="en-US" altLang="en-US" sz="2600" smtClean="0"/>
              <a:t>Carries </a:t>
            </a:r>
            <a:r>
              <a:rPr lang="en-GB" altLang="en-US" sz="2800" smtClean="0"/>
              <a:t>CO</a:t>
            </a:r>
            <a:r>
              <a:rPr lang="en-GB" altLang="en-US" sz="2800" baseline="-25000" smtClean="0"/>
              <a:t>2</a:t>
            </a:r>
            <a:r>
              <a:rPr lang="en-US" altLang="en-US" sz="2800" smtClean="0"/>
              <a:t> as </a:t>
            </a:r>
            <a:r>
              <a:rPr lang="en-GB" altLang="en-US" sz="2800" smtClean="0"/>
              <a:t>CO</a:t>
            </a:r>
            <a:r>
              <a:rPr lang="en-GB" altLang="en-US" sz="2800" baseline="-25000" smtClean="0"/>
              <a:t>2</a:t>
            </a:r>
            <a:r>
              <a:rPr lang="en-US" altLang="en-US" sz="2800" smtClean="0"/>
              <a:t>Hb from body cells to lungs</a:t>
            </a:r>
          </a:p>
          <a:p>
            <a:pPr lvl="2" eaLnBrk="1" hangingPunct="1"/>
            <a:r>
              <a:rPr lang="en-US" altLang="en-US" sz="2600" smtClean="0"/>
              <a:t>CO has 210 times more tendency to combine with Hb to make </a:t>
            </a:r>
            <a:r>
              <a:rPr lang="en-GB" altLang="en-US" sz="2800" smtClean="0"/>
              <a:t>CO</a:t>
            </a:r>
            <a:r>
              <a:rPr lang="en-US" altLang="en-US" sz="2800" smtClean="0"/>
              <a:t>Hb</a:t>
            </a:r>
          </a:p>
          <a:p>
            <a:pPr lvl="2" eaLnBrk="1" hangingPunct="1"/>
            <a:r>
              <a:rPr lang="en-US" altLang="en-US" sz="2800" smtClean="0"/>
              <a:t>Reduction in </a:t>
            </a:r>
            <a:r>
              <a:rPr lang="en-GB" altLang="en-US" sz="2800" smtClean="0"/>
              <a:t>O</a:t>
            </a:r>
            <a:r>
              <a:rPr lang="en-GB" altLang="en-US" sz="2800" baseline="-25000" smtClean="0"/>
              <a:t>2</a:t>
            </a:r>
            <a:r>
              <a:rPr lang="en-US" altLang="en-US" sz="2800" smtClean="0"/>
              <a:t> carrying capacity of blood</a:t>
            </a:r>
          </a:p>
          <a:p>
            <a:pPr lvl="2" eaLnBrk="1" hangingPunct="1"/>
            <a:r>
              <a:rPr lang="en-US" altLang="en-US" sz="2600" smtClean="0"/>
              <a:t>Breathing problems</a:t>
            </a:r>
          </a:p>
          <a:p>
            <a:pPr lvl="2" eaLnBrk="1" hangingPunct="1"/>
            <a:endParaRPr lang="en-US" altLang="en-US" sz="2600" smtClean="0"/>
          </a:p>
        </p:txBody>
      </p:sp>
      <p:sp>
        <p:nvSpPr>
          <p:cNvPr id="38915"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Effects of CO Pollution</a:t>
            </a:r>
          </a:p>
        </p:txBody>
      </p:sp>
    </p:spTree>
    <p:extLst>
      <p:ext uri="{BB962C8B-B14F-4D97-AF65-F5344CB8AC3E}">
        <p14:creationId xmlns:p14="http://schemas.microsoft.com/office/powerpoint/2010/main" val="3058879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86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524000" y="1143000"/>
            <a:ext cx="9144000" cy="5334000"/>
          </a:xfrm>
        </p:spPr>
        <p:txBody>
          <a:bodyPr/>
          <a:lstStyle/>
          <a:p>
            <a:pPr marL="457200" lvl="1" indent="0" eaLnBrk="1" hangingPunct="1">
              <a:buFont typeface="Times" panose="02020603050405020304" pitchFamily="18" charset="0"/>
              <a:buNone/>
            </a:pPr>
            <a:r>
              <a:rPr lang="en-US" altLang="en-US" sz="2400" b="1" smtClean="0">
                <a:solidFill>
                  <a:srgbClr val="1F881A"/>
                </a:solidFill>
              </a:rPr>
              <a:t>Breathing Problems</a:t>
            </a:r>
          </a:p>
          <a:p>
            <a:pPr lvl="2" eaLnBrk="1" hangingPunct="1"/>
            <a:r>
              <a:rPr lang="en-GB" altLang="en-US" sz="2800" smtClean="0"/>
              <a:t>2% CO</a:t>
            </a:r>
            <a:r>
              <a:rPr lang="en-US" altLang="en-US" sz="2800" smtClean="0"/>
              <a:t>Hb level in blood is safe</a:t>
            </a:r>
          </a:p>
          <a:p>
            <a:pPr lvl="2" eaLnBrk="1" hangingPunct="1"/>
            <a:r>
              <a:rPr lang="en-US" altLang="en-US" sz="2800" smtClean="0"/>
              <a:t>˃ 2.5% of </a:t>
            </a:r>
            <a:r>
              <a:rPr lang="en-GB" altLang="en-US" sz="2800" smtClean="0"/>
              <a:t>CO</a:t>
            </a:r>
            <a:r>
              <a:rPr lang="en-US" altLang="en-US" sz="2800" smtClean="0"/>
              <a:t>Hb level causes psychomotor dysfunction and visual acuity</a:t>
            </a:r>
          </a:p>
          <a:p>
            <a:pPr lvl="2" eaLnBrk="1" hangingPunct="1"/>
            <a:r>
              <a:rPr lang="en-US" altLang="en-US" sz="2800" smtClean="0"/>
              <a:t>˃ 10% of </a:t>
            </a:r>
            <a:r>
              <a:rPr lang="en-GB" altLang="en-US" sz="2800" smtClean="0"/>
              <a:t>CO</a:t>
            </a:r>
            <a:r>
              <a:rPr lang="en-US" altLang="en-US" sz="2800" smtClean="0"/>
              <a:t>Hb level causes dizziness and headache</a:t>
            </a:r>
          </a:p>
          <a:p>
            <a:pPr lvl="2" eaLnBrk="1" hangingPunct="1"/>
            <a:r>
              <a:rPr lang="en-US" altLang="en-US" sz="2800" smtClean="0"/>
              <a:t>˃ 50% of </a:t>
            </a:r>
            <a:r>
              <a:rPr lang="en-GB" altLang="en-US" sz="2800" smtClean="0"/>
              <a:t>CO</a:t>
            </a:r>
            <a:r>
              <a:rPr lang="en-US" altLang="en-US" sz="2800" smtClean="0"/>
              <a:t>Hb level leads to death</a:t>
            </a:r>
          </a:p>
          <a:p>
            <a:pPr lvl="2" eaLnBrk="1" hangingPunct="1"/>
            <a:r>
              <a:rPr lang="en-US" altLang="en-US" sz="2800" smtClean="0"/>
              <a:t>Myocardial infractions (Heart attacks to CO)</a:t>
            </a:r>
          </a:p>
          <a:p>
            <a:pPr lvl="2" eaLnBrk="1" hangingPunct="1"/>
            <a:endParaRPr lang="en-US" altLang="en-US" sz="2800" smtClean="0"/>
          </a:p>
          <a:p>
            <a:pPr lvl="2" eaLnBrk="1" hangingPunct="1"/>
            <a:endParaRPr lang="en-US" altLang="en-US" sz="2800" smtClean="0"/>
          </a:p>
          <a:p>
            <a:pPr lvl="2" eaLnBrk="1" hangingPunct="1"/>
            <a:endParaRPr lang="en-US" altLang="en-US" sz="2600" smtClean="0"/>
          </a:p>
        </p:txBody>
      </p:sp>
      <p:sp>
        <p:nvSpPr>
          <p:cNvPr id="40963"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Effects of CO Pollution</a:t>
            </a:r>
          </a:p>
        </p:txBody>
      </p:sp>
    </p:spTree>
    <p:extLst>
      <p:ext uri="{BB962C8B-B14F-4D97-AF65-F5344CB8AC3E}">
        <p14:creationId xmlns:p14="http://schemas.microsoft.com/office/powerpoint/2010/main" val="4155128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idx="1"/>
          </p:nvPr>
        </p:nvSpPr>
        <p:spPr>
          <a:xfrm>
            <a:off x="1524000" y="1143000"/>
            <a:ext cx="9144000" cy="3962400"/>
          </a:xfrm>
        </p:spPr>
        <p:txBody>
          <a:bodyPr/>
          <a:lstStyle/>
          <a:p>
            <a:pPr marL="457200" lvl="1" indent="0" eaLnBrk="1" hangingPunct="1">
              <a:buFont typeface="Times" panose="02020603050405020304" pitchFamily="18" charset="0"/>
              <a:buNone/>
            </a:pPr>
            <a:endParaRPr lang="en-US" altLang="en-US" sz="2400" b="1" smtClean="0">
              <a:solidFill>
                <a:srgbClr val="1F881A"/>
              </a:solidFill>
            </a:endParaRPr>
          </a:p>
          <a:p>
            <a:pPr lvl="2" eaLnBrk="1" hangingPunct="1"/>
            <a:r>
              <a:rPr lang="en-GB" altLang="en-US" sz="2800" smtClean="0"/>
              <a:t>CO is not persistent under natural system and non harmful compounds</a:t>
            </a:r>
          </a:p>
          <a:p>
            <a:pPr lvl="2" eaLnBrk="1" hangingPunct="1"/>
            <a:r>
              <a:rPr lang="en-GB" altLang="en-US" sz="2800" smtClean="0"/>
              <a:t>Mild adverse effects are temporary (removable by breathing in clean air)</a:t>
            </a:r>
          </a:p>
          <a:p>
            <a:pPr lvl="2" eaLnBrk="1" hangingPunct="1"/>
            <a:r>
              <a:rPr lang="en-GB" altLang="en-US" sz="2800" smtClean="0"/>
              <a:t>Incomplete combustions should be avoided</a:t>
            </a:r>
          </a:p>
          <a:p>
            <a:pPr lvl="2" eaLnBrk="1" hangingPunct="1"/>
            <a:r>
              <a:rPr lang="en-GB" altLang="en-US" sz="2800" smtClean="0"/>
              <a:t>Good maintenance of traffic vehicles</a:t>
            </a:r>
          </a:p>
          <a:p>
            <a:pPr lvl="2" eaLnBrk="1" hangingPunct="1"/>
            <a:r>
              <a:rPr lang="en-GB" altLang="en-US" sz="2800" smtClean="0"/>
              <a:t>No smoking</a:t>
            </a:r>
          </a:p>
        </p:txBody>
      </p:sp>
      <p:sp>
        <p:nvSpPr>
          <p:cNvPr id="43011"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Control measures for CO Pollution</a:t>
            </a:r>
          </a:p>
        </p:txBody>
      </p:sp>
    </p:spTree>
    <p:extLst>
      <p:ext uri="{BB962C8B-B14F-4D97-AF65-F5344CB8AC3E}">
        <p14:creationId xmlns:p14="http://schemas.microsoft.com/office/powerpoint/2010/main" val="13502357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body" idx="1"/>
          </p:nvPr>
        </p:nvSpPr>
        <p:spPr>
          <a:xfrm>
            <a:off x="571500" y="1143000"/>
            <a:ext cx="3771900" cy="1524000"/>
          </a:xfrm>
        </p:spPr>
        <p:txBody>
          <a:bodyPr/>
          <a:lstStyle/>
          <a:p>
            <a:pPr eaLnBrk="1" hangingPunct="1"/>
            <a:r>
              <a:rPr lang="en-US" altLang="en-US" sz="2400" smtClean="0"/>
              <a:t>Nitrous oxides (N</a:t>
            </a:r>
            <a:r>
              <a:rPr lang="en-US" altLang="en-US" sz="2400" baseline="-25000" smtClean="0"/>
              <a:t>2</a:t>
            </a:r>
            <a:r>
              <a:rPr lang="en-US" altLang="en-US" sz="2400" smtClean="0"/>
              <a:t>O) </a:t>
            </a:r>
          </a:p>
          <a:p>
            <a:pPr eaLnBrk="1" hangingPunct="1"/>
            <a:r>
              <a:rPr lang="en-US" altLang="en-US" sz="2400" smtClean="0"/>
              <a:t>Nitric oxide (NO)</a:t>
            </a:r>
          </a:p>
          <a:p>
            <a:pPr eaLnBrk="1" hangingPunct="1"/>
            <a:r>
              <a:rPr lang="de-DE" altLang="en-US" sz="2400" smtClean="0"/>
              <a:t>Nitrogen dioxide </a:t>
            </a:r>
            <a:r>
              <a:rPr lang="en-US" altLang="en-US" sz="2400" smtClean="0"/>
              <a:t>(NO</a:t>
            </a:r>
            <a:r>
              <a:rPr lang="en-US" altLang="en-US" sz="2400" baseline="-25000" smtClean="0"/>
              <a:t>2</a:t>
            </a:r>
            <a:r>
              <a:rPr lang="en-US" altLang="en-US" sz="2400" smtClean="0"/>
              <a:t>)</a:t>
            </a:r>
          </a:p>
        </p:txBody>
      </p:sp>
      <p:sp>
        <p:nvSpPr>
          <p:cNvPr id="45059" name="Rectangle 2"/>
          <p:cNvSpPr>
            <a:spLocks noGrp="1" noChangeArrowheads="1"/>
          </p:cNvSpPr>
          <p:nvPr>
            <p:ph type="title"/>
          </p:nvPr>
        </p:nvSpPr>
        <p:spPr>
          <a:xfrm>
            <a:off x="2019300" y="152400"/>
            <a:ext cx="8153400" cy="685800"/>
          </a:xfrm>
        </p:spPr>
        <p:txBody>
          <a:bodyPr>
            <a:normAutofit fontScale="90000"/>
          </a:bodyPr>
          <a:lstStyle/>
          <a:p>
            <a:pPr algn="ctr" eaLnBrk="1" hangingPunct="1"/>
            <a:r>
              <a:rPr lang="en-US" altLang="en-US" smtClean="0"/>
              <a:t>Oxides of Nitrogen</a:t>
            </a:r>
          </a:p>
        </p:txBody>
      </p:sp>
      <p:sp>
        <p:nvSpPr>
          <p:cNvPr id="3" name="Rectangle 2"/>
          <p:cNvSpPr/>
          <p:nvPr/>
        </p:nvSpPr>
        <p:spPr>
          <a:xfrm>
            <a:off x="5638800" y="1143000"/>
            <a:ext cx="60960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Clr>
                <a:srgbClr val="1F881A"/>
              </a:buClr>
              <a:buFont typeface="Wingdings" panose="05000000000000000000" pitchFamily="2" charset="2"/>
              <a:buChar char="§"/>
              <a:defRPr/>
            </a:pPr>
            <a:r>
              <a:rPr lang="en-US" altLang="en-US" dirty="0">
                <a:latin typeface="+mn-lt"/>
                <a:ea typeface="+mn-ea"/>
              </a:rPr>
              <a:t>Nitrates (NO</a:t>
            </a:r>
            <a:r>
              <a:rPr lang="en-US" altLang="en-US" baseline="-25000" dirty="0"/>
              <a:t>3</a:t>
            </a:r>
            <a:r>
              <a:rPr lang="en-US" altLang="en-US" dirty="0">
                <a:latin typeface="+mn-lt"/>
                <a:ea typeface="+mn-ea"/>
              </a:rPr>
              <a:t>)</a:t>
            </a:r>
          </a:p>
          <a:p>
            <a:pPr marL="342900" indent="-342900" eaLnBrk="1" hangingPunct="1">
              <a:spcBef>
                <a:spcPct val="20000"/>
              </a:spcBef>
              <a:buClr>
                <a:srgbClr val="1F881A"/>
              </a:buClr>
              <a:buFont typeface="Wingdings" panose="05000000000000000000" pitchFamily="2" charset="2"/>
              <a:buChar char="§"/>
              <a:defRPr/>
            </a:pPr>
            <a:r>
              <a:rPr lang="en-US" altLang="en-US" dirty="0">
                <a:latin typeface="+mn-lt"/>
                <a:ea typeface="+mn-ea"/>
              </a:rPr>
              <a:t>Nitric acid (HNO</a:t>
            </a:r>
            <a:r>
              <a:rPr lang="en-US" altLang="en-US" baseline="-25000" dirty="0"/>
              <a:t>3</a:t>
            </a:r>
            <a:r>
              <a:rPr lang="en-US" altLang="en-US" dirty="0">
                <a:latin typeface="+mn-lt"/>
                <a:ea typeface="+mn-ea"/>
              </a:rPr>
              <a:t>)</a:t>
            </a:r>
            <a:endParaRPr lang="de-DE" altLang="en-US" dirty="0">
              <a:latin typeface="+mn-lt"/>
              <a:ea typeface="+mn-ea"/>
            </a:endParaRPr>
          </a:p>
          <a:p>
            <a:pPr marL="342900" indent="-342900" eaLnBrk="1" hangingPunct="1">
              <a:spcBef>
                <a:spcPct val="20000"/>
              </a:spcBef>
              <a:buClr>
                <a:srgbClr val="1F881A"/>
              </a:buClr>
              <a:buFont typeface="Wingdings" panose="05000000000000000000" pitchFamily="2" charset="2"/>
              <a:buChar char="§"/>
              <a:defRPr/>
            </a:pPr>
            <a:r>
              <a:rPr lang="de-DE" altLang="en-US" dirty="0">
                <a:latin typeface="+mn-lt"/>
                <a:ea typeface="+mn-ea"/>
              </a:rPr>
              <a:t>Ammonia (NH</a:t>
            </a:r>
            <a:r>
              <a:rPr lang="en-US" altLang="en-US" baseline="-25000" dirty="0"/>
              <a:t>3</a:t>
            </a:r>
            <a:r>
              <a:rPr lang="en-US" altLang="en-US" dirty="0">
                <a:latin typeface="+mn-lt"/>
                <a:ea typeface="+mn-ea"/>
              </a:rPr>
              <a:t>)</a:t>
            </a:r>
          </a:p>
        </p:txBody>
      </p:sp>
      <p:sp>
        <p:nvSpPr>
          <p:cNvPr id="4" name="Rectangle 3"/>
          <p:cNvSpPr>
            <a:spLocks noChangeArrowheads="1"/>
          </p:cNvSpPr>
          <p:nvPr/>
        </p:nvSpPr>
        <p:spPr bwMode="auto">
          <a:xfrm>
            <a:off x="152400" y="2584450"/>
            <a:ext cx="944880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de-DE" altLang="en-US" sz="2200"/>
              <a:t>Only first 3 occur in atmosphere</a:t>
            </a:r>
          </a:p>
          <a:p>
            <a:pPr lvl="1" eaLnBrk="1" hangingPunct="1">
              <a:spcBef>
                <a:spcPct val="0"/>
              </a:spcBef>
              <a:buClrTx/>
              <a:buFont typeface="Arial" panose="020B0604020202020204" pitchFamily="34" charset="0"/>
              <a:buChar char="•"/>
            </a:pPr>
            <a:r>
              <a:rPr lang="en-US" altLang="en-US" sz="2200"/>
              <a:t>N</a:t>
            </a:r>
            <a:r>
              <a:rPr lang="en-US" altLang="en-US" sz="2200" baseline="-25000"/>
              <a:t>2</a:t>
            </a:r>
            <a:r>
              <a:rPr lang="en-US" altLang="en-US" sz="2200"/>
              <a:t>O mainly comes from soil bacteria and is the most abundant</a:t>
            </a:r>
          </a:p>
          <a:p>
            <a:pPr lvl="1" eaLnBrk="1" hangingPunct="1">
              <a:spcBef>
                <a:spcPct val="0"/>
              </a:spcBef>
              <a:buClrTx/>
              <a:buFont typeface="Arial" panose="020B0604020202020204" pitchFamily="34" charset="0"/>
              <a:buChar char="•"/>
            </a:pPr>
            <a:r>
              <a:rPr lang="en-US" altLang="en-US" sz="2200"/>
              <a:t>NO a</a:t>
            </a:r>
            <a:r>
              <a:rPr lang="de-DE" altLang="en-US" sz="2200"/>
              <a:t>nd </a:t>
            </a:r>
            <a:r>
              <a:rPr lang="en-US" altLang="en-US" sz="2200"/>
              <a:t>NO</a:t>
            </a:r>
            <a:r>
              <a:rPr lang="en-US" altLang="en-US" sz="2200" baseline="-25000"/>
              <a:t>2 </a:t>
            </a:r>
            <a:r>
              <a:rPr lang="en-US" altLang="en-US" sz="2200"/>
              <a:t>are made from anthropogenic actions </a:t>
            </a:r>
          </a:p>
          <a:p>
            <a:pPr lvl="1" eaLnBrk="1" hangingPunct="1">
              <a:spcBef>
                <a:spcPct val="0"/>
              </a:spcBef>
              <a:buClrTx/>
              <a:buFont typeface="Arial" panose="020B0604020202020204" pitchFamily="34" charset="0"/>
              <a:buChar char="•"/>
            </a:pPr>
            <a:r>
              <a:rPr lang="en-US" altLang="en-US" sz="2200"/>
              <a:t>NO a</a:t>
            </a:r>
            <a:r>
              <a:rPr lang="de-DE" altLang="en-US" sz="2200"/>
              <a:t>nd </a:t>
            </a:r>
            <a:r>
              <a:rPr lang="en-US" altLang="en-US" sz="2200"/>
              <a:t>NO</a:t>
            </a:r>
            <a:r>
              <a:rPr lang="en-US" altLang="en-US" sz="2200" baseline="-25000"/>
              <a:t>2 </a:t>
            </a:r>
            <a:r>
              <a:rPr lang="en-US" altLang="en-US" sz="2200"/>
              <a:t>are air pollutants but NO</a:t>
            </a:r>
            <a:r>
              <a:rPr lang="en-US" altLang="en-US" sz="2200" baseline="-25000"/>
              <a:t>2 </a:t>
            </a:r>
            <a:r>
              <a:rPr lang="en-US" altLang="en-US" sz="2200"/>
              <a:t>is the most toxic to plants</a:t>
            </a:r>
          </a:p>
          <a:p>
            <a:pPr lvl="1" eaLnBrk="1" hangingPunct="1">
              <a:spcBef>
                <a:spcPct val="0"/>
              </a:spcBef>
              <a:buClrTx/>
              <a:buFont typeface="Arial" panose="020B0604020202020204" pitchFamily="34" charset="0"/>
              <a:buChar char="•"/>
            </a:pPr>
            <a:r>
              <a:rPr lang="en-US" altLang="en-US" sz="2200"/>
              <a:t>NO</a:t>
            </a:r>
            <a:r>
              <a:rPr lang="en-US" altLang="en-US" sz="2200" baseline="-25000"/>
              <a:t>2 </a:t>
            </a:r>
            <a:r>
              <a:rPr lang="en-US" altLang="en-US" sz="2200"/>
              <a:t>concentration must be below 0.50 ppm</a:t>
            </a:r>
          </a:p>
          <a:p>
            <a:pPr lvl="1" eaLnBrk="1" hangingPunct="1">
              <a:spcBef>
                <a:spcPct val="0"/>
              </a:spcBef>
              <a:buClrTx/>
              <a:buFont typeface="Arial" panose="020B0604020202020204" pitchFamily="34" charset="0"/>
              <a:buChar char="•"/>
            </a:pPr>
            <a:r>
              <a:rPr lang="de-DE" altLang="en-US" sz="2200"/>
              <a:t>Increasing global use of fertilizers is increasing </a:t>
            </a:r>
            <a:r>
              <a:rPr lang="en-US" altLang="en-US" sz="2000"/>
              <a:t>N</a:t>
            </a:r>
            <a:r>
              <a:rPr lang="en-US" altLang="en-US" sz="2000" baseline="-25000"/>
              <a:t>2</a:t>
            </a:r>
            <a:r>
              <a:rPr lang="en-US" altLang="en-US" sz="2000"/>
              <a:t>O as well</a:t>
            </a:r>
            <a:r>
              <a:rPr lang="de-DE" altLang="en-US" sz="2200"/>
              <a:t> </a:t>
            </a:r>
          </a:p>
          <a:p>
            <a:pPr lvl="1" eaLnBrk="1" hangingPunct="1">
              <a:spcBef>
                <a:spcPct val="0"/>
              </a:spcBef>
              <a:buClrTx/>
              <a:buFont typeface="Arial" panose="020B0604020202020204" pitchFamily="34" charset="0"/>
              <a:buChar char="•"/>
            </a:pPr>
            <a:endParaRPr lang="en-US" altLang="en-US" sz="2200"/>
          </a:p>
        </p:txBody>
      </p:sp>
    </p:spTree>
    <p:extLst>
      <p:ext uri="{BB962C8B-B14F-4D97-AF65-F5344CB8AC3E}">
        <p14:creationId xmlns:p14="http://schemas.microsoft.com/office/powerpoint/2010/main" val="1523640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1"/>
          </p:nvPr>
        </p:nvSpPr>
        <p:spPr>
          <a:xfrm>
            <a:off x="571500" y="1143000"/>
            <a:ext cx="3771900" cy="533400"/>
          </a:xfrm>
        </p:spPr>
        <p:txBody>
          <a:bodyPr/>
          <a:lstStyle/>
          <a:p>
            <a:pPr eaLnBrk="1" hangingPunct="1"/>
            <a:r>
              <a:rPr lang="en-US" altLang="en-US" sz="2400" smtClean="0"/>
              <a:t>Man made sources</a:t>
            </a:r>
          </a:p>
        </p:txBody>
      </p:sp>
      <p:sp>
        <p:nvSpPr>
          <p:cNvPr id="47107" name="Rectangle 2"/>
          <p:cNvSpPr>
            <a:spLocks noGrp="1" noChangeArrowheads="1"/>
          </p:cNvSpPr>
          <p:nvPr>
            <p:ph type="title"/>
          </p:nvPr>
        </p:nvSpPr>
        <p:spPr>
          <a:xfrm>
            <a:off x="2019300" y="152400"/>
            <a:ext cx="8153400" cy="685800"/>
          </a:xfrm>
        </p:spPr>
        <p:txBody>
          <a:bodyPr>
            <a:normAutofit fontScale="90000"/>
          </a:bodyPr>
          <a:lstStyle/>
          <a:p>
            <a:pPr algn="ctr" eaLnBrk="1" hangingPunct="1"/>
            <a:r>
              <a:rPr lang="en-US" altLang="en-US" smtClean="0"/>
              <a:t>Sources of oxides of Nitrogen</a:t>
            </a:r>
          </a:p>
        </p:txBody>
      </p:sp>
      <p:sp>
        <p:nvSpPr>
          <p:cNvPr id="3" name="Rectangle 2"/>
          <p:cNvSpPr/>
          <p:nvPr/>
        </p:nvSpPr>
        <p:spPr>
          <a:xfrm>
            <a:off x="5715000" y="1143000"/>
            <a:ext cx="6096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Clr>
                <a:srgbClr val="1F881A"/>
              </a:buClr>
              <a:buFont typeface="Wingdings" panose="05000000000000000000" pitchFamily="2" charset="2"/>
              <a:buChar char="§"/>
              <a:defRPr/>
            </a:pPr>
            <a:r>
              <a:rPr lang="en-US" altLang="en-US" dirty="0">
                <a:latin typeface="+mn-lt"/>
                <a:ea typeface="+mn-ea"/>
              </a:rPr>
              <a:t>Natural sources</a:t>
            </a:r>
          </a:p>
        </p:txBody>
      </p:sp>
      <p:sp>
        <p:nvSpPr>
          <p:cNvPr id="4" name="Rectangle 3"/>
          <p:cNvSpPr>
            <a:spLocks noChangeArrowheads="1"/>
          </p:cNvSpPr>
          <p:nvPr/>
        </p:nvSpPr>
        <p:spPr bwMode="auto">
          <a:xfrm>
            <a:off x="152400" y="1524000"/>
            <a:ext cx="3962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de-DE" altLang="en-US" sz="2200"/>
              <a:t>Motor vehicle exhust</a:t>
            </a:r>
          </a:p>
          <a:p>
            <a:pPr lvl="1" eaLnBrk="1" hangingPunct="1">
              <a:spcBef>
                <a:spcPct val="0"/>
              </a:spcBef>
              <a:buClrTx/>
              <a:buFont typeface="Arial" panose="020B0604020202020204" pitchFamily="34" charset="0"/>
              <a:buChar char="•"/>
            </a:pPr>
            <a:r>
              <a:rPr lang="de-DE" altLang="en-US" sz="2200"/>
              <a:t>Soft coal burning</a:t>
            </a:r>
          </a:p>
          <a:p>
            <a:pPr lvl="1" eaLnBrk="1" hangingPunct="1">
              <a:spcBef>
                <a:spcPct val="0"/>
              </a:spcBef>
              <a:buClrTx/>
              <a:buFont typeface="Arial" panose="020B0604020202020204" pitchFamily="34" charset="0"/>
              <a:buChar char="•"/>
            </a:pPr>
            <a:r>
              <a:rPr lang="de-DE" altLang="en-US" sz="2200"/>
              <a:t>Acid manufacturing</a:t>
            </a:r>
          </a:p>
          <a:p>
            <a:pPr lvl="1" eaLnBrk="1" hangingPunct="1">
              <a:spcBef>
                <a:spcPct val="0"/>
              </a:spcBef>
              <a:buClrTx/>
              <a:buFont typeface="Arial" panose="020B0604020202020204" pitchFamily="34" charset="0"/>
              <a:buChar char="•"/>
            </a:pPr>
            <a:r>
              <a:rPr lang="de-DE" altLang="en-US" sz="2200"/>
              <a:t>Industrial emmssions</a:t>
            </a:r>
            <a:endParaRPr lang="en-US" altLang="en-US" sz="2200"/>
          </a:p>
        </p:txBody>
      </p:sp>
      <p:sp>
        <p:nvSpPr>
          <p:cNvPr id="6" name="Rectangle 5"/>
          <p:cNvSpPr>
            <a:spLocks noChangeArrowheads="1"/>
          </p:cNvSpPr>
          <p:nvPr/>
        </p:nvSpPr>
        <p:spPr bwMode="auto">
          <a:xfrm>
            <a:off x="5257800" y="1524000"/>
            <a:ext cx="50292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de-DE" altLang="en-US" sz="2200"/>
              <a:t>60% of </a:t>
            </a:r>
            <a:r>
              <a:rPr lang="en-US" altLang="en-US" sz="2000"/>
              <a:t>NO</a:t>
            </a:r>
            <a:r>
              <a:rPr lang="en-US" altLang="en-US" sz="2000" baseline="-25000"/>
              <a:t>x</a:t>
            </a:r>
            <a:r>
              <a:rPr lang="de-DE" altLang="en-US" sz="2200"/>
              <a:t> comes from nature</a:t>
            </a:r>
          </a:p>
          <a:p>
            <a:pPr lvl="1" eaLnBrk="1" hangingPunct="1">
              <a:spcBef>
                <a:spcPct val="0"/>
              </a:spcBef>
              <a:buClrTx/>
              <a:buFont typeface="Arial" panose="020B0604020202020204" pitchFamily="34" charset="0"/>
              <a:buChar char="•"/>
            </a:pPr>
            <a:r>
              <a:rPr lang="de-DE" altLang="en-US" sz="2200"/>
              <a:t>Lightening fixation</a:t>
            </a:r>
          </a:p>
          <a:p>
            <a:pPr lvl="1" eaLnBrk="1" hangingPunct="1">
              <a:spcBef>
                <a:spcPct val="0"/>
              </a:spcBef>
              <a:buClrTx/>
              <a:buFont typeface="Arial" panose="020B0604020202020204" pitchFamily="34" charset="0"/>
              <a:buChar char="•"/>
            </a:pPr>
            <a:r>
              <a:rPr lang="de-DE" altLang="en-US" sz="2200"/>
              <a:t>Soil bacteria fixation</a:t>
            </a:r>
          </a:p>
          <a:p>
            <a:pPr lvl="1" eaLnBrk="1" hangingPunct="1">
              <a:spcBef>
                <a:spcPct val="0"/>
              </a:spcBef>
              <a:buClrTx/>
              <a:buFont typeface="Arial" panose="020B0604020202020204" pitchFamily="34" charset="0"/>
              <a:buChar char="•"/>
            </a:pPr>
            <a:r>
              <a:rPr lang="de-DE" altLang="en-US" sz="2200"/>
              <a:t>Biological activities &amp; reactions</a:t>
            </a:r>
          </a:p>
        </p:txBody>
      </p:sp>
      <p:grpSp>
        <p:nvGrpSpPr>
          <p:cNvPr id="2" name="Group 1"/>
          <p:cNvGrpSpPr>
            <a:grpSpLocks/>
          </p:cNvGrpSpPr>
          <p:nvPr/>
        </p:nvGrpSpPr>
        <p:grpSpPr bwMode="auto">
          <a:xfrm>
            <a:off x="1905000" y="2971800"/>
            <a:ext cx="8153400" cy="3662363"/>
            <a:chOff x="1905000" y="2971800"/>
            <a:chExt cx="8153400" cy="3662363"/>
          </a:xfrm>
        </p:grpSpPr>
        <p:sp>
          <p:nvSpPr>
            <p:cNvPr id="47112" name="Rectangle 6"/>
            <p:cNvSpPr>
              <a:spLocks noChangeArrowheads="1"/>
            </p:cNvSpPr>
            <p:nvPr/>
          </p:nvSpPr>
          <p:spPr bwMode="auto">
            <a:xfrm>
              <a:off x="1905000" y="2971800"/>
              <a:ext cx="81534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257300" indent="-3429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de-DE" altLang="en-US" sz="2000"/>
                <a:t>Lightening fixation (1600 K)</a:t>
              </a:r>
            </a:p>
            <a:p>
              <a:pPr lvl="2" eaLnBrk="1" hangingPunct="1">
                <a:spcBef>
                  <a:spcPct val="0"/>
                </a:spcBef>
                <a:buClrTx/>
                <a:buFont typeface="Arial" panose="020B0604020202020204" pitchFamily="34" charset="0"/>
                <a:buChar char="•"/>
              </a:pPr>
              <a:r>
                <a:rPr lang="en-US" altLang="en-US" sz="2000"/>
                <a:t>N</a:t>
              </a:r>
              <a:r>
                <a:rPr lang="en-US" altLang="en-US" sz="2000" baseline="-25000"/>
                <a:t>2</a:t>
              </a:r>
              <a:r>
                <a:rPr lang="en-US" altLang="en-US" sz="2000"/>
                <a:t> + O</a:t>
              </a:r>
              <a:r>
                <a:rPr lang="en-US" altLang="en-US" sz="2000" baseline="-25000"/>
                <a:t>2                        </a:t>
              </a:r>
              <a:r>
                <a:rPr lang="en-US" altLang="en-US" sz="2000"/>
                <a:t>         2NO</a:t>
              </a:r>
              <a:endParaRPr lang="en-US" altLang="en-US" sz="2000" baseline="-25000"/>
            </a:p>
            <a:p>
              <a:pPr lvl="2" eaLnBrk="1" hangingPunct="1">
                <a:spcBef>
                  <a:spcPct val="0"/>
                </a:spcBef>
                <a:buClrTx/>
                <a:buFont typeface="Arial" panose="020B0604020202020204" pitchFamily="34" charset="0"/>
                <a:buChar char="•"/>
              </a:pPr>
              <a:r>
                <a:rPr lang="en-US" altLang="en-US" sz="2000"/>
                <a:t>2NO + O</a:t>
              </a:r>
              <a:r>
                <a:rPr lang="en-US" altLang="en-US" sz="2000" baseline="-25000"/>
                <a:t>2</a:t>
              </a:r>
              <a:r>
                <a:rPr lang="en-US" altLang="en-US" sz="2000"/>
                <a:t>                      2NO</a:t>
              </a:r>
              <a:r>
                <a:rPr lang="en-US" altLang="en-US" sz="2000" baseline="-25000"/>
                <a:t>2</a:t>
              </a:r>
              <a:endParaRPr lang="de-DE" altLang="en-US" sz="2000"/>
            </a:p>
            <a:p>
              <a:pPr lvl="1" eaLnBrk="1" hangingPunct="1">
                <a:spcBef>
                  <a:spcPct val="0"/>
                </a:spcBef>
                <a:buClrTx/>
                <a:buFont typeface="Arial" panose="020B0604020202020204" pitchFamily="34" charset="0"/>
                <a:buChar char="•"/>
              </a:pPr>
              <a:r>
                <a:rPr lang="en-US" altLang="en-US" sz="2000"/>
                <a:t>NO</a:t>
              </a:r>
              <a:r>
                <a:rPr lang="en-US" altLang="en-US" sz="2000" baseline="-25000"/>
                <a:t>2 </a:t>
              </a:r>
              <a:r>
                <a:rPr lang="de-DE" altLang="en-US" sz="2000"/>
                <a:t>reacts with other compunds to form photochemical smog</a:t>
              </a:r>
              <a:endParaRPr lang="en-US" altLang="en-US" sz="2000" baseline="-25000"/>
            </a:p>
            <a:p>
              <a:pPr lvl="1" eaLnBrk="1" hangingPunct="1">
                <a:spcBef>
                  <a:spcPct val="0"/>
                </a:spcBef>
                <a:buClrTx/>
                <a:buFont typeface="Arial" panose="020B0604020202020204" pitchFamily="34" charset="0"/>
                <a:buChar char="•"/>
              </a:pPr>
              <a:r>
                <a:rPr lang="de-DE" altLang="en-US" sz="2000"/>
                <a:t>Soil bacteria fixation produce N</a:t>
              </a:r>
              <a:r>
                <a:rPr lang="en-US" altLang="en-US" sz="2000" baseline="-25000"/>
                <a:t>2</a:t>
              </a:r>
              <a:r>
                <a:rPr lang="de-DE" altLang="en-US" sz="2000"/>
                <a:t>O whcih reacts with O and O</a:t>
              </a:r>
              <a:r>
                <a:rPr lang="en-US" altLang="en-US" sz="2000" baseline="-25000"/>
                <a:t>3</a:t>
              </a:r>
              <a:endParaRPr lang="de-DE" altLang="en-US" sz="2000"/>
            </a:p>
            <a:p>
              <a:pPr lvl="2" eaLnBrk="1" hangingPunct="1">
                <a:spcBef>
                  <a:spcPct val="0"/>
                </a:spcBef>
                <a:buClrTx/>
                <a:buFont typeface="Arial" panose="020B0604020202020204" pitchFamily="34" charset="0"/>
                <a:buChar char="•"/>
              </a:pPr>
              <a:r>
                <a:rPr lang="de-DE" altLang="en-US" sz="2000"/>
                <a:t>N</a:t>
              </a:r>
              <a:r>
                <a:rPr lang="en-US" altLang="en-US" sz="2000" baseline="-25000"/>
                <a:t>2</a:t>
              </a:r>
              <a:r>
                <a:rPr lang="de-DE" altLang="en-US" sz="2000"/>
                <a:t>O + O                        </a:t>
              </a:r>
              <a:r>
                <a:rPr lang="en-US" altLang="en-US" sz="2000"/>
                <a:t>2NO</a:t>
              </a:r>
              <a:endParaRPr lang="en-US" altLang="en-US" sz="2000" baseline="-25000"/>
            </a:p>
            <a:p>
              <a:pPr lvl="2" eaLnBrk="1" hangingPunct="1">
                <a:spcBef>
                  <a:spcPct val="0"/>
                </a:spcBef>
                <a:buClrTx/>
                <a:buFont typeface="Arial" panose="020B0604020202020204" pitchFamily="34" charset="0"/>
                <a:buChar char="•"/>
              </a:pPr>
              <a:r>
                <a:rPr lang="en-US" altLang="en-US" sz="2000"/>
                <a:t>NO +  O</a:t>
              </a:r>
              <a:r>
                <a:rPr lang="en-US" altLang="en-US" sz="2000" baseline="-25000"/>
                <a:t>3</a:t>
              </a:r>
              <a:r>
                <a:rPr lang="en-US" altLang="en-US" sz="2000"/>
                <a:t>                       NO</a:t>
              </a:r>
              <a:r>
                <a:rPr lang="en-US" altLang="en-US" sz="2000" baseline="-25000"/>
                <a:t>2 </a:t>
              </a:r>
              <a:r>
                <a:rPr lang="en-US" altLang="en-US" sz="2000"/>
                <a:t>+</a:t>
              </a:r>
              <a:r>
                <a:rPr lang="en-US" altLang="en-US" sz="2000" baseline="-25000"/>
                <a:t> </a:t>
              </a:r>
              <a:r>
                <a:rPr lang="en-US" altLang="en-US" sz="2000"/>
                <a:t>O</a:t>
              </a:r>
              <a:r>
                <a:rPr lang="en-US" altLang="en-US" sz="2000" baseline="-25000"/>
                <a:t>2</a:t>
              </a:r>
              <a:endParaRPr lang="de-DE" altLang="en-US" sz="2000"/>
            </a:p>
            <a:p>
              <a:pPr lvl="1" eaLnBrk="1" hangingPunct="1">
                <a:spcBef>
                  <a:spcPct val="0"/>
                </a:spcBef>
                <a:buClrTx/>
                <a:buFont typeface="Arial" panose="020B0604020202020204" pitchFamily="34" charset="0"/>
                <a:buChar char="•"/>
              </a:pPr>
              <a:r>
                <a:rPr lang="de-DE" altLang="en-US" sz="2000"/>
                <a:t>Biological activities &amp; reactions from</a:t>
              </a:r>
            </a:p>
            <a:p>
              <a:pPr lvl="2" eaLnBrk="1" hangingPunct="1">
                <a:spcBef>
                  <a:spcPct val="0"/>
                </a:spcBef>
                <a:buClrTx/>
                <a:buFont typeface="Arial" panose="020B0604020202020204" pitchFamily="34" charset="0"/>
                <a:buChar char="•"/>
              </a:pPr>
              <a:r>
                <a:rPr lang="de-DE" altLang="en-US" sz="1800"/>
                <a:t>Nitrates	</a:t>
              </a:r>
            </a:p>
            <a:p>
              <a:pPr lvl="2" eaLnBrk="1" hangingPunct="1">
                <a:spcBef>
                  <a:spcPct val="0"/>
                </a:spcBef>
                <a:buClrTx/>
                <a:buFont typeface="Arial" panose="020B0604020202020204" pitchFamily="34" charset="0"/>
                <a:buChar char="•"/>
              </a:pPr>
              <a:r>
                <a:rPr lang="de-DE" altLang="en-US" sz="1800"/>
                <a:t>Nitrites</a:t>
              </a:r>
            </a:p>
            <a:p>
              <a:pPr lvl="2" eaLnBrk="1" hangingPunct="1">
                <a:spcBef>
                  <a:spcPct val="0"/>
                </a:spcBef>
                <a:buClrTx/>
                <a:buFont typeface="Arial" panose="020B0604020202020204" pitchFamily="34" charset="0"/>
                <a:buChar char="•"/>
              </a:pPr>
              <a:r>
                <a:rPr lang="de-DE" altLang="en-US" sz="1800"/>
                <a:t>Electronic storms</a:t>
              </a:r>
            </a:p>
            <a:p>
              <a:pPr lvl="2" eaLnBrk="1" hangingPunct="1">
                <a:spcBef>
                  <a:spcPct val="0"/>
                </a:spcBef>
                <a:buClrTx/>
                <a:buFont typeface="Arial" panose="020B0604020202020204" pitchFamily="34" charset="0"/>
                <a:buChar char="•"/>
              </a:pPr>
              <a:r>
                <a:rPr lang="de-DE" altLang="en-US" sz="1800"/>
                <a:t>Chemical conversions of ammonia</a:t>
              </a:r>
            </a:p>
          </p:txBody>
        </p:sp>
        <p:cxnSp>
          <p:nvCxnSpPr>
            <p:cNvPr id="8" name="Straight Arrow Connector 7"/>
            <p:cNvCxnSpPr/>
            <p:nvPr/>
          </p:nvCxnSpPr>
          <p:spPr bwMode="auto">
            <a:xfrm>
              <a:off x="4419600" y="3479800"/>
              <a:ext cx="1371600" cy="0"/>
            </a:xfrm>
            <a:prstGeom prst="straightConnector1">
              <a:avLst/>
            </a:prstGeom>
            <a:ln>
              <a:headEnd type="none" w="med" len="med"/>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bwMode="auto">
            <a:xfrm>
              <a:off x="4419600" y="3798888"/>
              <a:ext cx="1371600" cy="0"/>
            </a:xfrm>
            <a:prstGeom prst="straightConnector1">
              <a:avLst/>
            </a:prstGeom>
            <a:ln>
              <a:headEnd type="none" w="med" len="med"/>
              <a:tailEnd type="triangle"/>
            </a:ln>
          </p:spPr>
          <p:style>
            <a:lnRef idx="2">
              <a:schemeClr val="dk1"/>
            </a:lnRef>
            <a:fillRef idx="0">
              <a:schemeClr val="dk1"/>
            </a:fillRef>
            <a:effectRef idx="1">
              <a:schemeClr val="dk1"/>
            </a:effectRef>
            <a:fontRef idx="minor">
              <a:schemeClr val="tx1"/>
            </a:fontRef>
          </p:style>
        </p:cxnSp>
        <p:cxnSp>
          <p:nvCxnSpPr>
            <p:cNvPr id="11" name="Straight Arrow Connector 10"/>
            <p:cNvCxnSpPr/>
            <p:nvPr/>
          </p:nvCxnSpPr>
          <p:spPr bwMode="auto">
            <a:xfrm>
              <a:off x="4419600" y="4699000"/>
              <a:ext cx="1371600" cy="0"/>
            </a:xfrm>
            <a:prstGeom prst="straightConnector1">
              <a:avLst/>
            </a:prstGeom>
            <a:ln>
              <a:headEnd type="none" w="med" len="med"/>
              <a:tailEnd type="triangle"/>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bwMode="auto">
            <a:xfrm>
              <a:off x="4419600" y="4991100"/>
              <a:ext cx="1371600" cy="0"/>
            </a:xfrm>
            <a:prstGeom prst="straightConnector1">
              <a:avLst/>
            </a:prstGeom>
            <a:ln>
              <a:headEnd type="none" w="med" len="med"/>
              <a:tailEnd type="triangle"/>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3940427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019300" y="152400"/>
            <a:ext cx="8153400" cy="685800"/>
          </a:xfrm>
        </p:spPr>
        <p:txBody>
          <a:bodyPr>
            <a:normAutofit fontScale="90000"/>
          </a:bodyPr>
          <a:lstStyle/>
          <a:p>
            <a:pPr algn="ctr" eaLnBrk="1" hangingPunct="1"/>
            <a:r>
              <a:rPr lang="en-US" altLang="en-US" smtClean="0"/>
              <a:t>Effects of oxides of Nitrogen</a:t>
            </a:r>
          </a:p>
        </p:txBody>
      </p:sp>
      <p:sp>
        <p:nvSpPr>
          <p:cNvPr id="4" name="Rectangle 3"/>
          <p:cNvSpPr>
            <a:spLocks noChangeArrowheads="1"/>
          </p:cNvSpPr>
          <p:nvPr/>
        </p:nvSpPr>
        <p:spPr bwMode="auto">
          <a:xfrm>
            <a:off x="0" y="1143000"/>
            <a:ext cx="121920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257300" indent="-3429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en-US" altLang="en-US" sz="2200"/>
              <a:t>N</a:t>
            </a:r>
            <a:r>
              <a:rPr lang="en-US" altLang="en-US" sz="2200" baseline="-25000"/>
              <a:t>2</a:t>
            </a:r>
            <a:r>
              <a:rPr lang="en-US" altLang="en-US" sz="2200"/>
              <a:t>O is an oxidizing agent and form nitrates and nitrites.</a:t>
            </a:r>
          </a:p>
          <a:p>
            <a:pPr lvl="1" eaLnBrk="1" hangingPunct="1">
              <a:spcBef>
                <a:spcPct val="0"/>
              </a:spcBef>
              <a:buClrTx/>
              <a:buFont typeface="Arial" panose="020B0604020202020204" pitchFamily="34" charset="0"/>
              <a:buChar char="•"/>
            </a:pPr>
            <a:r>
              <a:rPr lang="en-US" altLang="en-US" sz="2200"/>
              <a:t>Nitrates and nitrites convert into nitric acid in the presence of moisture and O</a:t>
            </a:r>
            <a:r>
              <a:rPr lang="en-US" altLang="en-US" sz="2200" baseline="-25000"/>
              <a:t>2 </a:t>
            </a:r>
            <a:r>
              <a:rPr lang="en-US" altLang="en-US" sz="2200"/>
              <a:t>resulted into acid rains which cause.</a:t>
            </a:r>
          </a:p>
          <a:p>
            <a:pPr lvl="2" eaLnBrk="1" hangingPunct="1">
              <a:spcBef>
                <a:spcPct val="0"/>
              </a:spcBef>
              <a:buClrTx/>
              <a:buFont typeface="Arial" panose="020B0604020202020204" pitchFamily="34" charset="0"/>
              <a:buChar char="•"/>
            </a:pPr>
            <a:r>
              <a:rPr lang="de-DE" altLang="en-US" sz="2200"/>
              <a:t>Many diseases like skin and eye irritations.</a:t>
            </a:r>
          </a:p>
          <a:p>
            <a:pPr lvl="2" eaLnBrk="1" hangingPunct="1">
              <a:spcBef>
                <a:spcPct val="0"/>
              </a:spcBef>
              <a:buClrTx/>
              <a:buFont typeface="Arial" panose="020B0604020202020204" pitchFamily="34" charset="0"/>
              <a:buChar char="•"/>
            </a:pPr>
            <a:r>
              <a:rPr lang="de-DE" altLang="en-US" sz="2200"/>
              <a:t>Metal corrosions</a:t>
            </a:r>
          </a:p>
          <a:p>
            <a:pPr lvl="2" eaLnBrk="1" hangingPunct="1">
              <a:spcBef>
                <a:spcPct val="0"/>
              </a:spcBef>
              <a:buClrTx/>
              <a:buFont typeface="Arial" panose="020B0604020202020204" pitchFamily="34" charset="0"/>
              <a:buChar char="•"/>
            </a:pPr>
            <a:r>
              <a:rPr lang="de-DE" altLang="en-US" sz="2200"/>
              <a:t>Photochemical smog by reacting with hydrocarbos leads to heart and lung problems</a:t>
            </a:r>
          </a:p>
          <a:p>
            <a:pPr lvl="1" eaLnBrk="1" hangingPunct="1">
              <a:spcBef>
                <a:spcPct val="0"/>
              </a:spcBef>
              <a:buClrTx/>
              <a:buFont typeface="Arial" panose="020B0604020202020204" pitchFamily="34" charset="0"/>
              <a:buChar char="•"/>
            </a:pPr>
            <a:r>
              <a:rPr lang="de-DE" altLang="en-US" sz="2200"/>
              <a:t>Effects on plants</a:t>
            </a:r>
          </a:p>
          <a:p>
            <a:pPr lvl="3" eaLnBrk="1" hangingPunct="1">
              <a:spcBef>
                <a:spcPct val="0"/>
              </a:spcBef>
              <a:buClrTx/>
              <a:buFont typeface="Arial" panose="020B0604020202020204" pitchFamily="34" charset="0"/>
              <a:buChar char="•"/>
            </a:pPr>
            <a:r>
              <a:rPr lang="de-DE" altLang="en-US" sz="1800"/>
              <a:t>Chlorosis </a:t>
            </a:r>
          </a:p>
          <a:p>
            <a:pPr lvl="3" eaLnBrk="1" hangingPunct="1">
              <a:spcBef>
                <a:spcPct val="0"/>
              </a:spcBef>
              <a:buClrTx/>
              <a:buFont typeface="Arial" panose="020B0604020202020204" pitchFamily="34" charset="0"/>
              <a:buChar char="•"/>
            </a:pPr>
            <a:r>
              <a:rPr lang="de-DE" altLang="en-US" sz="1800"/>
              <a:t>Necrosis</a:t>
            </a:r>
          </a:p>
          <a:p>
            <a:pPr lvl="3" eaLnBrk="1" hangingPunct="1">
              <a:spcBef>
                <a:spcPct val="0"/>
              </a:spcBef>
              <a:buClrTx/>
              <a:buFont typeface="Arial" panose="020B0604020202020204" pitchFamily="34" charset="0"/>
              <a:buChar char="•"/>
            </a:pPr>
            <a:r>
              <a:rPr lang="de-DE" altLang="en-US" sz="1800"/>
              <a:t>Vegetation damage</a:t>
            </a:r>
          </a:p>
          <a:p>
            <a:pPr lvl="1" eaLnBrk="1" hangingPunct="1">
              <a:spcBef>
                <a:spcPct val="0"/>
              </a:spcBef>
              <a:buClrTx/>
              <a:buFont typeface="Arial" panose="020B0604020202020204" pitchFamily="34" charset="0"/>
              <a:buChar char="•"/>
            </a:pPr>
            <a:r>
              <a:rPr lang="de-DE" altLang="en-US" sz="2200"/>
              <a:t>Effects on human health (Threshold level is 25µl/L for NO and 2µl/L for N</a:t>
            </a:r>
            <a:r>
              <a:rPr lang="en-US" altLang="en-US" sz="2200"/>
              <a:t>O</a:t>
            </a:r>
            <a:r>
              <a:rPr lang="en-US" altLang="en-US" sz="2200" baseline="-25000"/>
              <a:t>2</a:t>
            </a:r>
            <a:r>
              <a:rPr lang="en-US" altLang="en-US" sz="2200"/>
              <a:t>)</a:t>
            </a:r>
          </a:p>
          <a:p>
            <a:pPr lvl="3" eaLnBrk="1" hangingPunct="1">
              <a:spcBef>
                <a:spcPct val="0"/>
              </a:spcBef>
              <a:buClrTx/>
              <a:buFont typeface="Arial" panose="020B0604020202020204" pitchFamily="34" charset="0"/>
              <a:buChar char="•"/>
            </a:pPr>
            <a:r>
              <a:rPr lang="de-DE" altLang="en-US" sz="1800"/>
              <a:t>Coughing, headache, chest tightness</a:t>
            </a:r>
          </a:p>
          <a:p>
            <a:pPr lvl="3" eaLnBrk="1" hangingPunct="1">
              <a:spcBef>
                <a:spcPct val="0"/>
              </a:spcBef>
              <a:buClrTx/>
              <a:buFont typeface="Arial" panose="020B0604020202020204" pitchFamily="34" charset="0"/>
              <a:buChar char="•"/>
            </a:pPr>
            <a:r>
              <a:rPr lang="de-DE" altLang="en-US" sz="1800"/>
              <a:t>Circulatory collapse in lungs (lung cancer)</a:t>
            </a:r>
          </a:p>
          <a:p>
            <a:pPr lvl="3" eaLnBrk="1" hangingPunct="1">
              <a:spcBef>
                <a:spcPct val="0"/>
              </a:spcBef>
              <a:buClrTx/>
              <a:buFont typeface="Arial" panose="020B0604020202020204" pitchFamily="34" charset="0"/>
              <a:buChar char="•"/>
            </a:pPr>
            <a:r>
              <a:rPr lang="de-DE" altLang="en-US" sz="1800"/>
              <a:t>RBC damages (Methemoglobinemia)</a:t>
            </a:r>
          </a:p>
          <a:p>
            <a:pPr lvl="3" eaLnBrk="1" hangingPunct="1">
              <a:spcBef>
                <a:spcPct val="0"/>
              </a:spcBef>
              <a:buClrTx/>
              <a:buFont typeface="Arial" panose="020B0604020202020204" pitchFamily="34" charset="0"/>
              <a:buChar char="•"/>
            </a:pPr>
            <a:r>
              <a:rPr lang="de-DE" altLang="en-US" sz="1800"/>
              <a:t>Accumulation of tissue fluids</a:t>
            </a:r>
          </a:p>
          <a:p>
            <a:pPr lvl="3" eaLnBrk="1" hangingPunct="1">
              <a:spcBef>
                <a:spcPct val="0"/>
              </a:spcBef>
              <a:buClrTx/>
              <a:buFont typeface="Arial" panose="020B0604020202020204" pitchFamily="34" charset="0"/>
              <a:buChar char="•"/>
            </a:pPr>
            <a:r>
              <a:rPr lang="de-DE" altLang="en-US" sz="1800"/>
              <a:t>Methemoglobinemia (blue baby syndrome)</a:t>
            </a:r>
          </a:p>
          <a:p>
            <a:pPr lvl="3" eaLnBrk="1" hangingPunct="1">
              <a:spcBef>
                <a:spcPct val="0"/>
              </a:spcBef>
              <a:buClrTx/>
              <a:buFont typeface="Arial" panose="020B0604020202020204" pitchFamily="34" charset="0"/>
              <a:buChar char="•"/>
            </a:pPr>
            <a:endParaRPr lang="de-DE" altLang="en-US" sz="2000"/>
          </a:p>
        </p:txBody>
      </p:sp>
    </p:spTree>
    <p:extLst>
      <p:ext uri="{BB962C8B-B14F-4D97-AF65-F5344CB8AC3E}">
        <p14:creationId xmlns:p14="http://schemas.microsoft.com/office/powerpoint/2010/main" val="29007849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1"/>
          </p:nvPr>
        </p:nvSpPr>
        <p:spPr>
          <a:xfrm>
            <a:off x="571500" y="1143000"/>
            <a:ext cx="4381500" cy="533400"/>
          </a:xfrm>
        </p:spPr>
        <p:txBody>
          <a:bodyPr/>
          <a:lstStyle/>
          <a:p>
            <a:pPr eaLnBrk="1" hangingPunct="1"/>
            <a:r>
              <a:rPr lang="en-US" altLang="en-US" sz="2400" dirty="0" smtClean="0"/>
              <a:t>Sulphur dioxides (SO</a:t>
            </a:r>
            <a:r>
              <a:rPr lang="en-US" altLang="en-US" sz="2400" baseline="-25000" dirty="0" smtClean="0"/>
              <a:t>2</a:t>
            </a:r>
            <a:r>
              <a:rPr lang="en-US" altLang="en-US" sz="2400" dirty="0" smtClean="0"/>
              <a:t>)</a:t>
            </a:r>
          </a:p>
        </p:txBody>
      </p:sp>
      <p:sp>
        <p:nvSpPr>
          <p:cNvPr id="51203" name="Rectangle 2"/>
          <p:cNvSpPr>
            <a:spLocks noGrp="1" noChangeArrowheads="1"/>
          </p:cNvSpPr>
          <p:nvPr>
            <p:ph type="title"/>
          </p:nvPr>
        </p:nvSpPr>
        <p:spPr>
          <a:xfrm>
            <a:off x="2019300" y="152400"/>
            <a:ext cx="8153400" cy="685800"/>
          </a:xfrm>
        </p:spPr>
        <p:txBody>
          <a:bodyPr>
            <a:normAutofit fontScale="90000"/>
          </a:bodyPr>
          <a:lstStyle/>
          <a:p>
            <a:pPr algn="ctr" eaLnBrk="1" hangingPunct="1"/>
            <a:r>
              <a:rPr lang="en-US" altLang="en-US" dirty="0" smtClean="0"/>
              <a:t>Oxides of Sulphur</a:t>
            </a:r>
          </a:p>
        </p:txBody>
      </p:sp>
      <p:sp>
        <p:nvSpPr>
          <p:cNvPr id="3" name="Rectangle 2"/>
          <p:cNvSpPr/>
          <p:nvPr/>
        </p:nvSpPr>
        <p:spPr>
          <a:xfrm>
            <a:off x="5638800" y="1143000"/>
            <a:ext cx="6096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Clr>
                <a:srgbClr val="1F881A"/>
              </a:buClr>
              <a:buFont typeface="Wingdings" panose="05000000000000000000" pitchFamily="2" charset="2"/>
              <a:buChar char="§"/>
              <a:defRPr/>
            </a:pPr>
            <a:r>
              <a:rPr lang="en-US" altLang="en-US" sz="2400" dirty="0"/>
              <a:t>Sulphur Trioxides (SO</a:t>
            </a:r>
            <a:r>
              <a:rPr lang="en-US" altLang="en-US" sz="2400" baseline="-25000" dirty="0"/>
              <a:t>3</a:t>
            </a:r>
            <a:r>
              <a:rPr lang="en-US" altLang="en-US" sz="2400" dirty="0"/>
              <a:t>)</a:t>
            </a:r>
          </a:p>
        </p:txBody>
      </p:sp>
      <p:sp>
        <p:nvSpPr>
          <p:cNvPr id="4" name="Rectangle 3"/>
          <p:cNvSpPr>
            <a:spLocks noChangeArrowheads="1"/>
          </p:cNvSpPr>
          <p:nvPr/>
        </p:nvSpPr>
        <p:spPr bwMode="auto">
          <a:xfrm>
            <a:off x="762000" y="1676400"/>
            <a:ext cx="94488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en-US" altLang="en-US" sz="2200"/>
              <a:t>SO</a:t>
            </a:r>
            <a:r>
              <a:rPr lang="en-US" altLang="en-US" sz="2200" baseline="-25000"/>
              <a:t>2 </a:t>
            </a:r>
            <a:r>
              <a:rPr lang="en-US" altLang="en-US" sz="2200"/>
              <a:t>is the most damaging</a:t>
            </a:r>
          </a:p>
          <a:p>
            <a:pPr lvl="1" eaLnBrk="1" hangingPunct="1">
              <a:spcBef>
                <a:spcPct val="0"/>
              </a:spcBef>
              <a:buClrTx/>
              <a:buFont typeface="Arial" panose="020B0604020202020204" pitchFamily="34" charset="0"/>
              <a:buChar char="•"/>
            </a:pPr>
            <a:r>
              <a:rPr lang="en-US" altLang="en-US" sz="2200"/>
              <a:t>SO</a:t>
            </a:r>
            <a:r>
              <a:rPr lang="en-US" altLang="en-US" sz="2200" baseline="-25000"/>
              <a:t>2 </a:t>
            </a:r>
            <a:r>
              <a:rPr lang="en-US" altLang="en-US" sz="2200"/>
              <a:t>is colourless gas with suffocating and pungent odour</a:t>
            </a:r>
          </a:p>
          <a:p>
            <a:pPr lvl="1" eaLnBrk="1" hangingPunct="1">
              <a:spcBef>
                <a:spcPct val="0"/>
              </a:spcBef>
              <a:buClrTx/>
              <a:buFont typeface="Arial" panose="020B0604020202020204" pitchFamily="34" charset="0"/>
              <a:buChar char="•"/>
            </a:pPr>
            <a:r>
              <a:rPr lang="en-US" altLang="en-US" sz="2200"/>
              <a:t>Reacts with water to form sulphuric acids which is more harmful</a:t>
            </a:r>
          </a:p>
          <a:p>
            <a:pPr lvl="1" eaLnBrk="1" hangingPunct="1">
              <a:spcBef>
                <a:spcPct val="0"/>
              </a:spcBef>
              <a:buClrTx/>
              <a:buFont typeface="Arial" panose="020B0604020202020204" pitchFamily="34" charset="0"/>
              <a:buChar char="•"/>
            </a:pPr>
            <a:r>
              <a:rPr lang="en-US" altLang="en-US" sz="2200"/>
              <a:t>Environmental sulphuric acid concentration is 4x than standard</a:t>
            </a:r>
          </a:p>
          <a:p>
            <a:pPr lvl="1" eaLnBrk="1" hangingPunct="1">
              <a:spcBef>
                <a:spcPct val="0"/>
              </a:spcBef>
              <a:buClrTx/>
              <a:buFont typeface="Arial" panose="020B0604020202020204" pitchFamily="34" charset="0"/>
              <a:buChar char="•"/>
            </a:pPr>
            <a:r>
              <a:rPr lang="de-DE" altLang="en-US" sz="2200"/>
              <a:t>Poisoning is almost 80 million tonns every year</a:t>
            </a:r>
            <a:endParaRPr lang="en-US" altLang="en-US" sz="2200"/>
          </a:p>
        </p:txBody>
      </p:sp>
      <p:sp>
        <p:nvSpPr>
          <p:cNvPr id="6" name="Rectangle 5"/>
          <p:cNvSpPr/>
          <p:nvPr/>
        </p:nvSpPr>
        <p:spPr>
          <a:xfrm>
            <a:off x="533400" y="3413125"/>
            <a:ext cx="6096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Clr>
                <a:srgbClr val="1F881A"/>
              </a:buClr>
              <a:buFont typeface="Wingdings" panose="05000000000000000000" pitchFamily="2" charset="2"/>
              <a:buChar char="§"/>
              <a:defRPr/>
            </a:pPr>
            <a:r>
              <a:rPr lang="en-US" altLang="en-US" sz="2400" dirty="0"/>
              <a:t>Source</a:t>
            </a:r>
          </a:p>
        </p:txBody>
      </p:sp>
      <p:sp>
        <p:nvSpPr>
          <p:cNvPr id="7" name="Rectangle 6"/>
          <p:cNvSpPr>
            <a:spLocks noChangeArrowheads="1"/>
          </p:cNvSpPr>
          <p:nvPr/>
        </p:nvSpPr>
        <p:spPr bwMode="auto">
          <a:xfrm>
            <a:off x="762000" y="3840345"/>
            <a:ext cx="10375692"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de-DE" altLang="en-US" sz="2400" dirty="0"/>
              <a:t>Combustion reactions of coal and fossil fuels burning</a:t>
            </a:r>
          </a:p>
          <a:p>
            <a:pPr lvl="2" eaLnBrk="1" hangingPunct="1">
              <a:spcBef>
                <a:spcPct val="0"/>
              </a:spcBef>
              <a:buClrTx/>
              <a:buFont typeface="Arial" panose="020B0604020202020204" pitchFamily="34" charset="0"/>
              <a:buChar char="•"/>
            </a:pPr>
            <a:r>
              <a:rPr lang="de-DE" altLang="en-US" dirty="0"/>
              <a:t>S + </a:t>
            </a:r>
            <a:r>
              <a:rPr lang="en-US" altLang="en-US" dirty="0"/>
              <a:t>O</a:t>
            </a:r>
            <a:r>
              <a:rPr lang="en-US" altLang="en-US" baseline="-25000" dirty="0"/>
              <a:t>2                                               </a:t>
            </a:r>
            <a:r>
              <a:rPr lang="en-US" altLang="en-US" dirty="0"/>
              <a:t>SO</a:t>
            </a:r>
            <a:r>
              <a:rPr lang="en-US" altLang="en-US" baseline="-25000" dirty="0"/>
              <a:t>2</a:t>
            </a:r>
            <a:endParaRPr lang="de-DE" altLang="en-US" dirty="0"/>
          </a:p>
          <a:p>
            <a:pPr lvl="1" eaLnBrk="1" hangingPunct="1">
              <a:spcBef>
                <a:spcPct val="0"/>
              </a:spcBef>
              <a:buClrTx/>
              <a:buFont typeface="Arial" panose="020B0604020202020204" pitchFamily="34" charset="0"/>
              <a:buChar char="•"/>
            </a:pPr>
            <a:r>
              <a:rPr lang="de-DE" altLang="en-US" sz="2400" dirty="0"/>
              <a:t>Fuels may have 1% to 4% sulphur</a:t>
            </a:r>
          </a:p>
          <a:p>
            <a:pPr lvl="1" eaLnBrk="1" hangingPunct="1">
              <a:spcBef>
                <a:spcPct val="0"/>
              </a:spcBef>
              <a:buClrTx/>
              <a:buFont typeface="Arial" panose="020B0604020202020204" pitchFamily="34" charset="0"/>
              <a:buChar char="•"/>
            </a:pPr>
            <a:r>
              <a:rPr lang="de-DE" altLang="en-US" sz="2400" dirty="0"/>
              <a:t>Industrial emmisions of </a:t>
            </a:r>
            <a:r>
              <a:rPr lang="en-US" altLang="en-US" sz="2400" dirty="0"/>
              <a:t>SO</a:t>
            </a:r>
            <a:r>
              <a:rPr lang="en-US" altLang="en-US" sz="2400" baseline="-25000" dirty="0"/>
              <a:t>2</a:t>
            </a:r>
          </a:p>
          <a:p>
            <a:pPr lvl="1" eaLnBrk="1" hangingPunct="1">
              <a:spcBef>
                <a:spcPct val="0"/>
              </a:spcBef>
              <a:buClrTx/>
              <a:buFont typeface="Arial" panose="020B0604020202020204" pitchFamily="34" charset="0"/>
              <a:buChar char="•"/>
            </a:pPr>
            <a:r>
              <a:rPr lang="de-DE" altLang="en-US" sz="2400" dirty="0"/>
              <a:t>About half of </a:t>
            </a:r>
            <a:r>
              <a:rPr lang="en-US" altLang="en-US" sz="2400" dirty="0"/>
              <a:t>SO</a:t>
            </a:r>
            <a:r>
              <a:rPr lang="en-US" altLang="en-US" sz="2400" baseline="-25000" dirty="0"/>
              <a:t>2 </a:t>
            </a:r>
            <a:r>
              <a:rPr lang="de-DE" altLang="en-US" sz="2400" dirty="0"/>
              <a:t>is coming from oxidation of H</a:t>
            </a:r>
            <a:r>
              <a:rPr lang="en-US" altLang="en-US" sz="2400" baseline="-25000" dirty="0"/>
              <a:t>2</a:t>
            </a:r>
            <a:r>
              <a:rPr lang="de-DE" altLang="en-US" sz="2400" dirty="0"/>
              <a:t>S</a:t>
            </a:r>
          </a:p>
          <a:p>
            <a:pPr lvl="2" eaLnBrk="1" hangingPunct="1">
              <a:spcBef>
                <a:spcPct val="0"/>
              </a:spcBef>
              <a:buClrTx/>
              <a:buFont typeface="Arial" panose="020B0604020202020204" pitchFamily="34" charset="0"/>
              <a:buChar char="•"/>
            </a:pPr>
            <a:r>
              <a:rPr lang="de-DE" altLang="en-US" dirty="0"/>
              <a:t>H</a:t>
            </a:r>
            <a:r>
              <a:rPr lang="en-US" altLang="en-US" baseline="-25000" dirty="0"/>
              <a:t>2</a:t>
            </a:r>
            <a:r>
              <a:rPr lang="de-DE" altLang="en-US" dirty="0"/>
              <a:t>S + O</a:t>
            </a:r>
            <a:r>
              <a:rPr lang="en-US" altLang="en-US" baseline="-25000" dirty="0"/>
              <a:t>3</a:t>
            </a:r>
            <a:r>
              <a:rPr lang="de-DE" altLang="en-US" dirty="0"/>
              <a:t>                          H</a:t>
            </a:r>
            <a:r>
              <a:rPr lang="en-US" altLang="en-US" baseline="-25000" dirty="0"/>
              <a:t>2</a:t>
            </a:r>
            <a:r>
              <a:rPr lang="de-DE" altLang="en-US" dirty="0"/>
              <a:t>O + SO</a:t>
            </a:r>
            <a:r>
              <a:rPr lang="en-US" altLang="en-US" baseline="-25000" dirty="0"/>
              <a:t>2</a:t>
            </a:r>
            <a:r>
              <a:rPr lang="de-DE" altLang="en-US" dirty="0"/>
              <a:t> </a:t>
            </a:r>
          </a:p>
          <a:p>
            <a:pPr lvl="1" eaLnBrk="1" hangingPunct="1">
              <a:spcBef>
                <a:spcPct val="0"/>
              </a:spcBef>
              <a:buClrTx/>
              <a:buFont typeface="Arial" panose="020B0604020202020204" pitchFamily="34" charset="0"/>
              <a:buChar char="•"/>
            </a:pPr>
            <a:r>
              <a:rPr lang="de-DE" altLang="en-US" sz="2400" dirty="0"/>
              <a:t>Volcanic emmsions</a:t>
            </a:r>
          </a:p>
          <a:p>
            <a:pPr lvl="1" eaLnBrk="1" hangingPunct="1">
              <a:spcBef>
                <a:spcPct val="0"/>
              </a:spcBef>
              <a:buClrTx/>
              <a:buFont typeface="Arial" panose="020B0604020202020204" pitchFamily="34" charset="0"/>
              <a:buChar char="•"/>
            </a:pPr>
            <a:r>
              <a:rPr lang="de-DE" altLang="en-US" sz="2400" dirty="0"/>
              <a:t>Metallurgical operations during smelting of metal ores of sulphides</a:t>
            </a:r>
          </a:p>
        </p:txBody>
      </p:sp>
      <p:cxnSp>
        <p:nvCxnSpPr>
          <p:cNvPr id="8" name="Straight Arrow Connector 7"/>
          <p:cNvCxnSpPr/>
          <p:nvPr/>
        </p:nvCxnSpPr>
        <p:spPr bwMode="auto">
          <a:xfrm>
            <a:off x="3284483" y="4435995"/>
            <a:ext cx="1371600" cy="0"/>
          </a:xfrm>
          <a:prstGeom prst="straightConnector1">
            <a:avLst/>
          </a:prstGeom>
          <a:ln>
            <a:headEnd type="none" w="med" len="med"/>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bwMode="auto">
          <a:xfrm>
            <a:off x="3480606" y="5909168"/>
            <a:ext cx="1371600" cy="0"/>
          </a:xfrm>
          <a:prstGeom prst="straightConnector1">
            <a:avLst/>
          </a:prstGeom>
          <a:ln>
            <a:headEnd type="none" w="med" len="med"/>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749425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019300" y="152400"/>
            <a:ext cx="8153400" cy="685800"/>
          </a:xfrm>
        </p:spPr>
        <p:txBody>
          <a:bodyPr>
            <a:normAutofit fontScale="90000"/>
          </a:bodyPr>
          <a:lstStyle/>
          <a:p>
            <a:pPr algn="ctr" eaLnBrk="1" hangingPunct="1"/>
            <a:r>
              <a:rPr lang="en-US" altLang="en-US" smtClean="0"/>
              <a:t>Effects of oxides of Sulphur</a:t>
            </a:r>
          </a:p>
        </p:txBody>
      </p:sp>
      <p:sp>
        <p:nvSpPr>
          <p:cNvPr id="4" name="Rectangle 3"/>
          <p:cNvSpPr>
            <a:spLocks noChangeArrowheads="1"/>
          </p:cNvSpPr>
          <p:nvPr/>
        </p:nvSpPr>
        <p:spPr bwMode="auto">
          <a:xfrm>
            <a:off x="0" y="1143000"/>
            <a:ext cx="12192000"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1F881A"/>
              </a:buClr>
              <a:buFont typeface="Wingdings" panose="05000000000000000000" pitchFamily="2" charset="2"/>
              <a:buChar char="§"/>
              <a:defRPr sz="2800">
                <a:solidFill>
                  <a:schemeClr val="tx1"/>
                </a:solidFill>
                <a:latin typeface="Arial" panose="020B0604020202020204" pitchFamily="34" charset="0"/>
                <a:ea typeface="ＭＳ Ｐゴシック" panose="020B0600070205080204" pitchFamily="34" charset="-128"/>
              </a:defRPr>
            </a:lvl1pPr>
            <a:lvl2pPr marL="800100" indent="-342900">
              <a:spcBef>
                <a:spcPct val="20000"/>
              </a:spcBef>
              <a:buClr>
                <a:srgbClr val="1F881A"/>
              </a:buClr>
              <a:buFont typeface="Times" panose="02020603050405020304" pitchFamily="18" charset="0"/>
              <a:buChar char="•"/>
              <a:defRPr sz="2600">
                <a:solidFill>
                  <a:schemeClr val="tx1"/>
                </a:solidFill>
                <a:latin typeface="Arial" panose="020B0604020202020204" pitchFamily="34" charset="0"/>
                <a:ea typeface="ＭＳ Ｐゴシック" panose="020B0600070205080204" pitchFamily="34" charset="-128"/>
              </a:defRPr>
            </a:lvl2pPr>
            <a:lvl3pPr marL="1257300" indent="-342900">
              <a:spcBef>
                <a:spcPct val="20000"/>
              </a:spcBef>
              <a:buClr>
                <a:srgbClr val="1F881A"/>
              </a:buClr>
              <a:buFont typeface="Times" panose="02020603050405020304" pitchFamily="18"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lr>
                <a:srgbClr val="1F881A"/>
              </a:buClr>
              <a:buFont typeface="Times" panose="02020603050405020304" pitchFamily="18" charset="0"/>
              <a:buChar char="•"/>
              <a:defRPr sz="22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Arial" panose="020B0604020202020204" pitchFamily="34" charset="0"/>
                <a:ea typeface="ＭＳ Ｐゴシック" panose="020B0600070205080204" pitchFamily="34" charset="-128"/>
              </a:defRPr>
            </a:lvl9pPr>
          </a:lstStyle>
          <a:p>
            <a:pPr lvl="1" eaLnBrk="1" hangingPunct="1">
              <a:spcBef>
                <a:spcPct val="0"/>
              </a:spcBef>
              <a:buClrTx/>
              <a:buFont typeface="Arial" panose="020B0604020202020204" pitchFamily="34" charset="0"/>
              <a:buChar char="•"/>
            </a:pPr>
            <a:r>
              <a:rPr lang="de-DE" altLang="en-US" sz="2200" dirty="0"/>
              <a:t>Effects on plants</a:t>
            </a:r>
          </a:p>
          <a:p>
            <a:pPr lvl="3" eaLnBrk="1" hangingPunct="1">
              <a:spcBef>
                <a:spcPct val="0"/>
              </a:spcBef>
              <a:buClrTx/>
              <a:buFont typeface="Arial" panose="020B0604020202020204" pitchFamily="34" charset="0"/>
              <a:buChar char="•"/>
            </a:pPr>
            <a:r>
              <a:rPr lang="de-DE" altLang="en-US" sz="2000" dirty="0"/>
              <a:t>Plant damages by acid rains</a:t>
            </a:r>
          </a:p>
          <a:p>
            <a:pPr lvl="3" eaLnBrk="1" hangingPunct="1">
              <a:spcBef>
                <a:spcPct val="0"/>
              </a:spcBef>
              <a:buClrTx/>
              <a:buFont typeface="Arial" panose="020B0604020202020204" pitchFamily="34" charset="0"/>
              <a:buChar char="•"/>
            </a:pPr>
            <a:r>
              <a:rPr lang="de-DE" altLang="en-US" sz="2000" dirty="0"/>
              <a:t>Inhibition of photosythesis (choloroplast disburance)</a:t>
            </a:r>
          </a:p>
          <a:p>
            <a:pPr lvl="3" eaLnBrk="1" hangingPunct="1">
              <a:spcBef>
                <a:spcPct val="0"/>
              </a:spcBef>
              <a:buClrTx/>
              <a:buFont typeface="Arial" panose="020B0604020202020204" pitchFamily="34" charset="0"/>
              <a:buChar char="•"/>
            </a:pPr>
            <a:r>
              <a:rPr lang="de-DE" altLang="en-US" sz="2000" dirty="0"/>
              <a:t>Chlorosis</a:t>
            </a:r>
          </a:p>
          <a:p>
            <a:pPr lvl="3" eaLnBrk="1" hangingPunct="1">
              <a:spcBef>
                <a:spcPct val="0"/>
              </a:spcBef>
              <a:buClrTx/>
              <a:buFont typeface="Arial" panose="020B0604020202020204" pitchFamily="34" charset="0"/>
              <a:buChar char="•"/>
            </a:pPr>
            <a:r>
              <a:rPr lang="de-DE" altLang="en-US" sz="2000" dirty="0"/>
              <a:t>Changes in growth and low yeilds</a:t>
            </a:r>
          </a:p>
          <a:p>
            <a:pPr lvl="3" eaLnBrk="1" hangingPunct="1">
              <a:spcBef>
                <a:spcPct val="0"/>
              </a:spcBef>
              <a:buClrTx/>
              <a:buFont typeface="Arial" panose="020B0604020202020204" pitchFamily="34" charset="0"/>
              <a:buChar char="•"/>
            </a:pPr>
            <a:r>
              <a:rPr lang="de-DE" altLang="en-US" sz="2000" dirty="0"/>
              <a:t>Monocotylednous plants are more sensitive</a:t>
            </a:r>
          </a:p>
          <a:p>
            <a:pPr lvl="1" eaLnBrk="1" hangingPunct="1">
              <a:spcBef>
                <a:spcPct val="0"/>
              </a:spcBef>
              <a:buClrTx/>
              <a:buFont typeface="Arial" panose="020B0604020202020204" pitchFamily="34" charset="0"/>
              <a:buChar char="•"/>
            </a:pPr>
            <a:endParaRPr lang="de-DE" altLang="en-US" sz="2200" dirty="0"/>
          </a:p>
          <a:p>
            <a:pPr lvl="1" eaLnBrk="1" hangingPunct="1">
              <a:spcBef>
                <a:spcPct val="0"/>
              </a:spcBef>
              <a:buClrTx/>
              <a:buFont typeface="Arial" panose="020B0604020202020204" pitchFamily="34" charset="0"/>
              <a:buChar char="•"/>
            </a:pPr>
            <a:r>
              <a:rPr lang="de-DE" altLang="en-US" sz="2200" dirty="0"/>
              <a:t>Effects on human health</a:t>
            </a:r>
            <a:endParaRPr lang="en-US" altLang="en-US" sz="2200" dirty="0"/>
          </a:p>
          <a:p>
            <a:pPr lvl="3" eaLnBrk="1" hangingPunct="1">
              <a:spcBef>
                <a:spcPct val="0"/>
              </a:spcBef>
              <a:buClrTx/>
              <a:buFont typeface="Arial" panose="020B0604020202020204" pitchFamily="34" charset="0"/>
              <a:buChar char="•"/>
            </a:pPr>
            <a:r>
              <a:rPr lang="en-US" altLang="en-US" sz="2000" dirty="0"/>
              <a:t>SO</a:t>
            </a:r>
            <a:r>
              <a:rPr lang="en-US" altLang="en-US" sz="2000" baseline="-25000" dirty="0"/>
              <a:t>2</a:t>
            </a:r>
            <a:r>
              <a:rPr lang="en-US" altLang="en-US" sz="2000" dirty="0"/>
              <a:t> and its derivatives produce strong eye and nasal irritations</a:t>
            </a:r>
          </a:p>
          <a:p>
            <a:pPr lvl="3" eaLnBrk="1" hangingPunct="1">
              <a:spcBef>
                <a:spcPct val="0"/>
              </a:spcBef>
              <a:buClrTx/>
              <a:buFont typeface="Arial" panose="020B0604020202020204" pitchFamily="34" charset="0"/>
              <a:buChar char="•"/>
            </a:pPr>
            <a:r>
              <a:rPr lang="en-US" altLang="en-US" sz="2000" dirty="0"/>
              <a:t>Coughing, chronic bronchitis and asphyxiation</a:t>
            </a:r>
          </a:p>
          <a:p>
            <a:pPr lvl="3" eaLnBrk="1" hangingPunct="1">
              <a:spcBef>
                <a:spcPct val="0"/>
              </a:spcBef>
              <a:buClrTx/>
              <a:buFont typeface="Arial" panose="020B0604020202020204" pitchFamily="34" charset="0"/>
              <a:buChar char="•"/>
            </a:pPr>
            <a:r>
              <a:rPr lang="de-DE" altLang="en-US" sz="2000" dirty="0"/>
              <a:t>Non fatal accidental exposure cause inflamations of eyes, nausea, vomiting,</a:t>
            </a:r>
            <a:br>
              <a:rPr lang="de-DE" altLang="en-US" sz="2000" dirty="0"/>
            </a:br>
            <a:r>
              <a:rPr lang="de-DE" altLang="en-US" sz="2000" dirty="0"/>
              <a:t>abdominal pain, sore throat, pneumonia</a:t>
            </a:r>
            <a:endParaRPr lang="en-US" altLang="en-US" sz="2000" dirty="0"/>
          </a:p>
          <a:p>
            <a:pPr lvl="3" eaLnBrk="1" hangingPunct="1">
              <a:spcBef>
                <a:spcPct val="0"/>
              </a:spcBef>
              <a:buClrTx/>
              <a:buFont typeface="Arial" panose="020B0604020202020204" pitchFamily="34" charset="0"/>
              <a:buChar char="•"/>
            </a:pPr>
            <a:r>
              <a:rPr lang="de-DE" altLang="en-US" sz="2000" dirty="0"/>
              <a:t>Higher levels can cause lung cancer, shorter lives</a:t>
            </a:r>
          </a:p>
          <a:p>
            <a:pPr lvl="3" eaLnBrk="1" hangingPunct="1">
              <a:spcBef>
                <a:spcPct val="0"/>
              </a:spcBef>
              <a:buClrTx/>
              <a:buFont typeface="Arial" panose="020B0604020202020204" pitchFamily="34" charset="0"/>
              <a:buChar char="•"/>
            </a:pPr>
            <a:r>
              <a:rPr lang="de-DE" altLang="en-US" sz="2000" dirty="0"/>
              <a:t>Poor health of workers</a:t>
            </a:r>
            <a:endParaRPr lang="de-DE" altLang="en-US" dirty="0"/>
          </a:p>
        </p:txBody>
      </p:sp>
    </p:spTree>
    <p:extLst>
      <p:ext uri="{BB962C8B-B14F-4D97-AF65-F5344CB8AC3E}">
        <p14:creationId xmlns:p14="http://schemas.microsoft.com/office/powerpoint/2010/main" val="5119119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81200" y="152400"/>
            <a:ext cx="8229600" cy="636588"/>
          </a:xfrm>
        </p:spPr>
        <p:txBody>
          <a:bodyPr>
            <a:normAutofit fontScale="90000"/>
          </a:bodyPr>
          <a:lstStyle/>
          <a:p>
            <a:pPr algn="ctr" eaLnBrk="1" hangingPunct="1"/>
            <a:r>
              <a:rPr lang="en-US" altLang="en-US" smtClean="0"/>
              <a:t>Atmosphere Composition</a:t>
            </a:r>
          </a:p>
        </p:txBody>
      </p:sp>
      <p:sp>
        <p:nvSpPr>
          <p:cNvPr id="5" name="Rectangle 3"/>
          <p:cNvSpPr txBox="1">
            <a:spLocks noChangeArrowheads="1"/>
          </p:cNvSpPr>
          <p:nvPr/>
        </p:nvSpPr>
        <p:spPr bwMode="auto">
          <a:xfrm>
            <a:off x="1524000" y="1184275"/>
            <a:ext cx="9144000" cy="536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eaLnBrk="1" hangingPunct="1">
              <a:lnSpc>
                <a:spcPct val="90000"/>
              </a:lnSpc>
              <a:defRPr/>
            </a:pPr>
            <a:r>
              <a:rPr lang="en-US" altLang="en-US" sz="2600" kern="0" dirty="0"/>
              <a:t>Atmospheric Composition (Major Constituents %)</a:t>
            </a:r>
          </a:p>
          <a:p>
            <a:pPr lvl="1" eaLnBrk="1" hangingPunct="1">
              <a:lnSpc>
                <a:spcPct val="90000"/>
              </a:lnSpc>
              <a:defRPr/>
            </a:pPr>
            <a:r>
              <a:rPr lang="en-US" altLang="en-US" sz="2400" kern="0" dirty="0"/>
              <a:t>Nitrogen 78.08</a:t>
            </a:r>
          </a:p>
          <a:p>
            <a:pPr lvl="1" eaLnBrk="1" hangingPunct="1">
              <a:lnSpc>
                <a:spcPct val="90000"/>
              </a:lnSpc>
              <a:defRPr/>
            </a:pPr>
            <a:r>
              <a:rPr lang="en-US" altLang="en-US" sz="2400" kern="0" dirty="0"/>
              <a:t>Oxygen  20.95</a:t>
            </a:r>
          </a:p>
          <a:p>
            <a:pPr lvl="1" eaLnBrk="1" hangingPunct="1">
              <a:lnSpc>
                <a:spcPct val="90000"/>
              </a:lnSpc>
              <a:defRPr/>
            </a:pPr>
            <a:r>
              <a:rPr lang="en-US" altLang="en-US" sz="2400" kern="0" dirty="0"/>
              <a:t>Argon  0.93</a:t>
            </a:r>
          </a:p>
          <a:p>
            <a:pPr lvl="1" eaLnBrk="1" hangingPunct="1">
              <a:lnSpc>
                <a:spcPct val="90000"/>
              </a:lnSpc>
              <a:defRPr/>
            </a:pPr>
            <a:r>
              <a:rPr lang="en-US" altLang="en-US" sz="2400" kern="0" dirty="0"/>
              <a:t>Carbon dioxide 0.04</a:t>
            </a:r>
          </a:p>
          <a:p>
            <a:pPr eaLnBrk="1" hangingPunct="1">
              <a:lnSpc>
                <a:spcPct val="90000"/>
              </a:lnSpc>
              <a:defRPr/>
            </a:pPr>
            <a:r>
              <a:rPr lang="en-US" altLang="en-US" sz="2600" kern="0" dirty="0"/>
              <a:t>Atmospheric Composition (Minor Constituents %)</a:t>
            </a:r>
          </a:p>
          <a:p>
            <a:pPr lvl="1" eaLnBrk="1" hangingPunct="1">
              <a:lnSpc>
                <a:spcPct val="90000"/>
              </a:lnSpc>
              <a:defRPr/>
            </a:pPr>
            <a:r>
              <a:rPr lang="en-US" altLang="en-US" sz="2400" kern="0" dirty="0"/>
              <a:t>Neon 0.0018</a:t>
            </a:r>
          </a:p>
          <a:p>
            <a:pPr lvl="1" eaLnBrk="1" hangingPunct="1">
              <a:lnSpc>
                <a:spcPct val="90000"/>
              </a:lnSpc>
              <a:defRPr/>
            </a:pPr>
            <a:r>
              <a:rPr lang="en-US" altLang="en-US" sz="2400" kern="0" dirty="0"/>
              <a:t>Helium 0.00052</a:t>
            </a:r>
          </a:p>
          <a:p>
            <a:pPr lvl="1" eaLnBrk="1" hangingPunct="1">
              <a:lnSpc>
                <a:spcPct val="90000"/>
              </a:lnSpc>
              <a:defRPr/>
            </a:pPr>
            <a:r>
              <a:rPr lang="en-US" altLang="en-US" sz="2400" kern="0" dirty="0"/>
              <a:t>Methane 0.00015</a:t>
            </a:r>
          </a:p>
          <a:p>
            <a:pPr lvl="1" eaLnBrk="1" hangingPunct="1">
              <a:lnSpc>
                <a:spcPct val="90000"/>
              </a:lnSpc>
              <a:defRPr/>
            </a:pPr>
            <a:r>
              <a:rPr lang="en-US" altLang="en-US" sz="2400" kern="0" dirty="0"/>
              <a:t>Hydrogen 0.0005</a:t>
            </a:r>
          </a:p>
          <a:p>
            <a:pPr lvl="1" eaLnBrk="1" hangingPunct="1">
              <a:lnSpc>
                <a:spcPct val="90000"/>
              </a:lnSpc>
              <a:defRPr/>
            </a:pPr>
            <a:r>
              <a:rPr lang="en-US" altLang="en-US" sz="2400" kern="0" dirty="0"/>
              <a:t>Carbon monoxide 0.00001</a:t>
            </a:r>
          </a:p>
          <a:p>
            <a:pPr lvl="1" eaLnBrk="1" hangingPunct="1">
              <a:lnSpc>
                <a:spcPct val="90000"/>
              </a:lnSpc>
              <a:defRPr/>
            </a:pPr>
            <a:r>
              <a:rPr lang="en-US" altLang="en-US" sz="2400" kern="0" dirty="0"/>
              <a:t>Ozone 0.000002</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rcRect b="58734"/>
          <a:stretch>
            <a:fillRect/>
          </a:stretch>
        </p:blipFill>
        <p:spPr bwMode="auto">
          <a:xfrm>
            <a:off x="7315200" y="3733800"/>
            <a:ext cx="3352800"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1733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81200" y="152400"/>
            <a:ext cx="8229600" cy="636588"/>
          </a:xfrm>
        </p:spPr>
        <p:txBody>
          <a:bodyPr>
            <a:normAutofit fontScale="90000"/>
          </a:bodyPr>
          <a:lstStyle/>
          <a:p>
            <a:pPr algn="ctr" eaLnBrk="1" hangingPunct="1"/>
            <a:r>
              <a:rPr lang="en-US" altLang="en-US" smtClean="0"/>
              <a:t>Atmosphere as a Resource</a:t>
            </a:r>
          </a:p>
        </p:txBody>
      </p:sp>
      <p:sp>
        <p:nvSpPr>
          <p:cNvPr id="5" name="Rectangle 3"/>
          <p:cNvSpPr txBox="1">
            <a:spLocks noChangeArrowheads="1"/>
          </p:cNvSpPr>
          <p:nvPr/>
        </p:nvSpPr>
        <p:spPr bwMode="auto">
          <a:xfrm>
            <a:off x="1524000" y="1336675"/>
            <a:ext cx="914400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rgbClr val="1F881A"/>
              </a:buClr>
              <a:buFont typeface="Wingdings" panose="05000000000000000000" pitchFamily="2" charset="2"/>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1F881A"/>
              </a:buClr>
              <a:buFont typeface="Times" panose="02020603050405020304" pitchFamily="18" charset="0"/>
              <a:buChar char="•"/>
              <a:defRPr sz="2600">
                <a:solidFill>
                  <a:schemeClr val="tx1"/>
                </a:solidFill>
                <a:latin typeface="+mn-lt"/>
                <a:ea typeface="+mn-ea"/>
              </a:defRPr>
            </a:lvl2pPr>
            <a:lvl3pPr marL="1143000" indent="-228600" algn="l" rtl="0" eaLnBrk="0" fontAlgn="base" hangingPunct="0">
              <a:spcBef>
                <a:spcPct val="20000"/>
              </a:spcBef>
              <a:spcAft>
                <a:spcPct val="0"/>
              </a:spcAft>
              <a:buClr>
                <a:srgbClr val="1F881A"/>
              </a:buClr>
              <a:buFont typeface="Times" panose="02020603050405020304" pitchFamily="18" charset="0"/>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1F881A"/>
              </a:buClr>
              <a:buFont typeface="Times" panose="02020603050405020304" pitchFamily="18" charset="0"/>
              <a:buChar char="•"/>
              <a:defRPr sz="2200">
                <a:solidFill>
                  <a:schemeClr val="tx1"/>
                </a:solidFill>
                <a:latin typeface="+mn-lt"/>
                <a:ea typeface="+mn-ea"/>
              </a:defRPr>
            </a:lvl4pPr>
            <a:lvl5pPr marL="2057400" indent="-228600" algn="l" rtl="0" eaLnBrk="0" fontAlgn="base" hangingPunct="0">
              <a:spcBef>
                <a:spcPct val="20000"/>
              </a:spcBef>
              <a:spcAft>
                <a:spcPct val="0"/>
              </a:spcAft>
              <a:buClr>
                <a:srgbClr val="1F881A"/>
              </a:buClr>
              <a:buFont typeface="Times" panose="02020603050405020304" pitchFamily="18" charset="0"/>
              <a:buChar char="•"/>
              <a:defRPr sz="2000">
                <a:solidFill>
                  <a:schemeClr val="tx1"/>
                </a:solidFill>
                <a:latin typeface="+mn-lt"/>
                <a:ea typeface="+mn-ea"/>
              </a:defRPr>
            </a:lvl5pPr>
            <a:lvl6pPr marL="25146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6pPr>
            <a:lvl7pPr marL="29718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7pPr>
            <a:lvl8pPr marL="34290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8pPr>
            <a:lvl9pPr marL="3886200" indent="-228600" algn="l" rtl="0" fontAlgn="base">
              <a:spcBef>
                <a:spcPct val="20000"/>
              </a:spcBef>
              <a:spcAft>
                <a:spcPct val="0"/>
              </a:spcAft>
              <a:buClr>
                <a:srgbClr val="1F881A"/>
              </a:buClr>
              <a:buFont typeface="Times" pitchFamily="18" charset="0"/>
              <a:buChar char="•"/>
              <a:defRPr sz="2000">
                <a:solidFill>
                  <a:schemeClr val="tx1"/>
                </a:solidFill>
                <a:latin typeface="+mn-lt"/>
                <a:ea typeface="+mn-ea"/>
              </a:defRPr>
            </a:lvl9pPr>
          </a:lstStyle>
          <a:p>
            <a:pPr marL="0" indent="0" eaLnBrk="1" hangingPunct="1">
              <a:lnSpc>
                <a:spcPct val="90000"/>
              </a:lnSpc>
              <a:buFont typeface="Wingdings" panose="05000000000000000000" pitchFamily="2" charset="2"/>
              <a:buNone/>
              <a:defRPr/>
            </a:pPr>
            <a:r>
              <a:rPr lang="en-US" altLang="en-US" sz="2600" kern="0" dirty="0"/>
              <a:t>Atmospheric ecosystem services</a:t>
            </a:r>
          </a:p>
          <a:p>
            <a:pPr eaLnBrk="1" hangingPunct="1">
              <a:lnSpc>
                <a:spcPct val="90000"/>
              </a:lnSpc>
              <a:defRPr/>
            </a:pPr>
            <a:r>
              <a:rPr lang="en-US" altLang="en-US" sz="2600" kern="0" dirty="0"/>
              <a:t>Atmosphere</a:t>
            </a:r>
          </a:p>
          <a:p>
            <a:pPr lvl="1" eaLnBrk="1" hangingPunct="1">
              <a:lnSpc>
                <a:spcPct val="90000"/>
              </a:lnSpc>
              <a:defRPr/>
            </a:pPr>
            <a:r>
              <a:rPr lang="en-US" altLang="en-US" kern="0" dirty="0"/>
              <a:t>Provides </a:t>
            </a:r>
            <a:r>
              <a:rPr lang="en-GB" dirty="0"/>
              <a:t>O</a:t>
            </a:r>
            <a:r>
              <a:rPr lang="en-GB" baseline="-25000" dirty="0"/>
              <a:t>2</a:t>
            </a:r>
            <a:r>
              <a:rPr lang="en-US" altLang="en-US" kern="0" dirty="0"/>
              <a:t> and </a:t>
            </a:r>
            <a:r>
              <a:rPr lang="en-GB" dirty="0"/>
              <a:t>CO</a:t>
            </a:r>
            <a:r>
              <a:rPr lang="en-GB" baseline="-25000" dirty="0"/>
              <a:t>2</a:t>
            </a:r>
            <a:r>
              <a:rPr lang="en-US" altLang="en-US" kern="0" dirty="0"/>
              <a:t> (Medium of life)</a:t>
            </a:r>
          </a:p>
          <a:p>
            <a:pPr lvl="1" eaLnBrk="1" hangingPunct="1">
              <a:lnSpc>
                <a:spcPct val="90000"/>
              </a:lnSpc>
              <a:defRPr/>
            </a:pPr>
            <a:r>
              <a:rPr lang="en-US" altLang="en-US" kern="0" dirty="0"/>
              <a:t>Blocks UV radiation</a:t>
            </a:r>
          </a:p>
          <a:p>
            <a:pPr lvl="1" eaLnBrk="1" hangingPunct="1">
              <a:lnSpc>
                <a:spcPct val="90000"/>
              </a:lnSpc>
              <a:defRPr/>
            </a:pPr>
            <a:r>
              <a:rPr lang="en-US" altLang="en-US" kern="0" dirty="0"/>
              <a:t>Provides industrial and chemical raw material</a:t>
            </a:r>
          </a:p>
          <a:p>
            <a:pPr lvl="1" eaLnBrk="1" hangingPunct="1">
              <a:lnSpc>
                <a:spcPct val="90000"/>
              </a:lnSpc>
              <a:defRPr/>
            </a:pPr>
            <a:r>
              <a:rPr lang="en-US" altLang="en-US" kern="0" dirty="0"/>
              <a:t>Moderates our climate</a:t>
            </a:r>
          </a:p>
          <a:p>
            <a:pPr lvl="1" eaLnBrk="1" hangingPunct="1">
              <a:lnSpc>
                <a:spcPct val="90000"/>
              </a:lnSpc>
              <a:defRPr/>
            </a:pPr>
            <a:r>
              <a:rPr lang="en-US" altLang="en-US" kern="0" dirty="0"/>
              <a:t>Redistributes water (hydrologic cycle)</a:t>
            </a:r>
          </a:p>
          <a:p>
            <a:pPr marL="457200" lvl="1" indent="0" eaLnBrk="1" hangingPunct="1">
              <a:lnSpc>
                <a:spcPct val="90000"/>
              </a:lnSpc>
              <a:buFont typeface="Times" panose="02020603050405020304" pitchFamily="18" charset="0"/>
              <a:buNone/>
              <a:defRPr/>
            </a:pPr>
            <a:endParaRPr lang="en-US" altLang="en-US" kern="0" dirty="0"/>
          </a:p>
        </p:txBody>
      </p:sp>
    </p:spTree>
    <p:extLst>
      <p:ext uri="{BB962C8B-B14F-4D97-AF65-F5344CB8AC3E}">
        <p14:creationId xmlns:p14="http://schemas.microsoft.com/office/powerpoint/2010/main" val="37235366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600200" y="50800"/>
            <a:ext cx="4437063" cy="1092200"/>
          </a:xfrm>
        </p:spPr>
        <p:txBody>
          <a:bodyPr>
            <a:normAutofit fontScale="90000"/>
          </a:bodyPr>
          <a:lstStyle/>
          <a:p>
            <a:pPr eaLnBrk="1" hangingPunct="1"/>
            <a:r>
              <a:rPr lang="en-US" altLang="en-US" smtClean="0"/>
              <a:t>What is the Nature of the Atmosphere?</a:t>
            </a:r>
            <a:r>
              <a:rPr lang="en-US" altLang="en-US" sz="2800" smtClean="0"/>
              <a:t> </a:t>
            </a:r>
          </a:p>
        </p:txBody>
      </p:sp>
      <p:sp>
        <p:nvSpPr>
          <p:cNvPr id="13315" name="Rectangle 3"/>
          <p:cNvSpPr>
            <a:spLocks noGrp="1" noChangeArrowheads="1"/>
          </p:cNvSpPr>
          <p:nvPr>
            <p:ph type="body" idx="1"/>
          </p:nvPr>
        </p:nvSpPr>
        <p:spPr>
          <a:xfrm>
            <a:off x="105108" y="1143000"/>
            <a:ext cx="4494213" cy="5349875"/>
          </a:xfrm>
        </p:spPr>
        <p:txBody>
          <a:bodyPr/>
          <a:lstStyle/>
          <a:p>
            <a:pPr marL="0" indent="0" algn="just" eaLnBrk="1" hangingPunct="1">
              <a:buFont typeface="Wingdings" panose="05000000000000000000" pitchFamily="2" charset="2"/>
              <a:buNone/>
              <a:defRPr/>
            </a:pPr>
            <a:r>
              <a:rPr lang="en-US" altLang="en-US" sz="2600" dirty="0"/>
              <a:t>The atmosphere is structured in layers, including the troposphere, which supports life, and the stratosphere, which contains the protective ozone layer.</a:t>
            </a:r>
          </a:p>
          <a:p>
            <a:pPr eaLnBrk="1" hangingPunct="1">
              <a:defRPr/>
            </a:pPr>
            <a:r>
              <a:rPr lang="en-US" altLang="en-US" sz="2600" dirty="0"/>
              <a:t>Atmosphere varies in</a:t>
            </a:r>
          </a:p>
          <a:p>
            <a:pPr lvl="1" eaLnBrk="1" hangingPunct="1">
              <a:defRPr/>
            </a:pPr>
            <a:r>
              <a:rPr lang="en-US" altLang="en-US" dirty="0" smtClean="0">
                <a:solidFill>
                  <a:srgbClr val="1F881A"/>
                </a:solidFill>
              </a:rPr>
              <a:t>Density</a:t>
            </a:r>
          </a:p>
          <a:p>
            <a:pPr lvl="1" eaLnBrk="1" hangingPunct="1">
              <a:defRPr/>
            </a:pPr>
            <a:r>
              <a:rPr lang="en-US" altLang="en-US" dirty="0" smtClean="0">
                <a:solidFill>
                  <a:srgbClr val="1F881A"/>
                </a:solidFill>
              </a:rPr>
              <a:t>Atmospheric pressure</a:t>
            </a:r>
            <a:endParaRPr lang="en-US" altLang="en-US" dirty="0" smtClean="0"/>
          </a:p>
          <a:p>
            <a:pPr marL="0" indent="0" algn="just" eaLnBrk="1" hangingPunct="1">
              <a:buFont typeface="Wingdings" panose="05000000000000000000" pitchFamily="2" charset="2"/>
              <a:buNone/>
              <a:defRPr/>
            </a:pPr>
            <a:endParaRPr lang="en-US" altLang="en-US" sz="2600" dirty="0"/>
          </a:p>
        </p:txBody>
      </p:sp>
      <p:graphicFrame>
        <p:nvGraphicFramePr>
          <p:cNvPr id="45" name="Object 2"/>
          <p:cNvGraphicFramePr>
            <a:graphicFrameLocks noChangeAspect="1"/>
          </p:cNvGraphicFramePr>
          <p:nvPr>
            <p:extLst>
              <p:ext uri="{D42A27DB-BD31-4B8C-83A1-F6EECF244321}">
                <p14:modId xmlns:p14="http://schemas.microsoft.com/office/powerpoint/2010/main" val="1553993255"/>
              </p:ext>
            </p:extLst>
          </p:nvPr>
        </p:nvGraphicFramePr>
        <p:xfrm>
          <a:off x="5248278" y="1143000"/>
          <a:ext cx="6888163" cy="5668963"/>
        </p:xfrm>
        <a:graphic>
          <a:graphicData uri="http://schemas.openxmlformats.org/presentationml/2006/ole">
            <mc:AlternateContent xmlns:mc="http://schemas.openxmlformats.org/markup-compatibility/2006">
              <mc:Choice xmlns:v="urn:schemas-microsoft-com:vml" Requires="v">
                <p:oleObj spid="_x0000_s1028" name="Photo Editor Photo" r:id="rId4" imgW="6885714" imgH="5668166" progId="MSPhotoEd.3">
                  <p:embed/>
                </p:oleObj>
              </mc:Choice>
              <mc:Fallback>
                <p:oleObj name="Photo Editor Photo" r:id="rId4" imgW="6885714" imgH="5668166"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48278" y="1143000"/>
                        <a:ext cx="6888163" cy="5668963"/>
                      </a:xfrm>
                      <a:prstGeom prst="rect">
                        <a:avLst/>
                      </a:prstGeom>
                      <a:noFill/>
                      <a:ln>
                        <a:noFill/>
                      </a:ln>
                      <a:effectLst/>
                      <a:extLst>
                        <a:ext uri="{909E8E84-426E-40DD-AFC4-6F175D3DCCD1}">
                          <a14:hiddenFill xmlns:a14="http://schemas.microsoft.com/office/drawing/2010/main">
                            <a:solidFill>
                              <a:srgbClr val="CC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 name="Text Box 4"/>
          <p:cNvSpPr txBox="1">
            <a:spLocks noChangeArrowheads="1"/>
          </p:cNvSpPr>
          <p:nvPr/>
        </p:nvSpPr>
        <p:spPr bwMode="auto">
          <a:xfrm>
            <a:off x="5961066" y="1835150"/>
            <a:ext cx="161925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800" b="1" dirty="0">
                <a:solidFill>
                  <a:schemeClr val="accent2"/>
                </a:solidFill>
                <a:cs typeface="Times New Roman" panose="02020603050405020304" pitchFamily="18" charset="0"/>
              </a:rPr>
              <a:t>Thermosphere</a:t>
            </a:r>
            <a:endParaRPr lang="en-US" dirty="0"/>
          </a:p>
        </p:txBody>
      </p:sp>
      <p:sp>
        <p:nvSpPr>
          <p:cNvPr id="47" name="Text Box 5"/>
          <p:cNvSpPr txBox="1">
            <a:spLocks noChangeArrowheads="1"/>
          </p:cNvSpPr>
          <p:nvPr/>
        </p:nvSpPr>
        <p:spPr bwMode="auto">
          <a:xfrm>
            <a:off x="6016628" y="3305175"/>
            <a:ext cx="135255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800" b="1">
                <a:solidFill>
                  <a:schemeClr val="accent2"/>
                </a:solidFill>
                <a:cs typeface="Times New Roman" panose="02020603050405020304" pitchFamily="18" charset="0"/>
              </a:rPr>
              <a:t>Mesosphere</a:t>
            </a:r>
            <a:endParaRPr lang="en-US"/>
          </a:p>
        </p:txBody>
      </p:sp>
      <p:sp>
        <p:nvSpPr>
          <p:cNvPr id="48" name="Text Box 6"/>
          <p:cNvSpPr txBox="1">
            <a:spLocks noChangeArrowheads="1"/>
          </p:cNvSpPr>
          <p:nvPr/>
        </p:nvSpPr>
        <p:spPr bwMode="auto">
          <a:xfrm>
            <a:off x="6721478" y="4359275"/>
            <a:ext cx="1693863"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600" b="1">
                <a:solidFill>
                  <a:schemeClr val="folHlink"/>
                </a:solidFill>
                <a:cs typeface="Times New Roman" panose="02020603050405020304" pitchFamily="18" charset="0"/>
              </a:rPr>
              <a:t>Ozone Maximum</a:t>
            </a:r>
            <a:endParaRPr lang="en-US"/>
          </a:p>
        </p:txBody>
      </p:sp>
      <p:sp>
        <p:nvSpPr>
          <p:cNvPr id="49" name="Rectangle 7"/>
          <p:cNvSpPr>
            <a:spLocks noChangeArrowheads="1"/>
          </p:cNvSpPr>
          <p:nvPr/>
        </p:nvSpPr>
        <p:spPr bwMode="auto">
          <a:xfrm>
            <a:off x="7191378" y="4670425"/>
            <a:ext cx="1174750" cy="2413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 name="Rectangle 8"/>
          <p:cNvSpPr>
            <a:spLocks noChangeArrowheads="1"/>
          </p:cNvSpPr>
          <p:nvPr/>
        </p:nvSpPr>
        <p:spPr bwMode="auto">
          <a:xfrm>
            <a:off x="6132516" y="4660900"/>
            <a:ext cx="855662" cy="201613"/>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 name="Text Box 9"/>
          <p:cNvSpPr txBox="1">
            <a:spLocks noChangeArrowheads="1"/>
          </p:cNvSpPr>
          <p:nvPr/>
        </p:nvSpPr>
        <p:spPr bwMode="auto">
          <a:xfrm>
            <a:off x="6010278" y="4575175"/>
            <a:ext cx="1441450"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800" b="1">
                <a:solidFill>
                  <a:schemeClr val="accent2"/>
                </a:solidFill>
                <a:cs typeface="Times New Roman" panose="02020603050405020304" pitchFamily="18" charset="0"/>
              </a:rPr>
              <a:t>Stratosphere</a:t>
            </a:r>
            <a:endParaRPr lang="en-US"/>
          </a:p>
        </p:txBody>
      </p:sp>
      <p:sp>
        <p:nvSpPr>
          <p:cNvPr id="52" name="Rectangle 10"/>
          <p:cNvSpPr>
            <a:spLocks noChangeArrowheads="1"/>
          </p:cNvSpPr>
          <p:nvPr/>
        </p:nvSpPr>
        <p:spPr bwMode="auto">
          <a:xfrm>
            <a:off x="6132516" y="5487988"/>
            <a:ext cx="865187" cy="173037"/>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 name="Text Box 11"/>
          <p:cNvSpPr txBox="1">
            <a:spLocks noChangeArrowheads="1"/>
          </p:cNvSpPr>
          <p:nvPr/>
        </p:nvSpPr>
        <p:spPr bwMode="auto">
          <a:xfrm>
            <a:off x="5929316" y="5410200"/>
            <a:ext cx="1441450"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800" b="1">
                <a:solidFill>
                  <a:schemeClr val="accent2"/>
                </a:solidFill>
                <a:cs typeface="Times New Roman" panose="02020603050405020304" pitchFamily="18" charset="0"/>
              </a:rPr>
              <a:t>Troposphere</a:t>
            </a:r>
            <a:endParaRPr lang="en-US"/>
          </a:p>
        </p:txBody>
      </p:sp>
      <p:sp>
        <p:nvSpPr>
          <p:cNvPr id="54" name="Text Box 12"/>
          <p:cNvSpPr txBox="1">
            <a:spLocks noChangeArrowheads="1"/>
          </p:cNvSpPr>
          <p:nvPr/>
        </p:nvSpPr>
        <p:spPr bwMode="auto">
          <a:xfrm>
            <a:off x="8012116" y="6337300"/>
            <a:ext cx="1479550" cy="3667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800" b="1">
                <a:solidFill>
                  <a:schemeClr val="accent1"/>
                </a:solidFill>
                <a:cs typeface="Times New Roman" panose="02020603050405020304" pitchFamily="18" charset="0"/>
              </a:rPr>
              <a:t>Temperature</a:t>
            </a:r>
            <a:endParaRPr lang="en-US"/>
          </a:p>
        </p:txBody>
      </p:sp>
      <p:sp>
        <p:nvSpPr>
          <p:cNvPr id="55" name="Rectangle 13"/>
          <p:cNvSpPr>
            <a:spLocks noChangeArrowheads="1"/>
          </p:cNvSpPr>
          <p:nvPr/>
        </p:nvSpPr>
        <p:spPr bwMode="auto">
          <a:xfrm>
            <a:off x="10307641" y="6526213"/>
            <a:ext cx="241300" cy="18415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133618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905000" y="457200"/>
            <a:ext cx="8839200" cy="609600"/>
          </a:xfrm>
        </p:spPr>
        <p:txBody>
          <a:bodyPr>
            <a:normAutofit fontScale="90000"/>
          </a:bodyPr>
          <a:lstStyle/>
          <a:p>
            <a:pPr eaLnBrk="1" hangingPunct="1"/>
            <a:r>
              <a:rPr lang="en-US" altLang="en-US" dirty="0" smtClean="0"/>
              <a:t/>
            </a:r>
            <a:br>
              <a:rPr lang="en-US" altLang="en-US" dirty="0" smtClean="0"/>
            </a:br>
            <a:r>
              <a:rPr lang="en-US" altLang="en-US" dirty="0" smtClean="0"/>
              <a:t>Air Movements in the Troposphere Play a Key Role in Earth’s Weather and Climate</a:t>
            </a:r>
            <a:endParaRPr lang="en-US" altLang="en-US" dirty="0" smtClean="0"/>
          </a:p>
        </p:txBody>
      </p:sp>
      <p:sp>
        <p:nvSpPr>
          <p:cNvPr id="12291" name="Rectangle 3"/>
          <p:cNvSpPr>
            <a:spLocks noGrp="1" noChangeArrowheads="1"/>
          </p:cNvSpPr>
          <p:nvPr>
            <p:ph type="body" idx="1"/>
          </p:nvPr>
        </p:nvSpPr>
        <p:spPr>
          <a:xfrm>
            <a:off x="1981200" y="1447800"/>
            <a:ext cx="8229600" cy="3048000"/>
          </a:xfrm>
        </p:spPr>
        <p:txBody>
          <a:bodyPr/>
          <a:lstStyle/>
          <a:p>
            <a:pPr eaLnBrk="1" hangingPunct="1">
              <a:lnSpc>
                <a:spcPct val="90000"/>
              </a:lnSpc>
            </a:pPr>
            <a:endParaRPr lang="en-US" altLang="en-US" b="1" dirty="0" smtClean="0">
              <a:solidFill>
                <a:srgbClr val="1F881A"/>
              </a:solidFill>
            </a:endParaRPr>
          </a:p>
          <a:p>
            <a:pPr eaLnBrk="1" hangingPunct="1">
              <a:lnSpc>
                <a:spcPct val="90000"/>
              </a:lnSpc>
            </a:pPr>
            <a:r>
              <a:rPr lang="en-US" altLang="en-US" b="1" dirty="0" smtClean="0">
                <a:solidFill>
                  <a:srgbClr val="1F881A"/>
                </a:solidFill>
              </a:rPr>
              <a:t>Troposphere </a:t>
            </a:r>
            <a:endParaRPr lang="en-US" altLang="en-US" b="1" dirty="0" smtClean="0">
              <a:solidFill>
                <a:srgbClr val="1F881A"/>
              </a:solidFill>
            </a:endParaRPr>
          </a:p>
          <a:p>
            <a:pPr lvl="1" eaLnBrk="1" hangingPunct="1">
              <a:lnSpc>
                <a:spcPct val="90000"/>
              </a:lnSpc>
            </a:pPr>
            <a:r>
              <a:rPr lang="en-US" altLang="en-US" dirty="0" smtClean="0"/>
              <a:t>75–80% of the earth’s air mass</a:t>
            </a:r>
          </a:p>
          <a:p>
            <a:pPr lvl="1" eaLnBrk="1" hangingPunct="1">
              <a:lnSpc>
                <a:spcPct val="90000"/>
              </a:lnSpc>
            </a:pPr>
            <a:r>
              <a:rPr lang="en-US" altLang="en-US" dirty="0" smtClean="0"/>
              <a:t>Closet to the earth's surface</a:t>
            </a:r>
          </a:p>
          <a:p>
            <a:pPr lvl="1" eaLnBrk="1" hangingPunct="1">
              <a:lnSpc>
                <a:spcPct val="90000"/>
              </a:lnSpc>
            </a:pPr>
            <a:r>
              <a:rPr lang="en-US" altLang="en-US" dirty="0" smtClean="0"/>
              <a:t>Chemical composition of air</a:t>
            </a:r>
          </a:p>
          <a:p>
            <a:pPr lvl="1" eaLnBrk="1" hangingPunct="1">
              <a:lnSpc>
                <a:spcPct val="90000"/>
              </a:lnSpc>
            </a:pPr>
            <a:r>
              <a:rPr lang="en-US" altLang="en-US" dirty="0" smtClean="0"/>
              <a:t>Rising and falling air currents: weather and climate</a:t>
            </a:r>
          </a:p>
          <a:p>
            <a:pPr lvl="1" eaLnBrk="1" hangingPunct="1">
              <a:lnSpc>
                <a:spcPct val="90000"/>
              </a:lnSpc>
            </a:pPr>
            <a:r>
              <a:rPr lang="en-US" altLang="en-US" dirty="0" smtClean="0"/>
              <a:t>Involved in chemical cycling</a:t>
            </a:r>
          </a:p>
        </p:txBody>
      </p:sp>
    </p:spTree>
    <p:extLst>
      <p:ext uri="{BB962C8B-B14F-4D97-AF65-F5344CB8AC3E}">
        <p14:creationId xmlns:p14="http://schemas.microsoft.com/office/powerpoint/2010/main" val="23181103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752600" y="304800"/>
            <a:ext cx="8686800" cy="609600"/>
          </a:xfrm>
        </p:spPr>
        <p:txBody>
          <a:bodyPr>
            <a:normAutofit fontScale="90000"/>
          </a:bodyPr>
          <a:lstStyle/>
          <a:p>
            <a:pPr eaLnBrk="1" hangingPunct="1"/>
            <a:r>
              <a:rPr lang="en-US" altLang="en-US" smtClean="0"/>
              <a:t>The Stratosphere is Our Global Sunscreen</a:t>
            </a:r>
          </a:p>
        </p:txBody>
      </p:sp>
      <p:sp>
        <p:nvSpPr>
          <p:cNvPr id="14339" name="Rectangle 3"/>
          <p:cNvSpPr>
            <a:spLocks noGrp="1" noChangeArrowheads="1"/>
          </p:cNvSpPr>
          <p:nvPr>
            <p:ph type="body" idx="1"/>
          </p:nvPr>
        </p:nvSpPr>
        <p:spPr>
          <a:xfrm>
            <a:off x="1981200" y="1447800"/>
            <a:ext cx="8229600" cy="2590800"/>
          </a:xfrm>
        </p:spPr>
        <p:txBody>
          <a:bodyPr/>
          <a:lstStyle/>
          <a:p>
            <a:pPr eaLnBrk="1" hangingPunct="1"/>
            <a:r>
              <a:rPr lang="en-US" altLang="en-US" b="1" smtClean="0">
                <a:solidFill>
                  <a:srgbClr val="1F881A"/>
                </a:solidFill>
              </a:rPr>
              <a:t>Stratosphere</a:t>
            </a:r>
          </a:p>
          <a:p>
            <a:pPr lvl="1" eaLnBrk="1" hangingPunct="1"/>
            <a:r>
              <a:rPr lang="en-US" altLang="en-US" smtClean="0"/>
              <a:t>Similar composition to the troposphere, with 2 exceptions</a:t>
            </a:r>
          </a:p>
          <a:p>
            <a:pPr lvl="2" eaLnBrk="1" hangingPunct="1"/>
            <a:r>
              <a:rPr lang="en-US" altLang="en-US" smtClean="0"/>
              <a:t>Much less water</a:t>
            </a:r>
          </a:p>
          <a:p>
            <a:pPr lvl="2" eaLnBrk="1" hangingPunct="1"/>
            <a:r>
              <a:rPr lang="en-US" altLang="en-US" smtClean="0"/>
              <a:t>O</a:t>
            </a:r>
            <a:r>
              <a:rPr lang="en-US" altLang="en-US" baseline="-25000" smtClean="0"/>
              <a:t>3</a:t>
            </a:r>
            <a:r>
              <a:rPr lang="en-US" altLang="en-US" smtClean="0"/>
              <a:t>, </a:t>
            </a:r>
            <a:r>
              <a:rPr lang="en-US" altLang="en-US" b="1" smtClean="0">
                <a:solidFill>
                  <a:srgbClr val="1F881A"/>
                </a:solidFill>
              </a:rPr>
              <a:t>ozone layer, </a:t>
            </a:r>
            <a:r>
              <a:rPr lang="en-US" altLang="en-US" smtClean="0"/>
              <a:t>filters UV</a:t>
            </a:r>
            <a:endParaRPr lang="en-US" altLang="en-US" sz="2800" smtClean="0"/>
          </a:p>
        </p:txBody>
      </p:sp>
    </p:spTree>
    <p:extLst>
      <p:ext uri="{BB962C8B-B14F-4D97-AF65-F5344CB8AC3E}">
        <p14:creationId xmlns:p14="http://schemas.microsoft.com/office/powerpoint/2010/main" val="26449712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981200" y="228600"/>
            <a:ext cx="8153400" cy="685800"/>
          </a:xfrm>
        </p:spPr>
        <p:txBody>
          <a:bodyPr>
            <a:normAutofit fontScale="90000"/>
          </a:bodyPr>
          <a:lstStyle/>
          <a:p>
            <a:pPr algn="ctr" eaLnBrk="1" hangingPunct="1"/>
            <a:r>
              <a:rPr lang="en-US" altLang="en-US" smtClean="0"/>
              <a:t>What is Air Pollution</a:t>
            </a:r>
          </a:p>
        </p:txBody>
      </p:sp>
      <p:sp>
        <p:nvSpPr>
          <p:cNvPr id="16387" name="Rectangle 3"/>
          <p:cNvSpPr>
            <a:spLocks noGrp="1" noChangeArrowheads="1"/>
          </p:cNvSpPr>
          <p:nvPr>
            <p:ph type="body" idx="1"/>
          </p:nvPr>
        </p:nvSpPr>
        <p:spPr>
          <a:xfrm>
            <a:off x="1981200" y="1524000"/>
            <a:ext cx="8229600" cy="1905000"/>
          </a:xfrm>
        </p:spPr>
        <p:txBody>
          <a:bodyPr/>
          <a:lstStyle/>
          <a:p>
            <a:pPr marL="0" indent="0" algn="ctr" eaLnBrk="1" hangingPunct="1">
              <a:buFont typeface="Wingdings" panose="05000000000000000000" pitchFamily="2" charset="2"/>
              <a:buNone/>
            </a:pPr>
            <a:r>
              <a:rPr lang="en-US" altLang="en-US" smtClean="0"/>
              <a:t>When different Chemicals or substances added into the atmosphere by natural or human activities in high concentrations enough to be harmful for life on earth, it is </a:t>
            </a:r>
            <a:r>
              <a:rPr lang="en-US" altLang="en-US" b="1" smtClean="0">
                <a:solidFill>
                  <a:srgbClr val="1A7016"/>
                </a:solidFill>
              </a:rPr>
              <a:t>Air Pollution</a:t>
            </a:r>
            <a:r>
              <a:rPr lang="en-US" altLang="en-US" smtClean="0"/>
              <a:t>.</a:t>
            </a:r>
          </a:p>
          <a:p>
            <a:pPr marL="0" indent="0" algn="ctr" eaLnBrk="1" hangingPunct="1">
              <a:buFont typeface="Wingdings" panose="05000000000000000000" pitchFamily="2" charset="2"/>
              <a:buNone/>
            </a:pPr>
            <a:endParaRPr lang="en-US" altLang="en-US" smtClean="0"/>
          </a:p>
        </p:txBody>
      </p:sp>
      <p:pic>
        <p:nvPicPr>
          <p:cNvPr id="5" name="Picture 6" descr="pfymuwq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8988" y="3627438"/>
            <a:ext cx="3529012" cy="300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08234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mph" presetSubtype="0" fill="hold" nodeType="clickEffect">
                                  <p:stCondLst>
                                    <p:cond delay="0"/>
                                  </p:stCondLst>
                                  <p:childTnLst>
                                    <p:animRot by="21600000">
                                      <p:cBhvr>
                                        <p:cTn id="11"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 Box 4"/>
          <p:cNvSpPr txBox="1">
            <a:spLocks noChangeArrowheads="1"/>
          </p:cNvSpPr>
          <p:nvPr/>
        </p:nvSpPr>
        <p:spPr bwMode="auto">
          <a:xfrm>
            <a:off x="1524000" y="1327150"/>
            <a:ext cx="9144000" cy="149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Verdana" panose="020B0604030504040204" pitchFamily="34" charset="0"/>
              </a:defRPr>
            </a:lvl1pPr>
            <a:lvl2pPr marL="742950" indent="-285750">
              <a:defRPr sz="2000">
                <a:solidFill>
                  <a:schemeClr val="tx1"/>
                </a:solidFill>
                <a:latin typeface="Verdana" panose="020B0604030504040204" pitchFamily="34" charset="0"/>
              </a:defRPr>
            </a:lvl2pPr>
            <a:lvl3pPr marL="1143000" indent="-228600">
              <a:defRPr sz="2000">
                <a:solidFill>
                  <a:schemeClr val="tx1"/>
                </a:solidFill>
                <a:latin typeface="Verdana" panose="020B0604030504040204" pitchFamily="34" charset="0"/>
              </a:defRPr>
            </a:lvl3pPr>
            <a:lvl4pPr marL="1600200" indent="-228600">
              <a:defRPr sz="2000">
                <a:solidFill>
                  <a:schemeClr val="tx1"/>
                </a:solidFill>
                <a:latin typeface="Verdana" panose="020B0604030504040204" pitchFamily="34" charset="0"/>
              </a:defRPr>
            </a:lvl4pPr>
            <a:lvl5pPr marL="2057400" indent="-22860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marL="457200" indent="-457200">
              <a:spcBef>
                <a:spcPct val="50000"/>
              </a:spcBef>
              <a:buClr>
                <a:srgbClr val="1F881A"/>
              </a:buClr>
              <a:buFont typeface="Arial" panose="020B0604020202020204" pitchFamily="34" charset="0"/>
              <a:buChar char="•"/>
              <a:defRPr/>
            </a:pPr>
            <a:r>
              <a:rPr lang="en-US" altLang="en-US" sz="2600" dirty="0">
                <a:latin typeface="+mn-lt"/>
              </a:rPr>
              <a:t>Indicates whether pollutant levels in air may cause health concerns or not.</a:t>
            </a:r>
          </a:p>
          <a:p>
            <a:pPr marL="457200" indent="-457200">
              <a:spcBef>
                <a:spcPct val="50000"/>
              </a:spcBef>
              <a:buClr>
                <a:srgbClr val="1F881A"/>
              </a:buClr>
              <a:buFont typeface="Arial" panose="020B0604020202020204" pitchFamily="34" charset="0"/>
              <a:buChar char="•"/>
              <a:defRPr/>
            </a:pPr>
            <a:r>
              <a:rPr lang="en-US" altLang="en-US" sz="2600" dirty="0">
                <a:latin typeface="+mn-lt"/>
              </a:rPr>
              <a:t>Ranges from 0 (least concern) to 500 (greatest concern)</a:t>
            </a:r>
          </a:p>
        </p:txBody>
      </p:sp>
      <p:pic>
        <p:nvPicPr>
          <p:cNvPr id="67599" name="Picture 15" descr="ugkqo2n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90156">
            <a:off x="7200900" y="3463925"/>
            <a:ext cx="3048000"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txBox="1">
            <a:spLocks noChangeArrowheads="1"/>
          </p:cNvSpPr>
          <p:nvPr/>
        </p:nvSpPr>
        <p:spPr>
          <a:xfrm>
            <a:off x="1981200" y="228600"/>
            <a:ext cx="8153400" cy="685800"/>
          </a:xfrm>
          <a:prstGeom prst="rect">
            <a:avLst/>
          </a:prstGeom>
        </p:spPr>
        <p:txBody>
          <a:bodyPr/>
          <a:lst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Arial" charset="0"/>
                <a:ea typeface="ＭＳ Ｐゴシック" pitchFamily="1" charset="-128"/>
              </a:defRPr>
            </a:lvl2pPr>
            <a:lvl3pPr algn="l" rtl="0" eaLnBrk="0" fontAlgn="base" hangingPunct="0">
              <a:spcBef>
                <a:spcPct val="0"/>
              </a:spcBef>
              <a:spcAft>
                <a:spcPct val="0"/>
              </a:spcAft>
              <a:defRPr sz="3200" b="1">
                <a:solidFill>
                  <a:schemeClr val="bg1"/>
                </a:solidFill>
                <a:latin typeface="Arial" charset="0"/>
                <a:ea typeface="ＭＳ Ｐゴシック" pitchFamily="1" charset="-128"/>
              </a:defRPr>
            </a:lvl3pPr>
            <a:lvl4pPr algn="l" rtl="0" eaLnBrk="0" fontAlgn="base" hangingPunct="0">
              <a:spcBef>
                <a:spcPct val="0"/>
              </a:spcBef>
              <a:spcAft>
                <a:spcPct val="0"/>
              </a:spcAft>
              <a:defRPr sz="3200" b="1">
                <a:solidFill>
                  <a:schemeClr val="bg1"/>
                </a:solidFill>
                <a:latin typeface="Arial" charset="0"/>
                <a:ea typeface="ＭＳ Ｐゴシック" pitchFamily="1" charset="-128"/>
              </a:defRPr>
            </a:lvl4pPr>
            <a:lvl5pPr algn="l" rtl="0" eaLnBrk="0" fontAlgn="base" hangingPunct="0">
              <a:spcBef>
                <a:spcPct val="0"/>
              </a:spcBef>
              <a:spcAft>
                <a:spcPct val="0"/>
              </a:spcAft>
              <a:defRPr sz="3200" b="1">
                <a:solidFill>
                  <a:schemeClr val="bg1"/>
                </a:solidFill>
                <a:latin typeface="Arial" charset="0"/>
                <a:ea typeface="ＭＳ Ｐゴシック" pitchFamily="1" charset="-128"/>
              </a:defRPr>
            </a:lvl5pPr>
            <a:lvl6pPr marL="457200" algn="l" rtl="0" fontAlgn="base">
              <a:spcBef>
                <a:spcPct val="0"/>
              </a:spcBef>
              <a:spcAft>
                <a:spcPct val="0"/>
              </a:spcAft>
              <a:defRPr sz="3200" b="1">
                <a:solidFill>
                  <a:schemeClr val="bg1"/>
                </a:solidFill>
                <a:latin typeface="Arial" charset="0"/>
                <a:ea typeface="ＭＳ Ｐゴシック" pitchFamily="1" charset="-128"/>
              </a:defRPr>
            </a:lvl6pPr>
            <a:lvl7pPr marL="914400" algn="l" rtl="0" fontAlgn="base">
              <a:spcBef>
                <a:spcPct val="0"/>
              </a:spcBef>
              <a:spcAft>
                <a:spcPct val="0"/>
              </a:spcAft>
              <a:defRPr sz="3200" b="1">
                <a:solidFill>
                  <a:schemeClr val="bg1"/>
                </a:solidFill>
                <a:latin typeface="Arial" charset="0"/>
                <a:ea typeface="ＭＳ Ｐゴシック" pitchFamily="1" charset="-128"/>
              </a:defRPr>
            </a:lvl7pPr>
            <a:lvl8pPr marL="1371600" algn="l" rtl="0" fontAlgn="base">
              <a:spcBef>
                <a:spcPct val="0"/>
              </a:spcBef>
              <a:spcAft>
                <a:spcPct val="0"/>
              </a:spcAft>
              <a:defRPr sz="3200" b="1">
                <a:solidFill>
                  <a:schemeClr val="bg1"/>
                </a:solidFill>
                <a:latin typeface="Arial" charset="0"/>
                <a:ea typeface="ＭＳ Ｐゴシック" pitchFamily="1" charset="-128"/>
              </a:defRPr>
            </a:lvl8pPr>
            <a:lvl9pPr marL="1828800" algn="l" rtl="0" fontAlgn="base">
              <a:spcBef>
                <a:spcPct val="0"/>
              </a:spcBef>
              <a:spcAft>
                <a:spcPct val="0"/>
              </a:spcAft>
              <a:defRPr sz="3200" b="1">
                <a:solidFill>
                  <a:schemeClr val="bg1"/>
                </a:solidFill>
                <a:latin typeface="Arial" charset="0"/>
                <a:ea typeface="ＭＳ Ｐゴシック" pitchFamily="1" charset="-128"/>
              </a:defRPr>
            </a:lvl9pPr>
          </a:lstStyle>
          <a:p>
            <a:pPr algn="ctr" eaLnBrk="1" hangingPunct="1">
              <a:defRPr/>
            </a:pPr>
            <a:r>
              <a:rPr lang="en-US" altLang="en-US" kern="0" dirty="0"/>
              <a:t>AQI: Air Quality Index</a:t>
            </a:r>
          </a:p>
        </p:txBody>
      </p:sp>
    </p:spTree>
    <p:extLst>
      <p:ext uri="{BB962C8B-B14F-4D97-AF65-F5344CB8AC3E}">
        <p14:creationId xmlns:p14="http://schemas.microsoft.com/office/powerpoint/2010/main" val="40283490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6" fill="hold" nodeType="clickEffect">
                                  <p:stCondLst>
                                    <p:cond delay="0"/>
                                  </p:stCondLst>
                                  <p:childTnLst>
                                    <p:set>
                                      <p:cBhvr>
                                        <p:cTn id="6" dur="1" fill="hold">
                                          <p:stCondLst>
                                            <p:cond delay="0"/>
                                          </p:stCondLst>
                                        </p:cTn>
                                        <p:tgtEl>
                                          <p:spTgt spid="67588">
                                            <p:txEl>
                                              <p:pRg st="0" end="0"/>
                                            </p:txEl>
                                          </p:spTgt>
                                        </p:tgtEl>
                                        <p:attrNameLst>
                                          <p:attrName>style.visibility</p:attrName>
                                        </p:attrNameLst>
                                      </p:cBhvr>
                                      <p:to>
                                        <p:strVal val="visible"/>
                                      </p:to>
                                    </p:set>
                                    <p:animEffect transition="in" filter="barn(inHorizontal)">
                                      <p:cBhvr>
                                        <p:cTn id="7" dur="500"/>
                                        <p:tgtEl>
                                          <p:spTgt spid="675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67588">
                                            <p:txEl>
                                              <p:pRg st="1" end="1"/>
                                            </p:txEl>
                                          </p:spTgt>
                                        </p:tgtEl>
                                        <p:attrNameLst>
                                          <p:attrName>style.visibility</p:attrName>
                                        </p:attrNameLst>
                                      </p:cBhvr>
                                      <p:to>
                                        <p:strVal val="visible"/>
                                      </p:to>
                                    </p:set>
                                    <p:animEffect transition="in" filter="barn(inHorizontal)">
                                      <p:cBhvr>
                                        <p:cTn id="12" dur="500"/>
                                        <p:tgtEl>
                                          <p:spTgt spid="6758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67599"/>
                                        </p:tgtEl>
                                        <p:attrNameLst>
                                          <p:attrName>style.visibility</p:attrName>
                                        </p:attrNameLst>
                                      </p:cBhvr>
                                      <p:to>
                                        <p:strVal val="visible"/>
                                      </p:to>
                                    </p:set>
                                    <p:anim to="" calcmode="lin" valueType="num">
                                      <p:cBhvr>
                                        <p:cTn id="17" dur="1" fill="hold"/>
                                        <p:tgtEl>
                                          <p:spTgt spid="6759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1404</Words>
  <Application>Microsoft Office PowerPoint</Application>
  <PresentationFormat>Custom</PresentationFormat>
  <Paragraphs>290</Paragraphs>
  <Slides>28</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Office Theme</vt:lpstr>
      <vt:lpstr>Photo Editor Photo</vt:lpstr>
      <vt:lpstr>Air Pollution</vt:lpstr>
      <vt:lpstr>PowerPoint Presentation</vt:lpstr>
      <vt:lpstr>Atmosphere Composition</vt:lpstr>
      <vt:lpstr>Atmosphere as a Resource</vt:lpstr>
      <vt:lpstr>What is the Nature of the Atmosphere? </vt:lpstr>
      <vt:lpstr> Air Movements in the Troposphere Play a Key Role in Earth’s Weather and Climate</vt:lpstr>
      <vt:lpstr>The Stratosphere is Our Global Sunscreen</vt:lpstr>
      <vt:lpstr>What is Air Pollution</vt:lpstr>
      <vt:lpstr>PowerPoint Presentation</vt:lpstr>
      <vt:lpstr>PowerPoint Presentation</vt:lpstr>
      <vt:lpstr>Impact of Air Pollution</vt:lpstr>
      <vt:lpstr>Air Pollution Comes from Natural and Human Sources</vt:lpstr>
      <vt:lpstr>Air Pollutants</vt:lpstr>
      <vt:lpstr>Primary and Secondary Air Pollutants</vt:lpstr>
      <vt:lpstr>Primary and Secondary Air Pollutants</vt:lpstr>
      <vt:lpstr>Major Air Pollutants</vt:lpstr>
      <vt:lpstr>Chemical Reactions that Form Major Outdoor Air Pollutants</vt:lpstr>
      <vt:lpstr>Carbon Monoxide (CO)</vt:lpstr>
      <vt:lpstr>Fate of CO in Nature</vt:lpstr>
      <vt:lpstr>Source of CO</vt:lpstr>
      <vt:lpstr>Effects of CO Pollution</vt:lpstr>
      <vt:lpstr>Effects of CO Pollution</vt:lpstr>
      <vt:lpstr>Control measures for CO Pollution</vt:lpstr>
      <vt:lpstr>Oxides of Nitrogen</vt:lpstr>
      <vt:lpstr>Sources of oxides of Nitrogen</vt:lpstr>
      <vt:lpstr>Effects of oxides of Nitrogen</vt:lpstr>
      <vt:lpstr>Oxides of Sulphur</vt:lpstr>
      <vt:lpstr>Effects of oxides of Sulphur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Sajjad</dc:creator>
  <cp:lastModifiedBy>M Tahir</cp:lastModifiedBy>
  <cp:revision>6</cp:revision>
  <dcterms:created xsi:type="dcterms:W3CDTF">2016-10-25T08:48:35Z</dcterms:created>
  <dcterms:modified xsi:type="dcterms:W3CDTF">2019-03-11T06:54:50Z</dcterms:modified>
</cp:coreProperties>
</file>