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58" r:id="rId5"/>
    <p:sldId id="259" r:id="rId6"/>
    <p:sldId id="260" r:id="rId7"/>
    <p:sldId id="261" r:id="rId8"/>
    <p:sldId id="262" r:id="rId9"/>
    <p:sldId id="263" r:id="rId10"/>
    <p:sldId id="264" r:id="rId11"/>
    <p:sldId id="265" r:id="rId12"/>
    <p:sldId id="266"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696" y="-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7A322D-0576-43D0-B35A-B58FB402201E}"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7A322D-0576-43D0-B35A-B58FB402201E}"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7A322D-0576-43D0-B35A-B58FB402201E}"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7A322D-0576-43D0-B35A-B58FB402201E}"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7A322D-0576-43D0-B35A-B58FB402201E}"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7A322D-0576-43D0-B35A-B58FB402201E}" type="datetimeFigureOut">
              <a:rPr lang="en-US" smtClean="0"/>
              <a:pPr/>
              <a:t>5/6/2019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7A322D-0576-43D0-B35A-B58FB402201E}" type="datetimeFigureOut">
              <a:rPr lang="en-US" smtClean="0"/>
              <a:pPr/>
              <a:t>5/6/2019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7A322D-0576-43D0-B35A-B58FB402201E}" type="datetimeFigureOut">
              <a:rPr lang="en-US" smtClean="0"/>
              <a:pPr/>
              <a:t>5/6/2019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7A322D-0576-43D0-B35A-B58FB402201E}" type="datetimeFigureOut">
              <a:rPr lang="en-US" smtClean="0"/>
              <a:pPr/>
              <a:t>5/6/2019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7A322D-0576-43D0-B35A-B58FB402201E}" type="datetimeFigureOut">
              <a:rPr lang="en-US" smtClean="0"/>
              <a:pPr/>
              <a:t>5/6/2019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7A322D-0576-43D0-B35A-B58FB402201E}" type="datetimeFigureOut">
              <a:rPr lang="en-US" smtClean="0"/>
              <a:pPr/>
              <a:t>5/6/2019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F363EB-CDBA-4B60-B6F0-7379B5A213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7A322D-0576-43D0-B35A-B58FB402201E}" type="datetimeFigureOut">
              <a:rPr lang="en-US" smtClean="0"/>
              <a:pPr/>
              <a:t>5/6/2019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F363EB-CDBA-4B60-B6F0-7379B5A213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19760" y="1386840"/>
            <a:ext cx="7772400" cy="1295400"/>
          </a:xfrm>
          <a:prstGeom prst="rect">
            <a:avLst/>
          </a:prstGeom>
        </p:spPr>
        <p:txBody>
          <a:bodyPr vert="horz" lIns="91440" tIns="45720" rIns="91440" bIns="45720" rtlCol="0" anchor="ctr">
            <a:normAutofit fontScale="97500"/>
          </a:bodyPr>
          <a:lstStyle/>
          <a:p>
            <a:pPr algn="ctr">
              <a:spcBef>
                <a:spcPct val="0"/>
              </a:spcBef>
            </a:pPr>
            <a:r>
              <a:rPr lang="en-US" sz="4400" dirty="0" smtClean="0"/>
              <a:t>Insecticide</a:t>
            </a:r>
            <a:r>
              <a:rPr lang="en-US" sz="4400" u="sng" dirty="0" smtClean="0"/>
              <a:t> Groups</a:t>
            </a:r>
            <a:endParaRPr kumimoji="0" lang="en-US" sz="44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5" name="Subtitle 2"/>
          <p:cNvSpPr txBox="1">
            <a:spLocks/>
          </p:cNvSpPr>
          <p:nvPr/>
        </p:nvSpPr>
        <p:spPr>
          <a:xfrm>
            <a:off x="0" y="1447800"/>
            <a:ext cx="9144000" cy="54102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600" b="0" i="0" u="none" strike="noStrike" kern="1200" cap="none" spc="0" normalizeH="0" baseline="0" noProof="0" dirty="0" smtClean="0">
                <a:ln>
                  <a:noFill/>
                </a:ln>
                <a:solidFill>
                  <a:prstClr val="black"/>
                </a:solidFill>
                <a:effectLst/>
                <a:uLnTx/>
                <a:uFillTx/>
                <a:latin typeface="+mn-lt"/>
                <a:ea typeface="+mn-ea"/>
                <a:cs typeface="+mn-cs"/>
              </a:rPr>
              <a:t> </a:t>
            </a:r>
            <a:endParaRPr kumimoji="0" lang="en-US" sz="32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schemeClr val="tx1">
                  <a:tint val="75000"/>
                </a:schemeClr>
              </a:solidFill>
              <a:effectLst/>
              <a:uLnTx/>
              <a:uFillTx/>
              <a:latin typeface="Times New Roman" pitchFamily="18" charset="0"/>
              <a:ea typeface="+mn-ea"/>
              <a:cs typeface="Times New Roman" pitchFamily="18" charset="0"/>
            </a:endParaRPr>
          </a:p>
        </p:txBody>
      </p:sp>
      <p:sp>
        <p:nvSpPr>
          <p:cNvPr id="11266" name="AutoShape 2" descr="Image result for insecticides and pesticide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1268" name="AutoShape 4" descr="Image result for insecticides and pesticide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270" name="Picture 6" descr="Image result for insecticides and pesticides"/>
          <p:cNvPicPr>
            <a:picLocks noChangeAspect="1" noChangeArrowheads="1"/>
          </p:cNvPicPr>
          <p:nvPr/>
        </p:nvPicPr>
        <p:blipFill>
          <a:blip r:embed="rId2"/>
          <a:srcRect/>
          <a:stretch>
            <a:fillRect/>
          </a:stretch>
        </p:blipFill>
        <p:spPr bwMode="auto">
          <a:xfrm>
            <a:off x="4610100" y="2266950"/>
            <a:ext cx="4381500" cy="42862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Families of Organophosphates</a:t>
            </a:r>
            <a:endParaRPr lang="en-US" dirty="0"/>
          </a:p>
        </p:txBody>
      </p:sp>
      <p:sp>
        <p:nvSpPr>
          <p:cNvPr id="3" name="Content Placeholder 2"/>
          <p:cNvSpPr>
            <a:spLocks noGrp="1"/>
          </p:cNvSpPr>
          <p:nvPr>
            <p:ph idx="1"/>
          </p:nvPr>
        </p:nvSpPr>
        <p:spPr>
          <a:xfrm>
            <a:off x="0" y="1219200"/>
            <a:ext cx="9144000" cy="5638800"/>
          </a:xfrm>
        </p:spPr>
        <p:txBody>
          <a:bodyPr>
            <a:normAutofit/>
          </a:bodyPr>
          <a:lstStyle/>
          <a:p>
            <a:pPr marL="514350" lvl="0" indent="-514350" algn="just">
              <a:buFont typeface="+mj-lt"/>
              <a:buAutoNum type="arabicPeriod"/>
            </a:pPr>
            <a:r>
              <a:rPr lang="en-US" sz="2800" dirty="0" smtClean="0">
                <a:latin typeface="Times New Roman" pitchFamily="18" charset="0"/>
                <a:cs typeface="Times New Roman" pitchFamily="18" charset="0"/>
              </a:rPr>
              <a:t>Pyrophosphates: </a:t>
            </a:r>
            <a:r>
              <a:rPr lang="en-US" sz="2400" dirty="0" smtClean="0">
                <a:latin typeface="Times New Roman" pitchFamily="18" charset="0"/>
                <a:cs typeface="Times New Roman" pitchFamily="18" charset="0"/>
              </a:rPr>
              <a:t>Derivates of </a:t>
            </a:r>
            <a:r>
              <a:rPr lang="en-US" sz="2400" dirty="0" err="1" smtClean="0">
                <a:latin typeface="Times New Roman" pitchFamily="18" charset="0"/>
                <a:cs typeface="Times New Roman" pitchFamily="18" charset="0"/>
              </a:rPr>
              <a:t>Pyrophosphoric</a:t>
            </a:r>
            <a:r>
              <a:rPr lang="en-US" sz="2400" dirty="0" smtClean="0">
                <a:latin typeface="Times New Roman" pitchFamily="18" charset="0"/>
                <a:cs typeface="Times New Roman" pitchFamily="18" charset="0"/>
              </a:rPr>
              <a:t> Acid </a:t>
            </a:r>
            <a:r>
              <a:rPr lang="en-US" sz="1800" dirty="0" smtClean="0">
                <a:latin typeface="Times New Roman" pitchFamily="18" charset="0"/>
                <a:cs typeface="Times New Roman" pitchFamily="18" charset="0"/>
              </a:rPr>
              <a:t>e.g</a:t>
            </a:r>
            <a:r>
              <a:rPr lang="en-US" sz="1800" dirty="0">
                <a:latin typeface="Times New Roman" pitchFamily="18" charset="0"/>
                <a:cs typeface="Times New Roman" pitchFamily="18" charset="0"/>
              </a:rPr>
              <a:t>.</a:t>
            </a:r>
            <a:r>
              <a:rPr lang="en-US" sz="2800" dirty="0">
                <a:latin typeface="Times New Roman" pitchFamily="18" charset="0"/>
                <a:cs typeface="Times New Roman" pitchFamily="18" charset="0"/>
              </a:rPr>
              <a:t> </a:t>
            </a:r>
            <a:r>
              <a:rPr lang="en-US" sz="2000" dirty="0">
                <a:latin typeface="Times New Roman" pitchFamily="18" charset="0"/>
                <a:cs typeface="Times New Roman" pitchFamily="18" charset="0"/>
              </a:rPr>
              <a:t>TEPP, </a:t>
            </a:r>
            <a:r>
              <a:rPr lang="en-US" sz="2000" dirty="0" err="1">
                <a:latin typeface="Times New Roman" pitchFamily="18" charset="0"/>
                <a:cs typeface="Times New Roman" pitchFamily="18" charset="0"/>
              </a:rPr>
              <a:t>Sulfotep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Schradan</a:t>
            </a:r>
            <a:r>
              <a:rPr lang="en-US" sz="2800" dirty="0">
                <a:latin typeface="Times New Roman" pitchFamily="18" charset="0"/>
                <a:cs typeface="Times New Roman" pitchFamily="18" charset="0"/>
              </a:rPr>
              <a:t>.</a:t>
            </a:r>
          </a:p>
          <a:p>
            <a:pPr marL="514350" lvl="0" indent="-514350" algn="just">
              <a:buFont typeface="+mj-lt"/>
              <a:buAutoNum type="arabicPeriod"/>
            </a:pPr>
            <a:r>
              <a:rPr lang="en-US" sz="2800" dirty="0" smtClean="0">
                <a:latin typeface="Times New Roman" pitchFamily="18" charset="0"/>
                <a:cs typeface="Times New Roman" pitchFamily="18" charset="0"/>
              </a:rPr>
              <a:t>Phosphates: </a:t>
            </a:r>
            <a:r>
              <a:rPr lang="en-US" sz="2400" dirty="0" smtClean="0">
                <a:latin typeface="Times New Roman" pitchFamily="18" charset="0"/>
                <a:cs typeface="Times New Roman" pitchFamily="18" charset="0"/>
              </a:rPr>
              <a:t>Derivates </a:t>
            </a:r>
            <a:r>
              <a:rPr lang="en-US" sz="2400" dirty="0">
                <a:latin typeface="Times New Roman" pitchFamily="18" charset="0"/>
                <a:cs typeface="Times New Roman" pitchFamily="18" charset="0"/>
              </a:rPr>
              <a:t>of </a:t>
            </a:r>
            <a:r>
              <a:rPr lang="en-US" sz="2400" dirty="0" smtClean="0">
                <a:latin typeface="Times New Roman" pitchFamily="18" charset="0"/>
                <a:cs typeface="Times New Roman" pitchFamily="18" charset="0"/>
              </a:rPr>
              <a:t>Phosphoric Acid</a:t>
            </a:r>
            <a:r>
              <a:rPr lang="en-US" sz="28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e.g.</a:t>
            </a:r>
            <a:r>
              <a:rPr lang="en-US" sz="2800" dirty="0">
                <a:latin typeface="Times New Roman" pitchFamily="18" charset="0"/>
                <a:cs typeface="Times New Roman" pitchFamily="18" charset="0"/>
              </a:rPr>
              <a:t> </a:t>
            </a:r>
            <a:r>
              <a:rPr lang="en-US" sz="2000" dirty="0" err="1">
                <a:latin typeface="Times New Roman" pitchFamily="18" charset="0"/>
                <a:cs typeface="Times New Roman" pitchFamily="18" charset="0"/>
              </a:rPr>
              <a:t>Dichlorvos</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Naled</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Monocrotophos</a:t>
            </a:r>
            <a:r>
              <a:rPr lang="en-US" sz="2000" dirty="0">
                <a:latin typeface="Times New Roman" pitchFamily="18" charset="0"/>
                <a:cs typeface="Times New Roman" pitchFamily="18" charset="0"/>
              </a:rPr>
              <a:t> etc.</a:t>
            </a:r>
          </a:p>
          <a:p>
            <a:pPr marL="514350" lvl="0" indent="-514350" algn="just">
              <a:buFont typeface="+mj-lt"/>
              <a:buAutoNum type="arabicPeriod"/>
            </a:pPr>
            <a:r>
              <a:rPr lang="en-US" sz="2800" dirty="0" err="1" smtClean="0">
                <a:latin typeface="Times New Roman" pitchFamily="18" charset="0"/>
                <a:cs typeface="Times New Roman" pitchFamily="18" charset="0"/>
              </a:rPr>
              <a:t>Thiophosphates</a:t>
            </a:r>
            <a:r>
              <a:rPr lang="en-US" sz="28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Derivates </a:t>
            </a:r>
            <a:r>
              <a:rPr lang="en-US" sz="2400" dirty="0">
                <a:latin typeface="Times New Roman" pitchFamily="18" charset="0"/>
                <a:cs typeface="Times New Roman" pitchFamily="18" charset="0"/>
              </a:rPr>
              <a:t>of </a:t>
            </a:r>
            <a:r>
              <a:rPr lang="en-US" sz="2400" dirty="0" err="1">
                <a:latin typeface="Times New Roman" pitchFamily="18" charset="0"/>
                <a:cs typeface="Times New Roman" pitchFamily="18" charset="0"/>
              </a:rPr>
              <a:t>T</a:t>
            </a:r>
            <a:r>
              <a:rPr lang="en-US" sz="2400" dirty="0" err="1" smtClean="0">
                <a:latin typeface="Times New Roman" pitchFamily="18" charset="0"/>
                <a:cs typeface="Times New Roman" pitchFamily="18" charset="0"/>
              </a:rPr>
              <a:t>hiophosphoric</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A</a:t>
            </a:r>
            <a:r>
              <a:rPr lang="en-US" sz="2400" dirty="0" smtClean="0">
                <a:latin typeface="Times New Roman" pitchFamily="18" charset="0"/>
                <a:cs typeface="Times New Roman" pitchFamily="18" charset="0"/>
              </a:rPr>
              <a:t>cid </a:t>
            </a:r>
            <a:r>
              <a:rPr lang="en-US" sz="1800" dirty="0">
                <a:latin typeface="Times New Roman" pitchFamily="18" charset="0"/>
                <a:cs typeface="Times New Roman" pitchFamily="18" charset="0"/>
              </a:rPr>
              <a:t>e.g.</a:t>
            </a:r>
            <a:r>
              <a:rPr lang="en-US" sz="2800" dirty="0">
                <a:latin typeface="Times New Roman" pitchFamily="18" charset="0"/>
                <a:cs typeface="Times New Roman" pitchFamily="18" charset="0"/>
              </a:rPr>
              <a:t> </a:t>
            </a:r>
            <a:r>
              <a:rPr lang="en-US" sz="2000" dirty="0">
                <a:latin typeface="Times New Roman" pitchFamily="18" charset="0"/>
                <a:cs typeface="Times New Roman" pitchFamily="18" charset="0"/>
              </a:rPr>
              <a:t>Parathion Methyl, Parathion Ethyl, </a:t>
            </a:r>
            <a:r>
              <a:rPr lang="en-US" sz="2000" dirty="0" err="1">
                <a:latin typeface="Times New Roman" pitchFamily="18" charset="0"/>
                <a:cs typeface="Times New Roman" pitchFamily="18" charset="0"/>
              </a:rPr>
              <a:t>Chorthion</a:t>
            </a:r>
            <a:r>
              <a:rPr lang="en-US" sz="2000" dirty="0">
                <a:latin typeface="Times New Roman" pitchFamily="18" charset="0"/>
                <a:cs typeface="Times New Roman" pitchFamily="18" charset="0"/>
              </a:rPr>
              <a:t> etc.</a:t>
            </a:r>
          </a:p>
          <a:p>
            <a:pPr marL="514350" lvl="0" indent="-514350" algn="just">
              <a:buFont typeface="+mj-lt"/>
              <a:buAutoNum type="arabicPeriod"/>
            </a:pPr>
            <a:r>
              <a:rPr lang="en-US" sz="2800" dirty="0" err="1" smtClean="0">
                <a:latin typeface="Times New Roman" pitchFamily="18" charset="0"/>
                <a:cs typeface="Times New Roman" pitchFamily="18" charset="0"/>
              </a:rPr>
              <a:t>Dithiophosphates</a:t>
            </a:r>
            <a:r>
              <a:rPr lang="en-US" sz="28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Derivates </a:t>
            </a:r>
            <a:r>
              <a:rPr lang="en-US" sz="2400" dirty="0">
                <a:latin typeface="Times New Roman" pitchFamily="18" charset="0"/>
                <a:cs typeface="Times New Roman" pitchFamily="18" charset="0"/>
              </a:rPr>
              <a:t>of </a:t>
            </a:r>
            <a:r>
              <a:rPr lang="en-US" sz="2400" dirty="0" err="1">
                <a:latin typeface="Times New Roman" pitchFamily="18" charset="0"/>
                <a:cs typeface="Times New Roman" pitchFamily="18" charset="0"/>
              </a:rPr>
              <a:t>D</a:t>
            </a:r>
            <a:r>
              <a:rPr lang="en-US" sz="2400" dirty="0" err="1" smtClean="0">
                <a:latin typeface="Times New Roman" pitchFamily="18" charset="0"/>
                <a:cs typeface="Times New Roman" pitchFamily="18" charset="0"/>
              </a:rPr>
              <a:t>ithiophosphoric</a:t>
            </a:r>
            <a:r>
              <a:rPr lang="en-US" sz="2400" dirty="0" smtClean="0">
                <a:latin typeface="Times New Roman" pitchFamily="18" charset="0"/>
                <a:cs typeface="Times New Roman" pitchFamily="18" charset="0"/>
              </a:rPr>
              <a:t> Acid </a:t>
            </a:r>
            <a:r>
              <a:rPr lang="en-US" sz="1800" dirty="0">
                <a:latin typeface="Times New Roman" pitchFamily="18" charset="0"/>
                <a:cs typeface="Times New Roman" pitchFamily="18" charset="0"/>
              </a:rPr>
              <a:t>e.g.</a:t>
            </a:r>
            <a:r>
              <a:rPr lang="en-US" sz="2800" dirty="0">
                <a:latin typeface="Times New Roman" pitchFamily="18" charset="0"/>
                <a:cs typeface="Times New Roman" pitchFamily="18" charset="0"/>
              </a:rPr>
              <a:t> </a:t>
            </a:r>
            <a:r>
              <a:rPr lang="en-US" sz="2000" dirty="0" err="1">
                <a:latin typeface="Times New Roman" pitchFamily="18" charset="0"/>
                <a:cs typeface="Times New Roman" pitchFamily="18" charset="0"/>
              </a:rPr>
              <a:t>Phorate</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Disulfoton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Dimethoate</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Malathion</a:t>
            </a:r>
            <a:r>
              <a:rPr lang="en-US" sz="2000" dirty="0">
                <a:latin typeface="Times New Roman" pitchFamily="18" charset="0"/>
                <a:cs typeface="Times New Roman" pitchFamily="18" charset="0"/>
              </a:rPr>
              <a:t> etc</a:t>
            </a:r>
            <a:r>
              <a:rPr lang="en-US" sz="2800" dirty="0">
                <a:latin typeface="Times New Roman" pitchFamily="18" charset="0"/>
                <a:cs typeface="Times New Roman" pitchFamily="18" charset="0"/>
              </a:rPr>
              <a:t>.</a:t>
            </a:r>
          </a:p>
          <a:p>
            <a:pPr marL="514350" lvl="0" indent="-514350" algn="just">
              <a:buFont typeface="+mj-lt"/>
              <a:buAutoNum type="arabicPeriod"/>
            </a:pPr>
            <a:r>
              <a:rPr lang="en-US" sz="2800" dirty="0" err="1" smtClean="0">
                <a:latin typeface="Times New Roman" pitchFamily="18" charset="0"/>
                <a:cs typeface="Times New Roman" pitchFamily="18" charset="0"/>
              </a:rPr>
              <a:t>Phosphonates</a:t>
            </a:r>
            <a:r>
              <a:rPr lang="en-US" sz="28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Derivates </a:t>
            </a:r>
            <a:r>
              <a:rPr lang="en-US" sz="2400" dirty="0">
                <a:latin typeface="Times New Roman" pitchFamily="18" charset="0"/>
                <a:cs typeface="Times New Roman" pitchFamily="18" charset="0"/>
              </a:rPr>
              <a:t>of </a:t>
            </a:r>
            <a:r>
              <a:rPr lang="en-US" sz="2400" dirty="0" err="1">
                <a:latin typeface="Times New Roman" pitchFamily="18" charset="0"/>
                <a:cs typeface="Times New Roman" pitchFamily="18" charset="0"/>
              </a:rPr>
              <a:t>P</a:t>
            </a:r>
            <a:r>
              <a:rPr lang="en-US" sz="2400" dirty="0" err="1" smtClean="0">
                <a:latin typeface="Times New Roman" pitchFamily="18" charset="0"/>
                <a:cs typeface="Times New Roman" pitchFamily="18" charset="0"/>
              </a:rPr>
              <a:t>hosphonic</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A</a:t>
            </a:r>
            <a:r>
              <a:rPr lang="en-US" sz="2400" dirty="0" smtClean="0">
                <a:latin typeface="Times New Roman" pitchFamily="18" charset="0"/>
                <a:cs typeface="Times New Roman" pitchFamily="18" charset="0"/>
              </a:rPr>
              <a:t>cid </a:t>
            </a:r>
            <a:r>
              <a:rPr lang="en-US" sz="1800" dirty="0">
                <a:latin typeface="Times New Roman" pitchFamily="18" charset="0"/>
                <a:cs typeface="Times New Roman" pitchFamily="18" charset="0"/>
              </a:rPr>
              <a:t>e.g.</a:t>
            </a:r>
            <a:r>
              <a:rPr lang="en-US" sz="2800" dirty="0">
                <a:latin typeface="Times New Roman" pitchFamily="18" charset="0"/>
                <a:cs typeface="Times New Roman" pitchFamily="18" charset="0"/>
              </a:rPr>
              <a:t> </a:t>
            </a:r>
            <a:r>
              <a:rPr lang="en-US" sz="2000" dirty="0" err="1">
                <a:latin typeface="Times New Roman" pitchFamily="18" charset="0"/>
                <a:cs typeface="Times New Roman" pitchFamily="18" charset="0"/>
              </a:rPr>
              <a:t>Trichlorfon</a:t>
            </a:r>
            <a:endParaRPr lang="en-US" sz="2000" dirty="0">
              <a:latin typeface="Times New Roman" pitchFamily="18" charset="0"/>
              <a:cs typeface="Times New Roman" pitchFamily="18" charset="0"/>
            </a:endParaRPr>
          </a:p>
          <a:p>
            <a:pPr marL="514350" lvl="0" indent="-514350" algn="just">
              <a:buFont typeface="+mj-lt"/>
              <a:buAutoNum type="arabicPeriod"/>
            </a:pPr>
            <a:r>
              <a:rPr lang="en-US" sz="2800" dirty="0" err="1">
                <a:latin typeface="Times New Roman" pitchFamily="18" charset="0"/>
                <a:cs typeface="Times New Roman" pitchFamily="18" charset="0"/>
              </a:rPr>
              <a:t>Phosphorothioamidates</a:t>
            </a:r>
            <a:r>
              <a:rPr lang="en-US" sz="28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Derivates </a:t>
            </a:r>
            <a:r>
              <a:rPr lang="en-US" sz="2400" dirty="0">
                <a:latin typeface="Times New Roman" pitchFamily="18" charset="0"/>
                <a:cs typeface="Times New Roman" pitchFamily="18" charset="0"/>
              </a:rPr>
              <a:t>of </a:t>
            </a:r>
            <a:r>
              <a:rPr lang="en-US" sz="2400" dirty="0" err="1">
                <a:latin typeface="Times New Roman" pitchFamily="18" charset="0"/>
                <a:cs typeface="Times New Roman" pitchFamily="18" charset="0"/>
              </a:rPr>
              <a:t>P</a:t>
            </a:r>
            <a:r>
              <a:rPr lang="en-US" sz="2400" dirty="0" err="1" smtClean="0">
                <a:latin typeface="Times New Roman" pitchFamily="18" charset="0"/>
                <a:cs typeface="Times New Roman" pitchFamily="18" charset="0"/>
              </a:rPr>
              <a:t>hosphorthioamidic</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A</a:t>
            </a:r>
            <a:r>
              <a:rPr lang="en-US" sz="2400" dirty="0" smtClean="0">
                <a:latin typeface="Times New Roman" pitchFamily="18" charset="0"/>
                <a:cs typeface="Times New Roman" pitchFamily="18" charset="0"/>
              </a:rPr>
              <a:t>cid </a:t>
            </a:r>
            <a:r>
              <a:rPr lang="en-US" sz="1800" dirty="0">
                <a:latin typeface="Times New Roman" pitchFamily="18" charset="0"/>
                <a:cs typeface="Times New Roman" pitchFamily="18" charset="0"/>
              </a:rPr>
              <a:t>e.g.</a:t>
            </a:r>
            <a:r>
              <a:rPr lang="en-US" sz="2800" dirty="0">
                <a:latin typeface="Times New Roman" pitchFamily="18" charset="0"/>
                <a:cs typeface="Times New Roman" pitchFamily="18" charset="0"/>
              </a:rPr>
              <a:t> </a:t>
            </a:r>
            <a:r>
              <a:rPr lang="en-US" sz="2000" dirty="0" err="1">
                <a:latin typeface="Times New Roman" pitchFamily="18" charset="0"/>
                <a:cs typeface="Times New Roman" pitchFamily="18" charset="0"/>
              </a:rPr>
              <a:t>Methamedophos</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Acephate</a:t>
            </a:r>
            <a:endParaRPr lang="en-US" sz="2000" dirty="0">
              <a:latin typeface="Times New Roman" pitchFamily="18" charset="0"/>
              <a:cs typeface="Times New Roman" pitchFamily="18" charset="0"/>
            </a:endParaRPr>
          </a:p>
          <a:p>
            <a:pPr algn="just"/>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lstStyle/>
          <a:p>
            <a:r>
              <a:rPr lang="en-US" dirty="0" err="1" smtClean="0"/>
              <a:t>Carbamates</a:t>
            </a:r>
            <a:endParaRPr lang="en-US" dirty="0"/>
          </a:p>
        </p:txBody>
      </p:sp>
      <p:sp>
        <p:nvSpPr>
          <p:cNvPr id="3" name="Content Placeholder 2"/>
          <p:cNvSpPr>
            <a:spLocks noGrp="1"/>
          </p:cNvSpPr>
          <p:nvPr>
            <p:ph idx="1"/>
          </p:nvPr>
        </p:nvSpPr>
        <p:spPr>
          <a:xfrm>
            <a:off x="0" y="1371600"/>
            <a:ext cx="9144000" cy="5486400"/>
          </a:xfrm>
        </p:spPr>
        <p:txBody>
          <a:bodyPr>
            <a:normAutofit/>
          </a:bodyPr>
          <a:lstStyle/>
          <a:p>
            <a:pPr>
              <a:buNone/>
            </a:pPr>
            <a:r>
              <a:rPr lang="en-US" sz="2800" dirty="0" smtClean="0">
                <a:latin typeface="Times New Roman" pitchFamily="18" charset="0"/>
                <a:cs typeface="Times New Roman" pitchFamily="18" charset="0"/>
              </a:rPr>
              <a:t>“Derivates of Carbonic acid”</a:t>
            </a:r>
          </a:p>
          <a:p>
            <a:pPr>
              <a:buNone/>
            </a:pPr>
            <a:r>
              <a:rPr lang="en-US" sz="2800" dirty="0" smtClean="0">
                <a:latin typeface="Times New Roman" pitchFamily="18" charset="0"/>
                <a:cs typeface="Times New Roman" pitchFamily="18" charset="0"/>
              </a:rPr>
              <a:t> New group of Synthetic Insecticide</a:t>
            </a:r>
          </a:p>
          <a:p>
            <a:pPr>
              <a:buNone/>
            </a:pPr>
            <a:r>
              <a:rPr lang="en-US" sz="2800" dirty="0" smtClean="0">
                <a:latin typeface="Times New Roman" pitchFamily="18" charset="0"/>
                <a:cs typeface="Times New Roman" pitchFamily="18" charset="0"/>
              </a:rPr>
              <a:t> Chemical properties similar to OP’s but</a:t>
            </a:r>
          </a:p>
          <a:p>
            <a:pPr lvl="1">
              <a:buNone/>
            </a:pPr>
            <a:r>
              <a:rPr lang="en-US" dirty="0" smtClean="0">
                <a:latin typeface="Times New Roman" pitchFamily="18" charset="0"/>
                <a:cs typeface="Times New Roman" pitchFamily="18" charset="0"/>
              </a:rPr>
              <a:t>Toxicity is a bit more than organophosphate</a:t>
            </a:r>
          </a:p>
          <a:p>
            <a:pPr>
              <a:buNone/>
            </a:pPr>
            <a:r>
              <a:rPr lang="en-US" sz="2800" dirty="0" smtClean="0">
                <a:latin typeface="Times New Roman" pitchFamily="18" charset="0"/>
                <a:cs typeface="Times New Roman" pitchFamily="18" charset="0"/>
              </a:rPr>
              <a:t> These are </a:t>
            </a:r>
            <a:r>
              <a:rPr lang="en-US" sz="2800" dirty="0" err="1" smtClean="0">
                <a:latin typeface="Times New Roman" pitchFamily="18" charset="0"/>
                <a:cs typeface="Times New Roman" pitchFamily="18" charset="0"/>
              </a:rPr>
              <a:t>Cholinestrease</a:t>
            </a:r>
            <a:r>
              <a:rPr lang="en-US" sz="2800" dirty="0" smtClean="0">
                <a:latin typeface="Times New Roman" pitchFamily="18" charset="0"/>
                <a:cs typeface="Times New Roman" pitchFamily="18" charset="0"/>
              </a:rPr>
              <a:t> Inhibitor</a:t>
            </a:r>
          </a:p>
        </p:txBody>
      </p:sp>
      <p:pic>
        <p:nvPicPr>
          <p:cNvPr id="2050" name="Picture 2" descr="Image result for carbamate hemoglobin"/>
          <p:cNvPicPr>
            <a:picLocks noChangeAspect="1" noChangeArrowheads="1"/>
          </p:cNvPicPr>
          <p:nvPr/>
        </p:nvPicPr>
        <p:blipFill>
          <a:blip r:embed="rId2"/>
          <a:srcRect/>
          <a:stretch>
            <a:fillRect/>
          </a:stretch>
        </p:blipFill>
        <p:spPr bwMode="auto">
          <a:xfrm>
            <a:off x="6400800" y="1371600"/>
            <a:ext cx="2095500" cy="1543051"/>
          </a:xfrm>
          <a:prstGeom prst="rect">
            <a:avLst/>
          </a:prstGeom>
          <a:noFill/>
        </p:spPr>
      </p:pic>
      <p:pic>
        <p:nvPicPr>
          <p:cNvPr id="2052" name="Picture 4" descr="Image result for Anticholinesterase inhibitor"/>
          <p:cNvPicPr>
            <a:picLocks noChangeAspect="1" noChangeArrowheads="1"/>
          </p:cNvPicPr>
          <p:nvPr/>
        </p:nvPicPr>
        <p:blipFill>
          <a:blip r:embed="rId3"/>
          <a:srcRect/>
          <a:stretch>
            <a:fillRect/>
          </a:stretch>
        </p:blipFill>
        <p:spPr bwMode="auto">
          <a:xfrm>
            <a:off x="457200" y="4038600"/>
            <a:ext cx="8382000" cy="2667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Families of </a:t>
            </a:r>
            <a:r>
              <a:rPr lang="en-US" dirty="0" err="1" smtClean="0"/>
              <a:t>Carbamates</a:t>
            </a:r>
            <a:endParaRPr lang="en-US" dirty="0"/>
          </a:p>
        </p:txBody>
      </p:sp>
      <p:sp>
        <p:nvSpPr>
          <p:cNvPr id="3" name="Content Placeholder 2"/>
          <p:cNvSpPr>
            <a:spLocks noGrp="1"/>
          </p:cNvSpPr>
          <p:nvPr>
            <p:ph idx="1"/>
          </p:nvPr>
        </p:nvSpPr>
        <p:spPr>
          <a:xfrm>
            <a:off x="0" y="1371600"/>
            <a:ext cx="9144000" cy="5486400"/>
          </a:xfrm>
        </p:spPr>
        <p:txBody>
          <a:bodyPr>
            <a:normAutofit/>
          </a:bodyPr>
          <a:lstStyle/>
          <a:p>
            <a:pPr marL="514350" lvl="0" indent="-514350">
              <a:buNone/>
            </a:pPr>
            <a:r>
              <a:rPr lang="en-US" dirty="0" smtClean="0">
                <a:latin typeface="Times New Roman" pitchFamily="18" charset="0"/>
                <a:cs typeface="Times New Roman" pitchFamily="18" charset="0"/>
              </a:rPr>
              <a:t>1. Heterocyclic </a:t>
            </a:r>
            <a:r>
              <a:rPr lang="en-US" dirty="0" err="1">
                <a:latin typeface="Times New Roman" pitchFamily="18" charset="0"/>
                <a:cs typeface="Times New Roman" pitchFamily="18" charset="0"/>
              </a:rPr>
              <a:t>Carbamate</a:t>
            </a:r>
            <a:r>
              <a:rPr lang="en-US" dirty="0">
                <a:latin typeface="Times New Roman" pitchFamily="18" charset="0"/>
                <a:cs typeface="Times New Roman" pitchFamily="18" charset="0"/>
              </a:rPr>
              <a:t>: </a:t>
            </a:r>
            <a:r>
              <a:rPr lang="en-US" sz="2000" dirty="0">
                <a:latin typeface="Times New Roman" pitchFamily="18" charset="0"/>
                <a:cs typeface="Times New Roman" pitchFamily="18" charset="0"/>
              </a:rPr>
              <a:t>i.e.</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514350" lvl="0" indent="-514350">
              <a:buNone/>
            </a:pPr>
            <a:r>
              <a:rPr lang="en-US"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Pirmicarb</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Carbafuran</a:t>
            </a:r>
            <a:endParaRPr lang="en-US" sz="2400" dirty="0" smtClean="0">
              <a:latin typeface="Times New Roman" pitchFamily="18" charset="0"/>
              <a:cs typeface="Times New Roman" pitchFamily="18" charset="0"/>
            </a:endParaRPr>
          </a:p>
          <a:p>
            <a:pPr marL="514350" lvl="0" indent="-51435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Bendiocarb</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Carbosulfan</a:t>
            </a:r>
            <a:endParaRPr lang="en-US" sz="2400" dirty="0" smtClean="0">
              <a:latin typeface="Times New Roman" pitchFamily="18" charset="0"/>
              <a:cs typeface="Times New Roman" pitchFamily="18" charset="0"/>
            </a:endParaRPr>
          </a:p>
          <a:p>
            <a:pPr marL="514350" lvl="0" indent="-51435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Furathiocarb</a:t>
            </a:r>
            <a:endParaRPr lang="en-US" sz="2400" dirty="0">
              <a:latin typeface="Times New Roman" pitchFamily="18" charset="0"/>
              <a:cs typeface="Times New Roman" pitchFamily="18" charset="0"/>
            </a:endParaRPr>
          </a:p>
          <a:p>
            <a:pPr lvl="0">
              <a:buNone/>
            </a:pPr>
            <a:r>
              <a:rPr lang="en-US" dirty="0" smtClean="0">
                <a:latin typeface="Times New Roman" pitchFamily="18" charset="0"/>
                <a:cs typeface="Times New Roman" pitchFamily="18" charset="0"/>
              </a:rPr>
              <a:t>2. Phenyl </a:t>
            </a:r>
            <a:r>
              <a:rPr lang="en-US" dirty="0" err="1">
                <a:latin typeface="Times New Roman" pitchFamily="18" charset="0"/>
                <a:cs typeface="Times New Roman" pitchFamily="18" charset="0"/>
              </a:rPr>
              <a:t>Carbamate</a:t>
            </a:r>
            <a:r>
              <a:rPr lang="en-US" dirty="0">
                <a:latin typeface="Times New Roman" pitchFamily="18" charset="0"/>
                <a:cs typeface="Times New Roman" pitchFamily="18" charset="0"/>
              </a:rPr>
              <a:t>: </a:t>
            </a:r>
            <a:r>
              <a:rPr lang="en-US" sz="2000" dirty="0">
                <a:latin typeface="Times New Roman" pitchFamily="18" charset="0"/>
                <a:cs typeface="Times New Roman" pitchFamily="18" charset="0"/>
              </a:rPr>
              <a:t>i.e</a:t>
            </a:r>
            <a:r>
              <a:rPr lang="en-US" sz="2000" dirty="0" smtClean="0">
                <a:latin typeface="Times New Roman" pitchFamily="18" charset="0"/>
                <a:cs typeface="Times New Roman" pitchFamily="18" charset="0"/>
              </a:rPr>
              <a:t>.</a:t>
            </a:r>
          </a:p>
          <a:p>
            <a:pPr lvl="0">
              <a:buNone/>
            </a:pPr>
            <a:r>
              <a:rPr lang="en-US"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Carbaryl</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Propoxur</a:t>
            </a:r>
            <a:r>
              <a:rPr lang="en-US" sz="2400" dirty="0" smtClean="0">
                <a:latin typeface="Times New Roman" pitchFamily="18" charset="0"/>
                <a:cs typeface="Times New Roman" pitchFamily="18" charset="0"/>
              </a:rPr>
              <a:t> </a:t>
            </a:r>
          </a:p>
          <a:p>
            <a:pPr lvl="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Isoprocarb</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Methiocarb</a:t>
            </a:r>
            <a:endParaRPr lang="en-US" dirty="0">
              <a:latin typeface="Times New Roman" pitchFamily="18" charset="0"/>
              <a:cs typeface="Times New Roman" pitchFamily="18" charset="0"/>
            </a:endParaRPr>
          </a:p>
          <a:p>
            <a:pPr lvl="0">
              <a:buNone/>
            </a:pPr>
            <a:r>
              <a:rPr lang="en-US" dirty="0" smtClean="0">
                <a:latin typeface="Times New Roman" pitchFamily="18" charset="0"/>
                <a:cs typeface="Times New Roman" pitchFamily="18" charset="0"/>
              </a:rPr>
              <a:t>3.Oxime </a:t>
            </a:r>
            <a:r>
              <a:rPr lang="en-US" dirty="0" err="1">
                <a:latin typeface="Times New Roman" pitchFamily="18" charset="0"/>
                <a:cs typeface="Times New Roman" pitchFamily="18" charset="0"/>
              </a:rPr>
              <a:t>Carbamate</a:t>
            </a:r>
            <a:r>
              <a:rPr lang="en-US" dirty="0">
                <a:latin typeface="Times New Roman" pitchFamily="18" charset="0"/>
                <a:cs typeface="Times New Roman" pitchFamily="18" charset="0"/>
              </a:rPr>
              <a:t>: </a:t>
            </a:r>
            <a:r>
              <a:rPr lang="en-US" sz="2000" dirty="0">
                <a:latin typeface="Times New Roman" pitchFamily="18" charset="0"/>
                <a:cs typeface="Times New Roman" pitchFamily="18" charset="0"/>
              </a:rPr>
              <a:t>i.e.</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lvl="0">
              <a:buNone/>
            </a:pPr>
            <a:r>
              <a:rPr lang="en-US"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Aldicarb</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Aldoxycarb</a:t>
            </a:r>
            <a:endParaRPr lang="en-US" sz="2400" dirty="0" smtClean="0">
              <a:latin typeface="Times New Roman" pitchFamily="18" charset="0"/>
              <a:cs typeface="Times New Roman" pitchFamily="18" charset="0"/>
            </a:endParaRPr>
          </a:p>
          <a:p>
            <a:pPr lvl="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Oxamyl</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Thiodicarb</a:t>
            </a:r>
            <a:endParaRPr lang="en-US" sz="2400" dirty="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 Pyrethroids</a:t>
            </a:r>
            <a:endParaRPr lang="en-GB" dirty="0"/>
          </a:p>
        </p:txBody>
      </p:sp>
      <p:sp>
        <p:nvSpPr>
          <p:cNvPr id="3" name="Content Placeholder 2"/>
          <p:cNvSpPr>
            <a:spLocks noGrp="1"/>
          </p:cNvSpPr>
          <p:nvPr>
            <p:ph idx="1"/>
          </p:nvPr>
        </p:nvSpPr>
        <p:spPr/>
        <p:txBody>
          <a:bodyPr>
            <a:normAutofit fontScale="92500" lnSpcReduction="20000"/>
          </a:bodyPr>
          <a:lstStyle/>
          <a:p>
            <a:r>
              <a:rPr lang="en-GB" b="1" dirty="0"/>
              <a:t>Pyrethroid</a:t>
            </a:r>
            <a:r>
              <a:rPr lang="en-GB" dirty="0"/>
              <a:t> is an organic compound similar to the natural pyrethrins produced by the flowers of </a:t>
            </a:r>
            <a:r>
              <a:rPr lang="en-GB" dirty="0" smtClean="0"/>
              <a:t>pyrethrums. </a:t>
            </a:r>
          </a:p>
          <a:p>
            <a:r>
              <a:rPr lang="en-GB" dirty="0" smtClean="0"/>
              <a:t>Pyrethroids </a:t>
            </a:r>
            <a:r>
              <a:rPr lang="en-GB" dirty="0"/>
              <a:t>now constitute the majority of commercial household insecticides</a:t>
            </a:r>
            <a:r>
              <a:rPr lang="en-GB" dirty="0" smtClean="0"/>
              <a:t>.</a:t>
            </a:r>
          </a:p>
          <a:p>
            <a:r>
              <a:rPr lang="en-GB" dirty="0"/>
              <a:t>they may also have insect repellent properties </a:t>
            </a:r>
            <a:endParaRPr lang="en-GB" dirty="0" smtClean="0"/>
          </a:p>
          <a:p>
            <a:r>
              <a:rPr lang="en-GB" dirty="0" smtClean="0"/>
              <a:t>These </a:t>
            </a:r>
            <a:r>
              <a:rPr lang="en-GB" dirty="0"/>
              <a:t>are generally harmless to human beings in low doses but can harm sensitive </a:t>
            </a:r>
            <a:r>
              <a:rPr lang="en-GB" dirty="0" smtClean="0"/>
              <a:t>individuals.</a:t>
            </a:r>
          </a:p>
          <a:p>
            <a:r>
              <a:rPr lang="en-GB" dirty="0"/>
              <a:t>They are usually broken apart by sunlight and the atmosphere in one or two days, and do not significantly affect groundwater quality.</a:t>
            </a:r>
          </a:p>
        </p:txBody>
      </p:sp>
    </p:spTree>
    <p:extLst>
      <p:ext uri="{BB962C8B-B14F-4D97-AF65-F5344CB8AC3E}">
        <p14:creationId xmlns:p14="http://schemas.microsoft.com/office/powerpoint/2010/main" val="3728508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Types </a:t>
            </a:r>
            <a:endParaRPr lang="en-GB" dirty="0"/>
          </a:p>
        </p:txBody>
      </p:sp>
      <p:sp>
        <p:nvSpPr>
          <p:cNvPr id="3" name="Content Placeholder 2"/>
          <p:cNvSpPr>
            <a:spLocks noGrp="1"/>
          </p:cNvSpPr>
          <p:nvPr>
            <p:ph idx="1"/>
          </p:nvPr>
        </p:nvSpPr>
        <p:spPr/>
        <p:txBody>
          <a:bodyPr>
            <a:normAutofit fontScale="77500" lnSpcReduction="20000"/>
          </a:bodyPr>
          <a:lstStyle/>
          <a:p>
            <a:r>
              <a:rPr lang="en-GB" dirty="0" smtClean="0"/>
              <a:t>Two types</a:t>
            </a:r>
          </a:p>
          <a:p>
            <a:r>
              <a:rPr lang="en-GB" dirty="0"/>
              <a:t> </a:t>
            </a:r>
            <a:r>
              <a:rPr lang="en-GB" dirty="0" smtClean="0"/>
              <a:t>        Natural</a:t>
            </a:r>
          </a:p>
          <a:p>
            <a:r>
              <a:rPr lang="en-GB" dirty="0"/>
              <a:t> </a:t>
            </a:r>
            <a:r>
              <a:rPr lang="en-GB" dirty="0" smtClean="0"/>
              <a:t>                 a: </a:t>
            </a:r>
            <a:r>
              <a:rPr lang="en-GB" dirty="0" err="1" smtClean="0"/>
              <a:t>Cinerin</a:t>
            </a:r>
            <a:r>
              <a:rPr lang="en-GB" dirty="0" smtClean="0"/>
              <a:t> 1 and 2</a:t>
            </a:r>
          </a:p>
          <a:p>
            <a:r>
              <a:rPr lang="en-GB" dirty="0"/>
              <a:t> </a:t>
            </a:r>
            <a:r>
              <a:rPr lang="en-GB" dirty="0" smtClean="0"/>
              <a:t>                 b: </a:t>
            </a:r>
            <a:r>
              <a:rPr lang="en-GB" dirty="0" err="1" smtClean="0"/>
              <a:t>jasmalin</a:t>
            </a:r>
            <a:r>
              <a:rPr lang="en-GB" dirty="0" smtClean="0"/>
              <a:t> 1and 2</a:t>
            </a:r>
          </a:p>
          <a:p>
            <a:r>
              <a:rPr lang="en-GB" dirty="0"/>
              <a:t> </a:t>
            </a:r>
            <a:r>
              <a:rPr lang="en-GB" dirty="0" smtClean="0"/>
              <a:t>                 c: </a:t>
            </a:r>
            <a:r>
              <a:rPr lang="en-GB" dirty="0" err="1" smtClean="0"/>
              <a:t>Pyrethrin</a:t>
            </a:r>
            <a:r>
              <a:rPr lang="en-GB" dirty="0" smtClean="0"/>
              <a:t> 1 and 2</a:t>
            </a:r>
          </a:p>
          <a:p>
            <a:r>
              <a:rPr lang="en-GB" dirty="0"/>
              <a:t> </a:t>
            </a:r>
            <a:r>
              <a:rPr lang="en-GB" dirty="0" smtClean="0"/>
              <a:t>        Synthetic </a:t>
            </a:r>
          </a:p>
          <a:p>
            <a:r>
              <a:rPr lang="en-GB" dirty="0"/>
              <a:t> </a:t>
            </a:r>
            <a:r>
              <a:rPr lang="en-GB" dirty="0" smtClean="0"/>
              <a:t>                 a: permethrin</a:t>
            </a:r>
          </a:p>
          <a:p>
            <a:r>
              <a:rPr lang="en-GB" dirty="0"/>
              <a:t> </a:t>
            </a:r>
            <a:r>
              <a:rPr lang="en-GB" dirty="0" smtClean="0"/>
              <a:t>                 b: Cypermethrin</a:t>
            </a:r>
          </a:p>
          <a:p>
            <a:r>
              <a:rPr lang="en-GB" dirty="0"/>
              <a:t> </a:t>
            </a:r>
            <a:r>
              <a:rPr lang="en-GB" dirty="0" smtClean="0"/>
              <a:t>                 c: Deltamethrin </a:t>
            </a:r>
          </a:p>
          <a:p>
            <a:r>
              <a:rPr lang="en-GB" dirty="0"/>
              <a:t> </a:t>
            </a:r>
            <a:r>
              <a:rPr lang="en-GB" dirty="0" smtClean="0"/>
              <a:t>                 d: </a:t>
            </a:r>
            <a:r>
              <a:rPr lang="en-GB" dirty="0" err="1" smtClean="0"/>
              <a:t>fenvalarate</a:t>
            </a:r>
            <a:endParaRPr lang="en-GB" dirty="0" smtClean="0"/>
          </a:p>
          <a:p>
            <a:r>
              <a:rPr lang="en-GB" dirty="0"/>
              <a:t> </a:t>
            </a:r>
            <a:r>
              <a:rPr lang="en-GB" dirty="0" smtClean="0"/>
              <a:t>                 e: gamma cyhalothrin</a:t>
            </a:r>
          </a:p>
        </p:txBody>
      </p:sp>
    </p:spTree>
    <p:extLst>
      <p:ext uri="{BB962C8B-B14F-4D97-AF65-F5344CB8AC3E}">
        <p14:creationId xmlns:p14="http://schemas.microsoft.com/office/powerpoint/2010/main" val="3726677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Properties </a:t>
            </a:r>
            <a:endParaRPr lang="en-GB" dirty="0"/>
          </a:p>
        </p:txBody>
      </p:sp>
      <p:sp>
        <p:nvSpPr>
          <p:cNvPr id="3" name="Content Placeholder 2"/>
          <p:cNvSpPr>
            <a:spLocks noGrp="1"/>
          </p:cNvSpPr>
          <p:nvPr>
            <p:ph idx="1"/>
          </p:nvPr>
        </p:nvSpPr>
        <p:spPr/>
        <p:txBody>
          <a:bodyPr>
            <a:normAutofit lnSpcReduction="10000"/>
          </a:bodyPr>
          <a:lstStyle/>
          <a:p>
            <a:r>
              <a:rPr lang="en-GB" dirty="0" smtClean="0"/>
              <a:t> NATURAL</a:t>
            </a:r>
          </a:p>
          <a:p>
            <a:pPr marL="0" indent="0">
              <a:buNone/>
            </a:pPr>
            <a:r>
              <a:rPr lang="en-GB" dirty="0" smtClean="0"/>
              <a:t>                Knock down effect</a:t>
            </a:r>
          </a:p>
          <a:p>
            <a:pPr marL="0" indent="0">
              <a:buNone/>
            </a:pPr>
            <a:r>
              <a:rPr lang="en-GB" dirty="0" smtClean="0"/>
              <a:t>                Less stable</a:t>
            </a:r>
          </a:p>
          <a:p>
            <a:pPr marL="0" indent="0">
              <a:buNone/>
            </a:pPr>
            <a:r>
              <a:rPr lang="en-GB" dirty="0" smtClean="0"/>
              <a:t>                Costly</a:t>
            </a:r>
          </a:p>
          <a:p>
            <a:endParaRPr lang="en-GB" dirty="0" smtClean="0"/>
          </a:p>
          <a:p>
            <a:r>
              <a:rPr lang="en-GB" dirty="0" smtClean="0"/>
              <a:t>SYNTHETIC</a:t>
            </a:r>
          </a:p>
          <a:p>
            <a:pPr marL="0" indent="0">
              <a:buNone/>
            </a:pPr>
            <a:r>
              <a:rPr lang="en-GB" dirty="0" smtClean="0"/>
              <a:t>                 Less costly</a:t>
            </a:r>
          </a:p>
          <a:p>
            <a:pPr marL="0" indent="0">
              <a:buNone/>
            </a:pPr>
            <a:r>
              <a:rPr lang="en-GB" dirty="0" smtClean="0"/>
              <a:t>                 stable</a:t>
            </a:r>
            <a:endParaRPr lang="en-GB" dirty="0"/>
          </a:p>
        </p:txBody>
      </p:sp>
    </p:spTree>
    <p:extLst>
      <p:ext uri="{BB962C8B-B14F-4D97-AF65-F5344CB8AC3E}">
        <p14:creationId xmlns:p14="http://schemas.microsoft.com/office/powerpoint/2010/main" val="3217175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Mode of action</a:t>
            </a:r>
            <a:endParaRPr lang="en-GB" dirty="0"/>
          </a:p>
        </p:txBody>
      </p:sp>
      <p:sp>
        <p:nvSpPr>
          <p:cNvPr id="3" name="Content Placeholder 2"/>
          <p:cNvSpPr>
            <a:spLocks noGrp="1"/>
          </p:cNvSpPr>
          <p:nvPr>
            <p:ph idx="1"/>
          </p:nvPr>
        </p:nvSpPr>
        <p:spPr/>
        <p:txBody>
          <a:bodyPr>
            <a:normAutofit fontScale="85000" lnSpcReduction="10000"/>
          </a:bodyPr>
          <a:lstStyle/>
          <a:p>
            <a:r>
              <a:rPr lang="en-GB" dirty="0" smtClean="0"/>
              <a:t>Pyrethroids </a:t>
            </a:r>
            <a:r>
              <a:rPr lang="en-GB" dirty="0"/>
              <a:t>a</a:t>
            </a:r>
            <a:r>
              <a:rPr lang="en-GB" dirty="0" smtClean="0"/>
              <a:t>re helpful to prevent the close of sodiu</a:t>
            </a:r>
            <a:r>
              <a:rPr lang="en-GB" dirty="0"/>
              <a:t>m</a:t>
            </a:r>
            <a:r>
              <a:rPr lang="en-GB" dirty="0" smtClean="0"/>
              <a:t> channels present in insect in axonal membrane. </a:t>
            </a:r>
          </a:p>
          <a:p>
            <a:r>
              <a:rPr lang="en-GB" dirty="0" smtClean="0"/>
              <a:t>This membrane have a tiny hole which helpful to pass </a:t>
            </a:r>
            <a:r>
              <a:rPr lang="en-GB" dirty="0"/>
              <a:t>away the partially charged water molecules from a sodium ion and create a favourable way for sodium ions to pass through the </a:t>
            </a:r>
            <a:r>
              <a:rPr lang="en-GB" dirty="0" smtClean="0"/>
              <a:t>membrane  </a:t>
            </a:r>
            <a:r>
              <a:rPr lang="en-GB" dirty="0"/>
              <a:t>and propagate an action </a:t>
            </a:r>
            <a:r>
              <a:rPr lang="en-GB" dirty="0" smtClean="0"/>
              <a:t>potential.</a:t>
            </a:r>
          </a:p>
          <a:p>
            <a:r>
              <a:rPr lang="en-GB" dirty="0"/>
              <a:t>When the toxin keeps the channels in their open state, the nerves cannot repolarize, leaving the axonal membrane permanently depolarized, thereby paralyzing the organism.</a:t>
            </a:r>
          </a:p>
        </p:txBody>
      </p:sp>
    </p:spTree>
    <p:extLst>
      <p:ext uri="{BB962C8B-B14F-4D97-AF65-F5344CB8AC3E}">
        <p14:creationId xmlns:p14="http://schemas.microsoft.com/office/powerpoint/2010/main" val="20476707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Some trades names</a:t>
            </a:r>
            <a:endParaRPr lang="en-GB" dirty="0"/>
          </a:p>
        </p:txBody>
      </p:sp>
      <p:sp>
        <p:nvSpPr>
          <p:cNvPr id="3" name="Content Placeholder 2"/>
          <p:cNvSpPr>
            <a:spLocks noGrp="1"/>
          </p:cNvSpPr>
          <p:nvPr>
            <p:ph idx="1"/>
          </p:nvPr>
        </p:nvSpPr>
        <p:spPr/>
        <p:txBody>
          <a:bodyPr>
            <a:normAutofit fontScale="70000" lnSpcReduction="20000"/>
          </a:bodyPr>
          <a:lstStyle/>
          <a:p>
            <a:r>
              <a:rPr lang="en-GB" dirty="0" smtClean="0"/>
              <a:t>Permethrin </a:t>
            </a:r>
          </a:p>
          <a:p>
            <a:pPr marL="0" indent="0">
              <a:buNone/>
            </a:pPr>
            <a:r>
              <a:rPr lang="en-GB" dirty="0" smtClean="0"/>
              <a:t>             1.Coopex®</a:t>
            </a:r>
          </a:p>
          <a:p>
            <a:pPr marL="0" indent="0">
              <a:buNone/>
            </a:pPr>
            <a:r>
              <a:rPr lang="en-GB" dirty="0"/>
              <a:t> </a:t>
            </a:r>
            <a:r>
              <a:rPr lang="en-GB" dirty="0" smtClean="0"/>
              <a:t>            2.Telcord®</a:t>
            </a:r>
          </a:p>
          <a:p>
            <a:pPr marL="0" indent="0">
              <a:buNone/>
            </a:pPr>
            <a:r>
              <a:rPr lang="en-GB" dirty="0" smtClean="0"/>
              <a:t>• Cypermethrin </a:t>
            </a:r>
          </a:p>
          <a:p>
            <a:pPr marL="0" indent="0">
              <a:buNone/>
            </a:pPr>
            <a:r>
              <a:rPr lang="en-GB" dirty="0"/>
              <a:t> </a:t>
            </a:r>
            <a:r>
              <a:rPr lang="en-GB" dirty="0" smtClean="0"/>
              <a:t>            1.Polytrin®</a:t>
            </a:r>
          </a:p>
          <a:p>
            <a:pPr marL="0" indent="0">
              <a:buNone/>
            </a:pPr>
            <a:r>
              <a:rPr lang="en-GB" dirty="0"/>
              <a:t> </a:t>
            </a:r>
            <a:r>
              <a:rPr lang="en-GB" dirty="0" smtClean="0"/>
              <a:t>            2. Ripcord®</a:t>
            </a:r>
          </a:p>
          <a:p>
            <a:pPr marL="0" indent="0">
              <a:buNone/>
            </a:pPr>
            <a:r>
              <a:rPr lang="en-GB" dirty="0" smtClean="0"/>
              <a:t>• Deltamethrin </a:t>
            </a:r>
          </a:p>
          <a:p>
            <a:pPr marL="0" indent="0">
              <a:buNone/>
            </a:pPr>
            <a:r>
              <a:rPr lang="en-GB" dirty="0"/>
              <a:t> </a:t>
            </a:r>
            <a:r>
              <a:rPr lang="en-GB" dirty="0" smtClean="0"/>
              <a:t>            1. </a:t>
            </a:r>
            <a:r>
              <a:rPr lang="en-GB" dirty="0" err="1"/>
              <a:t>D</a:t>
            </a:r>
            <a:r>
              <a:rPr lang="en-GB" dirty="0" err="1" smtClean="0"/>
              <a:t>ecis</a:t>
            </a:r>
            <a:r>
              <a:rPr lang="en-GB" dirty="0" smtClean="0"/>
              <a:t>®</a:t>
            </a:r>
          </a:p>
          <a:p>
            <a:pPr marL="0" indent="0">
              <a:buNone/>
            </a:pPr>
            <a:r>
              <a:rPr lang="en-GB" dirty="0"/>
              <a:t> </a:t>
            </a:r>
            <a:r>
              <a:rPr lang="en-GB" dirty="0" smtClean="0"/>
              <a:t>            2. </a:t>
            </a:r>
            <a:r>
              <a:rPr lang="en-GB" dirty="0" err="1"/>
              <a:t>L</a:t>
            </a:r>
            <a:r>
              <a:rPr lang="en-GB" dirty="0" err="1" smtClean="0"/>
              <a:t>ajwab</a:t>
            </a:r>
            <a:r>
              <a:rPr lang="en-GB" dirty="0" smtClean="0"/>
              <a:t>®</a:t>
            </a:r>
          </a:p>
          <a:p>
            <a:pPr marL="0" indent="0">
              <a:buNone/>
            </a:pPr>
            <a:r>
              <a:rPr lang="en-GB" dirty="0" smtClean="0"/>
              <a:t>• </a:t>
            </a:r>
            <a:r>
              <a:rPr lang="en-GB" dirty="0" err="1" smtClean="0"/>
              <a:t>fenvalarate</a:t>
            </a:r>
            <a:r>
              <a:rPr lang="en-GB" dirty="0" smtClean="0"/>
              <a:t> </a:t>
            </a:r>
          </a:p>
          <a:p>
            <a:pPr marL="0" indent="0">
              <a:buNone/>
            </a:pPr>
            <a:r>
              <a:rPr lang="en-GB"/>
              <a:t> </a:t>
            </a:r>
            <a:r>
              <a:rPr lang="en-GB" smtClean="0"/>
              <a:t>            1.Sumicidin</a:t>
            </a:r>
            <a:r>
              <a:rPr lang="en-GB" dirty="0" smtClean="0"/>
              <a:t>®</a:t>
            </a:r>
          </a:p>
          <a:p>
            <a:pPr marL="0" indent="0">
              <a:buNone/>
            </a:pPr>
            <a:r>
              <a:rPr lang="en-GB" dirty="0"/>
              <a:t> </a:t>
            </a:r>
            <a:r>
              <a:rPr lang="en-GB" dirty="0" smtClean="0"/>
              <a:t>            </a:t>
            </a:r>
            <a:endParaRPr lang="en-GB" dirty="0"/>
          </a:p>
        </p:txBody>
      </p:sp>
    </p:spTree>
    <p:extLst>
      <p:ext uri="{BB962C8B-B14F-4D97-AF65-F5344CB8AC3E}">
        <p14:creationId xmlns:p14="http://schemas.microsoft.com/office/powerpoint/2010/main" val="34698358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Neonicotinoids</a:t>
            </a:r>
            <a:r>
              <a:rPr lang="en-GB" dirty="0"/>
              <a:t/>
            </a:r>
            <a:br>
              <a:rPr lang="en-GB" dirty="0"/>
            </a:br>
            <a:endParaRPr lang="en-GB" dirty="0"/>
          </a:p>
        </p:txBody>
      </p:sp>
      <p:sp>
        <p:nvSpPr>
          <p:cNvPr id="3" name="Content Placeholder 2"/>
          <p:cNvSpPr>
            <a:spLocks noGrp="1"/>
          </p:cNvSpPr>
          <p:nvPr>
            <p:ph idx="1"/>
          </p:nvPr>
        </p:nvSpPr>
        <p:spPr/>
        <p:txBody>
          <a:bodyPr/>
          <a:lstStyle/>
          <a:p>
            <a:r>
              <a:rPr lang="en-GB" dirty="0"/>
              <a:t>Neonicotinoids are synthetic analogues of the natural insecticide </a:t>
            </a:r>
            <a:r>
              <a:rPr lang="en-GB" dirty="0" smtClean="0"/>
              <a:t>nicotine.</a:t>
            </a:r>
          </a:p>
          <a:p>
            <a:r>
              <a:rPr lang="en-GB" dirty="0"/>
              <a:t>They are broad-spectrum systemic insecticides, with rapid </a:t>
            </a:r>
            <a:r>
              <a:rPr lang="en-GB" dirty="0" smtClean="0"/>
              <a:t>action.</a:t>
            </a:r>
          </a:p>
          <a:p>
            <a:r>
              <a:rPr lang="en-GB" dirty="0"/>
              <a:t>its potential to increase the susceptibility of rice to plant hopper attacks</a:t>
            </a:r>
            <a:r>
              <a:rPr lang="en-GB" dirty="0" smtClean="0"/>
              <a:t>.</a:t>
            </a:r>
          </a:p>
          <a:p>
            <a:r>
              <a:rPr lang="en-GB" dirty="0" smtClean="0"/>
              <a:t>It use in less amount because it is harmful for honeybees.</a:t>
            </a:r>
          </a:p>
          <a:p>
            <a:endParaRPr lang="en-GB" dirty="0"/>
          </a:p>
          <a:p>
            <a:endParaRPr lang="en-GB" dirty="0"/>
          </a:p>
        </p:txBody>
      </p:sp>
    </p:spTree>
    <p:extLst>
      <p:ext uri="{BB962C8B-B14F-4D97-AF65-F5344CB8AC3E}">
        <p14:creationId xmlns:p14="http://schemas.microsoft.com/office/powerpoint/2010/main" val="1734221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Mode of action</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 </a:t>
            </a:r>
            <a:r>
              <a:rPr lang="en-GB" dirty="0"/>
              <a:t>In mammals, nicotinic acetylcholine receptors are located in cells of both the central nervous system and peripheral nervous </a:t>
            </a:r>
            <a:r>
              <a:rPr lang="en-GB" dirty="0" smtClean="0"/>
              <a:t>systems.</a:t>
            </a:r>
          </a:p>
          <a:p>
            <a:r>
              <a:rPr lang="en-GB" dirty="0" smtClean="0"/>
              <a:t> In </a:t>
            </a:r>
            <a:r>
              <a:rPr lang="en-GB" dirty="0"/>
              <a:t>insects these receptors are limited to the central nervous </a:t>
            </a:r>
            <a:r>
              <a:rPr lang="en-GB" dirty="0" smtClean="0"/>
              <a:t>system.</a:t>
            </a:r>
          </a:p>
          <a:p>
            <a:r>
              <a:rPr lang="en-GB" dirty="0"/>
              <a:t> Acetylcholinesterase breaks down acetylcholine to terminate signals from these </a:t>
            </a:r>
            <a:r>
              <a:rPr lang="en-GB" dirty="0" smtClean="0"/>
              <a:t>receptors.</a:t>
            </a:r>
          </a:p>
          <a:p>
            <a:r>
              <a:rPr lang="en-GB" dirty="0" smtClean="0"/>
              <a:t>When we enter neonicotinoids in the body of insect acetylcholine concentration  become low and acetylcholinesterase is unable to break neonicotinoids so its binding become irreversible and insect paralyse so death also occur.</a:t>
            </a:r>
          </a:p>
          <a:p>
            <a:endParaRPr lang="en-GB" dirty="0"/>
          </a:p>
        </p:txBody>
      </p:sp>
    </p:spTree>
    <p:extLst>
      <p:ext uri="{BB962C8B-B14F-4D97-AF65-F5344CB8AC3E}">
        <p14:creationId xmlns:p14="http://schemas.microsoft.com/office/powerpoint/2010/main" val="609658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lstStyle/>
          <a:p>
            <a:r>
              <a:rPr lang="en-US" dirty="0" smtClean="0">
                <a:cs typeface="Times New Roman" pitchFamily="18" charset="0"/>
              </a:rPr>
              <a:t>Introduction</a:t>
            </a:r>
            <a:endParaRPr lang="en-US" dirty="0">
              <a:cs typeface="Times New Roman" pitchFamily="18" charset="0"/>
            </a:endParaRPr>
          </a:p>
        </p:txBody>
      </p:sp>
      <p:sp>
        <p:nvSpPr>
          <p:cNvPr id="3" name="Content Placeholder 2"/>
          <p:cNvSpPr>
            <a:spLocks noGrp="1"/>
          </p:cNvSpPr>
          <p:nvPr>
            <p:ph idx="1"/>
          </p:nvPr>
        </p:nvSpPr>
        <p:spPr>
          <a:xfrm>
            <a:off x="0" y="1143000"/>
            <a:ext cx="9144000" cy="5715000"/>
          </a:xfrm>
        </p:spPr>
        <p:txBody>
          <a:bodyPr>
            <a:normAutofit lnSpcReduction="10000"/>
          </a:bodyPr>
          <a:lstStyle/>
          <a:p>
            <a:pPr>
              <a:buNone/>
            </a:pPr>
            <a:r>
              <a:rPr lang="en-US" dirty="0" smtClean="0">
                <a:latin typeface="Times New Roman" pitchFamily="18" charset="0"/>
                <a:cs typeface="Times New Roman" pitchFamily="18" charset="0"/>
              </a:rPr>
              <a:t> Pest</a:t>
            </a:r>
            <a:r>
              <a:rPr lang="en-US" dirty="0" smtClean="0"/>
              <a:t>: </a:t>
            </a:r>
          </a:p>
          <a:p>
            <a:pPr>
              <a:buNone/>
            </a:pPr>
            <a:r>
              <a:rPr lang="en-US" sz="2800" dirty="0" smtClean="0">
                <a:latin typeface="Times New Roman" pitchFamily="18" charset="0"/>
                <a:cs typeface="Times New Roman" pitchFamily="18" charset="0"/>
              </a:rPr>
              <a:t>		Any Organism which is</a:t>
            </a:r>
          </a:p>
          <a:p>
            <a:pPr lvl="1">
              <a:buFont typeface="Wingdings" pitchFamily="2" charset="2"/>
              <a:buChar char="Ø"/>
            </a:pPr>
            <a:r>
              <a:rPr lang="en-US" sz="2400" dirty="0" smtClean="0">
                <a:latin typeface="Times New Roman" pitchFamily="18" charset="0"/>
                <a:cs typeface="Times New Roman" pitchFamily="18" charset="0"/>
              </a:rPr>
              <a:t>Harmful</a:t>
            </a:r>
          </a:p>
          <a:p>
            <a:pPr lvl="1">
              <a:buFont typeface="Wingdings" pitchFamily="2" charset="2"/>
              <a:buChar char="Ø"/>
            </a:pPr>
            <a:r>
              <a:rPr lang="en-US" sz="2400" dirty="0" smtClean="0">
                <a:latin typeface="Times New Roman" pitchFamily="18" charset="0"/>
                <a:cs typeface="Times New Roman" pitchFamily="18" charset="0"/>
              </a:rPr>
              <a:t>Competes with Human</a:t>
            </a:r>
          </a:p>
          <a:p>
            <a:pPr lvl="1">
              <a:buFont typeface="Wingdings" pitchFamily="2" charset="2"/>
              <a:buChar char="Ø"/>
            </a:pPr>
            <a:r>
              <a:rPr lang="en-US" sz="2400" dirty="0" smtClean="0">
                <a:latin typeface="Times New Roman" pitchFamily="18" charset="0"/>
                <a:cs typeface="Times New Roman" pitchFamily="18" charset="0"/>
              </a:rPr>
              <a:t>Cause Economic Loss</a:t>
            </a:r>
          </a:p>
          <a:p>
            <a:pPr>
              <a:buNone/>
            </a:pPr>
            <a:r>
              <a:rPr lang="en-US" dirty="0" smtClean="0">
                <a:latin typeface="Times New Roman" pitchFamily="18" charset="0"/>
                <a:cs typeface="Times New Roman" pitchFamily="18" charset="0"/>
              </a:rPr>
              <a:t> Insect Pest: </a:t>
            </a:r>
          </a:p>
          <a:p>
            <a:pPr>
              <a:buNone/>
            </a:pPr>
            <a:r>
              <a:rPr lang="en-US" sz="2800" dirty="0" smtClean="0">
                <a:latin typeface="Times New Roman" pitchFamily="18" charset="0"/>
                <a:cs typeface="Times New Roman" pitchFamily="18" charset="0"/>
              </a:rPr>
              <a:t>		Any insect</a:t>
            </a:r>
            <a:r>
              <a:rPr lang="en-US" dirty="0" smtClean="0">
                <a:latin typeface="Times New Roman" pitchFamily="18" charset="0"/>
                <a:cs typeface="Times New Roman" pitchFamily="18" charset="0"/>
              </a:rPr>
              <a:t>…</a:t>
            </a:r>
          </a:p>
          <a:p>
            <a:pPr>
              <a:buNone/>
            </a:pPr>
            <a:r>
              <a:rPr lang="en-US" dirty="0" smtClean="0">
                <a:latin typeface="Times New Roman" pitchFamily="18" charset="0"/>
                <a:cs typeface="Times New Roman" pitchFamily="18" charset="0"/>
              </a:rPr>
              <a:t> Pesticide: </a:t>
            </a:r>
          </a:p>
          <a:p>
            <a:pPr>
              <a:buNone/>
            </a:pPr>
            <a:r>
              <a:rPr lang="en-US" sz="2800" dirty="0" smtClean="0">
                <a:latin typeface="Times New Roman" pitchFamily="18" charset="0"/>
                <a:cs typeface="Times New Roman" pitchFamily="18" charset="0"/>
              </a:rPr>
              <a:t>		Chemical used to kill pest </a:t>
            </a:r>
          </a:p>
          <a:p>
            <a:pPr>
              <a:buNone/>
            </a:pPr>
            <a:r>
              <a:rPr lang="en-US" dirty="0" smtClean="0">
                <a:latin typeface="Times New Roman" pitchFamily="18" charset="0"/>
                <a:cs typeface="Times New Roman" pitchFamily="18" charset="0"/>
              </a:rPr>
              <a:t> Insecticide:</a:t>
            </a:r>
          </a:p>
          <a:p>
            <a:pPr>
              <a:buNone/>
            </a:pPr>
            <a:r>
              <a:rPr lang="en-US"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Chemical used to kill Insect pest</a:t>
            </a:r>
            <a:endParaRPr lang="en-US" sz="2800" dirty="0">
              <a:latin typeface="Times New Roman" pitchFamily="18" charset="0"/>
              <a:cs typeface="Times New Roman" pitchFamily="18" charset="0"/>
            </a:endParaRPr>
          </a:p>
        </p:txBody>
      </p:sp>
      <p:pic>
        <p:nvPicPr>
          <p:cNvPr id="10242" name="Picture 2" descr="Image result for Pest"/>
          <p:cNvPicPr>
            <a:picLocks noChangeAspect="1" noChangeArrowheads="1"/>
          </p:cNvPicPr>
          <p:nvPr/>
        </p:nvPicPr>
        <p:blipFill>
          <a:blip r:embed="rId2"/>
          <a:srcRect t="5442" b="4762"/>
          <a:stretch>
            <a:fillRect/>
          </a:stretch>
        </p:blipFill>
        <p:spPr bwMode="auto">
          <a:xfrm>
            <a:off x="5029200" y="1295400"/>
            <a:ext cx="3810001" cy="2514600"/>
          </a:xfrm>
          <a:prstGeom prst="rect">
            <a:avLst/>
          </a:prstGeom>
          <a:noFill/>
        </p:spPr>
      </p:pic>
      <p:pic>
        <p:nvPicPr>
          <p:cNvPr id="10244" name="Picture 4" descr="Image result for pesticides bottles"/>
          <p:cNvPicPr>
            <a:picLocks noChangeAspect="1" noChangeArrowheads="1"/>
          </p:cNvPicPr>
          <p:nvPr/>
        </p:nvPicPr>
        <p:blipFill>
          <a:blip r:embed="rId3"/>
          <a:srcRect/>
          <a:stretch>
            <a:fillRect/>
          </a:stretch>
        </p:blipFill>
        <p:spPr bwMode="auto">
          <a:xfrm>
            <a:off x="5943600" y="3962400"/>
            <a:ext cx="2895600" cy="238125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Examples </a:t>
            </a:r>
            <a:endParaRPr lang="en-GB" dirty="0"/>
          </a:p>
        </p:txBody>
      </p:sp>
      <p:sp>
        <p:nvSpPr>
          <p:cNvPr id="3" name="Content Placeholder 2"/>
          <p:cNvSpPr>
            <a:spLocks noGrp="1"/>
          </p:cNvSpPr>
          <p:nvPr>
            <p:ph idx="1"/>
          </p:nvPr>
        </p:nvSpPr>
        <p:spPr/>
        <p:txBody>
          <a:bodyPr/>
          <a:lstStyle/>
          <a:p>
            <a:pPr lvl="0"/>
            <a:r>
              <a:rPr lang="en-GB" dirty="0"/>
              <a:t>Acetamiprid</a:t>
            </a:r>
          </a:p>
          <a:p>
            <a:pPr lvl="0"/>
            <a:r>
              <a:rPr lang="en-GB" dirty="0"/>
              <a:t>Clothianidin</a:t>
            </a:r>
          </a:p>
          <a:p>
            <a:pPr lvl="0"/>
            <a:r>
              <a:rPr lang="en-GB" dirty="0"/>
              <a:t>Imidacloprid</a:t>
            </a:r>
          </a:p>
          <a:p>
            <a:pPr lvl="0"/>
            <a:r>
              <a:rPr lang="en-GB" dirty="0"/>
              <a:t>Nithiazine</a:t>
            </a:r>
          </a:p>
          <a:p>
            <a:pPr lvl="0"/>
            <a:r>
              <a:rPr lang="en-GB" dirty="0"/>
              <a:t>Thiacloprid</a:t>
            </a:r>
          </a:p>
          <a:p>
            <a:r>
              <a:rPr lang="en-GB" dirty="0"/>
              <a:t>Thiamethoxam</a:t>
            </a:r>
          </a:p>
        </p:txBody>
      </p:sp>
    </p:spTree>
    <p:extLst>
      <p:ext uri="{BB962C8B-B14F-4D97-AF65-F5344CB8AC3E}">
        <p14:creationId xmlns:p14="http://schemas.microsoft.com/office/powerpoint/2010/main" val="3578642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Ryanoids </a:t>
            </a:r>
            <a:endParaRPr lang="en-GB" dirty="0"/>
          </a:p>
        </p:txBody>
      </p:sp>
      <p:sp>
        <p:nvSpPr>
          <p:cNvPr id="3" name="Content Placeholder 2"/>
          <p:cNvSpPr>
            <a:spLocks noGrp="1"/>
          </p:cNvSpPr>
          <p:nvPr>
            <p:ph idx="1"/>
          </p:nvPr>
        </p:nvSpPr>
        <p:spPr/>
        <p:txBody>
          <a:bodyPr/>
          <a:lstStyle/>
          <a:p>
            <a:r>
              <a:rPr lang="en-GB" dirty="0"/>
              <a:t>Ryanoids are synthetic analogues with the same mode of action as ryanodine, a naturally occurring insecticide extracted from </a:t>
            </a:r>
            <a:r>
              <a:rPr lang="en-GB" i="1" dirty="0" err="1"/>
              <a:t>Ryania</a:t>
            </a:r>
            <a:r>
              <a:rPr lang="en-GB" i="1" dirty="0"/>
              <a:t> </a:t>
            </a:r>
            <a:r>
              <a:rPr lang="en-GB" i="1" dirty="0" smtClean="0"/>
              <a:t>speciose</a:t>
            </a:r>
            <a:r>
              <a:rPr lang="en-GB" dirty="0" smtClean="0"/>
              <a:t>.</a:t>
            </a:r>
          </a:p>
          <a:p>
            <a:r>
              <a:rPr lang="en-GB" dirty="0"/>
              <a:t>Only one such insecticide is currently registered, Rynaxypyr, generic name chlorantraniliprole.</a:t>
            </a:r>
            <a:endParaRPr lang="en-GB" dirty="0" smtClean="0"/>
          </a:p>
          <a:p>
            <a:endParaRPr lang="en-GB" dirty="0"/>
          </a:p>
        </p:txBody>
      </p:sp>
    </p:spTree>
    <p:extLst>
      <p:ext uri="{BB962C8B-B14F-4D97-AF65-F5344CB8AC3E}">
        <p14:creationId xmlns:p14="http://schemas.microsoft.com/office/powerpoint/2010/main" val="3913750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Mode of action</a:t>
            </a:r>
            <a:endParaRPr lang="en-GB" dirty="0"/>
          </a:p>
        </p:txBody>
      </p:sp>
      <p:sp>
        <p:nvSpPr>
          <p:cNvPr id="3" name="Content Placeholder 2"/>
          <p:cNvSpPr>
            <a:spLocks noGrp="1"/>
          </p:cNvSpPr>
          <p:nvPr>
            <p:ph idx="1"/>
          </p:nvPr>
        </p:nvSpPr>
        <p:spPr/>
        <p:txBody>
          <a:bodyPr/>
          <a:lstStyle/>
          <a:p>
            <a:r>
              <a:rPr lang="en-GB" dirty="0"/>
              <a:t>Ryanoids exert their insecticidal effect by interacting with ryanodine receptors, a type of calcium </a:t>
            </a:r>
            <a:r>
              <a:rPr lang="en-GB" dirty="0" smtClean="0"/>
              <a:t>channel.</a:t>
            </a:r>
          </a:p>
          <a:p>
            <a:r>
              <a:rPr lang="en-GB" dirty="0"/>
              <a:t>This causes loss of muscle function leading to paralysis and death.</a:t>
            </a:r>
          </a:p>
          <a:p>
            <a:endParaRPr lang="en-GB" dirty="0"/>
          </a:p>
        </p:txBody>
      </p:sp>
    </p:spTree>
    <p:extLst>
      <p:ext uri="{BB962C8B-B14F-4D97-AF65-F5344CB8AC3E}">
        <p14:creationId xmlns:p14="http://schemas.microsoft.com/office/powerpoint/2010/main" val="9663017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Examples </a:t>
            </a:r>
            <a:endParaRPr lang="en-GB" dirty="0"/>
          </a:p>
        </p:txBody>
      </p:sp>
      <p:sp>
        <p:nvSpPr>
          <p:cNvPr id="3" name="Content Placeholder 2"/>
          <p:cNvSpPr>
            <a:spLocks noGrp="1"/>
          </p:cNvSpPr>
          <p:nvPr>
            <p:ph idx="1"/>
          </p:nvPr>
        </p:nvSpPr>
        <p:spPr/>
        <p:txBody>
          <a:bodyPr/>
          <a:lstStyle/>
          <a:p>
            <a:pPr lvl="0"/>
            <a:r>
              <a:rPr lang="en-GB" dirty="0"/>
              <a:t>Chlorantraniliprole</a:t>
            </a:r>
          </a:p>
          <a:p>
            <a:pPr lvl="0"/>
            <a:r>
              <a:rPr lang="en-GB" dirty="0"/>
              <a:t>Cyantraniliprole</a:t>
            </a:r>
          </a:p>
          <a:p>
            <a:r>
              <a:rPr lang="en-GB" dirty="0"/>
              <a:t>Flubendiamide</a:t>
            </a:r>
          </a:p>
        </p:txBody>
      </p:sp>
    </p:spTree>
    <p:extLst>
      <p:ext uri="{BB962C8B-B14F-4D97-AF65-F5344CB8AC3E}">
        <p14:creationId xmlns:p14="http://schemas.microsoft.com/office/powerpoint/2010/main" val="1028078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Insect growth regulators</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It is the earlier class of chemicals which stop the function of insect hormones by mimic of this hormone so hormones stop working which inhibit chitin in insect.</a:t>
            </a:r>
          </a:p>
          <a:p>
            <a:r>
              <a:rPr lang="en-GB" dirty="0" smtClean="0"/>
              <a:t>For example</a:t>
            </a:r>
          </a:p>
          <a:p>
            <a:pPr marL="0" indent="0">
              <a:buNone/>
            </a:pPr>
            <a:r>
              <a:rPr lang="en-GB" dirty="0"/>
              <a:t> </a:t>
            </a:r>
            <a:r>
              <a:rPr lang="en-GB" dirty="0" smtClean="0"/>
              <a:t>                    </a:t>
            </a:r>
            <a:r>
              <a:rPr lang="en-GB" dirty="0"/>
              <a:t>The most successful insecticides in this class are the juvenoids (juvenile hormone analogues</a:t>
            </a:r>
            <a:r>
              <a:rPr lang="en-GB" dirty="0" smtClean="0"/>
              <a:t>).</a:t>
            </a:r>
          </a:p>
          <a:p>
            <a:pPr marL="0" indent="0">
              <a:buNone/>
            </a:pPr>
            <a:r>
              <a:rPr lang="en-GB" dirty="0"/>
              <a:t> </a:t>
            </a:r>
            <a:r>
              <a:rPr lang="en-GB" dirty="0" smtClean="0"/>
              <a:t>                    </a:t>
            </a:r>
            <a:r>
              <a:rPr lang="en-GB" dirty="0"/>
              <a:t>Two very similar products, hydroprene and kinoprene, are used for controlling species such as cockroaches and white </a:t>
            </a:r>
            <a:r>
              <a:rPr lang="en-GB" dirty="0" smtClean="0"/>
              <a:t>flies.</a:t>
            </a:r>
            <a:endParaRPr lang="en-GB" dirty="0"/>
          </a:p>
        </p:txBody>
      </p:sp>
    </p:spTree>
    <p:extLst>
      <p:ext uri="{BB962C8B-B14F-4D97-AF65-F5344CB8AC3E}">
        <p14:creationId xmlns:p14="http://schemas.microsoft.com/office/powerpoint/2010/main" val="28837175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Mode of action</a:t>
            </a:r>
            <a:endParaRPr lang="en-GB" dirty="0"/>
          </a:p>
        </p:txBody>
      </p:sp>
      <p:sp>
        <p:nvSpPr>
          <p:cNvPr id="3" name="Content Placeholder 2"/>
          <p:cNvSpPr>
            <a:spLocks noGrp="1"/>
          </p:cNvSpPr>
          <p:nvPr>
            <p:ph idx="1"/>
          </p:nvPr>
        </p:nvSpPr>
        <p:spPr/>
        <p:txBody>
          <a:bodyPr>
            <a:normAutofit fontScale="92500" lnSpcReduction="20000"/>
          </a:bodyPr>
          <a:lstStyle/>
          <a:p>
            <a:r>
              <a:rPr lang="en-GB" dirty="0"/>
              <a:t>As an insect grows, it undergoes a process called molting, where it grows a new exoskeleton under its old one and then sheds to allow the new one to swell to a new size and </a:t>
            </a:r>
            <a:r>
              <a:rPr lang="en-GB" dirty="0" smtClean="0"/>
              <a:t>harden.</a:t>
            </a:r>
          </a:p>
          <a:p>
            <a:pPr marL="0" indent="0">
              <a:buNone/>
            </a:pPr>
            <a:r>
              <a:rPr lang="en-GB" dirty="0"/>
              <a:t>•</a:t>
            </a:r>
            <a:r>
              <a:rPr lang="en-GB" dirty="0" smtClean="0"/>
              <a:t> </a:t>
            </a:r>
            <a:r>
              <a:rPr lang="en-GB" dirty="0"/>
              <a:t>IGRs prevent an insect from reaching maturity by interfering with the molting </a:t>
            </a:r>
            <a:r>
              <a:rPr lang="en-GB" dirty="0" smtClean="0"/>
              <a:t>process</a:t>
            </a:r>
          </a:p>
          <a:p>
            <a:r>
              <a:rPr lang="en-GB" dirty="0" smtClean="0"/>
              <a:t>They </a:t>
            </a:r>
            <a:r>
              <a:rPr lang="en-GB" dirty="0"/>
              <a:t>take longer to kill than traditional insecticides. Death typically occurs within 3 to 10 </a:t>
            </a:r>
            <a:r>
              <a:rPr lang="en-GB" dirty="0" smtClean="0"/>
              <a:t>days.</a:t>
            </a:r>
          </a:p>
          <a:p>
            <a:r>
              <a:rPr lang="en-GB" dirty="0"/>
              <a:t>Some IGRs cause insects to stop feeding long before they die.</a:t>
            </a:r>
          </a:p>
        </p:txBody>
      </p:sp>
    </p:spTree>
    <p:extLst>
      <p:ext uri="{BB962C8B-B14F-4D97-AF65-F5344CB8AC3E}">
        <p14:creationId xmlns:p14="http://schemas.microsoft.com/office/powerpoint/2010/main" val="23234834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0075" y="1419226"/>
            <a:ext cx="7915275" cy="4070747"/>
          </a:xfrm>
        </p:spPr>
        <p:txBody>
          <a:bodyPr>
            <a:normAutofit fontScale="92500" lnSpcReduction="20000"/>
          </a:bodyPr>
          <a:lstStyle/>
          <a:p>
            <a:pPr marL="0" indent="0">
              <a:buNone/>
            </a:pPr>
            <a:r>
              <a:rPr lang="en-GB" b="1" dirty="0"/>
              <a:t>Examples </a:t>
            </a:r>
            <a:endParaRPr lang="en-GB" b="1" dirty="0" smtClean="0"/>
          </a:p>
          <a:p>
            <a:pPr marL="0" indent="0">
              <a:buNone/>
            </a:pPr>
            <a:r>
              <a:rPr lang="en-GB" b="1" baseline="30000" dirty="0" smtClean="0"/>
              <a:t> </a:t>
            </a:r>
            <a:endParaRPr lang="en-GB" sz="1500" dirty="0"/>
          </a:p>
          <a:p>
            <a:pPr lvl="0"/>
            <a:r>
              <a:rPr lang="en-GB" dirty="0" smtClean="0"/>
              <a:t>Benzoylureas</a:t>
            </a:r>
            <a:endParaRPr lang="en-GB" sz="1500" dirty="0"/>
          </a:p>
          <a:p>
            <a:pPr lvl="1"/>
            <a:r>
              <a:rPr lang="en-GB" dirty="0"/>
              <a:t>Diflubenzuron</a:t>
            </a:r>
            <a:endParaRPr lang="en-GB" sz="1350" dirty="0"/>
          </a:p>
          <a:p>
            <a:pPr lvl="1"/>
            <a:r>
              <a:rPr lang="en-GB" dirty="0"/>
              <a:t>Flufenoxuron</a:t>
            </a:r>
            <a:endParaRPr lang="en-GB" sz="1350" dirty="0"/>
          </a:p>
          <a:p>
            <a:pPr lvl="0"/>
            <a:r>
              <a:rPr lang="en-GB" dirty="0"/>
              <a:t>Cyromazine</a:t>
            </a:r>
            <a:endParaRPr lang="en-GB" sz="1500" dirty="0"/>
          </a:p>
          <a:p>
            <a:pPr lvl="0"/>
            <a:r>
              <a:rPr lang="en-GB" dirty="0"/>
              <a:t>Methoprene</a:t>
            </a:r>
            <a:endParaRPr lang="en-GB" sz="1500" dirty="0"/>
          </a:p>
          <a:p>
            <a:pPr lvl="0"/>
            <a:r>
              <a:rPr lang="en-GB" dirty="0"/>
              <a:t>Hydroprene</a:t>
            </a:r>
            <a:endParaRPr lang="en-GB" sz="1500" dirty="0"/>
          </a:p>
          <a:p>
            <a:r>
              <a:rPr lang="en-GB" dirty="0"/>
              <a:t>Tebufenozide</a:t>
            </a:r>
          </a:p>
        </p:txBody>
      </p:sp>
    </p:spTree>
    <p:extLst>
      <p:ext uri="{BB962C8B-B14F-4D97-AF65-F5344CB8AC3E}">
        <p14:creationId xmlns:p14="http://schemas.microsoft.com/office/powerpoint/2010/main" val="1517974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Image result for Pest"/>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Insecticide </a:t>
            </a:r>
            <a:endParaRPr lang="en-US" dirty="0"/>
          </a:p>
        </p:txBody>
      </p:sp>
      <p:sp>
        <p:nvSpPr>
          <p:cNvPr id="3" name="Content Placeholder 2"/>
          <p:cNvSpPr>
            <a:spLocks noGrp="1"/>
          </p:cNvSpPr>
          <p:nvPr>
            <p:ph idx="1"/>
          </p:nvPr>
        </p:nvSpPr>
        <p:spPr>
          <a:xfrm>
            <a:off x="0" y="1371600"/>
            <a:ext cx="9144000" cy="5486400"/>
          </a:xfrm>
        </p:spPr>
        <p:txBody>
          <a:bodyPr>
            <a:normAutofit fontScale="92500" lnSpcReduction="20000"/>
          </a:bodyPr>
          <a:lstStyle/>
          <a:p>
            <a:pPr>
              <a:buNone/>
            </a:pPr>
            <a:r>
              <a:rPr lang="en-US" sz="2800" dirty="0" smtClean="0">
                <a:latin typeface="Times New Roman" pitchFamily="18" charset="0"/>
                <a:cs typeface="Times New Roman" pitchFamily="18" charset="0"/>
              </a:rPr>
              <a:t>   2 types on the basis of Chemical Nature:</a:t>
            </a:r>
          </a:p>
          <a:p>
            <a:pPr marL="514350" indent="-514350">
              <a:buAutoNum type="arabicPeriod"/>
            </a:pPr>
            <a:r>
              <a:rPr lang="en-US" dirty="0" smtClean="0">
                <a:latin typeface="Times New Roman" pitchFamily="18" charset="0"/>
                <a:cs typeface="Times New Roman" pitchFamily="18" charset="0"/>
              </a:rPr>
              <a:t>Natural Insecticide: i.e.</a:t>
            </a:r>
          </a:p>
          <a:p>
            <a:pPr marL="514350" indent="-514350">
              <a:buFont typeface="Wingdings" pitchFamily="2" charset="2"/>
              <a:buChar char="Ø"/>
            </a:pPr>
            <a:r>
              <a:rPr lang="en-US" sz="2600" dirty="0" err="1" smtClean="0">
                <a:latin typeface="Times New Roman" pitchFamily="18" charset="0"/>
                <a:cs typeface="Times New Roman" pitchFamily="18" charset="0"/>
              </a:rPr>
              <a:t>Nicotinoids</a:t>
            </a:r>
            <a:r>
              <a:rPr lang="en-US" sz="2600" dirty="0" smtClean="0">
                <a:latin typeface="Times New Roman" pitchFamily="18" charset="0"/>
                <a:cs typeface="Times New Roman" pitchFamily="18" charset="0"/>
              </a:rPr>
              <a:t> </a:t>
            </a:r>
          </a:p>
          <a:p>
            <a:pPr marL="514350" indent="-514350">
              <a:buFont typeface="Wingdings" pitchFamily="2" charset="2"/>
              <a:buChar char="Ø"/>
            </a:pPr>
            <a:r>
              <a:rPr lang="en-US" sz="2600" dirty="0" err="1" smtClean="0">
                <a:latin typeface="Times New Roman" pitchFamily="18" charset="0"/>
                <a:cs typeface="Times New Roman" pitchFamily="18" charset="0"/>
              </a:rPr>
              <a:t>Rotenoids</a:t>
            </a:r>
            <a:endParaRPr lang="en-US" sz="2600" dirty="0" smtClean="0">
              <a:latin typeface="Times New Roman" pitchFamily="18" charset="0"/>
              <a:cs typeface="Times New Roman" pitchFamily="18" charset="0"/>
            </a:endParaRPr>
          </a:p>
          <a:p>
            <a:pPr marL="514350" indent="-514350">
              <a:buFont typeface="Wingdings" pitchFamily="2" charset="2"/>
              <a:buChar char="Ø"/>
            </a:pPr>
            <a:r>
              <a:rPr lang="en-US" sz="2600" dirty="0" err="1" smtClean="0">
                <a:latin typeface="Times New Roman" pitchFamily="18" charset="0"/>
                <a:cs typeface="Times New Roman" pitchFamily="18" charset="0"/>
              </a:rPr>
              <a:t>Pyrithrin</a:t>
            </a:r>
            <a:endParaRPr lang="en-US" sz="2600" dirty="0" smtClean="0">
              <a:latin typeface="Times New Roman" pitchFamily="18" charset="0"/>
              <a:cs typeface="Times New Roman" pitchFamily="18" charset="0"/>
            </a:endParaRPr>
          </a:p>
          <a:p>
            <a:pPr marL="514350" indent="-514350">
              <a:buFont typeface="Wingdings" pitchFamily="2" charset="2"/>
              <a:buChar char="Ø"/>
            </a:pPr>
            <a:r>
              <a:rPr lang="en-US" sz="2600" dirty="0" err="1" smtClean="0">
                <a:latin typeface="Times New Roman" pitchFamily="18" charset="0"/>
                <a:cs typeface="Times New Roman" pitchFamily="18" charset="0"/>
              </a:rPr>
              <a:t>Neem</a:t>
            </a:r>
            <a:r>
              <a:rPr lang="en-US" sz="2600" dirty="0" smtClean="0">
                <a:latin typeface="Times New Roman" pitchFamily="18" charset="0"/>
                <a:cs typeface="Times New Roman" pitchFamily="18" charset="0"/>
              </a:rPr>
              <a:t> Insecticide, etc</a:t>
            </a:r>
          </a:p>
          <a:p>
            <a:pPr marL="514350" indent="-514350">
              <a:buNone/>
            </a:pPr>
            <a:endParaRPr lang="en-US" sz="2800" dirty="0" smtClean="0">
              <a:latin typeface="Times New Roman" pitchFamily="18" charset="0"/>
              <a:cs typeface="Times New Roman" pitchFamily="18" charset="0"/>
            </a:endParaRPr>
          </a:p>
          <a:p>
            <a:pPr marL="514350" indent="-514350">
              <a:buAutoNum type="arabicPeriod" startAt="2"/>
            </a:pPr>
            <a:r>
              <a:rPr lang="en-US" dirty="0" smtClean="0">
                <a:latin typeface="Times New Roman" pitchFamily="18" charset="0"/>
                <a:cs typeface="Times New Roman" pitchFamily="18" charset="0"/>
              </a:rPr>
              <a:t>Synthetic Insecticide: i.e.</a:t>
            </a:r>
          </a:p>
          <a:p>
            <a:pPr marL="514350" indent="-514350">
              <a:buFont typeface="Wingdings" pitchFamily="2" charset="2"/>
              <a:buChar char="Ø"/>
            </a:pPr>
            <a:r>
              <a:rPr lang="en-US" sz="2600" dirty="0" err="1" smtClean="0">
                <a:latin typeface="Times New Roman" pitchFamily="18" charset="0"/>
                <a:cs typeface="Times New Roman" pitchFamily="18" charset="0"/>
              </a:rPr>
              <a:t>Organochlorine</a:t>
            </a:r>
            <a:endParaRPr lang="en-US" sz="2600" dirty="0" smtClean="0">
              <a:latin typeface="Times New Roman" pitchFamily="18" charset="0"/>
              <a:cs typeface="Times New Roman" pitchFamily="18" charset="0"/>
            </a:endParaRPr>
          </a:p>
          <a:p>
            <a:pPr marL="514350" indent="-514350">
              <a:buFont typeface="Wingdings" pitchFamily="2" charset="2"/>
              <a:buChar char="Ø"/>
            </a:pPr>
            <a:r>
              <a:rPr lang="en-US" sz="2600" dirty="0" smtClean="0">
                <a:latin typeface="Times New Roman" pitchFamily="18" charset="0"/>
                <a:cs typeface="Times New Roman" pitchFamily="18" charset="0"/>
              </a:rPr>
              <a:t>Organophosphate</a:t>
            </a:r>
          </a:p>
          <a:p>
            <a:pPr marL="514350" indent="-514350">
              <a:buFont typeface="Wingdings" pitchFamily="2" charset="2"/>
              <a:buChar char="Ø"/>
            </a:pP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Carbamates</a:t>
            </a:r>
            <a:endParaRPr lang="en-US" sz="2600" dirty="0" smtClean="0">
              <a:latin typeface="Times New Roman" pitchFamily="18" charset="0"/>
              <a:cs typeface="Times New Roman" pitchFamily="18" charset="0"/>
            </a:endParaRPr>
          </a:p>
          <a:p>
            <a:pPr marL="514350" indent="-514350">
              <a:buFont typeface="Wingdings" pitchFamily="2" charset="2"/>
              <a:buChar char="Ø"/>
            </a:pPr>
            <a:r>
              <a:rPr lang="en-US" sz="2600" dirty="0" smtClean="0">
                <a:latin typeface="Times New Roman" pitchFamily="18" charset="0"/>
                <a:cs typeface="Times New Roman" pitchFamily="18" charset="0"/>
              </a:rPr>
              <a:t> Synthetic </a:t>
            </a:r>
            <a:r>
              <a:rPr lang="en-US" sz="2600" dirty="0" err="1" smtClean="0">
                <a:latin typeface="Times New Roman" pitchFamily="18" charset="0"/>
                <a:cs typeface="Times New Roman" pitchFamily="18" charset="0"/>
              </a:rPr>
              <a:t>Prethroids</a:t>
            </a:r>
            <a:endParaRPr lang="en-US" sz="2600" dirty="0" smtClean="0">
              <a:latin typeface="Times New Roman" pitchFamily="18" charset="0"/>
              <a:cs typeface="Times New Roman" pitchFamily="18" charset="0"/>
            </a:endParaRPr>
          </a:p>
          <a:p>
            <a:pPr marL="514350" indent="-514350">
              <a:buFont typeface="Wingdings" pitchFamily="2" charset="2"/>
              <a:buChar char="Ø"/>
            </a:pPr>
            <a:r>
              <a:rPr lang="en-US" sz="2600" dirty="0" smtClean="0">
                <a:latin typeface="Times New Roman" pitchFamily="18" charset="0"/>
                <a:cs typeface="Times New Roman" pitchFamily="18" charset="0"/>
              </a:rPr>
              <a:t>IGR’s, New Chemistry etc</a:t>
            </a:r>
          </a:p>
          <a:p>
            <a:pPr marL="514350" indent="-514350">
              <a:buNone/>
            </a:pPr>
            <a:endParaRPr lang="en-US" dirty="0" smtClean="0"/>
          </a:p>
        </p:txBody>
      </p:sp>
      <p:pic>
        <p:nvPicPr>
          <p:cNvPr id="9218" name="Picture 2" descr="Image result for natural insecticide"/>
          <p:cNvPicPr>
            <a:picLocks noChangeAspect="1" noChangeArrowheads="1"/>
          </p:cNvPicPr>
          <p:nvPr/>
        </p:nvPicPr>
        <p:blipFill>
          <a:blip r:embed="rId2"/>
          <a:srcRect l="2367" t="11940" r="1775" b="6183"/>
          <a:stretch>
            <a:fillRect/>
          </a:stretch>
        </p:blipFill>
        <p:spPr bwMode="auto">
          <a:xfrm>
            <a:off x="4953000" y="1828800"/>
            <a:ext cx="3886200" cy="2514600"/>
          </a:xfrm>
          <a:prstGeom prst="rect">
            <a:avLst/>
          </a:prstGeom>
          <a:noFill/>
        </p:spPr>
      </p:pic>
      <p:pic>
        <p:nvPicPr>
          <p:cNvPr id="9220" name="Picture 4" descr="Image result for synthetic insecticide"/>
          <p:cNvPicPr>
            <a:picLocks noChangeAspect="1" noChangeArrowheads="1"/>
          </p:cNvPicPr>
          <p:nvPr/>
        </p:nvPicPr>
        <p:blipFill>
          <a:blip r:embed="rId3"/>
          <a:srcRect/>
          <a:stretch>
            <a:fillRect/>
          </a:stretch>
        </p:blipFill>
        <p:spPr bwMode="auto">
          <a:xfrm>
            <a:off x="5486400" y="4419600"/>
            <a:ext cx="2057400" cy="24384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Organochlorine</a:t>
            </a:r>
            <a:endParaRPr lang="en-US" dirty="0"/>
          </a:p>
        </p:txBody>
      </p:sp>
      <p:sp>
        <p:nvSpPr>
          <p:cNvPr id="3" name="Content Placeholder 2"/>
          <p:cNvSpPr>
            <a:spLocks noGrp="1"/>
          </p:cNvSpPr>
          <p:nvPr>
            <p:ph idx="1"/>
          </p:nvPr>
        </p:nvSpPr>
        <p:spPr>
          <a:xfrm>
            <a:off x="0" y="1447800"/>
            <a:ext cx="8686800" cy="4678363"/>
          </a:xfrm>
        </p:spPr>
        <p:txBody>
          <a:bodyPr/>
          <a:lstStyle/>
          <a:p>
            <a:pPr>
              <a:buNone/>
            </a:pPr>
            <a:r>
              <a:rPr lang="en-US" dirty="0" smtClean="0">
                <a:latin typeface="Times New Roman" pitchFamily="18" charset="0"/>
                <a:cs typeface="Times New Roman" pitchFamily="18" charset="0"/>
              </a:rPr>
              <a:t>“Organic compounds which have chlorine”</a:t>
            </a:r>
          </a:p>
          <a:p>
            <a:pPr>
              <a:buNone/>
            </a:pPr>
            <a:r>
              <a:rPr lang="en-US" dirty="0" err="1" smtClean="0">
                <a:latin typeface="Times New Roman" pitchFamily="18" charset="0"/>
                <a:cs typeface="Times New Roman" pitchFamily="18" charset="0"/>
              </a:rPr>
              <a:t>Cl</a:t>
            </a:r>
            <a:r>
              <a:rPr lang="en-US" dirty="0" smtClean="0">
                <a:latin typeface="Times New Roman" pitchFamily="18" charset="0"/>
                <a:cs typeface="Times New Roman" pitchFamily="18" charset="0"/>
              </a:rPr>
              <a:t> is the functional group</a:t>
            </a:r>
          </a:p>
          <a:p>
            <a:pPr>
              <a:buNone/>
            </a:pPr>
            <a:r>
              <a:rPr lang="en-US" dirty="0" smtClean="0">
                <a:latin typeface="Times New Roman" pitchFamily="18" charset="0"/>
                <a:cs typeface="Times New Roman" pitchFamily="18" charset="0"/>
              </a:rPr>
              <a:t>Also called ‘Chlorine </a:t>
            </a:r>
            <a:r>
              <a:rPr lang="en-US" dirty="0" err="1" smtClean="0">
                <a:latin typeface="Times New Roman" pitchFamily="18" charset="0"/>
                <a:cs typeface="Times New Roman" pitchFamily="18" charset="0"/>
              </a:rPr>
              <a:t>Hydocarbon</a:t>
            </a:r>
            <a:r>
              <a:rPr lang="en-US" dirty="0" smtClean="0">
                <a:latin typeface="Times New Roman" pitchFamily="18" charset="0"/>
                <a:cs typeface="Times New Roman" pitchFamily="18" charset="0"/>
              </a:rPr>
              <a:t>’</a:t>
            </a:r>
          </a:p>
          <a:p>
            <a:pPr>
              <a:buNone/>
            </a:pPr>
            <a:r>
              <a:rPr lang="en-US" dirty="0" smtClean="0">
                <a:latin typeface="Times New Roman" pitchFamily="18" charset="0"/>
                <a:cs typeface="Times New Roman" pitchFamily="18" charset="0"/>
              </a:rPr>
              <a:t>Discovered in 1939 in 2</a:t>
            </a:r>
            <a:r>
              <a:rPr lang="en-US" baseline="30000" dirty="0" smtClean="0">
                <a:latin typeface="Times New Roman" pitchFamily="18" charset="0"/>
                <a:cs typeface="Times New Roman" pitchFamily="18" charset="0"/>
              </a:rPr>
              <a:t>nd</a:t>
            </a:r>
            <a:r>
              <a:rPr lang="en-US" dirty="0" smtClean="0">
                <a:latin typeface="Times New Roman" pitchFamily="18" charset="0"/>
                <a:cs typeface="Times New Roman" pitchFamily="18" charset="0"/>
              </a:rPr>
              <a:t> World War</a:t>
            </a:r>
          </a:p>
          <a:p>
            <a:pPr>
              <a:buNone/>
            </a:pPr>
            <a:r>
              <a:rPr lang="en-US" dirty="0" smtClean="0">
                <a:latin typeface="Times New Roman" pitchFamily="18" charset="0"/>
                <a:cs typeface="Times New Roman" pitchFamily="18" charset="0"/>
              </a:rPr>
              <a:t>These are </a:t>
            </a:r>
            <a:r>
              <a:rPr lang="en-US" dirty="0" err="1" smtClean="0">
                <a:latin typeface="Times New Roman" pitchFamily="18" charset="0"/>
                <a:cs typeface="Times New Roman" pitchFamily="18" charset="0"/>
              </a:rPr>
              <a:t>Axonic</a:t>
            </a:r>
            <a:r>
              <a:rPr lang="en-US" dirty="0" smtClean="0">
                <a:latin typeface="Times New Roman" pitchFamily="18" charset="0"/>
                <a:cs typeface="Times New Roman" pitchFamily="18" charset="0"/>
              </a:rPr>
              <a:t> nerve poiso</a:t>
            </a:r>
            <a:r>
              <a:rPr lang="en-US" dirty="0">
                <a:latin typeface="Times New Roman" pitchFamily="18" charset="0"/>
                <a:cs typeface="Times New Roman" pitchFamily="18" charset="0"/>
              </a:rPr>
              <a:t>n</a:t>
            </a:r>
            <a:endParaRPr lang="en-US" dirty="0" smtClean="0">
              <a:latin typeface="Times New Roman" pitchFamily="18" charset="0"/>
              <a:cs typeface="Times New Roman" pitchFamily="18" charset="0"/>
            </a:endParaRPr>
          </a:p>
          <a:p>
            <a:pPr>
              <a:buNone/>
            </a:pPr>
            <a:endParaRPr lang="en-US" dirty="0"/>
          </a:p>
        </p:txBody>
      </p:sp>
      <p:pic>
        <p:nvPicPr>
          <p:cNvPr id="8194" name="Picture 2" descr="Image result for axonic nerve poison"/>
          <p:cNvPicPr>
            <a:picLocks noChangeAspect="1" noChangeArrowheads="1"/>
          </p:cNvPicPr>
          <p:nvPr/>
        </p:nvPicPr>
        <p:blipFill>
          <a:blip r:embed="rId2"/>
          <a:srcRect/>
          <a:stretch>
            <a:fillRect/>
          </a:stretch>
        </p:blipFill>
        <p:spPr bwMode="auto">
          <a:xfrm>
            <a:off x="228600" y="4495800"/>
            <a:ext cx="7086600" cy="2133600"/>
          </a:xfrm>
          <a:prstGeom prst="rect">
            <a:avLst/>
          </a:prstGeom>
          <a:noFill/>
        </p:spPr>
      </p:pic>
      <p:pic>
        <p:nvPicPr>
          <p:cNvPr id="8196" name="Picture 4" descr="Image result for ddt"/>
          <p:cNvPicPr>
            <a:picLocks noChangeAspect="1" noChangeArrowheads="1"/>
          </p:cNvPicPr>
          <p:nvPr/>
        </p:nvPicPr>
        <p:blipFill>
          <a:blip r:embed="rId3"/>
          <a:srcRect/>
          <a:stretch>
            <a:fillRect/>
          </a:stretch>
        </p:blipFill>
        <p:spPr bwMode="auto">
          <a:xfrm>
            <a:off x="6096000" y="1905000"/>
            <a:ext cx="2895600" cy="22098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533400"/>
            <a:ext cx="4040188" cy="685799"/>
          </a:xfrm>
        </p:spPr>
        <p:txBody>
          <a:bodyPr/>
          <a:lstStyle/>
          <a:p>
            <a:r>
              <a:rPr lang="en-US" dirty="0" smtClean="0"/>
              <a:t>Merits of OC’s</a:t>
            </a:r>
            <a:endParaRPr lang="en-US" dirty="0"/>
          </a:p>
        </p:txBody>
      </p:sp>
      <p:sp>
        <p:nvSpPr>
          <p:cNvPr id="6" name="Content Placeholder 5"/>
          <p:cNvSpPr>
            <a:spLocks noGrp="1"/>
          </p:cNvSpPr>
          <p:nvPr>
            <p:ph sz="half" idx="2"/>
          </p:nvPr>
        </p:nvSpPr>
        <p:spPr>
          <a:xfrm>
            <a:off x="457200" y="1295400"/>
            <a:ext cx="4040188" cy="4830763"/>
          </a:xfrm>
        </p:spPr>
        <p:txBody>
          <a:bodyPr/>
          <a:lstStyle/>
          <a:p>
            <a:r>
              <a:rPr lang="en-US" dirty="0" smtClean="0"/>
              <a:t>Fat soluble</a:t>
            </a:r>
          </a:p>
          <a:p>
            <a:r>
              <a:rPr lang="en-US" dirty="0" smtClean="0"/>
              <a:t>Not dissolved in Water</a:t>
            </a:r>
          </a:p>
          <a:p>
            <a:r>
              <a:rPr lang="en-US" dirty="0" smtClean="0"/>
              <a:t>Stomach Poison(Mode of Acton)</a:t>
            </a:r>
          </a:p>
          <a:p>
            <a:r>
              <a:rPr lang="en-US" dirty="0" smtClean="0"/>
              <a:t>Contact Poisons(Mode of Entry)</a:t>
            </a:r>
          </a:p>
          <a:p>
            <a:r>
              <a:rPr lang="en-US" dirty="0" smtClean="0"/>
              <a:t>Few have fumigant action</a:t>
            </a:r>
          </a:p>
          <a:p>
            <a:r>
              <a:rPr lang="en-US" dirty="0" smtClean="0"/>
              <a:t>Non </a:t>
            </a:r>
            <a:r>
              <a:rPr lang="en-US" dirty="0" err="1" smtClean="0"/>
              <a:t>phyto-tocic</a:t>
            </a:r>
            <a:r>
              <a:rPr lang="en-US" dirty="0" smtClean="0"/>
              <a:t> except cucurbits</a:t>
            </a:r>
          </a:p>
        </p:txBody>
      </p:sp>
      <p:sp>
        <p:nvSpPr>
          <p:cNvPr id="7" name="Text Placeholder 6"/>
          <p:cNvSpPr>
            <a:spLocks noGrp="1"/>
          </p:cNvSpPr>
          <p:nvPr>
            <p:ph type="body" sz="quarter" idx="3"/>
          </p:nvPr>
        </p:nvSpPr>
        <p:spPr>
          <a:xfrm>
            <a:off x="4648200" y="533400"/>
            <a:ext cx="4041775" cy="639762"/>
          </a:xfrm>
        </p:spPr>
        <p:txBody>
          <a:bodyPr/>
          <a:lstStyle/>
          <a:p>
            <a:r>
              <a:rPr lang="en-US" dirty="0" smtClean="0"/>
              <a:t>De-merits of OC’s</a:t>
            </a:r>
            <a:endParaRPr lang="en-US" dirty="0"/>
          </a:p>
        </p:txBody>
      </p:sp>
      <p:sp>
        <p:nvSpPr>
          <p:cNvPr id="8" name="Content Placeholder 7"/>
          <p:cNvSpPr>
            <a:spLocks noGrp="1"/>
          </p:cNvSpPr>
          <p:nvPr>
            <p:ph sz="quarter" idx="4"/>
          </p:nvPr>
        </p:nvSpPr>
        <p:spPr>
          <a:xfrm>
            <a:off x="4645025" y="1295400"/>
            <a:ext cx="4041775" cy="4830763"/>
          </a:xfrm>
        </p:spPr>
        <p:txBody>
          <a:bodyPr>
            <a:normAutofit/>
          </a:bodyPr>
          <a:lstStyle/>
          <a:p>
            <a:r>
              <a:rPr lang="en-US" dirty="0" smtClean="0"/>
              <a:t>Highly  Persistent</a:t>
            </a:r>
          </a:p>
          <a:p>
            <a:pPr lvl="1"/>
            <a:r>
              <a:rPr lang="en-US" dirty="0" err="1" smtClean="0"/>
              <a:t>Lipophilic</a:t>
            </a:r>
            <a:endParaRPr lang="en-US" dirty="0" smtClean="0"/>
          </a:p>
          <a:p>
            <a:pPr lvl="1"/>
            <a:r>
              <a:rPr lang="en-US" dirty="0" smtClean="0"/>
              <a:t>Residual effect</a:t>
            </a:r>
          </a:p>
          <a:p>
            <a:r>
              <a:rPr lang="en-US" sz="2400" dirty="0" smtClean="0"/>
              <a:t>Highly mammalian toxicity</a:t>
            </a:r>
          </a:p>
          <a:p>
            <a:r>
              <a:rPr lang="en-US" sz="2400" dirty="0" smtClean="0"/>
              <a:t>Carcinogenic</a:t>
            </a:r>
            <a:endParaRPr lang="en-US" dirty="0" smtClean="0"/>
          </a:p>
          <a:p>
            <a:r>
              <a:rPr lang="en-US" sz="2400" dirty="0" smtClean="0"/>
              <a:t>Mutagenic</a:t>
            </a:r>
          </a:p>
          <a:p>
            <a:endParaRPr lang="en-US" dirty="0" smtClean="0"/>
          </a:p>
          <a:p>
            <a:pPr lvl="1">
              <a:buNone/>
            </a:pPr>
            <a:endParaRPr lang="en-US" dirty="0" smtClean="0"/>
          </a:p>
        </p:txBody>
      </p:sp>
      <p:sp>
        <p:nvSpPr>
          <p:cNvPr id="7170" name="AutoShape 2"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172" name="AutoShape 4"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174" name="AutoShape 6"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176" name="Picture 8" descr="Related image"/>
          <p:cNvPicPr>
            <a:picLocks noChangeAspect="1" noChangeArrowheads="1"/>
          </p:cNvPicPr>
          <p:nvPr/>
        </p:nvPicPr>
        <p:blipFill>
          <a:blip r:embed="rId2"/>
          <a:srcRect/>
          <a:stretch>
            <a:fillRect/>
          </a:stretch>
        </p:blipFill>
        <p:spPr bwMode="auto">
          <a:xfrm>
            <a:off x="7086600" y="2895600"/>
            <a:ext cx="1371600" cy="8763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Families of </a:t>
            </a:r>
            <a:r>
              <a:rPr lang="en-US" dirty="0" err="1" smtClean="0"/>
              <a:t>Organochlorine</a:t>
            </a:r>
            <a:endParaRPr lang="en-US" dirty="0"/>
          </a:p>
        </p:txBody>
      </p:sp>
      <p:sp>
        <p:nvSpPr>
          <p:cNvPr id="8" name="Content Placeholder 7"/>
          <p:cNvSpPr>
            <a:spLocks noGrp="1"/>
          </p:cNvSpPr>
          <p:nvPr>
            <p:ph idx="1"/>
          </p:nvPr>
        </p:nvSpPr>
        <p:spPr>
          <a:xfrm>
            <a:off x="152400" y="1371600"/>
            <a:ext cx="8839200" cy="5334000"/>
          </a:xfrm>
        </p:spPr>
        <p:txBody>
          <a:bodyPr>
            <a:normAutofit lnSpcReduction="10000"/>
          </a:bodyPr>
          <a:lstStyle/>
          <a:p>
            <a:pPr marL="571500" lvl="0" indent="-571500">
              <a:buNone/>
            </a:pPr>
            <a:r>
              <a:rPr lang="en-US" dirty="0" smtClean="0">
                <a:latin typeface="Times New Roman" pitchFamily="18" charset="0"/>
                <a:cs typeface="Times New Roman" pitchFamily="18" charset="0"/>
              </a:rPr>
              <a:t>1. DDT-Family</a:t>
            </a:r>
            <a:r>
              <a:rPr lang="en-US" dirty="0">
                <a:latin typeface="Times New Roman" pitchFamily="18" charset="0"/>
                <a:cs typeface="Times New Roman" pitchFamily="18" charset="0"/>
              </a:rPr>
              <a:t>: </a:t>
            </a:r>
            <a:r>
              <a:rPr lang="en-US" sz="2000" dirty="0">
                <a:latin typeface="Times New Roman" pitchFamily="18" charset="0"/>
                <a:cs typeface="Times New Roman" pitchFamily="18" charset="0"/>
              </a:rPr>
              <a:t>i.e</a:t>
            </a:r>
            <a:r>
              <a:rPr lang="en-US" sz="2000" dirty="0" smtClean="0">
                <a:latin typeface="Times New Roman" pitchFamily="18" charset="0"/>
                <a:cs typeface="Times New Roman" pitchFamily="18" charset="0"/>
              </a:rPr>
              <a:t>.</a:t>
            </a:r>
          </a:p>
          <a:p>
            <a:pPr marL="571500" lvl="0" indent="-571500">
              <a:buNone/>
            </a:pPr>
            <a:r>
              <a:rPr lang="en-US" sz="28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DDT/DDD, </a:t>
            </a:r>
            <a:endParaRPr lang="en-US" sz="2400" dirty="0" smtClean="0">
              <a:latin typeface="Times New Roman" pitchFamily="18" charset="0"/>
              <a:cs typeface="Times New Roman" pitchFamily="18" charset="0"/>
            </a:endParaRPr>
          </a:p>
          <a:p>
            <a:pPr marL="571500" lvl="0" indent="-57150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Methoxychlor</a:t>
            </a:r>
            <a:r>
              <a:rPr lang="en-US" sz="2400" dirty="0" smtClean="0">
                <a:latin typeface="Times New Roman" pitchFamily="18" charset="0"/>
                <a:cs typeface="Times New Roman" pitchFamily="18" charset="0"/>
              </a:rPr>
              <a:t>,</a:t>
            </a:r>
          </a:p>
          <a:p>
            <a:pPr marL="571500" lvl="0" indent="-57150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Kelthane</a:t>
            </a: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Dicofol</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571500" lvl="0" indent="-57150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chlorobenilate</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etc.</a:t>
            </a:r>
          </a:p>
          <a:p>
            <a:pPr marL="571500" lvl="0" indent="-571500">
              <a:buNone/>
            </a:pPr>
            <a:r>
              <a:rPr lang="en-US" dirty="0" smtClean="0">
                <a:latin typeface="Times New Roman" pitchFamily="18" charset="0"/>
                <a:cs typeface="Times New Roman" pitchFamily="18" charset="0"/>
              </a:rPr>
              <a:t>2.HCH-Family</a:t>
            </a:r>
            <a:r>
              <a:rPr lang="en-US" dirty="0">
                <a:latin typeface="Times New Roman" pitchFamily="18" charset="0"/>
                <a:cs typeface="Times New Roman" pitchFamily="18" charset="0"/>
              </a:rPr>
              <a:t>: </a:t>
            </a:r>
            <a:r>
              <a:rPr lang="en-US" sz="2000" dirty="0">
                <a:latin typeface="Times New Roman" pitchFamily="18" charset="0"/>
                <a:cs typeface="Times New Roman" pitchFamily="18" charset="0"/>
              </a:rPr>
              <a:t>i.e.</a:t>
            </a:r>
            <a:r>
              <a:rPr lang="en-US"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HCH</a:t>
            </a:r>
            <a:endParaRPr lang="en-US" sz="2400" dirty="0">
              <a:latin typeface="Times New Roman" pitchFamily="18" charset="0"/>
              <a:cs typeface="Times New Roman" pitchFamily="18" charset="0"/>
            </a:endParaRPr>
          </a:p>
          <a:p>
            <a:pPr marL="571500" lvl="0" indent="-571500">
              <a:buNone/>
            </a:pPr>
            <a:r>
              <a:rPr lang="en-US" dirty="0" smtClean="0">
                <a:latin typeface="Times New Roman" pitchFamily="18" charset="0"/>
                <a:cs typeface="Times New Roman" pitchFamily="18" charset="0"/>
              </a:rPr>
              <a:t>3. </a:t>
            </a:r>
            <a:r>
              <a:rPr lang="en-US" dirty="0" err="1" smtClean="0">
                <a:latin typeface="Times New Roman" pitchFamily="18" charset="0"/>
                <a:cs typeface="Times New Roman" pitchFamily="18" charset="0"/>
              </a:rPr>
              <a:t>Cyclodienes</a:t>
            </a:r>
            <a:r>
              <a:rPr lang="en-US" dirty="0">
                <a:latin typeface="Times New Roman" pitchFamily="18" charset="0"/>
                <a:cs typeface="Times New Roman" pitchFamily="18" charset="0"/>
              </a:rPr>
              <a:t>: </a:t>
            </a:r>
            <a:r>
              <a:rPr lang="en-US" sz="2000" dirty="0">
                <a:latin typeface="Times New Roman" pitchFamily="18" charset="0"/>
                <a:cs typeface="Times New Roman" pitchFamily="18" charset="0"/>
              </a:rPr>
              <a:t>i.e</a:t>
            </a:r>
            <a:r>
              <a:rPr lang="en-US" sz="2400" dirty="0">
                <a:latin typeface="Times New Roman" pitchFamily="18" charset="0"/>
                <a:cs typeface="Times New Roman" pitchFamily="18" charset="0"/>
              </a:rPr>
              <a:t>. Chlordane,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Heptachlore</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Endosulphon</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Eldrin</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Dieldrin</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Isodrin</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571500" lvl="0" indent="-57150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Endrin</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etc.</a:t>
            </a:r>
          </a:p>
          <a:p>
            <a:pPr marL="571500" lvl="0" indent="-571500">
              <a:buNone/>
            </a:pPr>
            <a:r>
              <a:rPr lang="en-US" dirty="0" smtClean="0">
                <a:latin typeface="Times New Roman" pitchFamily="18" charset="0"/>
                <a:cs typeface="Times New Roman" pitchFamily="18" charset="0"/>
              </a:rPr>
              <a:t>4.Terpenes</a:t>
            </a:r>
            <a:r>
              <a:rPr lang="en-US" dirty="0">
                <a:latin typeface="Times New Roman" pitchFamily="18" charset="0"/>
                <a:cs typeface="Times New Roman" pitchFamily="18" charset="0"/>
              </a:rPr>
              <a:t>: </a:t>
            </a:r>
            <a:r>
              <a:rPr lang="en-US" sz="2000" dirty="0">
                <a:latin typeface="Times New Roman" pitchFamily="18" charset="0"/>
                <a:cs typeface="Times New Roman" pitchFamily="18" charset="0"/>
              </a:rPr>
              <a:t>i.e.</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571500" lvl="0" indent="-57150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Camphachlor</a:t>
            </a:r>
            <a:endParaRPr lang="en-US" dirty="0">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Organophosphates</a:t>
            </a:r>
            <a:endParaRPr lang="en-US" dirty="0"/>
          </a:p>
        </p:txBody>
      </p:sp>
      <p:sp>
        <p:nvSpPr>
          <p:cNvPr id="3" name="Content Placeholder 2"/>
          <p:cNvSpPr>
            <a:spLocks noGrp="1"/>
          </p:cNvSpPr>
          <p:nvPr>
            <p:ph idx="1"/>
          </p:nvPr>
        </p:nvSpPr>
        <p:spPr>
          <a:xfrm>
            <a:off x="0" y="1219200"/>
            <a:ext cx="9144000" cy="5638800"/>
          </a:xfrm>
        </p:spPr>
        <p:txBody>
          <a:bodyPr>
            <a:normAutofit/>
          </a:bodyPr>
          <a:lstStyle/>
          <a:p>
            <a:pPr>
              <a:buNone/>
            </a:pPr>
            <a:r>
              <a:rPr lang="en-US" dirty="0" smtClean="0"/>
              <a:t>“Insecticides contain “P” atom”</a:t>
            </a:r>
          </a:p>
          <a:p>
            <a:pPr>
              <a:buNone/>
            </a:pPr>
            <a:r>
              <a:rPr lang="en-US" dirty="0" smtClean="0"/>
              <a:t>Derived from H</a:t>
            </a:r>
            <a:r>
              <a:rPr lang="en-US" baseline="-25000" dirty="0" smtClean="0"/>
              <a:t>3</a:t>
            </a:r>
            <a:r>
              <a:rPr lang="en-US" dirty="0" smtClean="0"/>
              <a:t>PO</a:t>
            </a:r>
            <a:r>
              <a:rPr lang="en-US" baseline="-25000" dirty="0" smtClean="0"/>
              <a:t>4</a:t>
            </a:r>
            <a:r>
              <a:rPr lang="en-US" dirty="0" smtClean="0"/>
              <a:t> and</a:t>
            </a:r>
          </a:p>
          <a:p>
            <a:pPr>
              <a:buNone/>
            </a:pPr>
            <a:r>
              <a:rPr lang="en-US" dirty="0" smtClean="0"/>
              <a:t>found by different combination</a:t>
            </a:r>
          </a:p>
          <a:p>
            <a:pPr>
              <a:buNone/>
            </a:pPr>
            <a:r>
              <a:rPr lang="en-US" dirty="0" smtClean="0"/>
              <a:t>of S or I etc.</a:t>
            </a:r>
          </a:p>
          <a:p>
            <a:pPr>
              <a:buNone/>
            </a:pPr>
            <a:r>
              <a:rPr lang="en-US" dirty="0" smtClean="0"/>
              <a:t>They belong to synaptic poisons</a:t>
            </a:r>
          </a:p>
        </p:txBody>
      </p:sp>
      <p:pic>
        <p:nvPicPr>
          <p:cNvPr id="5122" name="Picture 2" descr="Image result for organophosphate structure"/>
          <p:cNvPicPr>
            <a:picLocks noChangeAspect="1" noChangeArrowheads="1"/>
          </p:cNvPicPr>
          <p:nvPr/>
        </p:nvPicPr>
        <p:blipFill>
          <a:blip r:embed="rId2"/>
          <a:srcRect/>
          <a:stretch>
            <a:fillRect/>
          </a:stretch>
        </p:blipFill>
        <p:spPr bwMode="auto">
          <a:xfrm>
            <a:off x="5943600" y="1371601"/>
            <a:ext cx="2971800" cy="2819400"/>
          </a:xfrm>
          <a:prstGeom prst="rect">
            <a:avLst/>
          </a:prstGeom>
          <a:noFill/>
        </p:spPr>
      </p:pic>
      <p:pic>
        <p:nvPicPr>
          <p:cNvPr id="5124" name="Picture 4" descr="Image result for diff between synaptic poisona and acetylchlorestrease inhibitor"/>
          <p:cNvPicPr>
            <a:picLocks noChangeAspect="1" noChangeArrowheads="1"/>
          </p:cNvPicPr>
          <p:nvPr/>
        </p:nvPicPr>
        <p:blipFill>
          <a:blip r:embed="rId3"/>
          <a:srcRect/>
          <a:stretch>
            <a:fillRect/>
          </a:stretch>
        </p:blipFill>
        <p:spPr bwMode="auto">
          <a:xfrm>
            <a:off x="304800" y="4114800"/>
            <a:ext cx="6705600" cy="25146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609600"/>
            <a:ext cx="4040188" cy="639762"/>
          </a:xfrm>
        </p:spPr>
        <p:txBody>
          <a:bodyPr/>
          <a:lstStyle/>
          <a:p>
            <a:r>
              <a:rPr lang="en-US" dirty="0" smtClean="0"/>
              <a:t>Merits of OP’s</a:t>
            </a:r>
            <a:endParaRPr lang="en-US" dirty="0"/>
          </a:p>
        </p:txBody>
      </p:sp>
      <p:sp>
        <p:nvSpPr>
          <p:cNvPr id="6" name="Content Placeholder 5"/>
          <p:cNvSpPr>
            <a:spLocks noGrp="1"/>
          </p:cNvSpPr>
          <p:nvPr>
            <p:ph sz="half" idx="2"/>
          </p:nvPr>
        </p:nvSpPr>
        <p:spPr>
          <a:xfrm>
            <a:off x="457200" y="1371600"/>
            <a:ext cx="4040188" cy="4754563"/>
          </a:xfrm>
        </p:spPr>
        <p:txBody>
          <a:bodyPr>
            <a:normAutofit/>
          </a:bodyPr>
          <a:lstStyle/>
          <a:p>
            <a:r>
              <a:rPr lang="en-US" dirty="0" smtClean="0"/>
              <a:t>Broad spectrum activity</a:t>
            </a:r>
          </a:p>
          <a:p>
            <a:pPr lvl="2"/>
            <a:r>
              <a:rPr lang="en-US" dirty="0" err="1" smtClean="0"/>
              <a:t>Weedicide</a:t>
            </a:r>
            <a:endParaRPr lang="en-US" dirty="0" smtClean="0"/>
          </a:p>
          <a:p>
            <a:pPr lvl="2"/>
            <a:r>
              <a:rPr lang="en-US" dirty="0" smtClean="0"/>
              <a:t>Insecticide</a:t>
            </a:r>
          </a:p>
          <a:p>
            <a:pPr lvl="2"/>
            <a:r>
              <a:rPr lang="en-US" dirty="0" err="1" smtClean="0"/>
              <a:t>Acricide</a:t>
            </a:r>
            <a:r>
              <a:rPr lang="en-US" dirty="0" smtClean="0"/>
              <a:t> etc</a:t>
            </a:r>
          </a:p>
          <a:p>
            <a:r>
              <a:rPr lang="en-US" dirty="0" smtClean="0"/>
              <a:t>Widely used insecticides</a:t>
            </a:r>
          </a:p>
          <a:p>
            <a:r>
              <a:rPr lang="en-US" dirty="0" smtClean="0"/>
              <a:t>Systemic poisons</a:t>
            </a:r>
          </a:p>
          <a:p>
            <a:r>
              <a:rPr lang="en-US" dirty="0" smtClean="0"/>
              <a:t>Short residual effect</a:t>
            </a:r>
          </a:p>
          <a:p>
            <a:r>
              <a:rPr lang="en-US" dirty="0" smtClean="0"/>
              <a:t>Hydrophilic </a:t>
            </a:r>
            <a:r>
              <a:rPr lang="en-US" dirty="0" err="1" smtClean="0"/>
              <a:t>componds</a:t>
            </a:r>
            <a:endParaRPr lang="en-US" dirty="0" smtClean="0"/>
          </a:p>
          <a:p>
            <a:r>
              <a:rPr lang="en-US" dirty="0" smtClean="0"/>
              <a:t>Low mammalian &amp; chronic toxicity</a:t>
            </a:r>
          </a:p>
          <a:p>
            <a:r>
              <a:rPr lang="en-US" dirty="0" smtClean="0"/>
              <a:t>Not carcinogenic</a:t>
            </a:r>
          </a:p>
        </p:txBody>
      </p:sp>
      <p:sp>
        <p:nvSpPr>
          <p:cNvPr id="7" name="Text Placeholder 6"/>
          <p:cNvSpPr>
            <a:spLocks noGrp="1"/>
          </p:cNvSpPr>
          <p:nvPr>
            <p:ph type="body" sz="quarter" idx="3"/>
          </p:nvPr>
        </p:nvSpPr>
        <p:spPr>
          <a:xfrm>
            <a:off x="4572000" y="609600"/>
            <a:ext cx="4041775" cy="639762"/>
          </a:xfrm>
        </p:spPr>
        <p:txBody>
          <a:bodyPr/>
          <a:lstStyle/>
          <a:p>
            <a:r>
              <a:rPr lang="en-US" dirty="0" smtClean="0"/>
              <a:t>De-merits of  OP’s</a:t>
            </a:r>
            <a:endParaRPr lang="en-US" dirty="0"/>
          </a:p>
        </p:txBody>
      </p:sp>
      <p:sp>
        <p:nvSpPr>
          <p:cNvPr id="8" name="Content Placeholder 7"/>
          <p:cNvSpPr>
            <a:spLocks noGrp="1"/>
          </p:cNvSpPr>
          <p:nvPr>
            <p:ph sz="quarter" idx="4"/>
          </p:nvPr>
        </p:nvSpPr>
        <p:spPr>
          <a:xfrm>
            <a:off x="4645025" y="1447801"/>
            <a:ext cx="4041775" cy="2667000"/>
          </a:xfrm>
        </p:spPr>
        <p:txBody>
          <a:bodyPr/>
          <a:lstStyle/>
          <a:p>
            <a:r>
              <a:rPr lang="en-US" dirty="0" smtClean="0"/>
              <a:t>They have bad odor</a:t>
            </a:r>
            <a:endParaRPr lang="en-US" dirty="0"/>
          </a:p>
        </p:txBody>
      </p:sp>
      <p:pic>
        <p:nvPicPr>
          <p:cNvPr id="10" name="Picture 4" descr="Related image"/>
          <p:cNvPicPr>
            <a:picLocks noChangeAspect="1" noChangeArrowheads="1"/>
          </p:cNvPicPr>
          <p:nvPr/>
        </p:nvPicPr>
        <p:blipFill>
          <a:blip r:embed="rId2" cstate="print"/>
          <a:srcRect l="23977"/>
          <a:stretch>
            <a:fillRect/>
          </a:stretch>
        </p:blipFill>
        <p:spPr bwMode="auto">
          <a:xfrm>
            <a:off x="5257800" y="1981200"/>
            <a:ext cx="2819400" cy="2667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2" descr="Image result for odor"/>
          <p:cNvPicPr>
            <a:picLocks noChangeAspect="1" noChangeArrowheads="1"/>
          </p:cNvPicPr>
          <p:nvPr/>
        </p:nvPicPr>
        <p:blipFill>
          <a:blip r:embed="rId3"/>
          <a:srcRect l="5755" t="8108" r="10898" b="13514"/>
          <a:stretch>
            <a:fillRect/>
          </a:stretch>
        </p:blipFill>
        <p:spPr bwMode="auto">
          <a:xfrm>
            <a:off x="6553200" y="4648200"/>
            <a:ext cx="2590800" cy="22098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446</TotalTime>
  <Words>960</Words>
  <Application>Microsoft Office PowerPoint</Application>
  <PresentationFormat>On-screen Show (4:3)</PresentationFormat>
  <Paragraphs>192</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Introduction</vt:lpstr>
      <vt:lpstr>PowerPoint Presentation</vt:lpstr>
      <vt:lpstr>Insecticide </vt:lpstr>
      <vt:lpstr>Organochlorine</vt:lpstr>
      <vt:lpstr>PowerPoint Presentation</vt:lpstr>
      <vt:lpstr>Families of Organochlorine</vt:lpstr>
      <vt:lpstr>Organophosphates</vt:lpstr>
      <vt:lpstr>PowerPoint Presentation</vt:lpstr>
      <vt:lpstr>Families of Organophosphates</vt:lpstr>
      <vt:lpstr>Carbamates</vt:lpstr>
      <vt:lpstr>Families of Carbamates</vt:lpstr>
      <vt:lpstr> Pyrethroids</vt:lpstr>
      <vt:lpstr>Types </vt:lpstr>
      <vt:lpstr>Properties </vt:lpstr>
      <vt:lpstr>Mode of action</vt:lpstr>
      <vt:lpstr>Some trades names</vt:lpstr>
      <vt:lpstr>Neonicotinoids </vt:lpstr>
      <vt:lpstr>Mode of action</vt:lpstr>
      <vt:lpstr>Examples </vt:lpstr>
      <vt:lpstr>Ryanoids </vt:lpstr>
      <vt:lpstr>Mode of action</vt:lpstr>
      <vt:lpstr>Examples </vt:lpstr>
      <vt:lpstr>Insect growth regulators</vt:lpstr>
      <vt:lpstr>Mode of action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Job Seekers</dc:creator>
  <cp:lastModifiedBy>M Tahir</cp:lastModifiedBy>
  <cp:revision>51</cp:revision>
  <dcterms:created xsi:type="dcterms:W3CDTF">2016-11-30T12:48:01Z</dcterms:created>
  <dcterms:modified xsi:type="dcterms:W3CDTF">2019-05-06T07:19:21Z</dcterms:modified>
</cp:coreProperties>
</file>