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61" r:id="rId2"/>
    <p:sldId id="283" r:id="rId3"/>
    <p:sldId id="262" r:id="rId4"/>
    <p:sldId id="284" r:id="rId5"/>
    <p:sldId id="263" r:id="rId6"/>
    <p:sldId id="285" r:id="rId7"/>
    <p:sldId id="264" r:id="rId8"/>
    <p:sldId id="286" r:id="rId9"/>
    <p:sldId id="293" r:id="rId10"/>
    <p:sldId id="294" r:id="rId11"/>
    <p:sldId id="295" r:id="rId12"/>
    <p:sldId id="299" r:id="rId13"/>
    <p:sldId id="310" r:id="rId14"/>
    <p:sldId id="300" r:id="rId15"/>
    <p:sldId id="311" r:id="rId16"/>
    <p:sldId id="301" r:id="rId17"/>
    <p:sldId id="304" r:id="rId18"/>
    <p:sldId id="302" r:id="rId19"/>
    <p:sldId id="321" r:id="rId20"/>
    <p:sldId id="320" r:id="rId21"/>
    <p:sldId id="271" r:id="rId22"/>
    <p:sldId id="272" r:id="rId23"/>
    <p:sldId id="273" r:id="rId24"/>
    <p:sldId id="274" r:id="rId25"/>
    <p:sldId id="275" r:id="rId26"/>
    <p:sldId id="276" r:id="rId27"/>
    <p:sldId id="277" r:id="rId28"/>
    <p:sldId id="319" r:id="rId29"/>
    <p:sldId id="279" r:id="rId30"/>
    <p:sldId id="280"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20BEB87-50A3-43BC-91E8-EF2E620A9D7A}" type="datetimeFigureOut">
              <a:rPr lang="en-US" smtClean="0"/>
              <a:t>2/27/2017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6A0D57-8279-417C-9D27-7957191E1463}" type="slidenum">
              <a:rPr lang="en-US" smtClean="0"/>
              <a:t>‹#›</a:t>
            </a:fld>
            <a:endParaRPr lang="en-US"/>
          </a:p>
        </p:txBody>
      </p:sp>
    </p:spTree>
    <p:extLst>
      <p:ext uri="{BB962C8B-B14F-4D97-AF65-F5344CB8AC3E}">
        <p14:creationId xmlns:p14="http://schemas.microsoft.com/office/powerpoint/2010/main" val="18109709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D664913-B61A-4B44-9D99-E6530CBE2C0F}" type="datetimeFigureOut">
              <a:rPr lang="en-US" smtClean="0"/>
              <a:t>2/27/2017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5F1578-C32C-4510-AF51-38EE15751F10}" type="slidenum">
              <a:rPr lang="en-US" smtClean="0"/>
              <a:t>‹#›</a:t>
            </a:fld>
            <a:endParaRPr lang="en-US"/>
          </a:p>
        </p:txBody>
      </p:sp>
    </p:spTree>
    <p:extLst>
      <p:ext uri="{BB962C8B-B14F-4D97-AF65-F5344CB8AC3E}">
        <p14:creationId xmlns:p14="http://schemas.microsoft.com/office/powerpoint/2010/main" val="2125115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D664913-B61A-4B44-9D99-E6530CBE2C0F}" type="datetimeFigureOut">
              <a:rPr lang="en-US" smtClean="0"/>
              <a:t>2/27/2017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5F1578-C32C-4510-AF51-38EE15751F10}" type="slidenum">
              <a:rPr lang="en-US" smtClean="0"/>
              <a:t>‹#›</a:t>
            </a:fld>
            <a:endParaRPr lang="en-US"/>
          </a:p>
        </p:txBody>
      </p:sp>
    </p:spTree>
    <p:extLst>
      <p:ext uri="{BB962C8B-B14F-4D97-AF65-F5344CB8AC3E}">
        <p14:creationId xmlns:p14="http://schemas.microsoft.com/office/powerpoint/2010/main" val="427540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D664913-B61A-4B44-9D99-E6530CBE2C0F}" type="datetimeFigureOut">
              <a:rPr lang="en-US" smtClean="0"/>
              <a:t>2/27/2017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5F1578-C32C-4510-AF51-38EE15751F10}" type="slidenum">
              <a:rPr lang="en-US" smtClean="0"/>
              <a:t>‹#›</a:t>
            </a:fld>
            <a:endParaRPr lang="en-US"/>
          </a:p>
        </p:txBody>
      </p:sp>
    </p:spTree>
    <p:extLst>
      <p:ext uri="{BB962C8B-B14F-4D97-AF65-F5344CB8AC3E}">
        <p14:creationId xmlns:p14="http://schemas.microsoft.com/office/powerpoint/2010/main" val="3264450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D664913-B61A-4B44-9D99-E6530CBE2C0F}" type="datetimeFigureOut">
              <a:rPr lang="en-US" smtClean="0"/>
              <a:t>2/27/2017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5F1578-C32C-4510-AF51-38EE15751F10}" type="slidenum">
              <a:rPr lang="en-US" smtClean="0"/>
              <a:t>‹#›</a:t>
            </a:fld>
            <a:endParaRPr lang="en-US"/>
          </a:p>
        </p:txBody>
      </p:sp>
    </p:spTree>
    <p:extLst>
      <p:ext uri="{BB962C8B-B14F-4D97-AF65-F5344CB8AC3E}">
        <p14:creationId xmlns:p14="http://schemas.microsoft.com/office/powerpoint/2010/main" val="4002698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D664913-B61A-4B44-9D99-E6530CBE2C0F}" type="datetimeFigureOut">
              <a:rPr lang="en-US" smtClean="0"/>
              <a:t>2/27/2017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5F1578-C32C-4510-AF51-38EE15751F10}" type="slidenum">
              <a:rPr lang="en-US" smtClean="0"/>
              <a:t>‹#›</a:t>
            </a:fld>
            <a:endParaRPr lang="en-US"/>
          </a:p>
        </p:txBody>
      </p:sp>
    </p:spTree>
    <p:extLst>
      <p:ext uri="{BB962C8B-B14F-4D97-AF65-F5344CB8AC3E}">
        <p14:creationId xmlns:p14="http://schemas.microsoft.com/office/powerpoint/2010/main" val="10738101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D664913-B61A-4B44-9D99-E6530CBE2C0F}" type="datetimeFigureOut">
              <a:rPr lang="en-US" smtClean="0"/>
              <a:t>2/27/2017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5F1578-C32C-4510-AF51-38EE15751F10}" type="slidenum">
              <a:rPr lang="en-US" smtClean="0"/>
              <a:t>‹#›</a:t>
            </a:fld>
            <a:endParaRPr lang="en-US"/>
          </a:p>
        </p:txBody>
      </p:sp>
    </p:spTree>
    <p:extLst>
      <p:ext uri="{BB962C8B-B14F-4D97-AF65-F5344CB8AC3E}">
        <p14:creationId xmlns:p14="http://schemas.microsoft.com/office/powerpoint/2010/main" val="11759171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D664913-B61A-4B44-9D99-E6530CBE2C0F}" type="datetimeFigureOut">
              <a:rPr lang="en-US" smtClean="0"/>
              <a:t>2/27/2017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5F1578-C32C-4510-AF51-38EE15751F10}" type="slidenum">
              <a:rPr lang="en-US" smtClean="0"/>
              <a:t>‹#›</a:t>
            </a:fld>
            <a:endParaRPr lang="en-US"/>
          </a:p>
        </p:txBody>
      </p:sp>
    </p:spTree>
    <p:extLst>
      <p:ext uri="{BB962C8B-B14F-4D97-AF65-F5344CB8AC3E}">
        <p14:creationId xmlns:p14="http://schemas.microsoft.com/office/powerpoint/2010/main" val="1339302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D664913-B61A-4B44-9D99-E6530CBE2C0F}" type="datetimeFigureOut">
              <a:rPr lang="en-US" smtClean="0"/>
              <a:t>2/27/2017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5F1578-C32C-4510-AF51-38EE15751F10}" type="slidenum">
              <a:rPr lang="en-US" smtClean="0"/>
              <a:t>‹#›</a:t>
            </a:fld>
            <a:endParaRPr lang="en-US"/>
          </a:p>
        </p:txBody>
      </p:sp>
    </p:spTree>
    <p:extLst>
      <p:ext uri="{BB962C8B-B14F-4D97-AF65-F5344CB8AC3E}">
        <p14:creationId xmlns:p14="http://schemas.microsoft.com/office/powerpoint/2010/main" val="575532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664913-B61A-4B44-9D99-E6530CBE2C0F}" type="datetimeFigureOut">
              <a:rPr lang="en-US" smtClean="0"/>
              <a:t>2/27/2017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5F1578-C32C-4510-AF51-38EE15751F10}" type="slidenum">
              <a:rPr lang="en-US" smtClean="0"/>
              <a:t>‹#›</a:t>
            </a:fld>
            <a:endParaRPr lang="en-US"/>
          </a:p>
        </p:txBody>
      </p:sp>
    </p:spTree>
    <p:extLst>
      <p:ext uri="{BB962C8B-B14F-4D97-AF65-F5344CB8AC3E}">
        <p14:creationId xmlns:p14="http://schemas.microsoft.com/office/powerpoint/2010/main" val="665247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664913-B61A-4B44-9D99-E6530CBE2C0F}" type="datetimeFigureOut">
              <a:rPr lang="en-US" smtClean="0"/>
              <a:t>2/27/2017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5F1578-C32C-4510-AF51-38EE15751F10}" type="slidenum">
              <a:rPr lang="en-US" smtClean="0"/>
              <a:t>‹#›</a:t>
            </a:fld>
            <a:endParaRPr lang="en-US"/>
          </a:p>
        </p:txBody>
      </p:sp>
    </p:spTree>
    <p:extLst>
      <p:ext uri="{BB962C8B-B14F-4D97-AF65-F5344CB8AC3E}">
        <p14:creationId xmlns:p14="http://schemas.microsoft.com/office/powerpoint/2010/main" val="13794456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664913-B61A-4B44-9D99-E6530CBE2C0F}" type="datetimeFigureOut">
              <a:rPr lang="en-US" smtClean="0"/>
              <a:t>2/27/2017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5F1578-C32C-4510-AF51-38EE15751F10}" type="slidenum">
              <a:rPr lang="en-US" smtClean="0"/>
              <a:t>‹#›</a:t>
            </a:fld>
            <a:endParaRPr lang="en-US"/>
          </a:p>
        </p:txBody>
      </p:sp>
    </p:spTree>
    <p:extLst>
      <p:ext uri="{BB962C8B-B14F-4D97-AF65-F5344CB8AC3E}">
        <p14:creationId xmlns:p14="http://schemas.microsoft.com/office/powerpoint/2010/main" val="17132640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664913-B61A-4B44-9D99-E6530CBE2C0F}" type="datetimeFigureOut">
              <a:rPr lang="en-US" smtClean="0"/>
              <a:t>2/27/2017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5F1578-C32C-4510-AF51-38EE15751F10}" type="slidenum">
              <a:rPr lang="en-US" smtClean="0"/>
              <a:t>‹#›</a:t>
            </a:fld>
            <a:endParaRPr lang="en-US"/>
          </a:p>
        </p:txBody>
      </p:sp>
    </p:spTree>
    <p:extLst>
      <p:ext uri="{BB962C8B-B14F-4D97-AF65-F5344CB8AC3E}">
        <p14:creationId xmlns:p14="http://schemas.microsoft.com/office/powerpoint/2010/main" val="30151676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WordArt 6" descr="Paper bag"/>
          <p:cNvSpPr>
            <a:spLocks noChangeArrowheads="1" noChangeShapeType="1" noTextEdit="1"/>
          </p:cNvSpPr>
          <p:nvPr/>
        </p:nvSpPr>
        <p:spPr bwMode="auto">
          <a:xfrm>
            <a:off x="1066800" y="1905000"/>
            <a:ext cx="6934200" cy="2819400"/>
          </a:xfrm>
          <a:prstGeom prst="rect">
            <a:avLst/>
          </a:prstGeom>
        </p:spPr>
        <p:txBody>
          <a:bodyPr wrap="none" fromWordArt="1">
            <a:prstTxWarp prst="textPlain">
              <a:avLst>
                <a:gd name="adj" fmla="val 50000"/>
              </a:avLst>
            </a:prstTxWarp>
          </a:bodyPr>
          <a:lstStyle/>
          <a:p>
            <a:pPr algn="ctr"/>
            <a:r>
              <a:rPr lang="en-US" sz="4400" b="1" dirty="0">
                <a:latin typeface="Times New Roman" panose="02020603050405020304" pitchFamily="18" charset="0"/>
                <a:cs typeface="Times New Roman" panose="02020603050405020304" pitchFamily="18" charset="0"/>
              </a:rPr>
              <a:t>State and civil society in the socio-political interaction</a:t>
            </a:r>
            <a:endParaRPr lang="en-US" sz="4400" dirty="0">
              <a:latin typeface="Times New Roman" panose="02020603050405020304" pitchFamily="18" charset="0"/>
              <a:cs typeface="Times New Roman" panose="02020603050405020304" pitchFamily="18" charset="0"/>
            </a:endParaRPr>
          </a:p>
          <a:p>
            <a:pPr algn="ctr"/>
            <a:endParaRPr lang="en-US" sz="4400" kern="10" dirty="0">
              <a:ln w="9525">
                <a:solidFill>
                  <a:srgbClr val="008000"/>
                </a:solidFill>
                <a:round/>
                <a:headEnd/>
                <a:tailEnd/>
              </a:ln>
              <a:blipFill dpi="0" rotWithShape="0">
                <a:blip r:embed="rId2"/>
                <a:srcRect/>
                <a:tile tx="0" ty="0" sx="100000" sy="100000" flip="none" algn="tl"/>
              </a:blipFill>
              <a:effectLst>
                <a:outerShdw dist="563972" dir="14049741" sx="125000" sy="125000" algn="tl" rotWithShape="0">
                  <a:srgbClr val="C7DFD3">
                    <a:alpha val="79999"/>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981445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rot="5400000">
            <a:off x="1143000" y="3429000"/>
            <a:ext cx="6858000" cy="0"/>
          </a:xfrm>
          <a:prstGeom prst="line">
            <a:avLst/>
          </a:prstGeom>
          <a:ln w="3810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10800000">
            <a:off x="-55418" y="3886200"/>
            <a:ext cx="9144000" cy="0"/>
          </a:xfrm>
          <a:prstGeom prst="line">
            <a:avLst/>
          </a:prstGeom>
          <a:ln w="3810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0" name="Title 1"/>
          <p:cNvSpPr>
            <a:spLocks noGrp="1"/>
          </p:cNvSpPr>
          <p:nvPr>
            <p:ph type="title"/>
          </p:nvPr>
        </p:nvSpPr>
        <p:spPr>
          <a:xfrm>
            <a:off x="0" y="1333500"/>
            <a:ext cx="4495800" cy="1143000"/>
          </a:xfrm>
        </p:spPr>
        <p:txBody>
          <a:bodyPr rtlCol="0">
            <a:noAutofit/>
          </a:bodyPr>
          <a:lstStyle/>
          <a:p>
            <a:pPr eaLnBrk="1" fontAlgn="auto" hangingPunct="1">
              <a:spcAft>
                <a:spcPts val="0"/>
              </a:spcAft>
              <a:defRPr/>
            </a:pPr>
            <a:r>
              <a:rPr lang="en-US" sz="5000" b="1" dirty="0" smtClean="0">
                <a:solidFill>
                  <a:srgbClr val="00B0F0"/>
                </a:solidFill>
                <a:effectLst>
                  <a:outerShdw blurRad="38100" dist="38100" dir="2700000" algn="tl">
                    <a:srgbClr val="000000">
                      <a:alpha val="43137"/>
                    </a:srgbClr>
                  </a:outerShdw>
                </a:effectLst>
                <a:latin typeface="Segoe Print" pitchFamily="2" charset="0"/>
              </a:rPr>
              <a:t>Population</a:t>
            </a:r>
            <a:endParaRPr lang="en-US" sz="5000" b="1" dirty="0">
              <a:solidFill>
                <a:srgbClr val="00B0F0"/>
              </a:solidFill>
              <a:effectLst>
                <a:outerShdw blurRad="38100" dist="38100" dir="2700000" algn="tl">
                  <a:srgbClr val="000000">
                    <a:alpha val="43137"/>
                  </a:srgbClr>
                </a:outerShdw>
              </a:effectLst>
              <a:latin typeface="Segoe Print" pitchFamily="2" charset="0"/>
            </a:endParaRPr>
          </a:p>
        </p:txBody>
      </p:sp>
      <p:sp>
        <p:nvSpPr>
          <p:cNvPr id="11" name="Title 1"/>
          <p:cNvSpPr txBox="1">
            <a:spLocks/>
          </p:cNvSpPr>
          <p:nvPr/>
        </p:nvSpPr>
        <p:spPr>
          <a:xfrm>
            <a:off x="4634345" y="1333500"/>
            <a:ext cx="4495800" cy="1143000"/>
          </a:xfrm>
          <a:prstGeom prst="rect">
            <a:avLst/>
          </a:prstGeom>
        </p:spPr>
        <p:txBody>
          <a:bodyPr anchor="ctr"/>
          <a:lstStyle/>
          <a:p>
            <a:pPr algn="ctr" fontAlgn="auto">
              <a:spcAft>
                <a:spcPts val="0"/>
              </a:spcAft>
              <a:defRPr/>
            </a:pPr>
            <a:r>
              <a:rPr lang="en-US" sz="5000" b="1" dirty="0">
                <a:solidFill>
                  <a:srgbClr val="00B050"/>
                </a:solidFill>
                <a:effectLst>
                  <a:outerShdw blurRad="38100" dist="38100" dir="2700000" algn="tl">
                    <a:srgbClr val="000000">
                      <a:alpha val="43137"/>
                    </a:srgbClr>
                  </a:outerShdw>
                </a:effectLst>
                <a:latin typeface="Segoe Print" pitchFamily="2" charset="0"/>
                <a:ea typeface="+mj-ea"/>
                <a:cs typeface="+mj-cs"/>
              </a:rPr>
              <a:t>Territory</a:t>
            </a:r>
          </a:p>
        </p:txBody>
      </p:sp>
      <p:sp>
        <p:nvSpPr>
          <p:cNvPr id="12" name="Title 1"/>
          <p:cNvSpPr txBox="1">
            <a:spLocks/>
          </p:cNvSpPr>
          <p:nvPr/>
        </p:nvSpPr>
        <p:spPr>
          <a:xfrm>
            <a:off x="20782" y="4038600"/>
            <a:ext cx="4495800" cy="1143000"/>
          </a:xfrm>
          <a:prstGeom prst="rect">
            <a:avLst/>
          </a:prstGeom>
        </p:spPr>
        <p:txBody>
          <a:bodyPr anchor="ctr"/>
          <a:lstStyle/>
          <a:p>
            <a:pPr algn="ctr" fontAlgn="auto">
              <a:spcAft>
                <a:spcPts val="0"/>
              </a:spcAft>
              <a:defRPr/>
            </a:pPr>
            <a:r>
              <a:rPr lang="en-US" sz="5000" b="1" dirty="0">
                <a:solidFill>
                  <a:srgbClr val="E8AF20"/>
                </a:solidFill>
                <a:effectLst>
                  <a:outerShdw blurRad="38100" dist="38100" dir="2700000" algn="tl">
                    <a:srgbClr val="000000">
                      <a:alpha val="43137"/>
                    </a:srgbClr>
                  </a:outerShdw>
                </a:effectLst>
                <a:latin typeface="Segoe Print" pitchFamily="2" charset="0"/>
                <a:ea typeface="+mj-ea"/>
                <a:cs typeface="+mj-cs"/>
              </a:rPr>
              <a:t>Sovereignty</a:t>
            </a:r>
          </a:p>
        </p:txBody>
      </p:sp>
      <p:sp>
        <p:nvSpPr>
          <p:cNvPr id="13" name="Title 1"/>
          <p:cNvSpPr txBox="1">
            <a:spLocks/>
          </p:cNvSpPr>
          <p:nvPr/>
        </p:nvSpPr>
        <p:spPr>
          <a:xfrm>
            <a:off x="4634345" y="4073236"/>
            <a:ext cx="4495800" cy="1143000"/>
          </a:xfrm>
          <a:prstGeom prst="rect">
            <a:avLst/>
          </a:prstGeom>
        </p:spPr>
        <p:txBody>
          <a:bodyPr anchor="ctr"/>
          <a:lstStyle/>
          <a:p>
            <a:pPr algn="ctr" fontAlgn="auto">
              <a:spcAft>
                <a:spcPts val="0"/>
              </a:spcAft>
              <a:defRPr/>
            </a:pPr>
            <a:r>
              <a:rPr lang="en-US" sz="5000" b="1" dirty="0">
                <a:solidFill>
                  <a:srgbClr val="FF0000"/>
                </a:solidFill>
                <a:effectLst>
                  <a:outerShdw blurRad="38100" dist="38100" dir="2700000" algn="tl">
                    <a:srgbClr val="000000">
                      <a:alpha val="43137"/>
                    </a:srgbClr>
                  </a:outerShdw>
                </a:effectLst>
                <a:latin typeface="Segoe Print" pitchFamily="2" charset="0"/>
                <a:ea typeface="+mj-ea"/>
                <a:cs typeface="+mj-cs"/>
              </a:rPr>
              <a:t>Government</a:t>
            </a:r>
          </a:p>
        </p:txBody>
      </p:sp>
      <p:sp>
        <p:nvSpPr>
          <p:cNvPr id="3" name="Rectangle 2"/>
          <p:cNvSpPr/>
          <p:nvPr/>
        </p:nvSpPr>
        <p:spPr>
          <a:xfrm>
            <a:off x="457200" y="-22830"/>
            <a:ext cx="7848600" cy="1569660"/>
          </a:xfrm>
          <a:prstGeom prst="rect">
            <a:avLst/>
          </a:prstGeom>
        </p:spPr>
        <p:txBody>
          <a:bodyPr wrap="square">
            <a:spAutoFit/>
          </a:bodyPr>
          <a:lstStyle/>
          <a:p>
            <a:pPr algn="ctr">
              <a:defRPr/>
            </a:pPr>
            <a:r>
              <a:rPr lang="en-US" sz="3200" b="1" dirty="0">
                <a:solidFill>
                  <a:srgbClr val="7030A0"/>
                </a:solidFill>
                <a:effectLst>
                  <a:outerShdw blurRad="38100" dist="38100" dir="2700000" algn="tl">
                    <a:srgbClr val="000000">
                      <a:alpha val="43137"/>
                    </a:srgbClr>
                  </a:outerShdw>
                </a:effectLst>
                <a:latin typeface="Segoe Print" pitchFamily="2" charset="0"/>
              </a:rPr>
              <a:t>Features </a:t>
            </a:r>
          </a:p>
          <a:p>
            <a:pPr algn="ctr">
              <a:defRPr/>
            </a:pPr>
            <a:r>
              <a:rPr lang="en-US" b="1" dirty="0">
                <a:solidFill>
                  <a:srgbClr val="7030A0"/>
                </a:solidFill>
                <a:effectLst>
                  <a:outerShdw blurRad="38100" dist="38100" dir="2700000" algn="tl">
                    <a:srgbClr val="000000">
                      <a:alpha val="43137"/>
                    </a:srgbClr>
                  </a:outerShdw>
                </a:effectLst>
                <a:latin typeface="Segoe Print" pitchFamily="2" charset="0"/>
              </a:rPr>
              <a:t>of a</a:t>
            </a:r>
            <a:r>
              <a:rPr lang="en-US" sz="3200" b="1" dirty="0">
                <a:solidFill>
                  <a:srgbClr val="7030A0"/>
                </a:solidFill>
                <a:effectLst>
                  <a:outerShdw blurRad="38100" dist="38100" dir="2700000" algn="tl">
                    <a:srgbClr val="000000">
                      <a:alpha val="43137"/>
                    </a:srgbClr>
                  </a:outerShdw>
                </a:effectLst>
                <a:latin typeface="Segoe Print" pitchFamily="2" charset="0"/>
              </a:rPr>
              <a:t> </a:t>
            </a:r>
          </a:p>
          <a:p>
            <a:pPr algn="ctr">
              <a:defRPr/>
            </a:pPr>
            <a:r>
              <a:rPr lang="en-US" sz="3200" b="1" dirty="0">
                <a:solidFill>
                  <a:srgbClr val="7030A0"/>
                </a:solidFill>
                <a:effectLst>
                  <a:outerShdw blurRad="38100" dist="38100" dir="2700000" algn="tl">
                    <a:srgbClr val="000000">
                      <a:alpha val="43137"/>
                    </a:srgbClr>
                  </a:outerShdw>
                </a:effectLst>
                <a:latin typeface="Segoe Print" pitchFamily="2" charset="0"/>
              </a:rPr>
              <a:t>s</a:t>
            </a:r>
            <a:r>
              <a:rPr lang="en-US" sz="3200" b="1" dirty="0" smtClean="0">
                <a:solidFill>
                  <a:srgbClr val="7030A0"/>
                </a:solidFill>
                <a:effectLst>
                  <a:outerShdw blurRad="38100" dist="38100" dir="2700000" algn="tl">
                    <a:srgbClr val="000000">
                      <a:alpha val="43137"/>
                    </a:srgbClr>
                  </a:outerShdw>
                </a:effectLst>
                <a:latin typeface="Segoe Print" pitchFamily="2" charset="0"/>
              </a:rPr>
              <a:t>tate</a:t>
            </a:r>
            <a:endParaRPr lang="en-US" sz="3200" b="1" dirty="0">
              <a:solidFill>
                <a:srgbClr val="7030A0"/>
              </a:solidFill>
              <a:effectLst>
                <a:outerShdw blurRad="38100" dist="38100" dir="2700000" algn="tl">
                  <a:srgbClr val="000000">
                    <a:alpha val="43137"/>
                  </a:srgbClr>
                </a:outerShdw>
              </a:effectLst>
              <a:latin typeface="Segoe Print" pitchFamily="2" charset="0"/>
            </a:endParaRPr>
          </a:p>
        </p:txBody>
      </p:sp>
    </p:spTree>
    <p:extLst>
      <p:ext uri="{BB962C8B-B14F-4D97-AF65-F5344CB8AC3E}">
        <p14:creationId xmlns:p14="http://schemas.microsoft.com/office/powerpoint/2010/main" val="10990733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ssolv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When we are talking about </a:t>
            </a:r>
            <a:r>
              <a:rPr lang="en-US" b="1" u="sng" dirty="0" smtClean="0"/>
              <a:t>the state…</a:t>
            </a:r>
            <a:endParaRPr lang="en-US" b="1" u="sng" dirty="0"/>
          </a:p>
        </p:txBody>
      </p:sp>
      <p:sp>
        <p:nvSpPr>
          <p:cNvPr id="3" name="Content Placeholder 2"/>
          <p:cNvSpPr>
            <a:spLocks noGrp="1"/>
          </p:cNvSpPr>
          <p:nvPr>
            <p:ph idx="1"/>
          </p:nvPr>
        </p:nvSpPr>
        <p:spPr/>
        <p:txBody>
          <a:bodyPr>
            <a:normAutofit/>
          </a:bodyPr>
          <a:lstStyle/>
          <a:p>
            <a:pPr lvl="1"/>
            <a:r>
              <a:rPr lang="en-US" dirty="0" smtClean="0"/>
              <a:t>Def</a:t>
            </a:r>
            <a:r>
              <a:rPr lang="en-US" dirty="0" smtClean="0"/>
              <a:t>inition</a:t>
            </a:r>
            <a:r>
              <a:rPr lang="en-US" dirty="0" smtClean="0"/>
              <a:t>: </a:t>
            </a:r>
            <a:r>
              <a:rPr lang="en-US" dirty="0" smtClean="0"/>
              <a:t>is </a:t>
            </a:r>
            <a:r>
              <a:rPr lang="en-US" dirty="0"/>
              <a:t>a body of people, living in a defined space, with the power to make and enforce laws, and with an organization to do this. </a:t>
            </a:r>
            <a:endParaRPr lang="en-US" dirty="0" smtClean="0"/>
          </a:p>
          <a:p>
            <a:pPr>
              <a:buFont typeface="Wingdings"/>
              <a:buChar char="à"/>
            </a:pPr>
            <a:r>
              <a:rPr lang="en-US" dirty="0" smtClean="0"/>
              <a:t>does </a:t>
            </a:r>
            <a:r>
              <a:rPr lang="en-US" dirty="0"/>
              <a:t>not have to check with any higher authority in order to make and enforce laws. </a:t>
            </a:r>
            <a:endParaRPr lang="en-US" dirty="0" smtClean="0"/>
          </a:p>
          <a:p>
            <a:pPr lvl="1">
              <a:buFont typeface="Wingdings"/>
              <a:buChar char="à"/>
            </a:pPr>
            <a:r>
              <a:rPr lang="en-US" dirty="0" smtClean="0"/>
              <a:t>Its </a:t>
            </a:r>
            <a:r>
              <a:rPr lang="en-US" dirty="0"/>
              <a:t>own organization, or government, is its highest authority. </a:t>
            </a:r>
          </a:p>
        </p:txBody>
      </p:sp>
    </p:spTree>
    <p:extLst>
      <p:ext uri="{BB962C8B-B14F-4D97-AF65-F5344CB8AC3E}">
        <p14:creationId xmlns:p14="http://schemas.microsoft.com/office/powerpoint/2010/main" val="31355793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71616" y="0"/>
            <a:ext cx="8229600" cy="1143000"/>
          </a:xfrm>
        </p:spPr>
        <p:txBody>
          <a:bodyPr/>
          <a:lstStyle/>
          <a:p>
            <a:pPr eaLnBrk="1" hangingPunct="1"/>
            <a:r>
              <a:rPr lang="en-US" dirty="0" smtClean="0">
                <a:latin typeface="Palatino Linotype" pitchFamily="18" charset="0"/>
              </a:rPr>
              <a:t>The state –Defined by 4 Things</a:t>
            </a:r>
          </a:p>
        </p:txBody>
      </p:sp>
      <p:sp>
        <p:nvSpPr>
          <p:cNvPr id="8195" name="Rectangle 3"/>
          <p:cNvSpPr>
            <a:spLocks noGrp="1" noChangeArrowheads="1"/>
          </p:cNvSpPr>
          <p:nvPr>
            <p:ph type="body" idx="1"/>
          </p:nvPr>
        </p:nvSpPr>
        <p:spPr>
          <a:xfrm>
            <a:off x="2743200" y="804792"/>
            <a:ext cx="8229600" cy="4525963"/>
          </a:xfrm>
        </p:spPr>
        <p:txBody>
          <a:bodyPr>
            <a:normAutofit/>
          </a:bodyPr>
          <a:lstStyle/>
          <a:p>
            <a:pPr eaLnBrk="1" hangingPunct="1">
              <a:buFontTx/>
              <a:buNone/>
            </a:pPr>
            <a:r>
              <a:rPr lang="en-US" sz="4000" b="1" dirty="0" smtClean="0">
                <a:latin typeface="Palatino Linotype" pitchFamily="18" charset="0"/>
              </a:rPr>
              <a:t>(1)  </a:t>
            </a:r>
            <a:r>
              <a:rPr lang="en-US" sz="3600" b="1" dirty="0" smtClean="0">
                <a:latin typeface="Palatino Linotype" pitchFamily="18" charset="0"/>
              </a:rPr>
              <a:t>Population</a:t>
            </a:r>
          </a:p>
        </p:txBody>
      </p:sp>
      <p:pic>
        <p:nvPicPr>
          <p:cNvPr id="8196" name="Picture 7" descr="120116152_bcb126a77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8527" y="2720067"/>
            <a:ext cx="3235471" cy="2460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4416" y="1609794"/>
            <a:ext cx="6157784" cy="4524315"/>
          </a:xfrm>
          <a:prstGeom prst="rect">
            <a:avLst/>
          </a:prstGeom>
        </p:spPr>
        <p:txBody>
          <a:bodyPr wrap="square">
            <a:spAutoFit/>
          </a:bodyPr>
          <a:lstStyle/>
          <a:p>
            <a:r>
              <a:rPr lang="en-US" sz="3600" b="1" dirty="0" smtClean="0"/>
              <a:t>Definition: </a:t>
            </a:r>
            <a:r>
              <a:rPr lang="en-US" sz="3600" b="1" dirty="0" smtClean="0"/>
              <a:t>the </a:t>
            </a:r>
            <a:r>
              <a:rPr lang="en-US" sz="3600" b="1" dirty="0"/>
              <a:t>group of people who are the members or citizens of a state. </a:t>
            </a:r>
            <a:endParaRPr lang="en-US" sz="3600" b="1" dirty="0" smtClean="0"/>
          </a:p>
          <a:p>
            <a:r>
              <a:rPr lang="en-US" sz="3600" b="1" dirty="0" smtClean="0"/>
              <a:t> *Can </a:t>
            </a:r>
            <a:r>
              <a:rPr lang="en-US" sz="3600" b="1" dirty="0"/>
              <a:t>be large or </a:t>
            </a:r>
            <a:r>
              <a:rPr lang="en-US" sz="3600" b="1" dirty="0" smtClean="0"/>
              <a:t>small</a:t>
            </a:r>
          </a:p>
          <a:p>
            <a:r>
              <a:rPr lang="en-US" sz="3600" b="1" dirty="0"/>
              <a:t>	</a:t>
            </a:r>
            <a:r>
              <a:rPr lang="en-US" sz="3600" b="1" dirty="0" smtClean="0"/>
              <a:t>Ex: China </a:t>
            </a:r>
            <a:r>
              <a:rPr lang="en-US" sz="3600" b="1" dirty="0"/>
              <a:t>has a population of more than 1.3 billion people, while the island state of Fiji has just over 860,000. </a:t>
            </a:r>
          </a:p>
        </p:txBody>
      </p:sp>
    </p:spTree>
    <p:extLst>
      <p:ext uri="{BB962C8B-B14F-4D97-AF65-F5344CB8AC3E}">
        <p14:creationId xmlns:p14="http://schemas.microsoft.com/office/powerpoint/2010/main" val="17166867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71616" y="0"/>
            <a:ext cx="8229600" cy="1143000"/>
          </a:xfrm>
        </p:spPr>
        <p:txBody>
          <a:bodyPr/>
          <a:lstStyle/>
          <a:p>
            <a:pPr eaLnBrk="1" hangingPunct="1"/>
            <a:r>
              <a:rPr lang="en-US" dirty="0" smtClean="0">
                <a:latin typeface="Palatino Linotype" pitchFamily="18" charset="0"/>
              </a:rPr>
              <a:t>The state –Defined by 4 Things</a:t>
            </a:r>
          </a:p>
        </p:txBody>
      </p:sp>
      <p:sp>
        <p:nvSpPr>
          <p:cNvPr id="8195" name="Rectangle 3"/>
          <p:cNvSpPr>
            <a:spLocks noGrp="1" noChangeArrowheads="1"/>
          </p:cNvSpPr>
          <p:nvPr>
            <p:ph type="body" idx="1"/>
          </p:nvPr>
        </p:nvSpPr>
        <p:spPr>
          <a:xfrm>
            <a:off x="2743200" y="804792"/>
            <a:ext cx="8229600" cy="4525963"/>
          </a:xfrm>
        </p:spPr>
        <p:txBody>
          <a:bodyPr>
            <a:normAutofit/>
          </a:bodyPr>
          <a:lstStyle/>
          <a:p>
            <a:pPr eaLnBrk="1" hangingPunct="1">
              <a:buFontTx/>
              <a:buNone/>
            </a:pPr>
            <a:r>
              <a:rPr lang="en-US" sz="4000" b="1" dirty="0" smtClean="0">
                <a:latin typeface="Palatino Linotype" pitchFamily="18" charset="0"/>
              </a:rPr>
              <a:t>(1)  </a:t>
            </a:r>
            <a:r>
              <a:rPr lang="en-US" sz="3600" b="1" dirty="0" smtClean="0">
                <a:latin typeface="Palatino Linotype" pitchFamily="18" charset="0"/>
              </a:rPr>
              <a:t>Population</a:t>
            </a:r>
          </a:p>
        </p:txBody>
      </p:sp>
      <p:pic>
        <p:nvPicPr>
          <p:cNvPr id="8196" name="Picture 7" descr="120116152_bcb126a77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8528" y="3950414"/>
            <a:ext cx="3235471" cy="2460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5240" y="1595021"/>
            <a:ext cx="8138984" cy="5262979"/>
          </a:xfrm>
          <a:prstGeom prst="rect">
            <a:avLst/>
          </a:prstGeom>
        </p:spPr>
        <p:txBody>
          <a:bodyPr wrap="square">
            <a:spAutoFit/>
          </a:bodyPr>
          <a:lstStyle/>
          <a:p>
            <a:pPr algn="ctr"/>
            <a:r>
              <a:rPr lang="en-US" sz="2800" b="1" dirty="0" smtClean="0"/>
              <a:t>The </a:t>
            </a:r>
            <a:r>
              <a:rPr lang="en-US" sz="2800" b="1" dirty="0"/>
              <a:t>population of a state also has </a:t>
            </a:r>
            <a:r>
              <a:rPr lang="en-US" sz="2800" b="1" dirty="0" smtClean="0"/>
              <a:t>a</a:t>
            </a:r>
          </a:p>
          <a:p>
            <a:pPr algn="ctr"/>
            <a:r>
              <a:rPr lang="en-US" sz="2800" b="1" dirty="0" smtClean="0"/>
              <a:t> </a:t>
            </a:r>
            <a:r>
              <a:rPr lang="en-US" sz="2800" b="1" dirty="0"/>
              <a:t>variety of features</a:t>
            </a:r>
            <a:r>
              <a:rPr lang="en-US" sz="2800" b="1" dirty="0" smtClean="0"/>
              <a:t>.</a:t>
            </a:r>
          </a:p>
          <a:p>
            <a:r>
              <a:rPr lang="en-US" sz="2800" b="1" dirty="0" smtClean="0"/>
              <a:t>*might </a:t>
            </a:r>
            <a:r>
              <a:rPr lang="en-US" sz="2800" b="1" dirty="0"/>
              <a:t>be mainly rural or mostly urban</a:t>
            </a:r>
            <a:r>
              <a:rPr lang="en-US" sz="2800" b="1" dirty="0" smtClean="0"/>
              <a:t>.</a:t>
            </a:r>
          </a:p>
          <a:p>
            <a:r>
              <a:rPr lang="en-US" sz="2800" b="1" dirty="0" smtClean="0"/>
              <a:t>*A </a:t>
            </a:r>
            <a:r>
              <a:rPr lang="en-US" sz="2800" b="1" dirty="0"/>
              <a:t>state’s </a:t>
            </a:r>
            <a:r>
              <a:rPr lang="en-US" sz="2800" b="1" dirty="0" smtClean="0"/>
              <a:t>economic </a:t>
            </a:r>
            <a:r>
              <a:rPr lang="en-US" sz="2800" b="1" dirty="0"/>
              <a:t>situation might mean most people are very poor, with little access to electricity or even water. Or the people might be generally wealthy, enjoying modern homes, running water, and the latest technology. </a:t>
            </a:r>
            <a:r>
              <a:rPr lang="en-US" sz="2800" b="1" dirty="0" smtClean="0"/>
              <a:t> </a:t>
            </a:r>
            <a:endParaRPr lang="en-US" sz="2800" b="1" dirty="0"/>
          </a:p>
          <a:p>
            <a:r>
              <a:rPr lang="en-US" sz="2800" b="1" dirty="0" smtClean="0"/>
              <a:t> -  Often </a:t>
            </a:r>
            <a:r>
              <a:rPr lang="en-US" sz="2800" b="1" dirty="0"/>
              <a:t>this is connected to the level of education most people within the population have achieved. </a:t>
            </a:r>
            <a:endParaRPr lang="en-US" sz="2800" b="1" dirty="0" smtClean="0"/>
          </a:p>
          <a:p>
            <a:r>
              <a:rPr lang="en-US" sz="2800" b="1" dirty="0" smtClean="0"/>
              <a:t>*Populations </a:t>
            </a:r>
            <a:r>
              <a:rPr lang="en-US" sz="2800" b="1" dirty="0"/>
              <a:t>also have their own cultural traditions, and they usually speak a common language. </a:t>
            </a:r>
          </a:p>
        </p:txBody>
      </p:sp>
    </p:spTree>
    <p:extLst>
      <p:ext uri="{BB962C8B-B14F-4D97-AF65-F5344CB8AC3E}">
        <p14:creationId xmlns:p14="http://schemas.microsoft.com/office/powerpoint/2010/main" val="23782663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dirty="0" smtClean="0">
                <a:latin typeface="Palatino Linotype" pitchFamily="18" charset="0"/>
              </a:rPr>
              <a:t>The state –Defined by 4 Things</a:t>
            </a:r>
          </a:p>
        </p:txBody>
      </p:sp>
      <p:sp>
        <p:nvSpPr>
          <p:cNvPr id="9219" name="Rectangle 3"/>
          <p:cNvSpPr>
            <a:spLocks noGrp="1" noChangeArrowheads="1"/>
          </p:cNvSpPr>
          <p:nvPr>
            <p:ph type="body" idx="1"/>
          </p:nvPr>
        </p:nvSpPr>
        <p:spPr>
          <a:xfrm>
            <a:off x="2895600" y="1219200"/>
            <a:ext cx="8229600" cy="4525963"/>
          </a:xfrm>
        </p:spPr>
        <p:txBody>
          <a:bodyPr/>
          <a:lstStyle/>
          <a:p>
            <a:pPr eaLnBrk="1" hangingPunct="1">
              <a:buFontTx/>
              <a:buNone/>
            </a:pPr>
            <a:r>
              <a:rPr lang="en-US" b="1" dirty="0" smtClean="0">
                <a:latin typeface="Palatino Linotype" pitchFamily="18" charset="0"/>
              </a:rPr>
              <a:t>(2) Territory</a:t>
            </a:r>
          </a:p>
        </p:txBody>
      </p:sp>
      <p:pic>
        <p:nvPicPr>
          <p:cNvPr id="9220" name="Picture 5" descr="cornfield512x48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4200" y="1624012"/>
            <a:ext cx="255016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0480" y="2445067"/>
            <a:ext cx="7620000" cy="3970318"/>
          </a:xfrm>
          <a:prstGeom prst="rect">
            <a:avLst/>
          </a:prstGeom>
        </p:spPr>
        <p:txBody>
          <a:bodyPr wrap="square">
            <a:spAutoFit/>
          </a:bodyPr>
          <a:lstStyle/>
          <a:p>
            <a:r>
              <a:rPr lang="en-US" sz="3600" b="1" dirty="0" err="1" smtClean="0"/>
              <a:t>Def</a:t>
            </a:r>
            <a:r>
              <a:rPr lang="en-US" sz="3600" b="1" dirty="0" smtClean="0"/>
              <a:t>: the </a:t>
            </a:r>
            <a:r>
              <a:rPr lang="en-US" sz="3600" b="1" dirty="0"/>
              <a:t>area in which a state’s rule applies. </a:t>
            </a:r>
            <a:endParaRPr lang="en-US" sz="3600" b="1" dirty="0" smtClean="0"/>
          </a:p>
          <a:p>
            <a:endParaRPr lang="en-US" sz="3600" b="1" dirty="0"/>
          </a:p>
          <a:p>
            <a:r>
              <a:rPr lang="en-US" sz="3600" b="1" dirty="0" smtClean="0"/>
              <a:t>*A </a:t>
            </a:r>
            <a:r>
              <a:rPr lang="en-US" sz="3600" b="1" dirty="0"/>
              <a:t>state must have set boundaries. </a:t>
            </a:r>
            <a:endParaRPr lang="en-US" sz="3600" b="1" dirty="0" smtClean="0"/>
          </a:p>
          <a:p>
            <a:r>
              <a:rPr lang="en-US" sz="3600" b="1" dirty="0"/>
              <a:t> </a:t>
            </a:r>
            <a:r>
              <a:rPr lang="en-US" sz="3600" b="1" dirty="0" smtClean="0"/>
              <a:t>- However</a:t>
            </a:r>
            <a:r>
              <a:rPr lang="en-US" sz="3600" b="1" dirty="0"/>
              <a:t>, countries do </a:t>
            </a:r>
            <a:r>
              <a:rPr lang="en-US" sz="3600" b="1" dirty="0" smtClean="0"/>
              <a:t>not always agree on what each other’s boundaries </a:t>
            </a:r>
            <a:r>
              <a:rPr lang="en-US" sz="3600" b="1" dirty="0"/>
              <a:t>are. </a:t>
            </a:r>
          </a:p>
        </p:txBody>
      </p:sp>
    </p:spTree>
    <p:extLst>
      <p:ext uri="{BB962C8B-B14F-4D97-AF65-F5344CB8AC3E}">
        <p14:creationId xmlns:p14="http://schemas.microsoft.com/office/powerpoint/2010/main" val="16553174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dirty="0" smtClean="0">
                <a:latin typeface="Palatino Linotype" pitchFamily="18" charset="0"/>
              </a:rPr>
              <a:t>The state –Defined by 4 Things</a:t>
            </a:r>
          </a:p>
        </p:txBody>
      </p:sp>
      <p:sp>
        <p:nvSpPr>
          <p:cNvPr id="9219" name="Rectangle 3"/>
          <p:cNvSpPr>
            <a:spLocks noGrp="1" noChangeArrowheads="1"/>
          </p:cNvSpPr>
          <p:nvPr>
            <p:ph type="body" idx="1"/>
          </p:nvPr>
        </p:nvSpPr>
        <p:spPr>
          <a:xfrm>
            <a:off x="2895600" y="1219200"/>
            <a:ext cx="8229600" cy="4525963"/>
          </a:xfrm>
        </p:spPr>
        <p:txBody>
          <a:bodyPr/>
          <a:lstStyle/>
          <a:p>
            <a:pPr eaLnBrk="1" hangingPunct="1">
              <a:buFontTx/>
              <a:buNone/>
            </a:pPr>
            <a:r>
              <a:rPr lang="en-US" b="1" dirty="0" smtClean="0">
                <a:latin typeface="Palatino Linotype" pitchFamily="18" charset="0"/>
              </a:rPr>
              <a:t>(2) Territory</a:t>
            </a:r>
          </a:p>
        </p:txBody>
      </p:sp>
      <p:pic>
        <p:nvPicPr>
          <p:cNvPr id="9220" name="Picture 5" descr="cornfield512x48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15200" y="1265872"/>
            <a:ext cx="165608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0" y="1828800"/>
            <a:ext cx="7620000" cy="4708981"/>
          </a:xfrm>
          <a:prstGeom prst="rect">
            <a:avLst/>
          </a:prstGeom>
        </p:spPr>
        <p:txBody>
          <a:bodyPr wrap="square">
            <a:spAutoFit/>
          </a:bodyPr>
          <a:lstStyle/>
          <a:p>
            <a:r>
              <a:rPr lang="en-US" sz="2800" b="1" dirty="0" smtClean="0"/>
              <a:t>**Boundaries </a:t>
            </a:r>
            <a:r>
              <a:rPr lang="en-US" sz="2800" b="1" dirty="0"/>
              <a:t>can change over time. </a:t>
            </a:r>
            <a:endParaRPr lang="en-US" sz="2800" b="1" dirty="0" smtClean="0"/>
          </a:p>
          <a:p>
            <a:r>
              <a:rPr lang="en-US" sz="2800" b="1" dirty="0" smtClean="0"/>
              <a:t> - Sometimes </a:t>
            </a:r>
            <a:r>
              <a:rPr lang="en-US" sz="2800" b="1" dirty="0"/>
              <a:t>they change after a war, when the states involved agree on new boundaries. </a:t>
            </a:r>
            <a:r>
              <a:rPr lang="en-US" sz="2800" b="1" dirty="0" smtClean="0"/>
              <a:t> - When </a:t>
            </a:r>
            <a:r>
              <a:rPr lang="en-US" sz="2800" b="1" dirty="0"/>
              <a:t>there is a dispute, states might also negotiate with each other to decide what the actual boundaries should </a:t>
            </a:r>
            <a:r>
              <a:rPr lang="en-US" sz="2800" b="1" dirty="0" smtClean="0"/>
              <a:t>be.</a:t>
            </a:r>
          </a:p>
          <a:p>
            <a:r>
              <a:rPr lang="en-US" sz="2800" b="1" dirty="0"/>
              <a:t>  </a:t>
            </a:r>
            <a:r>
              <a:rPr lang="en-US" sz="2800" b="1" dirty="0" smtClean="0"/>
              <a:t>- </a:t>
            </a:r>
            <a:r>
              <a:rPr lang="en-US" sz="2800" b="1" dirty="0"/>
              <a:t>S</a:t>
            </a:r>
            <a:r>
              <a:rPr lang="en-US" sz="2800" b="1" dirty="0" smtClean="0"/>
              <a:t>tates </a:t>
            </a:r>
            <a:r>
              <a:rPr lang="en-US" sz="2800" b="1" dirty="0"/>
              <a:t>can purchase territory from other states, although this is less common today than it was in the past. </a:t>
            </a:r>
            <a:endParaRPr lang="en-US" sz="2800" b="1" dirty="0" smtClean="0"/>
          </a:p>
          <a:p>
            <a:endParaRPr lang="en-US" sz="2800" b="1" dirty="0" smtClean="0"/>
          </a:p>
          <a:p>
            <a:r>
              <a:rPr lang="en-US" sz="2000" b="1" dirty="0" smtClean="0"/>
              <a:t>Ex: In </a:t>
            </a:r>
            <a:r>
              <a:rPr lang="en-US" sz="2000" b="1" dirty="0"/>
              <a:t>1867, the U.S. bought Alaska from Russia for $7.2 million. </a:t>
            </a:r>
          </a:p>
        </p:txBody>
      </p:sp>
    </p:spTree>
    <p:extLst>
      <p:ext uri="{BB962C8B-B14F-4D97-AF65-F5344CB8AC3E}">
        <p14:creationId xmlns:p14="http://schemas.microsoft.com/office/powerpoint/2010/main" val="20836045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latin typeface="Palatino Linotype" pitchFamily="18" charset="0"/>
              </a:rPr>
              <a:t>The state –Defined by 4 Things</a:t>
            </a:r>
          </a:p>
        </p:txBody>
      </p:sp>
      <p:sp>
        <p:nvSpPr>
          <p:cNvPr id="10243" name="Rectangle 3"/>
          <p:cNvSpPr>
            <a:spLocks noGrp="1" noChangeArrowheads="1"/>
          </p:cNvSpPr>
          <p:nvPr>
            <p:ph type="body" idx="1"/>
          </p:nvPr>
        </p:nvSpPr>
        <p:spPr>
          <a:xfrm>
            <a:off x="2286000" y="1143000"/>
            <a:ext cx="8229600" cy="4525963"/>
          </a:xfrm>
        </p:spPr>
        <p:txBody>
          <a:bodyPr/>
          <a:lstStyle/>
          <a:p>
            <a:pPr eaLnBrk="1" hangingPunct="1">
              <a:buFontTx/>
              <a:buNone/>
            </a:pPr>
            <a:r>
              <a:rPr lang="en-US" b="1" dirty="0" smtClean="0">
                <a:latin typeface="Palatino Linotype" pitchFamily="18" charset="0"/>
              </a:rPr>
              <a:t>(3) Sovereignty</a:t>
            </a:r>
          </a:p>
        </p:txBody>
      </p:sp>
      <p:pic>
        <p:nvPicPr>
          <p:cNvPr id="10244" name="Picture 5" descr="copy_of_globerotatingwithouttitle_9ch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62600" y="1507868"/>
            <a:ext cx="1882934"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28600" y="3713549"/>
            <a:ext cx="8478982" cy="3231654"/>
          </a:xfrm>
          <a:prstGeom prst="rect">
            <a:avLst/>
          </a:prstGeom>
        </p:spPr>
        <p:txBody>
          <a:bodyPr wrap="square">
            <a:spAutoFit/>
          </a:bodyPr>
          <a:lstStyle/>
          <a:p>
            <a:r>
              <a:rPr lang="en-US" sz="3200" b="1" dirty="0" err="1" smtClean="0"/>
              <a:t>Def</a:t>
            </a:r>
            <a:r>
              <a:rPr lang="en-US" sz="3200" b="1" dirty="0" smtClean="0"/>
              <a:t>: the </a:t>
            </a:r>
            <a:r>
              <a:rPr lang="en-US" sz="3200" b="1" dirty="0"/>
              <a:t>ability to rule absolutely within a territory. </a:t>
            </a:r>
            <a:endParaRPr lang="en-US" sz="3200" b="1" dirty="0" smtClean="0"/>
          </a:p>
          <a:p>
            <a:r>
              <a:rPr lang="en-US" sz="3200" b="1" dirty="0" smtClean="0"/>
              <a:t>  - all </a:t>
            </a:r>
            <a:r>
              <a:rPr lang="en-US" sz="3200" b="1" dirty="0"/>
              <a:t>states are considered equal to each </a:t>
            </a:r>
            <a:r>
              <a:rPr lang="en-US" sz="3200" b="1" dirty="0" smtClean="0"/>
              <a:t>other</a:t>
            </a:r>
          </a:p>
          <a:p>
            <a:pPr algn="ctr"/>
            <a:endParaRPr lang="en-US" sz="3600" b="1" dirty="0"/>
          </a:p>
          <a:p>
            <a:pPr algn="ctr"/>
            <a:r>
              <a:rPr lang="en-US" sz="3600" b="1" dirty="0" smtClean="0"/>
              <a:t>**no </a:t>
            </a:r>
            <a:r>
              <a:rPr lang="en-US" sz="3600" b="1" dirty="0"/>
              <a:t>state may interfere in the affairs </a:t>
            </a:r>
            <a:r>
              <a:rPr lang="en-US" sz="3600" b="1" dirty="0" smtClean="0"/>
              <a:t>of </a:t>
            </a:r>
            <a:r>
              <a:rPr lang="en-US" sz="3600" b="1" dirty="0"/>
              <a:t>another state. </a:t>
            </a:r>
            <a:endParaRPr lang="en-US" sz="3600" b="1" dirty="0" smtClean="0"/>
          </a:p>
        </p:txBody>
      </p:sp>
    </p:spTree>
    <p:extLst>
      <p:ext uri="{BB962C8B-B14F-4D97-AF65-F5344CB8AC3E}">
        <p14:creationId xmlns:p14="http://schemas.microsoft.com/office/powerpoint/2010/main" val="30521115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latin typeface="Palatino Linotype" pitchFamily="18" charset="0"/>
              </a:rPr>
              <a:t>The state –Defined by 4 Things</a:t>
            </a:r>
          </a:p>
        </p:txBody>
      </p:sp>
      <p:sp>
        <p:nvSpPr>
          <p:cNvPr id="10243" name="Rectangle 3"/>
          <p:cNvSpPr>
            <a:spLocks noGrp="1" noChangeArrowheads="1"/>
          </p:cNvSpPr>
          <p:nvPr>
            <p:ph type="body" idx="1"/>
          </p:nvPr>
        </p:nvSpPr>
        <p:spPr>
          <a:xfrm>
            <a:off x="2286000" y="1143000"/>
            <a:ext cx="8229600" cy="4525963"/>
          </a:xfrm>
        </p:spPr>
        <p:txBody>
          <a:bodyPr/>
          <a:lstStyle/>
          <a:p>
            <a:pPr eaLnBrk="1" hangingPunct="1">
              <a:buFontTx/>
              <a:buNone/>
            </a:pPr>
            <a:r>
              <a:rPr lang="en-US" b="1" dirty="0" smtClean="0">
                <a:latin typeface="Palatino Linotype" pitchFamily="18" charset="0"/>
              </a:rPr>
              <a:t>(3) Sovereignty </a:t>
            </a:r>
            <a:r>
              <a:rPr lang="en-US" b="1" dirty="0" smtClean="0">
                <a:latin typeface="Palatino Linotype" pitchFamily="18" charset="0"/>
              </a:rPr>
              <a:t>cont.</a:t>
            </a:r>
            <a:endParaRPr lang="en-US" b="1" dirty="0" smtClean="0">
              <a:latin typeface="Palatino Linotype" pitchFamily="18" charset="0"/>
            </a:endParaRPr>
          </a:p>
        </p:txBody>
      </p:sp>
      <p:sp>
        <p:nvSpPr>
          <p:cNvPr id="2" name="Rectangle 1"/>
          <p:cNvSpPr/>
          <p:nvPr/>
        </p:nvSpPr>
        <p:spPr>
          <a:xfrm>
            <a:off x="284018" y="1810940"/>
            <a:ext cx="8097982" cy="5016758"/>
          </a:xfrm>
          <a:prstGeom prst="rect">
            <a:avLst/>
          </a:prstGeom>
        </p:spPr>
        <p:txBody>
          <a:bodyPr wrap="square">
            <a:spAutoFit/>
          </a:bodyPr>
          <a:lstStyle/>
          <a:p>
            <a:r>
              <a:rPr lang="en-US" sz="2800" b="1" dirty="0" smtClean="0"/>
              <a:t>In our world today, </a:t>
            </a:r>
            <a:r>
              <a:rPr lang="en-US" sz="2800" b="1" dirty="0"/>
              <a:t>the world’s states have created a higher authority, called the United Nations. </a:t>
            </a:r>
            <a:endParaRPr lang="en-US" sz="2800" b="1" dirty="0" smtClean="0"/>
          </a:p>
          <a:p>
            <a:r>
              <a:rPr lang="en-US" sz="2400" b="1" dirty="0"/>
              <a:t>	</a:t>
            </a:r>
            <a:r>
              <a:rPr lang="en-US" sz="2400" b="1" dirty="0" smtClean="0"/>
              <a:t> </a:t>
            </a:r>
          </a:p>
          <a:p>
            <a:r>
              <a:rPr lang="en-US" sz="2400" b="1" dirty="0" smtClean="0"/>
              <a:t>States </a:t>
            </a:r>
            <a:r>
              <a:rPr lang="en-US" sz="2400" b="1" dirty="0"/>
              <a:t>agree to follow the UN’s rules for dealing with each other — but they don’t have to follow them. </a:t>
            </a:r>
            <a:endParaRPr lang="en-US" sz="2400" b="1" dirty="0" smtClean="0"/>
          </a:p>
          <a:p>
            <a:r>
              <a:rPr lang="en-US" sz="2400" dirty="0" smtClean="0"/>
              <a:t>**Sovereign </a:t>
            </a:r>
            <a:r>
              <a:rPr lang="en-US" sz="2400" dirty="0"/>
              <a:t>states are free to set their own foreign policy, meaning the kind of relationships they will have with other states. </a:t>
            </a:r>
            <a:endParaRPr lang="en-US" sz="2400" dirty="0" smtClean="0"/>
          </a:p>
          <a:p>
            <a:r>
              <a:rPr lang="en-US" sz="2400" dirty="0" smtClean="0"/>
              <a:t>**States </a:t>
            </a:r>
            <a:r>
              <a:rPr lang="en-US" sz="2400" dirty="0"/>
              <a:t>also have the power to decide how things will operate inside their own boundaries. Today, though, if a state is unable to keep its population safe and many people are being killed—perhaps even by the government—the UN allows other states to use military force to protect the population.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27991" y="2187977"/>
            <a:ext cx="1317223" cy="13172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7727991" y="3276600"/>
            <a:ext cx="1317223" cy="381000"/>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594746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dirty="0" smtClean="0">
                <a:latin typeface="Palatino Linotype" pitchFamily="18" charset="0"/>
              </a:rPr>
              <a:t>The state –Defined by 4 Things</a:t>
            </a:r>
          </a:p>
        </p:txBody>
      </p:sp>
      <p:sp>
        <p:nvSpPr>
          <p:cNvPr id="11267" name="Rectangle 3"/>
          <p:cNvSpPr>
            <a:spLocks noGrp="1" noChangeArrowheads="1"/>
          </p:cNvSpPr>
          <p:nvPr>
            <p:ph type="body" idx="1"/>
          </p:nvPr>
        </p:nvSpPr>
        <p:spPr>
          <a:xfrm>
            <a:off x="2590800" y="1112837"/>
            <a:ext cx="8229600" cy="4525963"/>
          </a:xfrm>
        </p:spPr>
        <p:txBody>
          <a:bodyPr/>
          <a:lstStyle/>
          <a:p>
            <a:pPr eaLnBrk="1" hangingPunct="1">
              <a:buFontTx/>
              <a:buNone/>
            </a:pPr>
            <a:r>
              <a:rPr lang="en-US" b="1" dirty="0" smtClean="0">
                <a:latin typeface="Palatino Linotype" pitchFamily="18" charset="0"/>
              </a:rPr>
              <a:t>(4) Government</a:t>
            </a:r>
          </a:p>
        </p:txBody>
      </p:sp>
      <p:sp>
        <p:nvSpPr>
          <p:cNvPr id="2" name="Rectangle 1"/>
          <p:cNvSpPr/>
          <p:nvPr/>
        </p:nvSpPr>
        <p:spPr>
          <a:xfrm>
            <a:off x="0" y="1295400"/>
            <a:ext cx="9067800" cy="2031325"/>
          </a:xfrm>
          <a:prstGeom prst="rect">
            <a:avLst/>
          </a:prstGeom>
        </p:spPr>
        <p:txBody>
          <a:bodyPr wrap="square">
            <a:spAutoFit/>
          </a:bodyPr>
          <a:lstStyle/>
          <a:p>
            <a:endParaRPr lang="en-US" sz="2400" b="1" dirty="0" smtClean="0"/>
          </a:p>
          <a:p>
            <a:r>
              <a:rPr lang="en-US" sz="2400" b="1" dirty="0" err="1" smtClean="0"/>
              <a:t>Def</a:t>
            </a:r>
            <a:r>
              <a:rPr lang="en-US" sz="2400" b="1" dirty="0" smtClean="0"/>
              <a:t>: the </a:t>
            </a:r>
            <a:r>
              <a:rPr lang="en-US" sz="2400" b="1" dirty="0"/>
              <a:t>organization inside a state that controls the actions and policies of the state. </a:t>
            </a:r>
            <a:endParaRPr lang="en-US" sz="2400" b="1" dirty="0" smtClean="0"/>
          </a:p>
          <a:p>
            <a:endParaRPr lang="en-US" b="1" dirty="0"/>
          </a:p>
          <a:p>
            <a:endParaRPr lang="en-US" b="1" dirty="0"/>
          </a:p>
          <a:p>
            <a:endParaRPr lang="en-US" b="1"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4200" y="3347287"/>
            <a:ext cx="3838575" cy="2554397"/>
          </a:xfrm>
          <a:prstGeom prst="rect">
            <a:avLst/>
          </a:prstGeom>
        </p:spPr>
      </p:pic>
    </p:spTree>
    <p:extLst>
      <p:ext uri="{BB962C8B-B14F-4D97-AF65-F5344CB8AC3E}">
        <p14:creationId xmlns:p14="http://schemas.microsoft.com/office/powerpoint/2010/main" val="15550344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Civil society </a:t>
            </a:r>
          </a:p>
        </p:txBody>
      </p:sp>
      <p:sp>
        <p:nvSpPr>
          <p:cNvPr id="3" name="Content Placeholder 2"/>
          <p:cNvSpPr>
            <a:spLocks noGrp="1"/>
          </p:cNvSpPr>
          <p:nvPr>
            <p:ph idx="1"/>
          </p:nvPr>
        </p:nvSpPr>
        <p:spPr/>
        <p:txBody>
          <a:bodyPr/>
          <a:lstStyle/>
          <a:p>
            <a:r>
              <a:rPr lang="en-US" dirty="0" smtClean="0"/>
              <a:t>a </a:t>
            </a:r>
            <a:r>
              <a:rPr lang="en-US" dirty="0"/>
              <a:t>‘political community’, a society governed by law, under the authority of a </a:t>
            </a:r>
            <a:r>
              <a:rPr lang="en-US" dirty="0" smtClean="0"/>
              <a:t>state.</a:t>
            </a:r>
          </a:p>
          <a:p>
            <a:r>
              <a:rPr lang="en-US" dirty="0" smtClean="0"/>
              <a:t>civil </a:t>
            </a:r>
            <a:r>
              <a:rPr lang="en-US" dirty="0"/>
              <a:t>society is distinguished from the state, and is used to describe a realm of autonomous groups and associations, such as business, pressure groups, clubs, families and so on. </a:t>
            </a:r>
          </a:p>
          <a:p>
            <a:endParaRPr lang="en-US" dirty="0"/>
          </a:p>
        </p:txBody>
      </p:sp>
    </p:spTree>
    <p:extLst>
      <p:ext uri="{BB962C8B-B14F-4D97-AF65-F5344CB8AC3E}">
        <p14:creationId xmlns:p14="http://schemas.microsoft.com/office/powerpoint/2010/main" val="1818649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Contract Theory</a:t>
            </a:r>
            <a:endParaRPr lang="en-US" dirty="0"/>
          </a:p>
        </p:txBody>
      </p:sp>
      <p:sp>
        <p:nvSpPr>
          <p:cNvPr id="3" name="Content Placeholder 2"/>
          <p:cNvSpPr>
            <a:spLocks noGrp="1"/>
          </p:cNvSpPr>
          <p:nvPr>
            <p:ph idx="1"/>
          </p:nvPr>
        </p:nvSpPr>
        <p:spPr>
          <a:xfrm>
            <a:off x="362744" y="4038600"/>
            <a:ext cx="8229600" cy="4525963"/>
          </a:xfrm>
        </p:spPr>
        <p:txBody>
          <a:bodyPr/>
          <a:lstStyle/>
          <a:p>
            <a:r>
              <a:rPr lang="en-US" dirty="0">
                <a:latin typeface="Palatino Linotype" pitchFamily="18" charset="0"/>
              </a:rPr>
              <a:t>By </a:t>
            </a:r>
            <a:r>
              <a:rPr lang="en-US" b="1" dirty="0">
                <a:solidFill>
                  <a:srgbClr val="0070C0"/>
                </a:solidFill>
                <a:latin typeface="Palatino Linotype" pitchFamily="18" charset="0"/>
              </a:rPr>
              <a:t>SOCIAL CONTRACT </a:t>
            </a:r>
            <a:r>
              <a:rPr lang="en-US" dirty="0">
                <a:latin typeface="Palatino Linotype" pitchFamily="18" charset="0"/>
              </a:rPr>
              <a:t>– </a:t>
            </a:r>
            <a:r>
              <a:rPr lang="en-US" dirty="0">
                <a:solidFill>
                  <a:srgbClr val="FF0000"/>
                </a:solidFill>
                <a:latin typeface="Palatino Linotype" pitchFamily="18" charset="0"/>
              </a:rPr>
              <a:t>people within a given area agreed to give up (voluntarily) to the state </a:t>
            </a:r>
            <a:r>
              <a:rPr lang="en-US" u="sng" dirty="0">
                <a:solidFill>
                  <a:srgbClr val="FF0000"/>
                </a:solidFill>
                <a:latin typeface="Palatino Linotype" pitchFamily="18" charset="0"/>
              </a:rPr>
              <a:t>as much power as was needed</a:t>
            </a:r>
            <a:r>
              <a:rPr lang="en-US" dirty="0">
                <a:solidFill>
                  <a:srgbClr val="FF0000"/>
                </a:solidFill>
                <a:latin typeface="Palatino Linotype" pitchFamily="18" charset="0"/>
              </a:rPr>
              <a:t> to promote the safety and well-being of all</a:t>
            </a:r>
          </a:p>
          <a:p>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1143000"/>
            <a:ext cx="3316288" cy="2538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64662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p:cNvSpPr>
          <p:nvPr/>
        </p:nvSpPr>
        <p:spPr bwMode="auto">
          <a:xfrm>
            <a:off x="685800" y="152400"/>
            <a:ext cx="7924800" cy="1143000"/>
          </a:xfrm>
          <a:prstGeom prst="rect">
            <a:avLst/>
          </a:prstGeom>
          <a:noFill/>
          <a:ln w="9525">
            <a:noFill/>
            <a:miter lim="800000"/>
            <a:headEnd/>
            <a:tailEnd/>
          </a:ln>
        </p:spPr>
        <p:txBody>
          <a:bodyPr anchor="ctr"/>
          <a:lstStyle/>
          <a:p>
            <a:pPr algn="ctr" fontAlgn="auto">
              <a:spcBef>
                <a:spcPts val="0"/>
              </a:spcBef>
              <a:spcAft>
                <a:spcPts val="0"/>
              </a:spcAft>
              <a:defRPr/>
            </a:pPr>
            <a:r>
              <a:rPr lang="en-US" sz="6000" dirty="0">
                <a:solidFill>
                  <a:srgbClr val="E8AF20"/>
                </a:solidFill>
                <a:effectLst>
                  <a:outerShdw blurRad="38100" dist="38100" dir="2700000" algn="tl">
                    <a:srgbClr val="000000"/>
                  </a:outerShdw>
                </a:effectLst>
                <a:latin typeface="Segoe Print" pitchFamily="2" charset="0"/>
                <a:cs typeface="+mn-cs"/>
              </a:rPr>
              <a:t>Is THAT a STATE?</a:t>
            </a:r>
          </a:p>
        </p:txBody>
      </p:sp>
      <p:sp>
        <p:nvSpPr>
          <p:cNvPr id="6" name="Rounded Rectangular Callout 5"/>
          <p:cNvSpPr>
            <a:spLocks noChangeArrowheads="1"/>
          </p:cNvSpPr>
          <p:nvPr/>
        </p:nvSpPr>
        <p:spPr bwMode="auto">
          <a:xfrm>
            <a:off x="2895600" y="1447800"/>
            <a:ext cx="4267200" cy="1524000"/>
          </a:xfrm>
          <a:prstGeom prst="wedgeRoundRectCallout">
            <a:avLst>
              <a:gd name="adj1" fmla="val -66222"/>
              <a:gd name="adj2" fmla="val 64167"/>
              <a:gd name="adj3" fmla="val 16667"/>
            </a:avLst>
          </a:prstGeom>
          <a:solidFill>
            <a:srgbClr val="DFEBDF"/>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algn="ctr">
              <a:defRPr/>
            </a:pPr>
            <a:r>
              <a:rPr lang="en-US" sz="4000" dirty="0">
                <a:solidFill>
                  <a:srgbClr val="1A560A"/>
                </a:solidFill>
                <a:effectLst>
                  <a:outerShdw blurRad="38100" dist="38100" dir="2700000" algn="tl">
                    <a:srgbClr val="000000">
                      <a:alpha val="43137"/>
                    </a:srgbClr>
                  </a:outerShdw>
                </a:effectLst>
                <a:latin typeface="Tahoma" pitchFamily="34" charset="0"/>
                <a:ea typeface="Tahoma" pitchFamily="34" charset="0"/>
                <a:cs typeface="Tahoma" pitchFamily="34" charset="0"/>
              </a:rPr>
              <a:t>Is </a:t>
            </a:r>
            <a:r>
              <a:rPr lang="en-US" sz="4000" dirty="0" smtClean="0">
                <a:solidFill>
                  <a:srgbClr val="1A560A"/>
                </a:solidFill>
                <a:effectLst>
                  <a:outerShdw blurRad="38100" dist="38100" dir="2700000" algn="tl">
                    <a:srgbClr val="000000">
                      <a:alpha val="43137"/>
                    </a:srgbClr>
                  </a:outerShdw>
                </a:effectLst>
                <a:latin typeface="Tahoma" pitchFamily="34" charset="0"/>
                <a:ea typeface="Tahoma" pitchFamily="34" charset="0"/>
                <a:cs typeface="Tahoma" pitchFamily="34" charset="0"/>
              </a:rPr>
              <a:t>the Republic of Kazakhstan </a:t>
            </a:r>
            <a:r>
              <a:rPr lang="en-US" sz="4000" dirty="0">
                <a:solidFill>
                  <a:srgbClr val="1A560A"/>
                </a:solidFill>
                <a:effectLst>
                  <a:outerShdw blurRad="38100" dist="38100" dir="2700000" algn="tl">
                    <a:srgbClr val="000000">
                      <a:alpha val="43137"/>
                    </a:srgbClr>
                  </a:outerShdw>
                </a:effectLst>
                <a:latin typeface="Tahoma" pitchFamily="34" charset="0"/>
                <a:ea typeface="Tahoma" pitchFamily="34" charset="0"/>
                <a:cs typeface="Tahoma" pitchFamily="34" charset="0"/>
              </a:rPr>
              <a:t>just one big </a:t>
            </a:r>
            <a:r>
              <a:rPr lang="en-US" sz="4000" dirty="0" smtClean="0">
                <a:solidFill>
                  <a:srgbClr val="1A560A"/>
                </a:solidFill>
                <a:effectLst>
                  <a:outerShdw blurRad="38100" dist="38100" dir="2700000" algn="tl">
                    <a:srgbClr val="000000">
                      <a:alpha val="43137"/>
                    </a:srgbClr>
                  </a:outerShdw>
                </a:effectLst>
                <a:latin typeface="Tahoma" pitchFamily="34" charset="0"/>
                <a:ea typeface="Tahoma" pitchFamily="34" charset="0"/>
                <a:cs typeface="Tahoma" pitchFamily="34" charset="0"/>
              </a:rPr>
              <a:t>state</a:t>
            </a:r>
            <a:r>
              <a:rPr lang="en-US" sz="4000" dirty="0">
                <a:solidFill>
                  <a:srgbClr val="1A560A"/>
                </a:solidFill>
                <a:effectLst>
                  <a:outerShdw blurRad="38100" dist="38100" dir="2700000" algn="tl">
                    <a:srgbClr val="000000">
                      <a:alpha val="43137"/>
                    </a:srgbClr>
                  </a:outerShdw>
                </a:effectLst>
                <a:latin typeface="Tahoma" pitchFamily="34" charset="0"/>
                <a:ea typeface="Tahoma" pitchFamily="34" charset="0"/>
                <a:cs typeface="Tahoma" pitchFamily="34" charset="0"/>
              </a:rPr>
              <a:t>? </a:t>
            </a:r>
          </a:p>
        </p:txBody>
      </p:sp>
      <p:sp>
        <p:nvSpPr>
          <p:cNvPr id="67589" name="TextBox 4"/>
          <p:cNvSpPr txBox="1">
            <a:spLocks noChangeArrowheads="1"/>
          </p:cNvSpPr>
          <p:nvPr/>
        </p:nvSpPr>
        <p:spPr bwMode="auto">
          <a:xfrm>
            <a:off x="2247900" y="3886200"/>
            <a:ext cx="4800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Wingdings" pitchFamily="2" charset="2"/>
              <a:buChar char="Ø"/>
              <a:defRPr/>
            </a:pPr>
            <a:r>
              <a:rPr lang="en-US" sz="2800" dirty="0" smtClean="0">
                <a:latin typeface="Aharoni" pitchFamily="2" charset="-79"/>
                <a:cs typeface="Aharoni" pitchFamily="2" charset="-79"/>
              </a:rPr>
              <a:t> </a:t>
            </a:r>
            <a:r>
              <a:rPr lang="en-US" sz="2800"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t>Does it have a population?</a:t>
            </a:r>
          </a:p>
        </p:txBody>
      </p:sp>
      <p:sp>
        <p:nvSpPr>
          <p:cNvPr id="67590" name="TextBox 4"/>
          <p:cNvSpPr txBox="1">
            <a:spLocks noChangeArrowheads="1"/>
          </p:cNvSpPr>
          <p:nvPr/>
        </p:nvSpPr>
        <p:spPr bwMode="auto">
          <a:xfrm>
            <a:off x="7315200" y="3962400"/>
            <a:ext cx="762000" cy="396875"/>
          </a:xfrm>
          <a:prstGeom prst="rect">
            <a:avLst/>
          </a:prstGeom>
          <a:noFill/>
          <a:ln w="9525">
            <a:noFill/>
            <a:miter lim="800000"/>
            <a:headEnd/>
            <a:tailEnd/>
          </a:ln>
        </p:spPr>
        <p:txBody>
          <a:bodyPr>
            <a:spAutoFit/>
          </a:bodyPr>
          <a:lstStyle/>
          <a:p>
            <a:pPr fontAlgn="auto">
              <a:spcBef>
                <a:spcPts val="0"/>
              </a:spcBef>
              <a:spcAft>
                <a:spcPts val="0"/>
              </a:spcAft>
              <a:buFont typeface="Wingdings" pitchFamily="2" charset="2"/>
              <a:buNone/>
              <a:defRPr/>
            </a:pPr>
            <a:r>
              <a:rPr lang="en-US" sz="2000" b="1">
                <a:solidFill>
                  <a:schemeClr val="bg1"/>
                </a:solidFill>
                <a:effectLst>
                  <a:outerShdw blurRad="38100" dist="38100" dir="2700000" algn="tl">
                    <a:srgbClr val="000000"/>
                  </a:outerShdw>
                </a:effectLst>
                <a:latin typeface="Aharoni" pitchFamily="2" charset="-79"/>
                <a:cs typeface="Aharoni" pitchFamily="2" charset="-79"/>
              </a:rPr>
              <a:t>YES</a:t>
            </a:r>
          </a:p>
        </p:txBody>
      </p:sp>
      <p:sp>
        <p:nvSpPr>
          <p:cNvPr id="67591" name="TextBox 4"/>
          <p:cNvSpPr txBox="1">
            <a:spLocks noChangeArrowheads="1"/>
          </p:cNvSpPr>
          <p:nvPr/>
        </p:nvSpPr>
        <p:spPr bwMode="auto">
          <a:xfrm>
            <a:off x="8305800" y="3962400"/>
            <a:ext cx="609600" cy="396875"/>
          </a:xfrm>
          <a:prstGeom prst="rect">
            <a:avLst/>
          </a:prstGeom>
          <a:noFill/>
          <a:ln w="9525">
            <a:noFill/>
            <a:miter lim="800000"/>
            <a:headEnd/>
            <a:tailEnd/>
          </a:ln>
        </p:spPr>
        <p:txBody>
          <a:bodyPr>
            <a:spAutoFit/>
          </a:bodyPr>
          <a:lstStyle/>
          <a:p>
            <a:pPr fontAlgn="auto">
              <a:spcBef>
                <a:spcPts val="0"/>
              </a:spcBef>
              <a:spcAft>
                <a:spcPts val="0"/>
              </a:spcAft>
              <a:buFont typeface="Wingdings" pitchFamily="2" charset="2"/>
              <a:buNone/>
              <a:defRPr/>
            </a:pPr>
            <a:r>
              <a:rPr lang="en-US" sz="2000" b="1">
                <a:solidFill>
                  <a:schemeClr val="bg1"/>
                </a:solidFill>
                <a:effectLst>
                  <a:outerShdw blurRad="38100" dist="38100" dir="2700000" algn="tl">
                    <a:srgbClr val="000000"/>
                  </a:outerShdw>
                </a:effectLst>
                <a:latin typeface="Aharoni" pitchFamily="2" charset="-79"/>
                <a:cs typeface="Aharoni" pitchFamily="2" charset="-79"/>
              </a:rPr>
              <a:t>NO</a:t>
            </a:r>
          </a:p>
        </p:txBody>
      </p:sp>
      <p:sp>
        <p:nvSpPr>
          <p:cNvPr id="67592" name="TextBox 4"/>
          <p:cNvSpPr txBox="1">
            <a:spLocks noChangeArrowheads="1"/>
          </p:cNvSpPr>
          <p:nvPr/>
        </p:nvSpPr>
        <p:spPr bwMode="auto">
          <a:xfrm>
            <a:off x="2247900" y="4572000"/>
            <a:ext cx="4800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Wingdings" pitchFamily="2" charset="2"/>
              <a:buChar char="Ø"/>
              <a:defRPr/>
            </a:pPr>
            <a:r>
              <a:rPr lang="en-US" sz="2800" dirty="0" smtClean="0">
                <a:latin typeface="Aharoni" pitchFamily="2" charset="-79"/>
                <a:cs typeface="Aharoni" pitchFamily="2" charset="-79"/>
              </a:rPr>
              <a:t> </a:t>
            </a:r>
            <a:r>
              <a:rPr lang="en-US" sz="2800"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t>Does it have a territory?</a:t>
            </a:r>
          </a:p>
        </p:txBody>
      </p:sp>
      <p:sp>
        <p:nvSpPr>
          <p:cNvPr id="67593" name="TextBox 4"/>
          <p:cNvSpPr txBox="1">
            <a:spLocks noChangeArrowheads="1"/>
          </p:cNvSpPr>
          <p:nvPr/>
        </p:nvSpPr>
        <p:spPr bwMode="auto">
          <a:xfrm>
            <a:off x="2247900" y="5257800"/>
            <a:ext cx="4800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Wingdings" pitchFamily="2" charset="2"/>
              <a:buChar char="Ø"/>
              <a:defRPr/>
            </a:pPr>
            <a:r>
              <a:rPr lang="en-US" sz="2800" dirty="0" smtClean="0">
                <a:latin typeface="Aharoni" pitchFamily="2" charset="-79"/>
                <a:cs typeface="Aharoni" pitchFamily="2" charset="-79"/>
              </a:rPr>
              <a:t> </a:t>
            </a:r>
            <a:r>
              <a:rPr lang="en-US" sz="2800"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t>Does it have sovereignty?</a:t>
            </a:r>
          </a:p>
        </p:txBody>
      </p:sp>
      <p:sp>
        <p:nvSpPr>
          <p:cNvPr id="67594" name="TextBox 4"/>
          <p:cNvSpPr txBox="1">
            <a:spLocks noChangeArrowheads="1"/>
          </p:cNvSpPr>
          <p:nvPr/>
        </p:nvSpPr>
        <p:spPr bwMode="auto">
          <a:xfrm>
            <a:off x="2247900" y="5943600"/>
            <a:ext cx="4800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Wingdings" pitchFamily="2" charset="2"/>
              <a:buChar char="Ø"/>
              <a:defRPr/>
            </a:pPr>
            <a:r>
              <a:rPr lang="en-US" sz="2800" dirty="0" smtClean="0">
                <a:latin typeface="Aharoni" pitchFamily="2" charset="-79"/>
                <a:cs typeface="Aharoni" pitchFamily="2" charset="-79"/>
              </a:rPr>
              <a:t> </a:t>
            </a:r>
            <a:r>
              <a:rPr lang="en-US" sz="2800" dirty="0" smtClean="0">
                <a:effectLst>
                  <a:outerShdw blurRad="38100" dist="38100" dir="2700000" algn="tl">
                    <a:srgbClr val="000000">
                      <a:alpha val="43137"/>
                    </a:srgbClr>
                  </a:outerShdw>
                </a:effectLst>
                <a:latin typeface="Tahoma" pitchFamily="34" charset="0"/>
                <a:ea typeface="Tahoma" pitchFamily="34" charset="0"/>
                <a:cs typeface="Tahoma" pitchFamily="34" charset="0"/>
              </a:rPr>
              <a:t>Does it have government?</a:t>
            </a:r>
          </a:p>
        </p:txBody>
      </p:sp>
      <p:sp>
        <p:nvSpPr>
          <p:cNvPr id="67595" name="TextBox 4"/>
          <p:cNvSpPr txBox="1">
            <a:spLocks noChangeArrowheads="1"/>
          </p:cNvSpPr>
          <p:nvPr/>
        </p:nvSpPr>
        <p:spPr bwMode="auto">
          <a:xfrm>
            <a:off x="7315200" y="4648200"/>
            <a:ext cx="762000" cy="396875"/>
          </a:xfrm>
          <a:prstGeom prst="rect">
            <a:avLst/>
          </a:prstGeom>
          <a:noFill/>
          <a:ln w="9525">
            <a:noFill/>
            <a:miter lim="800000"/>
            <a:headEnd/>
            <a:tailEnd/>
          </a:ln>
        </p:spPr>
        <p:txBody>
          <a:bodyPr>
            <a:spAutoFit/>
          </a:bodyPr>
          <a:lstStyle/>
          <a:p>
            <a:pPr fontAlgn="auto">
              <a:spcBef>
                <a:spcPts val="0"/>
              </a:spcBef>
              <a:spcAft>
                <a:spcPts val="0"/>
              </a:spcAft>
              <a:buFont typeface="Wingdings" pitchFamily="2" charset="2"/>
              <a:buNone/>
              <a:defRPr/>
            </a:pPr>
            <a:r>
              <a:rPr lang="en-US" sz="2000" b="1">
                <a:solidFill>
                  <a:schemeClr val="bg1"/>
                </a:solidFill>
                <a:effectLst>
                  <a:outerShdw blurRad="38100" dist="38100" dir="2700000" algn="tl">
                    <a:srgbClr val="000000"/>
                  </a:outerShdw>
                </a:effectLst>
                <a:latin typeface="Aharoni" pitchFamily="2" charset="-79"/>
                <a:cs typeface="Aharoni" pitchFamily="2" charset="-79"/>
              </a:rPr>
              <a:t>YES</a:t>
            </a:r>
          </a:p>
        </p:txBody>
      </p:sp>
      <p:sp>
        <p:nvSpPr>
          <p:cNvPr id="67596" name="TextBox 4"/>
          <p:cNvSpPr txBox="1">
            <a:spLocks noChangeArrowheads="1"/>
          </p:cNvSpPr>
          <p:nvPr/>
        </p:nvSpPr>
        <p:spPr bwMode="auto">
          <a:xfrm>
            <a:off x="7315200" y="5334000"/>
            <a:ext cx="762000" cy="396875"/>
          </a:xfrm>
          <a:prstGeom prst="rect">
            <a:avLst/>
          </a:prstGeom>
          <a:noFill/>
          <a:ln w="9525">
            <a:noFill/>
            <a:miter lim="800000"/>
            <a:headEnd/>
            <a:tailEnd/>
          </a:ln>
        </p:spPr>
        <p:txBody>
          <a:bodyPr>
            <a:spAutoFit/>
          </a:bodyPr>
          <a:lstStyle/>
          <a:p>
            <a:pPr fontAlgn="auto">
              <a:spcBef>
                <a:spcPts val="0"/>
              </a:spcBef>
              <a:spcAft>
                <a:spcPts val="0"/>
              </a:spcAft>
              <a:buFont typeface="Wingdings" pitchFamily="2" charset="2"/>
              <a:buNone/>
              <a:defRPr/>
            </a:pPr>
            <a:r>
              <a:rPr lang="en-US" sz="2000" b="1">
                <a:solidFill>
                  <a:schemeClr val="bg1"/>
                </a:solidFill>
                <a:effectLst>
                  <a:outerShdw blurRad="38100" dist="38100" dir="2700000" algn="tl">
                    <a:srgbClr val="000000"/>
                  </a:outerShdw>
                </a:effectLst>
                <a:latin typeface="Aharoni" pitchFamily="2" charset="-79"/>
                <a:cs typeface="Aharoni" pitchFamily="2" charset="-79"/>
              </a:rPr>
              <a:t>YES</a:t>
            </a:r>
          </a:p>
        </p:txBody>
      </p:sp>
      <p:sp>
        <p:nvSpPr>
          <p:cNvPr id="67597" name="TextBox 4"/>
          <p:cNvSpPr txBox="1">
            <a:spLocks noChangeArrowheads="1"/>
          </p:cNvSpPr>
          <p:nvPr/>
        </p:nvSpPr>
        <p:spPr bwMode="auto">
          <a:xfrm>
            <a:off x="7315200" y="6019800"/>
            <a:ext cx="762000" cy="396875"/>
          </a:xfrm>
          <a:prstGeom prst="rect">
            <a:avLst/>
          </a:prstGeom>
          <a:noFill/>
          <a:ln w="9525">
            <a:noFill/>
            <a:miter lim="800000"/>
            <a:headEnd/>
            <a:tailEnd/>
          </a:ln>
        </p:spPr>
        <p:txBody>
          <a:bodyPr>
            <a:spAutoFit/>
          </a:bodyPr>
          <a:lstStyle/>
          <a:p>
            <a:pPr fontAlgn="auto">
              <a:spcBef>
                <a:spcPts val="0"/>
              </a:spcBef>
              <a:spcAft>
                <a:spcPts val="0"/>
              </a:spcAft>
              <a:buFont typeface="Wingdings" pitchFamily="2" charset="2"/>
              <a:buNone/>
              <a:defRPr/>
            </a:pPr>
            <a:r>
              <a:rPr lang="en-US" sz="2000" b="1">
                <a:solidFill>
                  <a:schemeClr val="bg1"/>
                </a:solidFill>
                <a:effectLst>
                  <a:outerShdw blurRad="38100" dist="38100" dir="2700000" algn="tl">
                    <a:srgbClr val="000000"/>
                  </a:outerShdw>
                </a:effectLst>
                <a:latin typeface="Aharoni" pitchFamily="2" charset="-79"/>
                <a:cs typeface="Aharoni" pitchFamily="2" charset="-79"/>
              </a:rPr>
              <a:t>YES</a:t>
            </a:r>
          </a:p>
        </p:txBody>
      </p:sp>
      <p:sp>
        <p:nvSpPr>
          <p:cNvPr id="67598" name="TextBox 4"/>
          <p:cNvSpPr txBox="1">
            <a:spLocks noChangeArrowheads="1"/>
          </p:cNvSpPr>
          <p:nvPr/>
        </p:nvSpPr>
        <p:spPr bwMode="auto">
          <a:xfrm>
            <a:off x="8305800" y="4648200"/>
            <a:ext cx="609600" cy="396875"/>
          </a:xfrm>
          <a:prstGeom prst="rect">
            <a:avLst/>
          </a:prstGeom>
          <a:noFill/>
          <a:ln w="9525">
            <a:noFill/>
            <a:miter lim="800000"/>
            <a:headEnd/>
            <a:tailEnd/>
          </a:ln>
        </p:spPr>
        <p:txBody>
          <a:bodyPr>
            <a:spAutoFit/>
          </a:bodyPr>
          <a:lstStyle/>
          <a:p>
            <a:pPr fontAlgn="auto">
              <a:spcBef>
                <a:spcPts val="0"/>
              </a:spcBef>
              <a:spcAft>
                <a:spcPts val="0"/>
              </a:spcAft>
              <a:buFont typeface="Wingdings" pitchFamily="2" charset="2"/>
              <a:buNone/>
              <a:defRPr/>
            </a:pPr>
            <a:r>
              <a:rPr lang="en-US" sz="2000" b="1">
                <a:solidFill>
                  <a:schemeClr val="bg1"/>
                </a:solidFill>
                <a:effectLst>
                  <a:outerShdw blurRad="38100" dist="38100" dir="2700000" algn="tl">
                    <a:srgbClr val="000000"/>
                  </a:outerShdw>
                </a:effectLst>
                <a:latin typeface="Aharoni" pitchFamily="2" charset="-79"/>
                <a:cs typeface="Aharoni" pitchFamily="2" charset="-79"/>
              </a:rPr>
              <a:t>NO</a:t>
            </a:r>
          </a:p>
        </p:txBody>
      </p:sp>
      <p:sp>
        <p:nvSpPr>
          <p:cNvPr id="67599" name="TextBox 4"/>
          <p:cNvSpPr txBox="1">
            <a:spLocks noChangeArrowheads="1"/>
          </p:cNvSpPr>
          <p:nvPr/>
        </p:nvSpPr>
        <p:spPr bwMode="auto">
          <a:xfrm>
            <a:off x="8305800" y="5334000"/>
            <a:ext cx="609600" cy="396875"/>
          </a:xfrm>
          <a:prstGeom prst="rect">
            <a:avLst/>
          </a:prstGeom>
          <a:noFill/>
          <a:ln w="9525">
            <a:noFill/>
            <a:miter lim="800000"/>
            <a:headEnd/>
            <a:tailEnd/>
          </a:ln>
        </p:spPr>
        <p:txBody>
          <a:bodyPr>
            <a:spAutoFit/>
          </a:bodyPr>
          <a:lstStyle/>
          <a:p>
            <a:pPr fontAlgn="auto">
              <a:spcBef>
                <a:spcPts val="0"/>
              </a:spcBef>
              <a:spcAft>
                <a:spcPts val="0"/>
              </a:spcAft>
              <a:buFont typeface="Wingdings" pitchFamily="2" charset="2"/>
              <a:buNone/>
              <a:defRPr/>
            </a:pPr>
            <a:r>
              <a:rPr lang="en-US" sz="2000" b="1">
                <a:solidFill>
                  <a:schemeClr val="bg1"/>
                </a:solidFill>
                <a:effectLst>
                  <a:outerShdw blurRad="38100" dist="38100" dir="2700000" algn="tl">
                    <a:srgbClr val="000000"/>
                  </a:outerShdw>
                </a:effectLst>
                <a:latin typeface="Aharoni" pitchFamily="2" charset="-79"/>
                <a:cs typeface="Aharoni" pitchFamily="2" charset="-79"/>
              </a:rPr>
              <a:t>NO</a:t>
            </a:r>
          </a:p>
        </p:txBody>
      </p:sp>
      <p:sp>
        <p:nvSpPr>
          <p:cNvPr id="67600" name="TextBox 4"/>
          <p:cNvSpPr txBox="1">
            <a:spLocks noChangeArrowheads="1"/>
          </p:cNvSpPr>
          <p:nvPr/>
        </p:nvSpPr>
        <p:spPr bwMode="auto">
          <a:xfrm>
            <a:off x="8305800" y="6019800"/>
            <a:ext cx="609600" cy="396875"/>
          </a:xfrm>
          <a:prstGeom prst="rect">
            <a:avLst/>
          </a:prstGeom>
          <a:noFill/>
          <a:ln w="9525">
            <a:noFill/>
            <a:miter lim="800000"/>
            <a:headEnd/>
            <a:tailEnd/>
          </a:ln>
        </p:spPr>
        <p:txBody>
          <a:bodyPr>
            <a:spAutoFit/>
          </a:bodyPr>
          <a:lstStyle/>
          <a:p>
            <a:pPr fontAlgn="auto">
              <a:spcBef>
                <a:spcPts val="0"/>
              </a:spcBef>
              <a:spcAft>
                <a:spcPts val="0"/>
              </a:spcAft>
              <a:buFont typeface="Wingdings" pitchFamily="2" charset="2"/>
              <a:buNone/>
              <a:defRPr/>
            </a:pPr>
            <a:r>
              <a:rPr lang="en-US" sz="2000" b="1">
                <a:solidFill>
                  <a:schemeClr val="bg1"/>
                </a:solidFill>
                <a:effectLst>
                  <a:outerShdw blurRad="38100" dist="38100" dir="2700000" algn="tl">
                    <a:srgbClr val="000000"/>
                  </a:outerShdw>
                </a:effectLst>
                <a:latin typeface="Aharoni" pitchFamily="2" charset="-79"/>
                <a:cs typeface="Aharoni" pitchFamily="2" charset="-79"/>
              </a:rPr>
              <a:t>NO</a:t>
            </a:r>
          </a:p>
        </p:txBody>
      </p:sp>
      <p:sp>
        <p:nvSpPr>
          <p:cNvPr id="67601" name="Oval 17"/>
          <p:cNvSpPr>
            <a:spLocks noChangeArrowheads="1"/>
          </p:cNvSpPr>
          <p:nvPr/>
        </p:nvSpPr>
        <p:spPr bwMode="auto">
          <a:xfrm>
            <a:off x="7315200" y="3886200"/>
            <a:ext cx="762000" cy="533400"/>
          </a:xfrm>
          <a:prstGeom prst="ellipse">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Georgia" pitchFamily="18" charset="0"/>
            </a:endParaRPr>
          </a:p>
        </p:txBody>
      </p:sp>
      <p:sp>
        <p:nvSpPr>
          <p:cNvPr id="67604" name="Oval 20"/>
          <p:cNvSpPr>
            <a:spLocks noChangeArrowheads="1"/>
          </p:cNvSpPr>
          <p:nvPr/>
        </p:nvSpPr>
        <p:spPr bwMode="auto">
          <a:xfrm>
            <a:off x="7315200" y="4572000"/>
            <a:ext cx="762000" cy="533400"/>
          </a:xfrm>
          <a:prstGeom prst="ellipse">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Georgia" pitchFamily="18" charset="0"/>
            </a:endParaRPr>
          </a:p>
        </p:txBody>
      </p:sp>
      <p:sp>
        <p:nvSpPr>
          <p:cNvPr id="67605" name="Oval 21"/>
          <p:cNvSpPr>
            <a:spLocks noChangeArrowheads="1"/>
          </p:cNvSpPr>
          <p:nvPr/>
        </p:nvSpPr>
        <p:spPr bwMode="auto">
          <a:xfrm>
            <a:off x="7315200" y="5257800"/>
            <a:ext cx="762000" cy="533400"/>
          </a:xfrm>
          <a:prstGeom prst="ellipse">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Georgia" pitchFamily="18" charset="0"/>
            </a:endParaRPr>
          </a:p>
        </p:txBody>
      </p:sp>
      <p:sp>
        <p:nvSpPr>
          <p:cNvPr id="67606" name="Oval 22"/>
          <p:cNvSpPr>
            <a:spLocks noChangeArrowheads="1"/>
          </p:cNvSpPr>
          <p:nvPr/>
        </p:nvSpPr>
        <p:spPr bwMode="auto">
          <a:xfrm>
            <a:off x="7315200" y="5943600"/>
            <a:ext cx="762000" cy="533400"/>
          </a:xfrm>
          <a:prstGeom prst="ellipse">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Georgia" pitchFamily="18" charset="0"/>
            </a:endParaRPr>
          </a:p>
        </p:txBody>
      </p:sp>
      <p:pic>
        <p:nvPicPr>
          <p:cNvPr id="23572" name="Picture 20" descr="harla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971800"/>
            <a:ext cx="2011363" cy="372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9116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7589"/>
                                        </p:tgtEl>
                                        <p:attrNameLst>
                                          <p:attrName>style.visibility</p:attrName>
                                        </p:attrNameLst>
                                      </p:cBhvr>
                                      <p:to>
                                        <p:strVal val="visible"/>
                                      </p:to>
                                    </p:set>
                                    <p:animEffect transition="in" filter="dissolve">
                                      <p:cBhvr>
                                        <p:cTn id="17" dur="500"/>
                                        <p:tgtEl>
                                          <p:spTgt spid="67589"/>
                                        </p:tgtEl>
                                      </p:cBhvr>
                                    </p:animEffect>
                                  </p:childTnLst>
                                </p:cTn>
                              </p:par>
                            </p:childTnLst>
                          </p:cTn>
                        </p:par>
                        <p:par>
                          <p:cTn id="18" fill="hold" nodeType="afterGroup">
                            <p:stCondLst>
                              <p:cond delay="500"/>
                            </p:stCondLst>
                            <p:childTnLst>
                              <p:par>
                                <p:cTn id="19" presetID="9" presetClass="entr" presetSubtype="0" fill="hold" grpId="0" nodeType="afterEffect">
                                  <p:stCondLst>
                                    <p:cond delay="0"/>
                                  </p:stCondLst>
                                  <p:childTnLst>
                                    <p:set>
                                      <p:cBhvr>
                                        <p:cTn id="20" dur="1" fill="hold">
                                          <p:stCondLst>
                                            <p:cond delay="0"/>
                                          </p:stCondLst>
                                        </p:cTn>
                                        <p:tgtEl>
                                          <p:spTgt spid="67590"/>
                                        </p:tgtEl>
                                        <p:attrNameLst>
                                          <p:attrName>style.visibility</p:attrName>
                                        </p:attrNameLst>
                                      </p:cBhvr>
                                      <p:to>
                                        <p:strVal val="visible"/>
                                      </p:to>
                                    </p:set>
                                    <p:animEffect transition="in" filter="dissolve">
                                      <p:cBhvr>
                                        <p:cTn id="21" dur="500"/>
                                        <p:tgtEl>
                                          <p:spTgt spid="67590"/>
                                        </p:tgtEl>
                                      </p:cBhvr>
                                    </p:animEffect>
                                  </p:childTnLst>
                                </p:cTn>
                              </p:par>
                            </p:childTnLst>
                          </p:cTn>
                        </p:par>
                        <p:par>
                          <p:cTn id="22" fill="hold" nodeType="afterGroup">
                            <p:stCondLst>
                              <p:cond delay="1000"/>
                            </p:stCondLst>
                            <p:childTnLst>
                              <p:par>
                                <p:cTn id="23" presetID="9" presetClass="entr" presetSubtype="0" fill="hold" grpId="0" nodeType="afterEffect">
                                  <p:stCondLst>
                                    <p:cond delay="0"/>
                                  </p:stCondLst>
                                  <p:childTnLst>
                                    <p:set>
                                      <p:cBhvr>
                                        <p:cTn id="24" dur="1" fill="hold">
                                          <p:stCondLst>
                                            <p:cond delay="0"/>
                                          </p:stCondLst>
                                        </p:cTn>
                                        <p:tgtEl>
                                          <p:spTgt spid="67591"/>
                                        </p:tgtEl>
                                        <p:attrNameLst>
                                          <p:attrName>style.visibility</p:attrName>
                                        </p:attrNameLst>
                                      </p:cBhvr>
                                      <p:to>
                                        <p:strVal val="visible"/>
                                      </p:to>
                                    </p:set>
                                    <p:animEffect transition="in" filter="dissolve">
                                      <p:cBhvr>
                                        <p:cTn id="25" dur="500"/>
                                        <p:tgtEl>
                                          <p:spTgt spid="6759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5" presetClass="entr" presetSubtype="0" fill="hold" grpId="0" nodeType="clickEffect">
                                  <p:stCondLst>
                                    <p:cond delay="0"/>
                                  </p:stCondLst>
                                  <p:childTnLst>
                                    <p:set>
                                      <p:cBhvr>
                                        <p:cTn id="29" dur="1" fill="hold">
                                          <p:stCondLst>
                                            <p:cond delay="0"/>
                                          </p:stCondLst>
                                        </p:cTn>
                                        <p:tgtEl>
                                          <p:spTgt spid="67601"/>
                                        </p:tgtEl>
                                        <p:attrNameLst>
                                          <p:attrName>style.visibility</p:attrName>
                                        </p:attrNameLst>
                                      </p:cBhvr>
                                      <p:to>
                                        <p:strVal val="visible"/>
                                      </p:to>
                                    </p:set>
                                    <p:anim calcmode="lin" valueType="num">
                                      <p:cBhvr>
                                        <p:cTn id="30" dur="1000" fill="hold"/>
                                        <p:tgtEl>
                                          <p:spTgt spid="67601"/>
                                        </p:tgtEl>
                                        <p:attrNameLst>
                                          <p:attrName>ppt_w</p:attrName>
                                        </p:attrNameLst>
                                      </p:cBhvr>
                                      <p:tavLst>
                                        <p:tav tm="0">
                                          <p:val>
                                            <p:fltVal val="0"/>
                                          </p:val>
                                        </p:tav>
                                        <p:tav tm="100000">
                                          <p:val>
                                            <p:strVal val="#ppt_w"/>
                                          </p:val>
                                        </p:tav>
                                      </p:tavLst>
                                    </p:anim>
                                    <p:anim calcmode="lin" valueType="num">
                                      <p:cBhvr>
                                        <p:cTn id="31" dur="1000" fill="hold"/>
                                        <p:tgtEl>
                                          <p:spTgt spid="67601"/>
                                        </p:tgtEl>
                                        <p:attrNameLst>
                                          <p:attrName>ppt_h</p:attrName>
                                        </p:attrNameLst>
                                      </p:cBhvr>
                                      <p:tavLst>
                                        <p:tav tm="0">
                                          <p:val>
                                            <p:fltVal val="0"/>
                                          </p:val>
                                        </p:tav>
                                        <p:tav tm="100000">
                                          <p:val>
                                            <p:strVal val="#ppt_h"/>
                                          </p:val>
                                        </p:tav>
                                      </p:tavLst>
                                    </p:anim>
                                    <p:anim calcmode="lin" valueType="num">
                                      <p:cBhvr>
                                        <p:cTn id="32" dur="1000" fill="hold"/>
                                        <p:tgtEl>
                                          <p:spTgt spid="67601"/>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6760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67592"/>
                                        </p:tgtEl>
                                        <p:attrNameLst>
                                          <p:attrName>style.visibility</p:attrName>
                                        </p:attrNameLst>
                                      </p:cBhvr>
                                      <p:to>
                                        <p:strVal val="visible"/>
                                      </p:to>
                                    </p:set>
                                    <p:animEffect transition="in" filter="dissolve">
                                      <p:cBhvr>
                                        <p:cTn id="38" dur="500"/>
                                        <p:tgtEl>
                                          <p:spTgt spid="67592"/>
                                        </p:tgtEl>
                                      </p:cBhvr>
                                    </p:animEffect>
                                  </p:childTnLst>
                                </p:cTn>
                              </p:par>
                            </p:childTnLst>
                          </p:cTn>
                        </p:par>
                        <p:par>
                          <p:cTn id="39" fill="hold" nodeType="afterGroup">
                            <p:stCondLst>
                              <p:cond delay="500"/>
                            </p:stCondLst>
                            <p:childTnLst>
                              <p:par>
                                <p:cTn id="40" presetID="9" presetClass="entr" presetSubtype="0" fill="hold" grpId="0" nodeType="afterEffect">
                                  <p:stCondLst>
                                    <p:cond delay="0"/>
                                  </p:stCondLst>
                                  <p:childTnLst>
                                    <p:set>
                                      <p:cBhvr>
                                        <p:cTn id="41" dur="1" fill="hold">
                                          <p:stCondLst>
                                            <p:cond delay="0"/>
                                          </p:stCondLst>
                                        </p:cTn>
                                        <p:tgtEl>
                                          <p:spTgt spid="67595"/>
                                        </p:tgtEl>
                                        <p:attrNameLst>
                                          <p:attrName>style.visibility</p:attrName>
                                        </p:attrNameLst>
                                      </p:cBhvr>
                                      <p:to>
                                        <p:strVal val="visible"/>
                                      </p:to>
                                    </p:set>
                                    <p:animEffect transition="in" filter="dissolve">
                                      <p:cBhvr>
                                        <p:cTn id="42" dur="500"/>
                                        <p:tgtEl>
                                          <p:spTgt spid="67595"/>
                                        </p:tgtEl>
                                      </p:cBhvr>
                                    </p:animEffect>
                                  </p:childTnLst>
                                </p:cTn>
                              </p:par>
                            </p:childTnLst>
                          </p:cTn>
                        </p:par>
                        <p:par>
                          <p:cTn id="43" fill="hold" nodeType="afterGroup">
                            <p:stCondLst>
                              <p:cond delay="1000"/>
                            </p:stCondLst>
                            <p:childTnLst>
                              <p:par>
                                <p:cTn id="44" presetID="9" presetClass="entr" presetSubtype="0" fill="hold" grpId="0" nodeType="afterEffect">
                                  <p:stCondLst>
                                    <p:cond delay="0"/>
                                  </p:stCondLst>
                                  <p:childTnLst>
                                    <p:set>
                                      <p:cBhvr>
                                        <p:cTn id="45" dur="1" fill="hold">
                                          <p:stCondLst>
                                            <p:cond delay="0"/>
                                          </p:stCondLst>
                                        </p:cTn>
                                        <p:tgtEl>
                                          <p:spTgt spid="67598"/>
                                        </p:tgtEl>
                                        <p:attrNameLst>
                                          <p:attrName>style.visibility</p:attrName>
                                        </p:attrNameLst>
                                      </p:cBhvr>
                                      <p:to>
                                        <p:strVal val="visible"/>
                                      </p:to>
                                    </p:set>
                                    <p:animEffect transition="in" filter="dissolve">
                                      <p:cBhvr>
                                        <p:cTn id="46" dur="500"/>
                                        <p:tgtEl>
                                          <p:spTgt spid="67598"/>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5" presetClass="entr" presetSubtype="0" fill="hold" grpId="0" nodeType="clickEffect">
                                  <p:stCondLst>
                                    <p:cond delay="0"/>
                                  </p:stCondLst>
                                  <p:childTnLst>
                                    <p:set>
                                      <p:cBhvr>
                                        <p:cTn id="50" dur="1" fill="hold">
                                          <p:stCondLst>
                                            <p:cond delay="0"/>
                                          </p:stCondLst>
                                        </p:cTn>
                                        <p:tgtEl>
                                          <p:spTgt spid="67604"/>
                                        </p:tgtEl>
                                        <p:attrNameLst>
                                          <p:attrName>style.visibility</p:attrName>
                                        </p:attrNameLst>
                                      </p:cBhvr>
                                      <p:to>
                                        <p:strVal val="visible"/>
                                      </p:to>
                                    </p:set>
                                    <p:anim calcmode="lin" valueType="num">
                                      <p:cBhvr>
                                        <p:cTn id="51" dur="1000" fill="hold"/>
                                        <p:tgtEl>
                                          <p:spTgt spid="67604"/>
                                        </p:tgtEl>
                                        <p:attrNameLst>
                                          <p:attrName>ppt_w</p:attrName>
                                        </p:attrNameLst>
                                      </p:cBhvr>
                                      <p:tavLst>
                                        <p:tav tm="0">
                                          <p:val>
                                            <p:fltVal val="0"/>
                                          </p:val>
                                        </p:tav>
                                        <p:tav tm="100000">
                                          <p:val>
                                            <p:strVal val="#ppt_w"/>
                                          </p:val>
                                        </p:tav>
                                      </p:tavLst>
                                    </p:anim>
                                    <p:anim calcmode="lin" valueType="num">
                                      <p:cBhvr>
                                        <p:cTn id="52" dur="1000" fill="hold"/>
                                        <p:tgtEl>
                                          <p:spTgt spid="67604"/>
                                        </p:tgtEl>
                                        <p:attrNameLst>
                                          <p:attrName>ppt_h</p:attrName>
                                        </p:attrNameLst>
                                      </p:cBhvr>
                                      <p:tavLst>
                                        <p:tav tm="0">
                                          <p:val>
                                            <p:fltVal val="0"/>
                                          </p:val>
                                        </p:tav>
                                        <p:tav tm="100000">
                                          <p:val>
                                            <p:strVal val="#ppt_h"/>
                                          </p:val>
                                        </p:tav>
                                      </p:tavLst>
                                    </p:anim>
                                    <p:anim calcmode="lin" valueType="num">
                                      <p:cBhvr>
                                        <p:cTn id="53" dur="1000" fill="hold"/>
                                        <p:tgtEl>
                                          <p:spTgt spid="67604"/>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6760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67593"/>
                                        </p:tgtEl>
                                        <p:attrNameLst>
                                          <p:attrName>style.visibility</p:attrName>
                                        </p:attrNameLst>
                                      </p:cBhvr>
                                      <p:to>
                                        <p:strVal val="visible"/>
                                      </p:to>
                                    </p:set>
                                    <p:animEffect transition="in" filter="dissolve">
                                      <p:cBhvr>
                                        <p:cTn id="59" dur="500"/>
                                        <p:tgtEl>
                                          <p:spTgt spid="67593"/>
                                        </p:tgtEl>
                                      </p:cBhvr>
                                    </p:animEffect>
                                  </p:childTnLst>
                                </p:cTn>
                              </p:par>
                            </p:childTnLst>
                          </p:cTn>
                        </p:par>
                        <p:par>
                          <p:cTn id="60" fill="hold" nodeType="afterGroup">
                            <p:stCondLst>
                              <p:cond delay="500"/>
                            </p:stCondLst>
                            <p:childTnLst>
                              <p:par>
                                <p:cTn id="61" presetID="9" presetClass="entr" presetSubtype="0" fill="hold" grpId="0" nodeType="afterEffect">
                                  <p:stCondLst>
                                    <p:cond delay="0"/>
                                  </p:stCondLst>
                                  <p:childTnLst>
                                    <p:set>
                                      <p:cBhvr>
                                        <p:cTn id="62" dur="1" fill="hold">
                                          <p:stCondLst>
                                            <p:cond delay="0"/>
                                          </p:stCondLst>
                                        </p:cTn>
                                        <p:tgtEl>
                                          <p:spTgt spid="67596"/>
                                        </p:tgtEl>
                                        <p:attrNameLst>
                                          <p:attrName>style.visibility</p:attrName>
                                        </p:attrNameLst>
                                      </p:cBhvr>
                                      <p:to>
                                        <p:strVal val="visible"/>
                                      </p:to>
                                    </p:set>
                                    <p:animEffect transition="in" filter="dissolve">
                                      <p:cBhvr>
                                        <p:cTn id="63" dur="500"/>
                                        <p:tgtEl>
                                          <p:spTgt spid="67596"/>
                                        </p:tgtEl>
                                      </p:cBhvr>
                                    </p:animEffect>
                                  </p:childTnLst>
                                </p:cTn>
                              </p:par>
                            </p:childTnLst>
                          </p:cTn>
                        </p:par>
                        <p:par>
                          <p:cTn id="64" fill="hold" nodeType="afterGroup">
                            <p:stCondLst>
                              <p:cond delay="1000"/>
                            </p:stCondLst>
                            <p:childTnLst>
                              <p:par>
                                <p:cTn id="65" presetID="9" presetClass="entr" presetSubtype="0" fill="hold" grpId="0" nodeType="afterEffect">
                                  <p:stCondLst>
                                    <p:cond delay="0"/>
                                  </p:stCondLst>
                                  <p:childTnLst>
                                    <p:set>
                                      <p:cBhvr>
                                        <p:cTn id="66" dur="1" fill="hold">
                                          <p:stCondLst>
                                            <p:cond delay="0"/>
                                          </p:stCondLst>
                                        </p:cTn>
                                        <p:tgtEl>
                                          <p:spTgt spid="67599"/>
                                        </p:tgtEl>
                                        <p:attrNameLst>
                                          <p:attrName>style.visibility</p:attrName>
                                        </p:attrNameLst>
                                      </p:cBhvr>
                                      <p:to>
                                        <p:strVal val="visible"/>
                                      </p:to>
                                    </p:set>
                                    <p:animEffect transition="in" filter="dissolve">
                                      <p:cBhvr>
                                        <p:cTn id="67" dur="500"/>
                                        <p:tgtEl>
                                          <p:spTgt spid="67599"/>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5" presetClass="entr" presetSubtype="0" fill="hold" grpId="0" nodeType="clickEffect">
                                  <p:stCondLst>
                                    <p:cond delay="0"/>
                                  </p:stCondLst>
                                  <p:childTnLst>
                                    <p:set>
                                      <p:cBhvr>
                                        <p:cTn id="71" dur="1" fill="hold">
                                          <p:stCondLst>
                                            <p:cond delay="0"/>
                                          </p:stCondLst>
                                        </p:cTn>
                                        <p:tgtEl>
                                          <p:spTgt spid="67605"/>
                                        </p:tgtEl>
                                        <p:attrNameLst>
                                          <p:attrName>style.visibility</p:attrName>
                                        </p:attrNameLst>
                                      </p:cBhvr>
                                      <p:to>
                                        <p:strVal val="visible"/>
                                      </p:to>
                                    </p:set>
                                    <p:anim calcmode="lin" valueType="num">
                                      <p:cBhvr>
                                        <p:cTn id="72" dur="1000" fill="hold"/>
                                        <p:tgtEl>
                                          <p:spTgt spid="67605"/>
                                        </p:tgtEl>
                                        <p:attrNameLst>
                                          <p:attrName>ppt_w</p:attrName>
                                        </p:attrNameLst>
                                      </p:cBhvr>
                                      <p:tavLst>
                                        <p:tav tm="0">
                                          <p:val>
                                            <p:fltVal val="0"/>
                                          </p:val>
                                        </p:tav>
                                        <p:tav tm="100000">
                                          <p:val>
                                            <p:strVal val="#ppt_w"/>
                                          </p:val>
                                        </p:tav>
                                      </p:tavLst>
                                    </p:anim>
                                    <p:anim calcmode="lin" valueType="num">
                                      <p:cBhvr>
                                        <p:cTn id="73" dur="1000" fill="hold"/>
                                        <p:tgtEl>
                                          <p:spTgt spid="67605"/>
                                        </p:tgtEl>
                                        <p:attrNameLst>
                                          <p:attrName>ppt_h</p:attrName>
                                        </p:attrNameLst>
                                      </p:cBhvr>
                                      <p:tavLst>
                                        <p:tav tm="0">
                                          <p:val>
                                            <p:fltVal val="0"/>
                                          </p:val>
                                        </p:tav>
                                        <p:tav tm="100000">
                                          <p:val>
                                            <p:strVal val="#ppt_h"/>
                                          </p:val>
                                        </p:tav>
                                      </p:tavLst>
                                    </p:anim>
                                    <p:anim calcmode="lin" valueType="num">
                                      <p:cBhvr>
                                        <p:cTn id="74" dur="1000" fill="hold"/>
                                        <p:tgtEl>
                                          <p:spTgt spid="67605"/>
                                        </p:tgtEl>
                                        <p:attrNameLst>
                                          <p:attrName>ppt_x</p:attrName>
                                        </p:attrNameLst>
                                      </p:cBhvr>
                                      <p:tavLst>
                                        <p:tav tm="0" fmla="#ppt_x+(cos(-2*pi*(1-$))*-#ppt_x-sin(-2*pi*(1-$))*(1-#ppt_y))*(1-$)">
                                          <p:val>
                                            <p:fltVal val="0"/>
                                          </p:val>
                                        </p:tav>
                                        <p:tav tm="100000">
                                          <p:val>
                                            <p:fltVal val="1"/>
                                          </p:val>
                                        </p:tav>
                                      </p:tavLst>
                                    </p:anim>
                                    <p:anim calcmode="lin" valueType="num">
                                      <p:cBhvr>
                                        <p:cTn id="75" dur="1000" fill="hold"/>
                                        <p:tgtEl>
                                          <p:spTgt spid="6760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6" fill="hold" nodeType="clickPar">
                      <p:stCondLst>
                        <p:cond delay="indefinite"/>
                      </p:stCondLst>
                      <p:childTnLst>
                        <p:par>
                          <p:cTn id="77" fill="hold" nodeType="withGroup">
                            <p:stCondLst>
                              <p:cond delay="0"/>
                            </p:stCondLst>
                            <p:childTnLst>
                              <p:par>
                                <p:cTn id="78" presetID="9" presetClass="entr" presetSubtype="0" fill="hold" grpId="0" nodeType="clickEffect">
                                  <p:stCondLst>
                                    <p:cond delay="0"/>
                                  </p:stCondLst>
                                  <p:childTnLst>
                                    <p:set>
                                      <p:cBhvr>
                                        <p:cTn id="79" dur="1" fill="hold">
                                          <p:stCondLst>
                                            <p:cond delay="0"/>
                                          </p:stCondLst>
                                        </p:cTn>
                                        <p:tgtEl>
                                          <p:spTgt spid="67594"/>
                                        </p:tgtEl>
                                        <p:attrNameLst>
                                          <p:attrName>style.visibility</p:attrName>
                                        </p:attrNameLst>
                                      </p:cBhvr>
                                      <p:to>
                                        <p:strVal val="visible"/>
                                      </p:to>
                                    </p:set>
                                    <p:animEffect transition="in" filter="dissolve">
                                      <p:cBhvr>
                                        <p:cTn id="80" dur="500"/>
                                        <p:tgtEl>
                                          <p:spTgt spid="67594"/>
                                        </p:tgtEl>
                                      </p:cBhvr>
                                    </p:animEffect>
                                  </p:childTnLst>
                                </p:cTn>
                              </p:par>
                            </p:childTnLst>
                          </p:cTn>
                        </p:par>
                        <p:par>
                          <p:cTn id="81" fill="hold" nodeType="afterGroup">
                            <p:stCondLst>
                              <p:cond delay="500"/>
                            </p:stCondLst>
                            <p:childTnLst>
                              <p:par>
                                <p:cTn id="82" presetID="9" presetClass="entr" presetSubtype="0" fill="hold" grpId="0" nodeType="afterEffect">
                                  <p:stCondLst>
                                    <p:cond delay="0"/>
                                  </p:stCondLst>
                                  <p:childTnLst>
                                    <p:set>
                                      <p:cBhvr>
                                        <p:cTn id="83" dur="1" fill="hold">
                                          <p:stCondLst>
                                            <p:cond delay="0"/>
                                          </p:stCondLst>
                                        </p:cTn>
                                        <p:tgtEl>
                                          <p:spTgt spid="67597"/>
                                        </p:tgtEl>
                                        <p:attrNameLst>
                                          <p:attrName>style.visibility</p:attrName>
                                        </p:attrNameLst>
                                      </p:cBhvr>
                                      <p:to>
                                        <p:strVal val="visible"/>
                                      </p:to>
                                    </p:set>
                                    <p:animEffect transition="in" filter="dissolve">
                                      <p:cBhvr>
                                        <p:cTn id="84" dur="500"/>
                                        <p:tgtEl>
                                          <p:spTgt spid="67597"/>
                                        </p:tgtEl>
                                      </p:cBhvr>
                                    </p:animEffect>
                                  </p:childTnLst>
                                </p:cTn>
                              </p:par>
                            </p:childTnLst>
                          </p:cTn>
                        </p:par>
                        <p:par>
                          <p:cTn id="85" fill="hold" nodeType="afterGroup">
                            <p:stCondLst>
                              <p:cond delay="1000"/>
                            </p:stCondLst>
                            <p:childTnLst>
                              <p:par>
                                <p:cTn id="86" presetID="9" presetClass="entr" presetSubtype="0" fill="hold" grpId="0" nodeType="afterEffect">
                                  <p:stCondLst>
                                    <p:cond delay="0"/>
                                  </p:stCondLst>
                                  <p:childTnLst>
                                    <p:set>
                                      <p:cBhvr>
                                        <p:cTn id="87" dur="1" fill="hold">
                                          <p:stCondLst>
                                            <p:cond delay="0"/>
                                          </p:stCondLst>
                                        </p:cTn>
                                        <p:tgtEl>
                                          <p:spTgt spid="67600"/>
                                        </p:tgtEl>
                                        <p:attrNameLst>
                                          <p:attrName>style.visibility</p:attrName>
                                        </p:attrNameLst>
                                      </p:cBhvr>
                                      <p:to>
                                        <p:strVal val="visible"/>
                                      </p:to>
                                    </p:set>
                                    <p:animEffect transition="in" filter="dissolve">
                                      <p:cBhvr>
                                        <p:cTn id="88" dur="500"/>
                                        <p:tgtEl>
                                          <p:spTgt spid="67600"/>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15" presetClass="entr" presetSubtype="0" fill="hold" grpId="0" nodeType="clickEffect">
                                  <p:stCondLst>
                                    <p:cond delay="0"/>
                                  </p:stCondLst>
                                  <p:childTnLst>
                                    <p:set>
                                      <p:cBhvr>
                                        <p:cTn id="92" dur="1" fill="hold">
                                          <p:stCondLst>
                                            <p:cond delay="0"/>
                                          </p:stCondLst>
                                        </p:cTn>
                                        <p:tgtEl>
                                          <p:spTgt spid="67606"/>
                                        </p:tgtEl>
                                        <p:attrNameLst>
                                          <p:attrName>style.visibility</p:attrName>
                                        </p:attrNameLst>
                                      </p:cBhvr>
                                      <p:to>
                                        <p:strVal val="visible"/>
                                      </p:to>
                                    </p:set>
                                    <p:anim calcmode="lin" valueType="num">
                                      <p:cBhvr>
                                        <p:cTn id="93" dur="1000" fill="hold"/>
                                        <p:tgtEl>
                                          <p:spTgt spid="67606"/>
                                        </p:tgtEl>
                                        <p:attrNameLst>
                                          <p:attrName>ppt_w</p:attrName>
                                        </p:attrNameLst>
                                      </p:cBhvr>
                                      <p:tavLst>
                                        <p:tav tm="0">
                                          <p:val>
                                            <p:fltVal val="0"/>
                                          </p:val>
                                        </p:tav>
                                        <p:tav tm="100000">
                                          <p:val>
                                            <p:strVal val="#ppt_w"/>
                                          </p:val>
                                        </p:tav>
                                      </p:tavLst>
                                    </p:anim>
                                    <p:anim calcmode="lin" valueType="num">
                                      <p:cBhvr>
                                        <p:cTn id="94" dur="1000" fill="hold"/>
                                        <p:tgtEl>
                                          <p:spTgt spid="67606"/>
                                        </p:tgtEl>
                                        <p:attrNameLst>
                                          <p:attrName>ppt_h</p:attrName>
                                        </p:attrNameLst>
                                      </p:cBhvr>
                                      <p:tavLst>
                                        <p:tav tm="0">
                                          <p:val>
                                            <p:fltVal val="0"/>
                                          </p:val>
                                        </p:tav>
                                        <p:tav tm="100000">
                                          <p:val>
                                            <p:strVal val="#ppt_h"/>
                                          </p:val>
                                        </p:tav>
                                      </p:tavLst>
                                    </p:anim>
                                    <p:anim calcmode="lin" valueType="num">
                                      <p:cBhvr>
                                        <p:cTn id="95" dur="1000" fill="hold"/>
                                        <p:tgtEl>
                                          <p:spTgt spid="67606"/>
                                        </p:tgtEl>
                                        <p:attrNameLst>
                                          <p:attrName>ppt_x</p:attrName>
                                        </p:attrNameLst>
                                      </p:cBhvr>
                                      <p:tavLst>
                                        <p:tav tm="0" fmla="#ppt_x+(cos(-2*pi*(1-$))*-#ppt_x-sin(-2*pi*(1-$))*(1-#ppt_y))*(1-$)">
                                          <p:val>
                                            <p:fltVal val="0"/>
                                          </p:val>
                                        </p:tav>
                                        <p:tav tm="100000">
                                          <p:val>
                                            <p:fltVal val="1"/>
                                          </p:val>
                                        </p:tav>
                                      </p:tavLst>
                                    </p:anim>
                                    <p:anim calcmode="lin" valueType="num">
                                      <p:cBhvr>
                                        <p:cTn id="96" dur="1000" fill="hold"/>
                                        <p:tgtEl>
                                          <p:spTgt spid="6760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nimBg="1"/>
      <p:bldP spid="67589" grpId="0" autoUpdateAnimBg="0"/>
      <p:bldP spid="67590" grpId="0" autoUpdateAnimBg="0"/>
      <p:bldP spid="67591" grpId="0" autoUpdateAnimBg="0"/>
      <p:bldP spid="67592" grpId="0" autoUpdateAnimBg="0"/>
      <p:bldP spid="67593" grpId="0" autoUpdateAnimBg="0"/>
      <p:bldP spid="67594" grpId="0" autoUpdateAnimBg="0"/>
      <p:bldP spid="67595" grpId="0" autoUpdateAnimBg="0"/>
      <p:bldP spid="67596" grpId="0" autoUpdateAnimBg="0"/>
      <p:bldP spid="67597" grpId="0" autoUpdateAnimBg="0"/>
      <p:bldP spid="67598" grpId="0" autoUpdateAnimBg="0"/>
      <p:bldP spid="67599" grpId="0" autoUpdateAnimBg="0"/>
      <p:bldP spid="67600" grpId="0" autoUpdateAnimBg="0"/>
      <p:bldP spid="67601" grpId="0" animBg="1"/>
      <p:bldP spid="67604" grpId="0" animBg="1"/>
      <p:bldP spid="67605" grpId="0" animBg="1"/>
      <p:bldP spid="6760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304800"/>
            <a:ext cx="9144000" cy="708025"/>
          </a:xfrm>
          <a:prstGeom prst="rect">
            <a:avLst/>
          </a:prstGeom>
          <a:noFill/>
        </p:spPr>
        <p:txBody>
          <a:bodyPr>
            <a:spAutoFit/>
          </a:bodyPr>
          <a:lstStyle/>
          <a:p>
            <a:pPr algn="ctr" fontAlgn="auto">
              <a:spcBef>
                <a:spcPts val="0"/>
              </a:spcBef>
              <a:spcAft>
                <a:spcPts val="0"/>
              </a:spcAft>
              <a:defRPr/>
            </a:pPr>
            <a:r>
              <a:rPr lang="en-US" sz="4000" b="1" dirty="0">
                <a:solidFill>
                  <a:srgbClr val="FFC000"/>
                </a:solidFill>
                <a:effectLst>
                  <a:outerShdw blurRad="38100" dist="38100" dir="2700000" algn="tl">
                    <a:srgbClr val="000000">
                      <a:alpha val="43137"/>
                    </a:srgbClr>
                  </a:outerShdw>
                </a:effectLst>
                <a:latin typeface="Segoe Print" pitchFamily="2" charset="0"/>
                <a:cs typeface="Aharoni" pitchFamily="2" charset="-79"/>
              </a:rPr>
              <a:t>THUMBS UP or THUMBS DOWN?</a:t>
            </a:r>
          </a:p>
        </p:txBody>
      </p:sp>
      <p:sp>
        <p:nvSpPr>
          <p:cNvPr id="5" name="TextBox 4"/>
          <p:cNvSpPr txBox="1"/>
          <p:nvPr/>
        </p:nvSpPr>
        <p:spPr>
          <a:xfrm>
            <a:off x="304800" y="1676400"/>
            <a:ext cx="8382000" cy="1570038"/>
          </a:xfrm>
          <a:prstGeom prst="rect">
            <a:avLst/>
          </a:prstGeom>
          <a:noFill/>
        </p:spPr>
        <p:txBody>
          <a:bodyPr>
            <a:spAutoFit/>
          </a:bodyPr>
          <a:lstStyle/>
          <a:p>
            <a:pPr algn="ctr" fontAlgn="auto">
              <a:spcBef>
                <a:spcPts val="0"/>
              </a:spcBef>
              <a:spcAft>
                <a:spcPts val="0"/>
              </a:spcAft>
              <a:defRPr/>
            </a:pPr>
            <a:r>
              <a:rPr lang="en-US" sz="4800" dirty="0">
                <a:effectLst>
                  <a:outerShdw blurRad="38100" dist="38100" dir="2700000" algn="tl">
                    <a:srgbClr val="000000">
                      <a:alpha val="43137"/>
                    </a:srgbClr>
                  </a:outerShdw>
                </a:effectLst>
                <a:latin typeface="Tahoma" pitchFamily="34" charset="0"/>
                <a:ea typeface="Tahoma" pitchFamily="34" charset="0"/>
                <a:cs typeface="Tahoma" pitchFamily="34" charset="0"/>
              </a:rPr>
              <a:t>A state can’t have less than 30,000 people</a:t>
            </a:r>
            <a:r>
              <a:rPr lang="en-US" sz="4800" dirty="0">
                <a:solidFill>
                  <a:schemeClr val="accent2">
                    <a:lumMod val="20000"/>
                    <a:lumOff val="8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a:t>
            </a:r>
          </a:p>
        </p:txBody>
      </p:sp>
      <p:pic>
        <p:nvPicPr>
          <p:cNvPr id="32770" name="Picture 2" descr="C:\Users\sf6\AppData\Local\Microsoft\Windows\Temporary Internet Files\Content.IE5\0ZKJPW4I\MC90044132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3810000"/>
            <a:ext cx="2743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96083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nodeType="afterGroup">
                            <p:stCondLst>
                              <p:cond delay="500"/>
                            </p:stCondLst>
                            <p:childTnLst>
                              <p:par>
                                <p:cTn id="11" presetID="9"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2" presetClass="entr" presetSubtype="2" fill="hold" nodeType="clickEffect">
                                  <p:stCondLst>
                                    <p:cond delay="0"/>
                                  </p:stCondLst>
                                  <p:childTnLst>
                                    <p:set>
                                      <p:cBhvr>
                                        <p:cTn id="17" dur="1" fill="hold">
                                          <p:stCondLst>
                                            <p:cond delay="0"/>
                                          </p:stCondLst>
                                        </p:cTn>
                                        <p:tgtEl>
                                          <p:spTgt spid="32770"/>
                                        </p:tgtEl>
                                        <p:attrNameLst>
                                          <p:attrName>style.visibility</p:attrName>
                                        </p:attrNameLst>
                                      </p:cBhvr>
                                      <p:to>
                                        <p:strVal val="visible"/>
                                      </p:to>
                                    </p:set>
                                    <p:anim calcmode="lin" valueType="num">
                                      <p:cBhvr additive="base">
                                        <p:cTn id="18" dur="500"/>
                                        <p:tgtEl>
                                          <p:spTgt spid="32770"/>
                                        </p:tgtEl>
                                        <p:attrNameLst>
                                          <p:attrName>ppt_x</p:attrName>
                                        </p:attrNameLst>
                                      </p:cBhvr>
                                      <p:tavLst>
                                        <p:tav tm="0">
                                          <p:val>
                                            <p:strVal val="#ppt_x+#ppt_w*1.125000"/>
                                          </p:val>
                                        </p:tav>
                                        <p:tav tm="100000">
                                          <p:val>
                                            <p:strVal val="#ppt_x"/>
                                          </p:val>
                                        </p:tav>
                                      </p:tavLst>
                                    </p:anim>
                                    <p:animEffect transition="in" filter="wipe(left)">
                                      <p:cBhvr>
                                        <p:cTn id="19" dur="5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ular Callout 4"/>
          <p:cNvSpPr/>
          <p:nvPr/>
        </p:nvSpPr>
        <p:spPr>
          <a:xfrm rot="644110">
            <a:off x="2357438" y="1916113"/>
            <a:ext cx="6426200" cy="2151062"/>
          </a:xfrm>
          <a:prstGeom prst="wedgeRoundRectCallout">
            <a:avLst>
              <a:gd name="adj1" fmla="val -43386"/>
              <a:gd name="adj2" fmla="val 105048"/>
              <a:gd name="adj3" fmla="val 16667"/>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5400" dirty="0">
                <a:solidFill>
                  <a:srgbClr val="1A560A"/>
                </a:solidFill>
                <a:effectLst>
                  <a:outerShdw blurRad="38100" dist="38100" dir="2700000" algn="tl">
                    <a:srgbClr val="000000">
                      <a:alpha val="43137"/>
                    </a:srgbClr>
                  </a:outerShdw>
                </a:effectLst>
                <a:latin typeface="Tahoma" pitchFamily="34" charset="0"/>
                <a:ea typeface="Tahoma" pitchFamily="34" charset="0"/>
                <a:cs typeface="Tahoma" pitchFamily="34" charset="0"/>
              </a:rPr>
              <a:t>Monaco has only 27,000 people! </a:t>
            </a:r>
          </a:p>
        </p:txBody>
      </p:sp>
      <p:pic>
        <p:nvPicPr>
          <p:cNvPr id="7" name="Picture 6" descr="iva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013" y="1295400"/>
            <a:ext cx="2195512" cy="54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0" y="304800"/>
            <a:ext cx="9144000" cy="708025"/>
          </a:xfrm>
          <a:prstGeom prst="rect">
            <a:avLst/>
          </a:prstGeom>
          <a:noFill/>
        </p:spPr>
        <p:txBody>
          <a:bodyPr>
            <a:spAutoFit/>
          </a:bodyPr>
          <a:lstStyle/>
          <a:p>
            <a:pPr algn="ctr" fontAlgn="auto">
              <a:spcBef>
                <a:spcPts val="0"/>
              </a:spcBef>
              <a:spcAft>
                <a:spcPts val="0"/>
              </a:spcAft>
              <a:defRPr/>
            </a:pPr>
            <a:r>
              <a:rPr lang="en-US" sz="4000" b="1" dirty="0">
                <a:solidFill>
                  <a:srgbClr val="FFC000"/>
                </a:solidFill>
                <a:effectLst>
                  <a:outerShdw blurRad="38100" dist="38100" dir="2700000" algn="tl">
                    <a:srgbClr val="000000">
                      <a:alpha val="43137"/>
                    </a:srgbClr>
                  </a:outerShdw>
                </a:effectLst>
                <a:latin typeface="Segoe Print" pitchFamily="2" charset="0"/>
                <a:cs typeface="Aharoni" pitchFamily="2" charset="-79"/>
              </a:rPr>
              <a:t>THUMBS UP or THUMBS DOWN?</a:t>
            </a:r>
          </a:p>
        </p:txBody>
      </p:sp>
    </p:spTree>
    <p:extLst>
      <p:ext uri="{BB962C8B-B14F-4D97-AF65-F5344CB8AC3E}">
        <p14:creationId xmlns:p14="http://schemas.microsoft.com/office/powerpoint/2010/main" val="41953905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1981200"/>
            <a:ext cx="8382000" cy="1570038"/>
          </a:xfrm>
          <a:prstGeom prst="rect">
            <a:avLst/>
          </a:prstGeom>
          <a:noFill/>
        </p:spPr>
        <p:txBody>
          <a:bodyPr>
            <a:spAutoFit/>
          </a:bodyPr>
          <a:lstStyle/>
          <a:p>
            <a:pPr algn="ctr" fontAlgn="auto">
              <a:spcBef>
                <a:spcPts val="0"/>
              </a:spcBef>
              <a:spcAft>
                <a:spcPts val="0"/>
              </a:spcAft>
              <a:defRPr/>
            </a:pPr>
            <a:r>
              <a:rPr lang="en-US" sz="4800" dirty="0">
                <a:effectLst>
                  <a:outerShdw blurRad="38100" dist="38100" dir="2700000" algn="tl">
                    <a:srgbClr val="000000">
                      <a:alpha val="43137"/>
                    </a:srgbClr>
                  </a:outerShdw>
                </a:effectLst>
                <a:latin typeface="Tahoma" pitchFamily="34" charset="0"/>
                <a:ea typeface="Tahoma" pitchFamily="34" charset="0"/>
                <a:cs typeface="Tahoma" pitchFamily="34" charset="0"/>
              </a:rPr>
              <a:t>The boundaries of a territory can change</a:t>
            </a:r>
            <a:r>
              <a:rPr lang="en-US" sz="4800" dirty="0">
                <a:solidFill>
                  <a:schemeClr val="accent2">
                    <a:lumMod val="20000"/>
                    <a:lumOff val="8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a:t>
            </a:r>
          </a:p>
        </p:txBody>
      </p:sp>
      <p:pic>
        <p:nvPicPr>
          <p:cNvPr id="6" name="Picture 3" descr="C:\Users\sf6\AppData\Local\Microsoft\Windows\Temporary Internet Files\Content.IE5\LZ0PEN55\MC90044132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3505200"/>
            <a:ext cx="2743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0" y="304800"/>
            <a:ext cx="9144000" cy="708025"/>
          </a:xfrm>
          <a:prstGeom prst="rect">
            <a:avLst/>
          </a:prstGeom>
          <a:noFill/>
        </p:spPr>
        <p:txBody>
          <a:bodyPr>
            <a:spAutoFit/>
          </a:bodyPr>
          <a:lstStyle/>
          <a:p>
            <a:pPr algn="ctr" fontAlgn="auto">
              <a:spcBef>
                <a:spcPts val="0"/>
              </a:spcBef>
              <a:spcAft>
                <a:spcPts val="0"/>
              </a:spcAft>
              <a:defRPr/>
            </a:pPr>
            <a:r>
              <a:rPr lang="en-US" sz="4000" b="1" dirty="0">
                <a:solidFill>
                  <a:srgbClr val="FFC000"/>
                </a:solidFill>
                <a:effectLst>
                  <a:outerShdw blurRad="38100" dist="38100" dir="2700000" algn="tl">
                    <a:srgbClr val="000000">
                      <a:alpha val="43137"/>
                    </a:srgbClr>
                  </a:outerShdw>
                </a:effectLst>
                <a:latin typeface="Segoe Print" pitchFamily="2" charset="0"/>
                <a:cs typeface="Aharoni" pitchFamily="2" charset="-79"/>
              </a:rPr>
              <a:t>THUMBS UP or THUMBS DOWN?</a:t>
            </a:r>
          </a:p>
        </p:txBody>
      </p:sp>
    </p:spTree>
    <p:extLst>
      <p:ext uri="{BB962C8B-B14F-4D97-AF65-F5344CB8AC3E}">
        <p14:creationId xmlns:p14="http://schemas.microsoft.com/office/powerpoint/2010/main" val="4848868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righ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va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96075" y="1136650"/>
            <a:ext cx="2224088" cy="553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ounded Rectangular Callout 4"/>
          <p:cNvSpPr/>
          <p:nvPr/>
        </p:nvSpPr>
        <p:spPr>
          <a:xfrm rot="20567802">
            <a:off x="481013" y="1903413"/>
            <a:ext cx="5921375" cy="1322387"/>
          </a:xfrm>
          <a:prstGeom prst="wedgeRoundRectCallout">
            <a:avLst>
              <a:gd name="adj1" fmla="val 49231"/>
              <a:gd name="adj2" fmla="val 125295"/>
              <a:gd name="adj3" fmla="val 16667"/>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dirty="0">
                <a:solidFill>
                  <a:srgbClr val="1A560A"/>
                </a:solidFill>
                <a:latin typeface="Tahoma" pitchFamily="34" charset="0"/>
                <a:ea typeface="Tahoma" pitchFamily="34" charset="0"/>
                <a:cs typeface="Tahoma" pitchFamily="34" charset="0"/>
              </a:rPr>
              <a:t>Can you name the three ways that boundaries change?</a:t>
            </a:r>
          </a:p>
        </p:txBody>
      </p:sp>
      <p:sp>
        <p:nvSpPr>
          <p:cNvPr id="7" name="TextBox 6"/>
          <p:cNvSpPr txBox="1"/>
          <p:nvPr/>
        </p:nvSpPr>
        <p:spPr>
          <a:xfrm>
            <a:off x="0" y="304800"/>
            <a:ext cx="9144000" cy="708025"/>
          </a:xfrm>
          <a:prstGeom prst="rect">
            <a:avLst/>
          </a:prstGeom>
          <a:noFill/>
        </p:spPr>
        <p:txBody>
          <a:bodyPr>
            <a:spAutoFit/>
          </a:bodyPr>
          <a:lstStyle/>
          <a:p>
            <a:pPr algn="ctr" fontAlgn="auto">
              <a:spcBef>
                <a:spcPts val="0"/>
              </a:spcBef>
              <a:spcAft>
                <a:spcPts val="0"/>
              </a:spcAft>
              <a:defRPr/>
            </a:pPr>
            <a:r>
              <a:rPr lang="en-US" sz="4000" b="1" dirty="0">
                <a:solidFill>
                  <a:srgbClr val="FFC000"/>
                </a:solidFill>
                <a:effectLst>
                  <a:outerShdw blurRad="38100" dist="38100" dir="2700000" algn="tl">
                    <a:srgbClr val="000000">
                      <a:alpha val="43137"/>
                    </a:srgbClr>
                  </a:outerShdw>
                </a:effectLst>
                <a:latin typeface="Segoe Print" pitchFamily="2" charset="0"/>
                <a:cs typeface="Aharoni" pitchFamily="2" charset="-79"/>
              </a:rPr>
              <a:t>THUMBS UP or THUMBS DOWN?</a:t>
            </a:r>
          </a:p>
        </p:txBody>
      </p:sp>
      <p:sp>
        <p:nvSpPr>
          <p:cNvPr id="2" name="TextBox 1"/>
          <p:cNvSpPr txBox="1"/>
          <p:nvPr/>
        </p:nvSpPr>
        <p:spPr>
          <a:xfrm>
            <a:off x="2006600" y="3810000"/>
            <a:ext cx="4267200" cy="2862263"/>
          </a:xfrm>
          <a:prstGeom prst="rect">
            <a:avLst/>
          </a:prstGeom>
          <a:noFill/>
        </p:spPr>
        <p:txBody>
          <a:bodyPr>
            <a:spAutoFit/>
          </a:bodyPr>
          <a:lstStyle/>
          <a:p>
            <a:pPr marL="285750" indent="-285750">
              <a:spcAft>
                <a:spcPts val="1200"/>
              </a:spcAft>
              <a:buFont typeface="Arial" pitchFamily="34" charset="0"/>
              <a:buChar char="•"/>
              <a:defRPr/>
            </a:pPr>
            <a:r>
              <a:rPr lang="en-US" sz="3200" dirty="0">
                <a:effectLst>
                  <a:outerShdw blurRad="38100" dist="38100" dir="2700000" algn="tl">
                    <a:srgbClr val="000000">
                      <a:alpha val="43137"/>
                    </a:srgbClr>
                  </a:outerShdw>
                </a:effectLst>
                <a:latin typeface="Tahoma" pitchFamily="34" charset="0"/>
                <a:ea typeface="Tahoma" pitchFamily="34" charset="0"/>
                <a:cs typeface="Tahoma" pitchFamily="34" charset="0"/>
              </a:rPr>
              <a:t>War</a:t>
            </a:r>
          </a:p>
          <a:p>
            <a:pPr marL="285750" indent="-285750">
              <a:spcAft>
                <a:spcPts val="1200"/>
              </a:spcAft>
              <a:buFont typeface="Arial" pitchFamily="34" charset="0"/>
              <a:buChar char="•"/>
              <a:defRPr/>
            </a:pPr>
            <a:r>
              <a:rPr lang="en-US" sz="3200" dirty="0">
                <a:effectLst>
                  <a:outerShdw blurRad="38100" dist="38100" dir="2700000" algn="tl">
                    <a:srgbClr val="000000">
                      <a:alpha val="43137"/>
                    </a:srgbClr>
                  </a:outerShdw>
                </a:effectLst>
                <a:latin typeface="Tahoma" pitchFamily="34" charset="0"/>
                <a:ea typeface="Tahoma" pitchFamily="34" charset="0"/>
                <a:cs typeface="Tahoma" pitchFamily="34" charset="0"/>
              </a:rPr>
              <a:t>Negotiation with other countries</a:t>
            </a:r>
          </a:p>
          <a:p>
            <a:pPr marL="285750" indent="-285750">
              <a:spcAft>
                <a:spcPts val="1200"/>
              </a:spcAft>
              <a:buFont typeface="Arial" pitchFamily="34" charset="0"/>
              <a:buChar char="•"/>
              <a:defRPr/>
            </a:pPr>
            <a:r>
              <a:rPr lang="en-US" sz="3200" dirty="0">
                <a:effectLst>
                  <a:outerShdw blurRad="38100" dist="38100" dir="2700000" algn="tl">
                    <a:srgbClr val="000000">
                      <a:alpha val="43137"/>
                    </a:srgbClr>
                  </a:outerShdw>
                </a:effectLst>
                <a:latin typeface="Tahoma" pitchFamily="34" charset="0"/>
                <a:ea typeface="Tahoma" pitchFamily="34" charset="0"/>
                <a:cs typeface="Tahoma" pitchFamily="34" charset="0"/>
              </a:rPr>
              <a:t>Purchasing land from other countries</a:t>
            </a:r>
          </a:p>
        </p:txBody>
      </p:sp>
    </p:spTree>
    <p:extLst>
      <p:ext uri="{BB962C8B-B14F-4D97-AF65-F5344CB8AC3E}">
        <p14:creationId xmlns:p14="http://schemas.microsoft.com/office/powerpoint/2010/main" val="30799135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dissolve">
                                      <p:cBhvr>
                                        <p:cTn id="17" dur="500"/>
                                        <p:tgtEl>
                                          <p:spTgt spid="2">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Effect transition="in" filter="dissolve">
                                      <p:cBhvr>
                                        <p:cTn id="22" dur="500"/>
                                        <p:tgtEl>
                                          <p:spTgt spid="2">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
                                            <p:txEl>
                                              <p:pRg st="2" end="2"/>
                                            </p:txEl>
                                          </p:spTgt>
                                        </p:tgtEl>
                                        <p:attrNameLst>
                                          <p:attrName>style.visibility</p:attrName>
                                        </p:attrNameLst>
                                      </p:cBhvr>
                                      <p:to>
                                        <p:strVal val="visible"/>
                                      </p:to>
                                    </p:set>
                                    <p:animEffect transition="in" filter="dissolve">
                                      <p:cBhvr>
                                        <p:cTn id="2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81000" y="1752600"/>
            <a:ext cx="8382000" cy="2308225"/>
          </a:xfrm>
          <a:prstGeom prst="rect">
            <a:avLst/>
          </a:prstGeom>
          <a:noFill/>
        </p:spPr>
        <p:txBody>
          <a:bodyPr>
            <a:spAutoFit/>
          </a:bodyPr>
          <a:lstStyle/>
          <a:p>
            <a:pPr algn="ctr" fontAlgn="auto">
              <a:spcBef>
                <a:spcPts val="0"/>
              </a:spcBef>
              <a:spcAft>
                <a:spcPts val="0"/>
              </a:spcAft>
              <a:defRPr/>
            </a:pPr>
            <a:r>
              <a:rPr lang="en-US" sz="4800" dirty="0">
                <a:effectLst>
                  <a:outerShdw blurRad="38100" dist="38100" dir="2700000" algn="tl">
                    <a:srgbClr val="000000">
                      <a:alpha val="43137"/>
                    </a:srgbClr>
                  </a:outerShdw>
                </a:effectLst>
                <a:latin typeface="Tahoma" pitchFamily="34" charset="0"/>
                <a:ea typeface="Tahoma" pitchFamily="34" charset="0"/>
                <a:cs typeface="Tahoma" pitchFamily="34" charset="0"/>
              </a:rPr>
              <a:t>Sovereignty means that you have to check with someone above you. </a:t>
            </a:r>
          </a:p>
        </p:txBody>
      </p:sp>
      <p:pic>
        <p:nvPicPr>
          <p:cNvPr id="6" name="Picture 2" descr="C:\Users\sf6\AppData\Local\Microsoft\Windows\Temporary Internet Files\Content.IE5\0ZKJPW4I\MC90044132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3810000"/>
            <a:ext cx="2743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0" y="304800"/>
            <a:ext cx="9144000" cy="708025"/>
          </a:xfrm>
          <a:prstGeom prst="rect">
            <a:avLst/>
          </a:prstGeom>
          <a:noFill/>
        </p:spPr>
        <p:txBody>
          <a:bodyPr>
            <a:spAutoFit/>
          </a:bodyPr>
          <a:lstStyle/>
          <a:p>
            <a:pPr algn="ctr" fontAlgn="auto">
              <a:spcBef>
                <a:spcPts val="0"/>
              </a:spcBef>
              <a:spcAft>
                <a:spcPts val="0"/>
              </a:spcAft>
              <a:defRPr/>
            </a:pPr>
            <a:r>
              <a:rPr lang="en-US" sz="4000" b="1" dirty="0">
                <a:solidFill>
                  <a:srgbClr val="FFC000"/>
                </a:solidFill>
                <a:effectLst>
                  <a:outerShdw blurRad="38100" dist="38100" dir="2700000" algn="tl">
                    <a:srgbClr val="000000">
                      <a:alpha val="43137"/>
                    </a:srgbClr>
                  </a:outerShdw>
                </a:effectLst>
                <a:latin typeface="Segoe Print" pitchFamily="2" charset="0"/>
                <a:cs typeface="Aharoni" pitchFamily="2" charset="-79"/>
              </a:rPr>
              <a:t>THUMBS UP or THUMBS DOWN?</a:t>
            </a:r>
          </a:p>
        </p:txBody>
      </p:sp>
    </p:spTree>
    <p:extLst>
      <p:ext uri="{BB962C8B-B14F-4D97-AF65-F5344CB8AC3E}">
        <p14:creationId xmlns:p14="http://schemas.microsoft.com/office/powerpoint/2010/main" val="33710649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ular Callout 4"/>
          <p:cNvSpPr/>
          <p:nvPr/>
        </p:nvSpPr>
        <p:spPr>
          <a:xfrm rot="644110">
            <a:off x="2463800" y="1558925"/>
            <a:ext cx="6424613" cy="3346450"/>
          </a:xfrm>
          <a:prstGeom prst="wedgeRoundRectCallout">
            <a:avLst>
              <a:gd name="adj1" fmla="val -46590"/>
              <a:gd name="adj2" fmla="val 66662"/>
              <a:gd name="adj3" fmla="val 16667"/>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5000" dirty="0">
                <a:solidFill>
                  <a:srgbClr val="1A560A"/>
                </a:solidFill>
                <a:effectLst>
                  <a:outerShdw blurRad="38100" dist="38100" dir="2700000" algn="tl">
                    <a:srgbClr val="000000">
                      <a:alpha val="43137"/>
                    </a:srgbClr>
                  </a:outerShdw>
                </a:effectLst>
                <a:latin typeface="Tahoma" pitchFamily="34" charset="0"/>
                <a:ea typeface="Tahoma" pitchFamily="34" charset="0"/>
                <a:cs typeface="Tahoma" pitchFamily="34" charset="0"/>
              </a:rPr>
              <a:t>Just the opposite! </a:t>
            </a:r>
          </a:p>
          <a:p>
            <a:pPr algn="ctr" fontAlgn="auto">
              <a:spcBef>
                <a:spcPts val="0"/>
              </a:spcBef>
              <a:spcAft>
                <a:spcPts val="0"/>
              </a:spcAft>
              <a:defRPr/>
            </a:pPr>
            <a:r>
              <a:rPr lang="en-US" sz="5000" dirty="0">
                <a:solidFill>
                  <a:srgbClr val="1A560A"/>
                </a:solidFill>
                <a:effectLst>
                  <a:outerShdw blurRad="38100" dist="38100" dir="2700000" algn="tl">
                    <a:srgbClr val="000000">
                      <a:alpha val="43137"/>
                    </a:srgbClr>
                  </a:outerShdw>
                </a:effectLst>
                <a:latin typeface="Tahoma" pitchFamily="34" charset="0"/>
                <a:ea typeface="Tahoma" pitchFamily="34" charset="0"/>
                <a:cs typeface="Tahoma" pitchFamily="34" charset="0"/>
              </a:rPr>
              <a:t>Sovereignty means there is NO ONE above you! </a:t>
            </a:r>
          </a:p>
        </p:txBody>
      </p:sp>
      <p:pic>
        <p:nvPicPr>
          <p:cNvPr id="7" name="Picture 6" descr="iva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013" y="1295400"/>
            <a:ext cx="2195512" cy="54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0" y="304800"/>
            <a:ext cx="9144000" cy="708025"/>
          </a:xfrm>
          <a:prstGeom prst="rect">
            <a:avLst/>
          </a:prstGeom>
          <a:noFill/>
        </p:spPr>
        <p:txBody>
          <a:bodyPr>
            <a:spAutoFit/>
          </a:bodyPr>
          <a:lstStyle/>
          <a:p>
            <a:pPr algn="ctr" fontAlgn="auto">
              <a:spcBef>
                <a:spcPts val="0"/>
              </a:spcBef>
              <a:spcAft>
                <a:spcPts val="0"/>
              </a:spcAft>
              <a:defRPr/>
            </a:pPr>
            <a:r>
              <a:rPr lang="en-US" sz="4000" b="1" dirty="0">
                <a:solidFill>
                  <a:srgbClr val="FFC000"/>
                </a:solidFill>
                <a:effectLst>
                  <a:outerShdw blurRad="38100" dist="38100" dir="2700000" algn="tl">
                    <a:srgbClr val="000000">
                      <a:alpha val="43137"/>
                    </a:srgbClr>
                  </a:outerShdw>
                </a:effectLst>
                <a:latin typeface="Segoe Print" pitchFamily="2" charset="0"/>
                <a:cs typeface="Aharoni" pitchFamily="2" charset="-79"/>
              </a:rPr>
              <a:t>THUMBS UP or THUMBS DOWN?</a:t>
            </a:r>
          </a:p>
        </p:txBody>
      </p:sp>
    </p:spTree>
    <p:extLst>
      <p:ext uri="{BB962C8B-B14F-4D97-AF65-F5344CB8AC3E}">
        <p14:creationId xmlns:p14="http://schemas.microsoft.com/office/powerpoint/2010/main" val="42454856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81000" y="1501775"/>
            <a:ext cx="8382000" cy="2308225"/>
          </a:xfrm>
          <a:prstGeom prst="rect">
            <a:avLst/>
          </a:prstGeom>
          <a:noFill/>
        </p:spPr>
        <p:txBody>
          <a:bodyPr>
            <a:spAutoFit/>
          </a:bodyPr>
          <a:lstStyle/>
          <a:p>
            <a:pPr algn="ctr" fontAlgn="auto">
              <a:spcBef>
                <a:spcPts val="0"/>
              </a:spcBef>
              <a:spcAft>
                <a:spcPts val="0"/>
              </a:spcAft>
              <a:defRPr/>
            </a:pPr>
            <a:r>
              <a:rPr lang="en-US" sz="4800" b="1" dirty="0">
                <a:effectLst>
                  <a:outerShdw blurRad="38100" dist="38100" dir="2700000" algn="tl">
                    <a:srgbClr val="000000">
                      <a:alpha val="43137"/>
                    </a:srgbClr>
                  </a:outerShdw>
                </a:effectLst>
                <a:latin typeface="Tahoma" pitchFamily="34" charset="0"/>
                <a:ea typeface="Tahoma" pitchFamily="34" charset="0"/>
                <a:cs typeface="Tahoma" pitchFamily="34" charset="0"/>
              </a:rPr>
              <a:t>Government only exists to keep order and provide security. </a:t>
            </a:r>
          </a:p>
        </p:txBody>
      </p:sp>
      <p:pic>
        <p:nvPicPr>
          <p:cNvPr id="6" name="Picture 2" descr="C:\Users\sf6\AppData\Local\Microsoft\Windows\Temporary Internet Files\Content.IE5\0ZKJPW4I\MC90044132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3810000"/>
            <a:ext cx="2743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0" y="304800"/>
            <a:ext cx="9144000" cy="708025"/>
          </a:xfrm>
          <a:prstGeom prst="rect">
            <a:avLst/>
          </a:prstGeom>
          <a:noFill/>
        </p:spPr>
        <p:txBody>
          <a:bodyPr>
            <a:spAutoFit/>
          </a:bodyPr>
          <a:lstStyle/>
          <a:p>
            <a:pPr algn="ctr" fontAlgn="auto">
              <a:spcBef>
                <a:spcPts val="0"/>
              </a:spcBef>
              <a:spcAft>
                <a:spcPts val="0"/>
              </a:spcAft>
              <a:defRPr/>
            </a:pPr>
            <a:r>
              <a:rPr lang="en-US" sz="4000" b="1" dirty="0">
                <a:solidFill>
                  <a:srgbClr val="FFC000"/>
                </a:solidFill>
                <a:effectLst>
                  <a:outerShdw blurRad="38100" dist="38100" dir="2700000" algn="tl">
                    <a:srgbClr val="000000">
                      <a:alpha val="43137"/>
                    </a:srgbClr>
                  </a:outerShdw>
                </a:effectLst>
                <a:latin typeface="Segoe Print" pitchFamily="2" charset="0"/>
                <a:cs typeface="Aharoni" pitchFamily="2" charset="-79"/>
              </a:rPr>
              <a:t>THUMBS UP or THUMBS DOWN?</a:t>
            </a:r>
          </a:p>
        </p:txBody>
      </p:sp>
    </p:spTree>
    <p:extLst>
      <p:ext uri="{BB962C8B-B14F-4D97-AF65-F5344CB8AC3E}">
        <p14:creationId xmlns:p14="http://schemas.microsoft.com/office/powerpoint/2010/main" val="11991403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Rounded Rectangle 3"/>
          <p:cNvSpPr/>
          <p:nvPr/>
        </p:nvSpPr>
        <p:spPr>
          <a:xfrm>
            <a:off x="2960914" y="2819400"/>
            <a:ext cx="3429000" cy="838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6 Roles of Government</a:t>
            </a:r>
            <a:endParaRPr lang="en-US" sz="2400" b="1" dirty="0"/>
          </a:p>
        </p:txBody>
      </p:sp>
      <p:sp>
        <p:nvSpPr>
          <p:cNvPr id="5" name="5-Point Star 4"/>
          <p:cNvSpPr/>
          <p:nvPr/>
        </p:nvSpPr>
        <p:spPr>
          <a:xfrm rot="8105651">
            <a:off x="341190" y="158975"/>
            <a:ext cx="3048000" cy="3151414"/>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Make Laws  (Establish Justice)</a:t>
            </a:r>
            <a:endParaRPr lang="en-US" dirty="0"/>
          </a:p>
        </p:txBody>
      </p:sp>
      <p:sp>
        <p:nvSpPr>
          <p:cNvPr id="6" name="5-Point Star 5"/>
          <p:cNvSpPr/>
          <p:nvPr/>
        </p:nvSpPr>
        <p:spPr>
          <a:xfrm rot="2147554">
            <a:off x="362290" y="3213673"/>
            <a:ext cx="3200400" cy="33147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Protect the Country  (Common Defense)</a:t>
            </a:r>
            <a:endParaRPr lang="en-US" dirty="0"/>
          </a:p>
        </p:txBody>
      </p:sp>
      <p:sp>
        <p:nvSpPr>
          <p:cNvPr id="7" name="5-Point Star 6"/>
          <p:cNvSpPr/>
          <p:nvPr/>
        </p:nvSpPr>
        <p:spPr>
          <a:xfrm rot="20181074">
            <a:off x="5112188" y="3423223"/>
            <a:ext cx="3429000" cy="28956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Keep Order (Domestic Tranquility)</a:t>
            </a:r>
            <a:endParaRPr lang="en-US" dirty="0"/>
          </a:p>
        </p:txBody>
      </p:sp>
      <p:sp>
        <p:nvSpPr>
          <p:cNvPr id="10" name="5-Point Star 9"/>
          <p:cNvSpPr/>
          <p:nvPr/>
        </p:nvSpPr>
        <p:spPr>
          <a:xfrm rot="13638557">
            <a:off x="5625783" y="552451"/>
            <a:ext cx="3429000" cy="28956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Help Citizens (General Welfare)</a:t>
            </a:r>
            <a:endParaRPr lang="en-US" dirty="0"/>
          </a:p>
        </p:txBody>
      </p:sp>
      <p:sp>
        <p:nvSpPr>
          <p:cNvPr id="11" name="Oval 10"/>
          <p:cNvSpPr/>
          <p:nvPr/>
        </p:nvSpPr>
        <p:spPr>
          <a:xfrm>
            <a:off x="3837214" y="3604986"/>
            <a:ext cx="1676400" cy="1638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t>Union</a:t>
            </a:r>
            <a:endParaRPr lang="en-US" sz="2800" b="1" dirty="0"/>
          </a:p>
        </p:txBody>
      </p:sp>
      <p:sp>
        <p:nvSpPr>
          <p:cNvPr id="12" name="Oval 11"/>
          <p:cNvSpPr/>
          <p:nvPr/>
        </p:nvSpPr>
        <p:spPr>
          <a:xfrm>
            <a:off x="3695700" y="1181100"/>
            <a:ext cx="1959428" cy="16383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t>Blessings of Liberty</a:t>
            </a:r>
            <a:endParaRPr lang="en-US" sz="2400" b="1" dirty="0"/>
          </a:p>
        </p:txBody>
      </p:sp>
    </p:spTree>
    <p:extLst>
      <p:ext uri="{BB962C8B-B14F-4D97-AF65-F5344CB8AC3E}">
        <p14:creationId xmlns:p14="http://schemas.microsoft.com/office/powerpoint/2010/main" val="34628195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1600200"/>
            <a:ext cx="9144000" cy="2308225"/>
          </a:xfrm>
          <a:prstGeom prst="rect">
            <a:avLst/>
          </a:prstGeom>
          <a:noFill/>
        </p:spPr>
        <p:txBody>
          <a:bodyPr>
            <a:spAutoFit/>
          </a:bodyPr>
          <a:lstStyle/>
          <a:p>
            <a:pPr algn="ctr" fontAlgn="auto">
              <a:spcBef>
                <a:spcPts val="0"/>
              </a:spcBef>
              <a:spcAft>
                <a:spcPts val="0"/>
              </a:spcAft>
              <a:defRPr/>
            </a:pPr>
            <a:r>
              <a:rPr lang="en-US" sz="4800" dirty="0">
                <a:effectLst>
                  <a:outerShdw blurRad="38100" dist="38100" dir="2700000" algn="tl">
                    <a:srgbClr val="000000">
                      <a:alpha val="43137"/>
                    </a:srgbClr>
                  </a:outerShdw>
                </a:effectLst>
                <a:latin typeface="Tahoma" pitchFamily="34" charset="0"/>
                <a:ea typeface="Tahoma" pitchFamily="34" charset="0"/>
                <a:cs typeface="Tahoma" pitchFamily="34" charset="0"/>
              </a:rPr>
              <a:t>The 50 states that make up the USA are not considered independent “states.” </a:t>
            </a:r>
          </a:p>
        </p:txBody>
      </p:sp>
      <p:pic>
        <p:nvPicPr>
          <p:cNvPr id="6" name="Picture 3" descr="C:\Users\sf6\AppData\Local\Microsoft\Windows\Temporary Internet Files\Content.IE5\LZ0PEN55\MC90044132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4114800"/>
            <a:ext cx="2743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0" y="304800"/>
            <a:ext cx="9144000" cy="708025"/>
          </a:xfrm>
          <a:prstGeom prst="rect">
            <a:avLst/>
          </a:prstGeom>
          <a:noFill/>
        </p:spPr>
        <p:txBody>
          <a:bodyPr>
            <a:spAutoFit/>
          </a:bodyPr>
          <a:lstStyle/>
          <a:p>
            <a:pPr algn="ctr" fontAlgn="auto">
              <a:spcBef>
                <a:spcPts val="0"/>
              </a:spcBef>
              <a:spcAft>
                <a:spcPts val="0"/>
              </a:spcAft>
              <a:defRPr/>
            </a:pPr>
            <a:r>
              <a:rPr lang="en-US" sz="4000" b="1" dirty="0">
                <a:solidFill>
                  <a:srgbClr val="FFC000"/>
                </a:solidFill>
                <a:effectLst>
                  <a:outerShdw blurRad="38100" dist="38100" dir="2700000" algn="tl">
                    <a:srgbClr val="000000">
                      <a:alpha val="43137"/>
                    </a:srgbClr>
                  </a:outerShdw>
                </a:effectLst>
                <a:latin typeface="Segoe Print" pitchFamily="2" charset="0"/>
                <a:cs typeface="Aharoni" pitchFamily="2" charset="-79"/>
              </a:rPr>
              <a:t>THUMBS UP or THUMBS DOWN?</a:t>
            </a:r>
          </a:p>
        </p:txBody>
      </p:sp>
    </p:spTree>
    <p:extLst>
      <p:ext uri="{BB962C8B-B14F-4D97-AF65-F5344CB8AC3E}">
        <p14:creationId xmlns:p14="http://schemas.microsoft.com/office/powerpoint/2010/main" val="9690705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righ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76200" y="5486400"/>
            <a:ext cx="8229600" cy="1143000"/>
          </a:xfrm>
        </p:spPr>
        <p:txBody>
          <a:bodyPr>
            <a:normAutofit fontScale="90000"/>
          </a:bodyPr>
          <a:lstStyle/>
          <a:p>
            <a:pPr eaLnBrk="1" hangingPunct="1"/>
            <a:r>
              <a:rPr lang="en-US" sz="5400" b="1" dirty="0" smtClean="0">
                <a:latin typeface="Palatino Linotype" pitchFamily="18" charset="0"/>
              </a:rPr>
              <a:t>Force </a:t>
            </a:r>
            <a:br>
              <a:rPr lang="en-US" sz="5400" b="1" dirty="0" smtClean="0">
                <a:latin typeface="Palatino Linotype" pitchFamily="18" charset="0"/>
              </a:rPr>
            </a:br>
            <a:r>
              <a:rPr lang="en-US" sz="5400" b="1" dirty="0" smtClean="0">
                <a:latin typeface="Palatino Linotype" pitchFamily="18" charset="0"/>
              </a:rPr>
              <a:t>Theory</a:t>
            </a:r>
          </a:p>
        </p:txBody>
      </p:sp>
      <p:pic>
        <p:nvPicPr>
          <p:cNvPr id="13315" name="Picture 5" descr="article_arrow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9312" y="637309"/>
            <a:ext cx="4856047"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7" descr="HolyGrail0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4724400"/>
            <a:ext cx="3677577" cy="2026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9" descr="vik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304799"/>
            <a:ext cx="3744512" cy="4970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924356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ular Callout 4"/>
          <p:cNvSpPr/>
          <p:nvPr/>
        </p:nvSpPr>
        <p:spPr>
          <a:xfrm rot="644110">
            <a:off x="2801938" y="1517650"/>
            <a:ext cx="5681662" cy="2794000"/>
          </a:xfrm>
          <a:prstGeom prst="wedgeRoundRectCallout">
            <a:avLst>
              <a:gd name="adj1" fmla="val -45291"/>
              <a:gd name="adj2" fmla="val 77777"/>
              <a:gd name="adj3" fmla="val 16667"/>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5000" dirty="0">
                <a:solidFill>
                  <a:srgbClr val="1A560A"/>
                </a:solidFill>
                <a:effectLst>
                  <a:outerShdw blurRad="38100" dist="38100" dir="2700000" algn="tl">
                    <a:srgbClr val="000000">
                      <a:alpha val="43137"/>
                    </a:srgbClr>
                  </a:outerShdw>
                </a:effectLst>
                <a:latin typeface="Tahoma" pitchFamily="34" charset="0"/>
                <a:ea typeface="Tahoma" pitchFamily="34" charset="0"/>
                <a:cs typeface="Tahoma" pitchFamily="34" charset="0"/>
              </a:rPr>
              <a:t>That’s right! They don’t have full sovereignty! </a:t>
            </a:r>
          </a:p>
        </p:txBody>
      </p:sp>
      <p:pic>
        <p:nvPicPr>
          <p:cNvPr id="7" name="Picture 6" descr="iva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013" y="1295400"/>
            <a:ext cx="2195512" cy="546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0" y="304800"/>
            <a:ext cx="9144000" cy="708025"/>
          </a:xfrm>
          <a:prstGeom prst="rect">
            <a:avLst/>
          </a:prstGeom>
          <a:noFill/>
        </p:spPr>
        <p:txBody>
          <a:bodyPr>
            <a:spAutoFit/>
          </a:bodyPr>
          <a:lstStyle/>
          <a:p>
            <a:pPr algn="ctr" fontAlgn="auto">
              <a:spcBef>
                <a:spcPts val="0"/>
              </a:spcBef>
              <a:spcAft>
                <a:spcPts val="0"/>
              </a:spcAft>
              <a:defRPr/>
            </a:pPr>
            <a:r>
              <a:rPr lang="en-US" sz="4000" b="1" dirty="0">
                <a:solidFill>
                  <a:srgbClr val="FFC000"/>
                </a:solidFill>
                <a:effectLst>
                  <a:outerShdw blurRad="38100" dist="38100" dir="2700000" algn="tl">
                    <a:srgbClr val="000000">
                      <a:alpha val="43137"/>
                    </a:srgbClr>
                  </a:outerShdw>
                </a:effectLst>
                <a:latin typeface="Segoe Print" pitchFamily="2" charset="0"/>
                <a:cs typeface="Aharoni" pitchFamily="2" charset="-79"/>
              </a:rPr>
              <a:t>THUMBS UP or THUMBS DOWN?</a:t>
            </a:r>
          </a:p>
        </p:txBody>
      </p:sp>
    </p:spTree>
    <p:extLst>
      <p:ext uri="{BB962C8B-B14F-4D97-AF65-F5344CB8AC3E}">
        <p14:creationId xmlns:p14="http://schemas.microsoft.com/office/powerpoint/2010/main" val="2754838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childTnLst>
                          </p:cTn>
                        </p:par>
                        <p:par>
                          <p:cTn id="9" fill="hold" nodeType="afterGroup">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38100"/>
            <a:ext cx="8229600" cy="1143000"/>
          </a:xfrm>
        </p:spPr>
        <p:txBody>
          <a:bodyPr>
            <a:normAutofit fontScale="90000"/>
          </a:bodyPr>
          <a:lstStyle/>
          <a:p>
            <a:pPr eaLnBrk="1" hangingPunct="1"/>
            <a:r>
              <a:rPr lang="en-US" sz="5400" b="1" dirty="0" smtClean="0">
                <a:latin typeface="Palatino Linotype" pitchFamily="18" charset="0"/>
              </a:rPr>
              <a:t>Force </a:t>
            </a:r>
            <a:br>
              <a:rPr lang="en-US" sz="5400" b="1" dirty="0" smtClean="0">
                <a:latin typeface="Palatino Linotype" pitchFamily="18" charset="0"/>
              </a:rPr>
            </a:br>
            <a:r>
              <a:rPr lang="en-US" sz="5400" b="1" dirty="0" smtClean="0">
                <a:latin typeface="Palatino Linotype" pitchFamily="18" charset="0"/>
              </a:rPr>
              <a:t>Theory</a:t>
            </a:r>
          </a:p>
        </p:txBody>
      </p:sp>
      <p:pic>
        <p:nvPicPr>
          <p:cNvPr id="13315" name="Picture 5" descr="article_arrow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1371600"/>
            <a:ext cx="3200400" cy="261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7" descr="HolyGrail0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733799"/>
            <a:ext cx="5181600" cy="285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9" descr="vik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304800"/>
            <a:ext cx="2468563"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867400" y="152400"/>
            <a:ext cx="3048000" cy="6740307"/>
          </a:xfrm>
          <a:prstGeom prst="rect">
            <a:avLst/>
          </a:prstGeom>
          <a:noFill/>
        </p:spPr>
        <p:txBody>
          <a:bodyPr wrap="square" rtlCol="0">
            <a:spAutoFit/>
          </a:bodyPr>
          <a:lstStyle/>
          <a:p>
            <a:pPr algn="ctr"/>
            <a:r>
              <a:rPr lang="en-US" sz="2800" b="1" dirty="0" smtClean="0">
                <a:solidFill>
                  <a:srgbClr val="FF0000"/>
                </a:solidFill>
              </a:rPr>
              <a:t>State was born of force</a:t>
            </a:r>
          </a:p>
          <a:p>
            <a:endParaRPr lang="en-US" sz="2800" b="1" dirty="0"/>
          </a:p>
          <a:p>
            <a:r>
              <a:rPr lang="en-US" sz="2800" b="1" dirty="0" smtClean="0"/>
              <a:t>One person/small group claimed control over an area and forced ALL within it to submit to the person’s/group’s rule</a:t>
            </a:r>
          </a:p>
          <a:p>
            <a:endParaRPr lang="en-US" sz="2800" b="1" dirty="0" smtClean="0"/>
          </a:p>
          <a:p>
            <a:r>
              <a:rPr lang="en-US" sz="2400" b="1" dirty="0" smtClean="0"/>
              <a:t>When rule was established, all the basic elements of the state were present</a:t>
            </a:r>
            <a:endParaRPr lang="en-US" sz="2400" b="1" dirty="0"/>
          </a:p>
        </p:txBody>
      </p:sp>
    </p:spTree>
    <p:extLst>
      <p:ext uri="{BB962C8B-B14F-4D97-AF65-F5344CB8AC3E}">
        <p14:creationId xmlns:p14="http://schemas.microsoft.com/office/powerpoint/2010/main" val="14219487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type="body" idx="1"/>
          </p:nvPr>
        </p:nvSpPr>
        <p:spPr>
          <a:xfrm>
            <a:off x="2819400" y="2971800"/>
            <a:ext cx="3200400" cy="3154363"/>
          </a:xfrm>
        </p:spPr>
        <p:txBody>
          <a:bodyPr/>
          <a:lstStyle/>
          <a:p>
            <a:pPr algn="ctr" eaLnBrk="1" hangingPunct="1">
              <a:buFontTx/>
              <a:buNone/>
            </a:pPr>
            <a:r>
              <a:rPr lang="en-US" sz="3600" b="1" dirty="0" smtClean="0">
                <a:latin typeface="Palatino Linotype" pitchFamily="18" charset="0"/>
              </a:rPr>
              <a:t>Evolutionary </a:t>
            </a:r>
          </a:p>
          <a:p>
            <a:pPr algn="ctr" eaLnBrk="1" hangingPunct="1">
              <a:buFontTx/>
              <a:buNone/>
            </a:pPr>
            <a:r>
              <a:rPr lang="en-US" sz="3600" b="1" dirty="0" smtClean="0">
                <a:latin typeface="Palatino Linotype" pitchFamily="18" charset="0"/>
              </a:rPr>
              <a:t>Theory</a:t>
            </a:r>
          </a:p>
          <a:p>
            <a:pPr eaLnBrk="1" hangingPunct="1">
              <a:buFontTx/>
              <a:buNone/>
            </a:pPr>
            <a:endParaRPr lang="en-US" sz="3600" b="1" dirty="0" smtClean="0">
              <a:latin typeface="Palatino Linotype" pitchFamily="18" charset="0"/>
            </a:endParaRPr>
          </a:p>
        </p:txBody>
      </p:sp>
      <p:pic>
        <p:nvPicPr>
          <p:cNvPr id="14339" name="Picture 5" descr="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667000"/>
            <a:ext cx="2776538"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7" descr="McConnellTrib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76200"/>
            <a:ext cx="2813050" cy="382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8" descr="cavemanL1304_468x341"/>
          <p:cNvPicPr>
            <a:picLocks noGrp="1" noChangeAspect="1" noChangeArrowheads="1"/>
          </p:cNvPicPr>
          <p:nvPr>
            <p:ph type="title"/>
          </p:nvPr>
        </p:nvPicPr>
        <p:blipFill>
          <a:blip r:embed="rId4">
            <a:extLst>
              <a:ext uri="{28A0092B-C50C-407E-A947-70E740481C1C}">
                <a14:useLocalDpi xmlns:a14="http://schemas.microsoft.com/office/drawing/2010/main" val="0"/>
              </a:ext>
            </a:extLst>
          </a:blip>
          <a:srcRect/>
          <a:stretch>
            <a:fillRect/>
          </a:stretch>
        </p:blipFill>
        <p:spPr>
          <a:xfrm>
            <a:off x="2057400" y="15731"/>
            <a:ext cx="3581400" cy="26098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342" name="AutoShape 10"/>
          <p:cNvSpPr>
            <a:spLocks noChangeArrowheads="1"/>
          </p:cNvSpPr>
          <p:nvPr/>
        </p:nvSpPr>
        <p:spPr bwMode="auto">
          <a:xfrm rot="10800000">
            <a:off x="223982" y="870672"/>
            <a:ext cx="1752600" cy="17526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343" name="AutoShape 12"/>
          <p:cNvSpPr>
            <a:spLocks noChangeArrowheads="1"/>
          </p:cNvSpPr>
          <p:nvPr/>
        </p:nvSpPr>
        <p:spPr bwMode="auto">
          <a:xfrm>
            <a:off x="3200400" y="4876800"/>
            <a:ext cx="1333500" cy="990600"/>
          </a:xfrm>
          <a:prstGeom prst="rightArrow">
            <a:avLst>
              <a:gd name="adj1" fmla="val 50000"/>
              <a:gd name="adj2" fmla="val 67308"/>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199" y="4198216"/>
            <a:ext cx="4429001" cy="2583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AutoShape 12"/>
          <p:cNvSpPr>
            <a:spLocks noChangeArrowheads="1"/>
          </p:cNvSpPr>
          <p:nvPr/>
        </p:nvSpPr>
        <p:spPr bwMode="auto">
          <a:xfrm rot="16200000">
            <a:off x="7324725" y="3571875"/>
            <a:ext cx="666749" cy="990600"/>
          </a:xfrm>
          <a:prstGeom prst="rightArrow">
            <a:avLst>
              <a:gd name="adj1" fmla="val 50000"/>
              <a:gd name="adj2" fmla="val 67308"/>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 name="SMARTInkShape-75"/>
          <p:cNvSpPr/>
          <p:nvPr/>
        </p:nvSpPr>
        <p:spPr>
          <a:xfrm>
            <a:off x="4059651" y="47310"/>
            <a:ext cx="1253385" cy="1607997"/>
          </a:xfrm>
          <a:custGeom>
            <a:avLst/>
            <a:gdLst/>
            <a:ahLst/>
            <a:cxnLst/>
            <a:rect l="0" t="0" r="0" b="0"/>
            <a:pathLst>
              <a:path w="1253385" h="1607997">
                <a:moveTo>
                  <a:pt x="848105" y="81278"/>
                </a:moveTo>
                <a:lnTo>
                  <a:pt x="820903" y="47594"/>
                </a:lnTo>
                <a:lnTo>
                  <a:pt x="794843" y="25235"/>
                </a:lnTo>
                <a:lnTo>
                  <a:pt x="759356" y="9089"/>
                </a:lnTo>
                <a:lnTo>
                  <a:pt x="723649" y="798"/>
                </a:lnTo>
                <a:lnTo>
                  <a:pt x="698864" y="0"/>
                </a:lnTo>
                <a:lnTo>
                  <a:pt x="673826" y="2292"/>
                </a:lnTo>
                <a:lnTo>
                  <a:pt x="646823" y="5956"/>
                </a:lnTo>
                <a:lnTo>
                  <a:pt x="618946" y="10231"/>
                </a:lnTo>
                <a:lnTo>
                  <a:pt x="589888" y="16364"/>
                </a:lnTo>
                <a:lnTo>
                  <a:pt x="558452" y="27027"/>
                </a:lnTo>
                <a:lnTo>
                  <a:pt x="525960" y="41820"/>
                </a:lnTo>
                <a:lnTo>
                  <a:pt x="492998" y="59772"/>
                </a:lnTo>
                <a:lnTo>
                  <a:pt x="459828" y="80980"/>
                </a:lnTo>
                <a:lnTo>
                  <a:pt x="426565" y="105752"/>
                </a:lnTo>
                <a:lnTo>
                  <a:pt x="393260" y="134224"/>
                </a:lnTo>
                <a:lnTo>
                  <a:pt x="359937" y="168045"/>
                </a:lnTo>
                <a:lnTo>
                  <a:pt x="343272" y="185953"/>
                </a:lnTo>
                <a:lnTo>
                  <a:pt x="326606" y="204243"/>
                </a:lnTo>
                <a:lnTo>
                  <a:pt x="309939" y="222786"/>
                </a:lnTo>
                <a:lnTo>
                  <a:pt x="293272" y="242291"/>
                </a:lnTo>
                <a:lnTo>
                  <a:pt x="276604" y="262439"/>
                </a:lnTo>
                <a:lnTo>
                  <a:pt x="259935" y="283014"/>
                </a:lnTo>
                <a:lnTo>
                  <a:pt x="244061" y="304669"/>
                </a:lnTo>
                <a:lnTo>
                  <a:pt x="228715" y="327042"/>
                </a:lnTo>
                <a:lnTo>
                  <a:pt x="213722" y="349896"/>
                </a:lnTo>
                <a:lnTo>
                  <a:pt x="198965" y="373863"/>
                </a:lnTo>
                <a:lnTo>
                  <a:pt x="184364" y="398572"/>
                </a:lnTo>
                <a:lnTo>
                  <a:pt x="169867" y="423776"/>
                </a:lnTo>
                <a:lnTo>
                  <a:pt x="156234" y="449310"/>
                </a:lnTo>
                <a:lnTo>
                  <a:pt x="143177" y="475064"/>
                </a:lnTo>
                <a:lnTo>
                  <a:pt x="130503" y="500964"/>
                </a:lnTo>
                <a:lnTo>
                  <a:pt x="118085" y="527756"/>
                </a:lnTo>
                <a:lnTo>
                  <a:pt x="105837" y="555142"/>
                </a:lnTo>
                <a:lnTo>
                  <a:pt x="93704" y="582925"/>
                </a:lnTo>
                <a:lnTo>
                  <a:pt x="82440" y="611765"/>
                </a:lnTo>
                <a:lnTo>
                  <a:pt x="71755" y="641311"/>
                </a:lnTo>
                <a:lnTo>
                  <a:pt x="61457" y="671327"/>
                </a:lnTo>
                <a:lnTo>
                  <a:pt x="52211" y="700863"/>
                </a:lnTo>
                <a:lnTo>
                  <a:pt x="43665" y="730078"/>
                </a:lnTo>
                <a:lnTo>
                  <a:pt x="35587" y="759080"/>
                </a:lnTo>
                <a:lnTo>
                  <a:pt x="28614" y="788733"/>
                </a:lnTo>
                <a:lnTo>
                  <a:pt x="22378" y="818821"/>
                </a:lnTo>
                <a:lnTo>
                  <a:pt x="16633" y="849198"/>
                </a:lnTo>
                <a:lnTo>
                  <a:pt x="12009" y="878975"/>
                </a:lnTo>
                <a:lnTo>
                  <a:pt x="8133" y="908351"/>
                </a:lnTo>
                <a:lnTo>
                  <a:pt x="4755" y="937460"/>
                </a:lnTo>
                <a:lnTo>
                  <a:pt x="2503" y="965597"/>
                </a:lnTo>
                <a:lnTo>
                  <a:pt x="1002" y="993086"/>
                </a:lnTo>
                <a:lnTo>
                  <a:pt x="0" y="1020144"/>
                </a:lnTo>
                <a:lnTo>
                  <a:pt x="127" y="1047707"/>
                </a:lnTo>
                <a:lnTo>
                  <a:pt x="1005" y="1075608"/>
                </a:lnTo>
                <a:lnTo>
                  <a:pt x="2384" y="1103733"/>
                </a:lnTo>
                <a:lnTo>
                  <a:pt x="4891" y="1130421"/>
                </a:lnTo>
                <a:lnTo>
                  <a:pt x="8150" y="1156150"/>
                </a:lnTo>
                <a:lnTo>
                  <a:pt x="11911" y="1181240"/>
                </a:lnTo>
                <a:lnTo>
                  <a:pt x="17592" y="1206699"/>
                </a:lnTo>
                <a:lnTo>
                  <a:pt x="24555" y="1232402"/>
                </a:lnTo>
                <a:lnTo>
                  <a:pt x="32372" y="1258269"/>
                </a:lnTo>
                <a:lnTo>
                  <a:pt x="40758" y="1282657"/>
                </a:lnTo>
                <a:lnTo>
                  <a:pt x="49524" y="1306060"/>
                </a:lnTo>
                <a:lnTo>
                  <a:pt x="58543" y="1328805"/>
                </a:lnTo>
                <a:lnTo>
                  <a:pt x="67730" y="1350319"/>
                </a:lnTo>
                <a:lnTo>
                  <a:pt x="77030" y="1371011"/>
                </a:lnTo>
                <a:lnTo>
                  <a:pt x="86405" y="1391156"/>
                </a:lnTo>
                <a:lnTo>
                  <a:pt x="97418" y="1410936"/>
                </a:lnTo>
                <a:lnTo>
                  <a:pt x="109522" y="1430473"/>
                </a:lnTo>
                <a:lnTo>
                  <a:pt x="122354" y="1449847"/>
                </a:lnTo>
                <a:lnTo>
                  <a:pt x="149311" y="1484074"/>
                </a:lnTo>
                <a:lnTo>
                  <a:pt x="178755" y="1514368"/>
                </a:lnTo>
                <a:lnTo>
                  <a:pt x="213008" y="1541061"/>
                </a:lnTo>
                <a:lnTo>
                  <a:pt x="231032" y="1552148"/>
                </a:lnTo>
                <a:lnTo>
                  <a:pt x="249398" y="1561920"/>
                </a:lnTo>
                <a:lnTo>
                  <a:pt x="267992" y="1570816"/>
                </a:lnTo>
                <a:lnTo>
                  <a:pt x="286738" y="1578335"/>
                </a:lnTo>
                <a:lnTo>
                  <a:pt x="305586" y="1584934"/>
                </a:lnTo>
                <a:lnTo>
                  <a:pt x="324501" y="1590922"/>
                </a:lnTo>
                <a:lnTo>
                  <a:pt x="344254" y="1595707"/>
                </a:lnTo>
                <a:lnTo>
                  <a:pt x="364567" y="1599691"/>
                </a:lnTo>
                <a:lnTo>
                  <a:pt x="385253" y="1603141"/>
                </a:lnTo>
                <a:lnTo>
                  <a:pt x="406187" y="1605440"/>
                </a:lnTo>
                <a:lnTo>
                  <a:pt x="427287" y="1606974"/>
                </a:lnTo>
                <a:lnTo>
                  <a:pt x="448497" y="1607996"/>
                </a:lnTo>
                <a:lnTo>
                  <a:pt x="469781" y="1607090"/>
                </a:lnTo>
                <a:lnTo>
                  <a:pt x="491114" y="1604898"/>
                </a:lnTo>
                <a:lnTo>
                  <a:pt x="512480" y="1601849"/>
                </a:lnTo>
                <a:lnTo>
                  <a:pt x="533867" y="1598230"/>
                </a:lnTo>
                <a:lnTo>
                  <a:pt x="555270" y="1594229"/>
                </a:lnTo>
                <a:lnTo>
                  <a:pt x="576682" y="1589974"/>
                </a:lnTo>
                <a:lnTo>
                  <a:pt x="598100" y="1583169"/>
                </a:lnTo>
                <a:lnTo>
                  <a:pt x="619522" y="1574664"/>
                </a:lnTo>
                <a:lnTo>
                  <a:pt x="640948" y="1565025"/>
                </a:lnTo>
                <a:lnTo>
                  <a:pt x="662376" y="1553836"/>
                </a:lnTo>
                <a:lnTo>
                  <a:pt x="683804" y="1541614"/>
                </a:lnTo>
                <a:lnTo>
                  <a:pt x="705234" y="1528704"/>
                </a:lnTo>
                <a:lnTo>
                  <a:pt x="725870" y="1514541"/>
                </a:lnTo>
                <a:lnTo>
                  <a:pt x="745978" y="1499543"/>
                </a:lnTo>
                <a:lnTo>
                  <a:pt x="765733" y="1483988"/>
                </a:lnTo>
                <a:lnTo>
                  <a:pt x="785252" y="1467268"/>
                </a:lnTo>
                <a:lnTo>
                  <a:pt x="804616" y="1449771"/>
                </a:lnTo>
                <a:lnTo>
                  <a:pt x="823875" y="1431756"/>
                </a:lnTo>
                <a:lnTo>
                  <a:pt x="842271" y="1412603"/>
                </a:lnTo>
                <a:lnTo>
                  <a:pt x="860091" y="1392690"/>
                </a:lnTo>
                <a:lnTo>
                  <a:pt x="877527" y="1372271"/>
                </a:lnTo>
                <a:lnTo>
                  <a:pt x="895501" y="1350721"/>
                </a:lnTo>
                <a:lnTo>
                  <a:pt x="913833" y="1328417"/>
                </a:lnTo>
                <a:lnTo>
                  <a:pt x="932406" y="1305610"/>
                </a:lnTo>
                <a:lnTo>
                  <a:pt x="950342" y="1282468"/>
                </a:lnTo>
                <a:lnTo>
                  <a:pt x="967857" y="1259102"/>
                </a:lnTo>
                <a:lnTo>
                  <a:pt x="985090" y="1235588"/>
                </a:lnTo>
                <a:lnTo>
                  <a:pt x="1002135" y="1210386"/>
                </a:lnTo>
                <a:lnTo>
                  <a:pt x="1019054" y="1184061"/>
                </a:lnTo>
                <a:lnTo>
                  <a:pt x="1035890" y="1156985"/>
                </a:lnTo>
                <a:lnTo>
                  <a:pt x="1052670" y="1129410"/>
                </a:lnTo>
                <a:lnTo>
                  <a:pt x="1069413" y="1101501"/>
                </a:lnTo>
                <a:lnTo>
                  <a:pt x="1086131" y="1073370"/>
                </a:lnTo>
                <a:lnTo>
                  <a:pt x="1101246" y="1045091"/>
                </a:lnTo>
                <a:lnTo>
                  <a:pt x="1115290" y="1016714"/>
                </a:lnTo>
                <a:lnTo>
                  <a:pt x="1128622" y="988270"/>
                </a:lnTo>
                <a:lnTo>
                  <a:pt x="1141479" y="959783"/>
                </a:lnTo>
                <a:lnTo>
                  <a:pt x="1154019" y="931267"/>
                </a:lnTo>
                <a:lnTo>
                  <a:pt x="1166348" y="902731"/>
                </a:lnTo>
                <a:lnTo>
                  <a:pt x="1177742" y="873388"/>
                </a:lnTo>
                <a:lnTo>
                  <a:pt x="1188513" y="843507"/>
                </a:lnTo>
                <a:lnTo>
                  <a:pt x="1198869" y="813268"/>
                </a:lnTo>
                <a:lnTo>
                  <a:pt x="1207360" y="782790"/>
                </a:lnTo>
                <a:lnTo>
                  <a:pt x="1214608" y="752153"/>
                </a:lnTo>
                <a:lnTo>
                  <a:pt x="1221028" y="721409"/>
                </a:lnTo>
                <a:lnTo>
                  <a:pt x="1226895" y="691388"/>
                </a:lnTo>
                <a:lnTo>
                  <a:pt x="1232395" y="661849"/>
                </a:lnTo>
                <a:lnTo>
                  <a:pt x="1237648" y="632631"/>
                </a:lnTo>
                <a:lnTo>
                  <a:pt x="1241944" y="603628"/>
                </a:lnTo>
                <a:lnTo>
                  <a:pt x="1245602" y="574767"/>
                </a:lnTo>
                <a:lnTo>
                  <a:pt x="1248834" y="546002"/>
                </a:lnTo>
                <a:lnTo>
                  <a:pt x="1250989" y="518094"/>
                </a:lnTo>
                <a:lnTo>
                  <a:pt x="1252426" y="490757"/>
                </a:lnTo>
                <a:lnTo>
                  <a:pt x="1253384" y="463801"/>
                </a:lnTo>
                <a:lnTo>
                  <a:pt x="1252435" y="437100"/>
                </a:lnTo>
                <a:lnTo>
                  <a:pt x="1250214" y="410567"/>
                </a:lnTo>
                <a:lnTo>
                  <a:pt x="1247147" y="384148"/>
                </a:lnTo>
                <a:lnTo>
                  <a:pt x="1241927" y="358597"/>
                </a:lnTo>
                <a:lnTo>
                  <a:pt x="1235272" y="333626"/>
                </a:lnTo>
                <a:lnTo>
                  <a:pt x="1227660" y="309041"/>
                </a:lnTo>
                <a:lnTo>
                  <a:pt x="1218617" y="284714"/>
                </a:lnTo>
                <a:lnTo>
                  <a:pt x="1208619" y="260558"/>
                </a:lnTo>
                <a:lnTo>
                  <a:pt x="1197985" y="236516"/>
                </a:lnTo>
                <a:lnTo>
                  <a:pt x="1184546" y="214139"/>
                </a:lnTo>
                <a:lnTo>
                  <a:pt x="1169237" y="192871"/>
                </a:lnTo>
                <a:lnTo>
                  <a:pt x="1152680" y="172342"/>
                </a:lnTo>
                <a:lnTo>
                  <a:pt x="1135293" y="153099"/>
                </a:lnTo>
                <a:lnTo>
                  <a:pt x="1117351" y="134715"/>
                </a:lnTo>
                <a:lnTo>
                  <a:pt x="1099040" y="116903"/>
                </a:lnTo>
                <a:lnTo>
                  <a:pt x="1078101" y="100265"/>
                </a:lnTo>
                <a:lnTo>
                  <a:pt x="1055410" y="84411"/>
                </a:lnTo>
                <a:lnTo>
                  <a:pt x="1031553" y="69079"/>
                </a:lnTo>
                <a:lnTo>
                  <a:pt x="1005329" y="56476"/>
                </a:lnTo>
                <a:lnTo>
                  <a:pt x="977527" y="45693"/>
                </a:lnTo>
                <a:lnTo>
                  <a:pt x="948674" y="36124"/>
                </a:lnTo>
                <a:lnTo>
                  <a:pt x="918326" y="28950"/>
                </a:lnTo>
                <a:lnTo>
                  <a:pt x="886981" y="23374"/>
                </a:lnTo>
                <a:lnTo>
                  <a:pt x="854973" y="18862"/>
                </a:lnTo>
                <a:lnTo>
                  <a:pt x="820140" y="17442"/>
                </a:lnTo>
                <a:lnTo>
                  <a:pt x="783424" y="18083"/>
                </a:lnTo>
                <a:lnTo>
                  <a:pt x="745453" y="20098"/>
                </a:lnTo>
                <a:lnTo>
                  <a:pt x="709821" y="23822"/>
                </a:lnTo>
                <a:lnTo>
                  <a:pt x="675747" y="28687"/>
                </a:lnTo>
                <a:lnTo>
                  <a:pt x="642712" y="34311"/>
                </a:lnTo>
                <a:lnTo>
                  <a:pt x="613545" y="39648"/>
                </a:lnTo>
                <a:lnTo>
                  <a:pt x="586957" y="44793"/>
                </a:lnTo>
                <a:lnTo>
                  <a:pt x="562087" y="49811"/>
                </a:lnTo>
                <a:lnTo>
                  <a:pt x="512349" y="59846"/>
                </a:lnTo>
              </a:path>
            </a:pathLst>
          </a:cu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0661407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type="body" idx="1"/>
          </p:nvPr>
        </p:nvSpPr>
        <p:spPr>
          <a:xfrm>
            <a:off x="2819400" y="2971800"/>
            <a:ext cx="3200400" cy="3154363"/>
          </a:xfrm>
        </p:spPr>
        <p:txBody>
          <a:bodyPr/>
          <a:lstStyle/>
          <a:p>
            <a:pPr algn="ctr" eaLnBrk="1" hangingPunct="1">
              <a:buFontTx/>
              <a:buNone/>
            </a:pPr>
            <a:r>
              <a:rPr lang="en-US" sz="3600" b="1" dirty="0" smtClean="0">
                <a:latin typeface="Palatino Linotype" pitchFamily="18" charset="0"/>
              </a:rPr>
              <a:t>Evolutionary </a:t>
            </a:r>
          </a:p>
          <a:p>
            <a:pPr algn="ctr" eaLnBrk="1" hangingPunct="1">
              <a:buFontTx/>
              <a:buNone/>
            </a:pPr>
            <a:r>
              <a:rPr lang="en-US" sz="3600" b="1" dirty="0" smtClean="0">
                <a:latin typeface="Palatino Linotype" pitchFamily="18" charset="0"/>
              </a:rPr>
              <a:t>Theory</a:t>
            </a:r>
          </a:p>
          <a:p>
            <a:pPr eaLnBrk="1" hangingPunct="1">
              <a:buFontTx/>
              <a:buNone/>
            </a:pPr>
            <a:endParaRPr lang="en-US" sz="3600" b="1" dirty="0" smtClean="0">
              <a:latin typeface="Palatino Linotype" pitchFamily="18" charset="0"/>
            </a:endParaRPr>
          </a:p>
        </p:txBody>
      </p:sp>
      <p:pic>
        <p:nvPicPr>
          <p:cNvPr id="14340" name="Picture 7" descr="McConnellTrib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774" y="2819400"/>
            <a:ext cx="2813050" cy="382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8" descr="cavemanL1304_468x341"/>
          <p:cNvPicPr>
            <a:picLocks noGrp="1" noChangeAspect="1" noChangeArrowheads="1"/>
          </p:cNvPicPr>
          <p:nvPr>
            <p:ph type="title"/>
          </p:nvPr>
        </p:nvPicPr>
        <p:blipFill>
          <a:blip r:embed="rId3">
            <a:extLst>
              <a:ext uri="{28A0092B-C50C-407E-A947-70E740481C1C}">
                <a14:useLocalDpi xmlns:a14="http://schemas.microsoft.com/office/drawing/2010/main" val="0"/>
              </a:ext>
            </a:extLst>
          </a:blip>
          <a:srcRect/>
          <a:stretch>
            <a:fillRect/>
          </a:stretch>
        </p:blipFill>
        <p:spPr>
          <a:xfrm>
            <a:off x="1905000" y="46760"/>
            <a:ext cx="3581400" cy="26098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342" name="AutoShape 10"/>
          <p:cNvSpPr>
            <a:spLocks noChangeArrowheads="1"/>
          </p:cNvSpPr>
          <p:nvPr/>
        </p:nvSpPr>
        <p:spPr bwMode="auto">
          <a:xfrm rot="10800000">
            <a:off x="231774" y="822036"/>
            <a:ext cx="1752600" cy="17526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17694720 60000 65536"/>
              <a:gd name="T13" fmla="*/ 11796480 60000 65536"/>
              <a:gd name="T14" fmla="*/ 11796480 60000 65536"/>
              <a:gd name="T15" fmla="*/ 5898240 60000 65536"/>
              <a:gd name="T16" fmla="*/ 0 60000 65536"/>
              <a:gd name="T17" fmla="*/ 0 60000 65536"/>
              <a:gd name="T18" fmla="*/ 0 w 21600"/>
              <a:gd name="T19" fmla="*/ 14400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lnTo>
                  <a:pt x="15429" y="0"/>
                </a:lnTo>
                <a:close/>
              </a:path>
            </a:pathLst>
          </a:cu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 name="TextBox 1"/>
          <p:cNvSpPr txBox="1"/>
          <p:nvPr/>
        </p:nvSpPr>
        <p:spPr>
          <a:xfrm>
            <a:off x="5638800" y="152400"/>
            <a:ext cx="3429000" cy="6801862"/>
          </a:xfrm>
          <a:prstGeom prst="rect">
            <a:avLst/>
          </a:prstGeom>
          <a:noFill/>
        </p:spPr>
        <p:txBody>
          <a:bodyPr wrap="square" rtlCol="0">
            <a:spAutoFit/>
          </a:bodyPr>
          <a:lstStyle/>
          <a:p>
            <a:r>
              <a:rPr lang="en-US" sz="2400" b="1" dirty="0" smtClean="0">
                <a:solidFill>
                  <a:srgbClr val="FF0000"/>
                </a:solidFill>
              </a:rPr>
              <a:t>State developed NATURALLY out of the early family</a:t>
            </a:r>
          </a:p>
          <a:p>
            <a:endParaRPr lang="en-US" sz="2000" b="1" dirty="0"/>
          </a:p>
          <a:p>
            <a:r>
              <a:rPr lang="en-US" sz="2000" b="1" dirty="0" smtClean="0"/>
              <a:t>Primitive family (one person was the head  - “government”) </a:t>
            </a:r>
          </a:p>
          <a:p>
            <a:endParaRPr lang="en-US" sz="2000" b="1" dirty="0"/>
          </a:p>
          <a:p>
            <a:r>
              <a:rPr lang="en-US" sz="2000" b="1" dirty="0" smtClean="0"/>
              <a:t>Over years, the primitive family became a network of related families [a clan]</a:t>
            </a:r>
          </a:p>
          <a:p>
            <a:endParaRPr lang="en-US" sz="2000" b="1" dirty="0"/>
          </a:p>
          <a:p>
            <a:r>
              <a:rPr lang="en-US" sz="2000" b="1" dirty="0" smtClean="0"/>
              <a:t>The 8 – 20 clans to a tribe</a:t>
            </a:r>
          </a:p>
          <a:p>
            <a:endParaRPr lang="en-US" sz="2000" b="1" dirty="0"/>
          </a:p>
          <a:p>
            <a:endParaRPr lang="en-US" sz="2400" b="1" dirty="0" smtClean="0"/>
          </a:p>
          <a:p>
            <a:r>
              <a:rPr lang="en-US" sz="2800" b="1" dirty="0" smtClean="0"/>
              <a:t>Tribe first turned to agriculture and gave up its nomadic ways (tied to the land)…state</a:t>
            </a:r>
            <a:endParaRPr lang="en-US" sz="2800" b="1" dirty="0"/>
          </a:p>
        </p:txBody>
      </p:sp>
    </p:spTree>
    <p:extLst>
      <p:ext uri="{BB962C8B-B14F-4D97-AF65-F5344CB8AC3E}">
        <p14:creationId xmlns:p14="http://schemas.microsoft.com/office/powerpoint/2010/main" val="4892689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057400" y="5029200"/>
            <a:ext cx="8229600" cy="1143000"/>
          </a:xfrm>
        </p:spPr>
        <p:txBody>
          <a:bodyPr>
            <a:normAutofit fontScale="90000"/>
          </a:bodyPr>
          <a:lstStyle/>
          <a:p>
            <a:pPr eaLnBrk="1" hangingPunct="1"/>
            <a:r>
              <a:rPr lang="en-US" sz="4800" b="1" dirty="0" smtClean="0">
                <a:latin typeface="Palatino Linotype" pitchFamily="18" charset="0"/>
              </a:rPr>
              <a:t>Divine </a:t>
            </a:r>
            <a:br>
              <a:rPr lang="en-US" sz="4800" b="1" dirty="0" smtClean="0">
                <a:latin typeface="Palatino Linotype" pitchFamily="18" charset="0"/>
              </a:rPr>
            </a:br>
            <a:r>
              <a:rPr lang="en-US" sz="4800" b="1" dirty="0" smtClean="0">
                <a:latin typeface="Palatino Linotype" pitchFamily="18" charset="0"/>
              </a:rPr>
              <a:t>Right </a:t>
            </a:r>
            <a:br>
              <a:rPr lang="en-US" sz="4800" b="1" dirty="0" smtClean="0">
                <a:latin typeface="Palatino Linotype" pitchFamily="18" charset="0"/>
              </a:rPr>
            </a:br>
            <a:r>
              <a:rPr lang="en-US" sz="4800" b="1" dirty="0" smtClean="0">
                <a:latin typeface="Palatino Linotype" pitchFamily="18" charset="0"/>
              </a:rPr>
              <a:t>Theory</a:t>
            </a:r>
          </a:p>
        </p:txBody>
      </p:sp>
      <p:pic>
        <p:nvPicPr>
          <p:cNvPr id="15363" name="Picture 5" descr="413px-George_III_in_Coronation_Rob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5658" y="916757"/>
            <a:ext cx="3629025" cy="527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7" descr="Pre-Colombian Sculptures - Head of Maya King Pac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52400"/>
            <a:ext cx="321945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9" descr="akhenaten_relie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8708" y="124512"/>
            <a:ext cx="2266950" cy="291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7583" y="3039162"/>
            <a:ext cx="2489200" cy="373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02705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447800" y="5410200"/>
            <a:ext cx="8229600" cy="1143000"/>
          </a:xfrm>
        </p:spPr>
        <p:txBody>
          <a:bodyPr>
            <a:normAutofit fontScale="90000"/>
          </a:bodyPr>
          <a:lstStyle/>
          <a:p>
            <a:pPr eaLnBrk="1" hangingPunct="1"/>
            <a:r>
              <a:rPr lang="en-US" sz="4800" b="1" smtClean="0">
                <a:latin typeface="Palatino Linotype" pitchFamily="18" charset="0"/>
              </a:rPr>
              <a:t>Divine Right </a:t>
            </a:r>
            <a:br>
              <a:rPr lang="en-US" sz="4800" b="1" smtClean="0">
                <a:latin typeface="Palatino Linotype" pitchFamily="18" charset="0"/>
              </a:rPr>
            </a:br>
            <a:r>
              <a:rPr lang="en-US" sz="4800" b="1" smtClean="0">
                <a:latin typeface="Palatino Linotype" pitchFamily="18" charset="0"/>
              </a:rPr>
              <a:t>Theory</a:t>
            </a:r>
          </a:p>
        </p:txBody>
      </p:sp>
      <p:pic>
        <p:nvPicPr>
          <p:cNvPr id="15363" name="Picture 5" descr="413px-George_III_in_Coronation_Rob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533400"/>
            <a:ext cx="2554729"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7" descr="Pre-Colombian Sculptures - Head of Maya King Pac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76200"/>
            <a:ext cx="1720741"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9" descr="akhenaten_relie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828" y="2628900"/>
            <a:ext cx="1674283"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105400" y="510619"/>
            <a:ext cx="3352800" cy="7602081"/>
          </a:xfrm>
          <a:prstGeom prst="rect">
            <a:avLst/>
          </a:prstGeom>
          <a:noFill/>
        </p:spPr>
        <p:txBody>
          <a:bodyPr wrap="square" rtlCol="0">
            <a:spAutoFit/>
          </a:bodyPr>
          <a:lstStyle/>
          <a:p>
            <a:r>
              <a:rPr lang="en-US" sz="2000" b="1" dirty="0" smtClean="0"/>
              <a:t>From 15</a:t>
            </a:r>
            <a:r>
              <a:rPr lang="en-US" sz="2000" b="1" baseline="30000" dirty="0" smtClean="0"/>
              <a:t>th</a:t>
            </a:r>
            <a:r>
              <a:rPr lang="en-US" sz="2000" b="1" dirty="0" smtClean="0"/>
              <a:t> – 18</a:t>
            </a:r>
            <a:r>
              <a:rPr lang="en-US" sz="2000" b="1" baseline="30000" dirty="0" smtClean="0"/>
              <a:t>th</a:t>
            </a:r>
            <a:r>
              <a:rPr lang="en-US" sz="2000" b="1" dirty="0" smtClean="0"/>
              <a:t> century, this was widely accepted in much of Western World</a:t>
            </a:r>
          </a:p>
          <a:p>
            <a:endParaRPr lang="en-US" sz="2000" b="1" dirty="0"/>
          </a:p>
          <a:p>
            <a:r>
              <a:rPr lang="en-US" sz="2000" b="1" dirty="0" smtClean="0">
                <a:solidFill>
                  <a:srgbClr val="FF0000"/>
                </a:solidFill>
              </a:rPr>
              <a:t>God or a god/gods created the state and God/god(s) had given those of royal birth a “</a:t>
            </a:r>
            <a:r>
              <a:rPr lang="en-US" sz="2800" b="1" u="sng" dirty="0" smtClean="0">
                <a:solidFill>
                  <a:srgbClr val="FF0000"/>
                </a:solidFill>
              </a:rPr>
              <a:t>divine right</a:t>
            </a:r>
            <a:r>
              <a:rPr lang="en-US" sz="2000" b="1" dirty="0" smtClean="0">
                <a:solidFill>
                  <a:srgbClr val="FF0000"/>
                </a:solidFill>
              </a:rPr>
              <a:t>” to rule</a:t>
            </a:r>
          </a:p>
          <a:p>
            <a:endParaRPr lang="en-US" sz="2000" b="1" dirty="0"/>
          </a:p>
          <a:p>
            <a:r>
              <a:rPr lang="en-US" sz="2400" b="1" dirty="0" smtClean="0"/>
              <a:t>The people were bound to obey their ruler as they would their God/god(s)</a:t>
            </a:r>
          </a:p>
          <a:p>
            <a:endParaRPr lang="en-US" sz="2000" b="1" dirty="0"/>
          </a:p>
          <a:p>
            <a:r>
              <a:rPr lang="en-US" sz="2800" b="1" dirty="0" smtClean="0"/>
              <a:t>Opposition to “the divine right of kings” was both treason and mortal sin</a:t>
            </a:r>
            <a:endParaRPr lang="en-US" dirty="0" smtClean="0"/>
          </a:p>
          <a:p>
            <a:endParaRPr lang="en-US" dirty="0"/>
          </a:p>
          <a:p>
            <a:endParaRPr lang="en-US" dirty="0" smtClean="0"/>
          </a:p>
          <a:p>
            <a:endParaRPr lang="en-US" dirty="0"/>
          </a:p>
        </p:txBody>
      </p:sp>
    </p:spTree>
    <p:extLst>
      <p:ext uri="{BB962C8B-B14F-4D97-AF65-F5344CB8AC3E}">
        <p14:creationId xmlns:p14="http://schemas.microsoft.com/office/powerpoint/2010/main" val="37711212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0" y="1066800"/>
            <a:ext cx="8839200" cy="4495800"/>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Georgia" pitchFamily="18" charset="0"/>
              </a:defRPr>
            </a:lvl2pPr>
            <a:lvl3pPr algn="ctr" rtl="0" eaLnBrk="0" fontAlgn="base" hangingPunct="0">
              <a:spcBef>
                <a:spcPct val="0"/>
              </a:spcBef>
              <a:spcAft>
                <a:spcPct val="0"/>
              </a:spcAft>
              <a:defRPr sz="4400">
                <a:solidFill>
                  <a:schemeClr val="tx1"/>
                </a:solidFill>
                <a:latin typeface="Georgia" pitchFamily="18" charset="0"/>
              </a:defRPr>
            </a:lvl3pPr>
            <a:lvl4pPr algn="ctr" rtl="0" eaLnBrk="0" fontAlgn="base" hangingPunct="0">
              <a:spcBef>
                <a:spcPct val="0"/>
              </a:spcBef>
              <a:spcAft>
                <a:spcPct val="0"/>
              </a:spcAft>
              <a:defRPr sz="4400">
                <a:solidFill>
                  <a:schemeClr val="tx1"/>
                </a:solidFill>
                <a:latin typeface="Georgia" pitchFamily="18" charset="0"/>
              </a:defRPr>
            </a:lvl4pPr>
            <a:lvl5pPr algn="ctr" rtl="0" eaLnBrk="0" fontAlgn="base" hangingPunct="0">
              <a:spcBef>
                <a:spcPct val="0"/>
              </a:spcBef>
              <a:spcAft>
                <a:spcPct val="0"/>
              </a:spcAft>
              <a:defRPr sz="4400">
                <a:solidFill>
                  <a:schemeClr val="tx1"/>
                </a:solidFill>
                <a:latin typeface="Georgia" pitchFamily="18" charset="0"/>
              </a:defRPr>
            </a:lvl5pPr>
            <a:lvl6pPr marL="457200" algn="ctr" rtl="0" fontAlgn="base">
              <a:spcBef>
                <a:spcPct val="0"/>
              </a:spcBef>
              <a:spcAft>
                <a:spcPct val="0"/>
              </a:spcAft>
              <a:defRPr sz="4400">
                <a:solidFill>
                  <a:schemeClr val="tx1"/>
                </a:solidFill>
                <a:latin typeface="Georgia" pitchFamily="18" charset="0"/>
              </a:defRPr>
            </a:lvl6pPr>
            <a:lvl7pPr marL="914400" algn="ctr" rtl="0" fontAlgn="base">
              <a:spcBef>
                <a:spcPct val="0"/>
              </a:spcBef>
              <a:spcAft>
                <a:spcPct val="0"/>
              </a:spcAft>
              <a:defRPr sz="4400">
                <a:solidFill>
                  <a:schemeClr val="tx1"/>
                </a:solidFill>
                <a:latin typeface="Georgia" pitchFamily="18" charset="0"/>
              </a:defRPr>
            </a:lvl7pPr>
            <a:lvl8pPr marL="1371600" algn="ctr" rtl="0" fontAlgn="base">
              <a:spcBef>
                <a:spcPct val="0"/>
              </a:spcBef>
              <a:spcAft>
                <a:spcPct val="0"/>
              </a:spcAft>
              <a:defRPr sz="4400">
                <a:solidFill>
                  <a:schemeClr val="tx1"/>
                </a:solidFill>
                <a:latin typeface="Georgia" pitchFamily="18" charset="0"/>
              </a:defRPr>
            </a:lvl8pPr>
            <a:lvl9pPr marL="1828800" algn="ctr" rtl="0" fontAlgn="base">
              <a:spcBef>
                <a:spcPct val="0"/>
              </a:spcBef>
              <a:spcAft>
                <a:spcPct val="0"/>
              </a:spcAft>
              <a:defRPr sz="4400">
                <a:solidFill>
                  <a:schemeClr val="tx1"/>
                </a:solidFill>
                <a:latin typeface="Georgia" pitchFamily="18" charset="0"/>
              </a:defRPr>
            </a:lvl9pPr>
          </a:lstStyle>
          <a:p>
            <a:pPr algn="r" eaLnBrk="1" fontAlgn="auto" hangingPunct="1">
              <a:spcAft>
                <a:spcPts val="0"/>
              </a:spcAft>
              <a:defRPr/>
            </a:pPr>
            <a:r>
              <a:rPr lang="en-US" sz="8800" b="1" dirty="0" smtClean="0">
                <a:solidFill>
                  <a:srgbClr val="E8AF20"/>
                </a:solidFill>
                <a:effectLst>
                  <a:outerShdw blurRad="38100" dist="38100" dir="2700000" algn="tl">
                    <a:srgbClr val="000000">
                      <a:alpha val="43137"/>
                    </a:srgbClr>
                  </a:outerShdw>
                </a:effectLst>
                <a:latin typeface="Segoe Print" pitchFamily="2" charset="0"/>
              </a:rPr>
              <a:t>Features </a:t>
            </a:r>
          </a:p>
          <a:p>
            <a:pPr algn="r" eaLnBrk="1" fontAlgn="auto" hangingPunct="1">
              <a:spcAft>
                <a:spcPts val="0"/>
              </a:spcAft>
              <a:defRPr/>
            </a:pPr>
            <a:r>
              <a:rPr lang="en-US" sz="6000" b="1" dirty="0" smtClean="0">
                <a:solidFill>
                  <a:srgbClr val="E8AF20"/>
                </a:solidFill>
                <a:effectLst>
                  <a:outerShdw blurRad="38100" dist="38100" dir="2700000" algn="tl">
                    <a:srgbClr val="000000">
                      <a:alpha val="43137"/>
                    </a:srgbClr>
                  </a:outerShdw>
                </a:effectLst>
                <a:latin typeface="Segoe Print" pitchFamily="2" charset="0"/>
              </a:rPr>
              <a:t>of a</a:t>
            </a:r>
            <a:r>
              <a:rPr lang="en-US" sz="8800" b="1" dirty="0" smtClean="0">
                <a:solidFill>
                  <a:srgbClr val="E8AF20"/>
                </a:solidFill>
                <a:effectLst>
                  <a:outerShdw blurRad="38100" dist="38100" dir="2700000" algn="tl">
                    <a:srgbClr val="000000">
                      <a:alpha val="43137"/>
                    </a:srgbClr>
                  </a:outerShdw>
                </a:effectLst>
                <a:latin typeface="Segoe Print" pitchFamily="2" charset="0"/>
              </a:rPr>
              <a:t> </a:t>
            </a:r>
          </a:p>
          <a:p>
            <a:pPr algn="r" eaLnBrk="1" fontAlgn="auto" hangingPunct="1">
              <a:spcAft>
                <a:spcPts val="0"/>
              </a:spcAft>
              <a:defRPr/>
            </a:pPr>
            <a:r>
              <a:rPr lang="en-US" sz="8800" b="1" dirty="0">
                <a:solidFill>
                  <a:srgbClr val="E8AF20"/>
                </a:solidFill>
                <a:effectLst>
                  <a:outerShdw blurRad="38100" dist="38100" dir="2700000" algn="tl">
                    <a:srgbClr val="000000">
                      <a:alpha val="43137"/>
                    </a:srgbClr>
                  </a:outerShdw>
                </a:effectLst>
                <a:latin typeface="Segoe Print" pitchFamily="2" charset="0"/>
              </a:rPr>
              <a:t>s</a:t>
            </a:r>
            <a:r>
              <a:rPr lang="en-US" sz="8800" b="1" dirty="0" smtClean="0">
                <a:solidFill>
                  <a:srgbClr val="E8AF20"/>
                </a:solidFill>
                <a:effectLst>
                  <a:outerShdw blurRad="38100" dist="38100" dir="2700000" algn="tl">
                    <a:srgbClr val="000000">
                      <a:alpha val="43137"/>
                    </a:srgbClr>
                  </a:outerShdw>
                </a:effectLst>
                <a:latin typeface="Segoe Print" pitchFamily="2" charset="0"/>
              </a:rPr>
              <a:t>tate</a:t>
            </a:r>
            <a:endParaRPr lang="en-US" sz="8800" b="1" dirty="0">
              <a:solidFill>
                <a:srgbClr val="E8AF20"/>
              </a:solidFill>
              <a:effectLst>
                <a:outerShdw blurRad="38100" dist="38100" dir="2700000" algn="tl">
                  <a:srgbClr val="000000">
                    <a:alpha val="43137"/>
                  </a:srgbClr>
                </a:outerShdw>
              </a:effectLst>
              <a:latin typeface="Segoe Print" pitchFamily="2" charset="0"/>
            </a:endParaRPr>
          </a:p>
        </p:txBody>
      </p:sp>
      <p:cxnSp>
        <p:nvCxnSpPr>
          <p:cNvPr id="4" name="Straight Connector 3"/>
          <p:cNvCxnSpPr/>
          <p:nvPr/>
        </p:nvCxnSpPr>
        <p:spPr>
          <a:xfrm>
            <a:off x="228600" y="5105400"/>
            <a:ext cx="8458200" cy="0"/>
          </a:xfrm>
          <a:prstGeom prst="line">
            <a:avLst/>
          </a:prstGeom>
          <a:ln>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91482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965</TotalTime>
  <Words>987</Words>
  <Application>Microsoft Office PowerPoint</Application>
  <PresentationFormat>Экран (4:3)</PresentationFormat>
  <Paragraphs>138</Paragraphs>
  <Slides>30</Slides>
  <Notes>0</Notes>
  <HiddenSlides>0</HiddenSlides>
  <MMClips>0</MMClips>
  <ScaleCrop>false</ScaleCrop>
  <HeadingPairs>
    <vt:vector size="6" baseType="variant">
      <vt:variant>
        <vt:lpstr>Использованные шрифты</vt:lpstr>
      </vt:variant>
      <vt:variant>
        <vt:i4>9</vt:i4>
      </vt:variant>
      <vt:variant>
        <vt:lpstr>Тема</vt:lpstr>
      </vt:variant>
      <vt:variant>
        <vt:i4>1</vt:i4>
      </vt:variant>
      <vt:variant>
        <vt:lpstr>Заголовки слайдов</vt:lpstr>
      </vt:variant>
      <vt:variant>
        <vt:i4>30</vt:i4>
      </vt:variant>
    </vt:vector>
  </HeadingPairs>
  <TitlesOfParts>
    <vt:vector size="40" baseType="lpstr">
      <vt:lpstr>Aharoni</vt:lpstr>
      <vt:lpstr>Arial</vt:lpstr>
      <vt:lpstr>Calibri</vt:lpstr>
      <vt:lpstr>Georgia</vt:lpstr>
      <vt:lpstr>Palatino Linotype</vt:lpstr>
      <vt:lpstr>Segoe Print</vt:lpstr>
      <vt:lpstr>Tahoma</vt:lpstr>
      <vt:lpstr>Times New Roman</vt:lpstr>
      <vt:lpstr>Wingdings</vt:lpstr>
      <vt:lpstr>Office Theme</vt:lpstr>
      <vt:lpstr>Презентация PowerPoint</vt:lpstr>
      <vt:lpstr>Social Contract Theory</vt:lpstr>
      <vt:lpstr>Force  Theory</vt:lpstr>
      <vt:lpstr>Force  Theory</vt:lpstr>
      <vt:lpstr>Презентация PowerPoint</vt:lpstr>
      <vt:lpstr>Презентация PowerPoint</vt:lpstr>
      <vt:lpstr>Divine  Right  Theory</vt:lpstr>
      <vt:lpstr>Divine Right  Theory</vt:lpstr>
      <vt:lpstr>Презентация PowerPoint</vt:lpstr>
      <vt:lpstr>Population</vt:lpstr>
      <vt:lpstr>When we are talking about the state…</vt:lpstr>
      <vt:lpstr>The state –Defined by 4 Things</vt:lpstr>
      <vt:lpstr>The state –Defined by 4 Things</vt:lpstr>
      <vt:lpstr>The state –Defined by 4 Things</vt:lpstr>
      <vt:lpstr>The state –Defined by 4 Things</vt:lpstr>
      <vt:lpstr>The state –Defined by 4 Things</vt:lpstr>
      <vt:lpstr>The state –Defined by 4 Things</vt:lpstr>
      <vt:lpstr>The state –Defined by 4 Things</vt:lpstr>
      <vt:lpstr>Civil society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perellahg</dc:creator>
  <cp:lastModifiedBy>Yersaiyn Serikbay</cp:lastModifiedBy>
  <cp:revision>58</cp:revision>
  <dcterms:created xsi:type="dcterms:W3CDTF">2014-09-02T00:40:02Z</dcterms:created>
  <dcterms:modified xsi:type="dcterms:W3CDTF">2017-02-26T19:11:52Z</dcterms:modified>
</cp:coreProperties>
</file>