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68" r:id="rId2"/>
    <p:sldId id="256" r:id="rId3"/>
    <p:sldId id="257" r:id="rId4"/>
    <p:sldId id="259" r:id="rId5"/>
    <p:sldId id="258" r:id="rId6"/>
    <p:sldId id="260" r:id="rId7"/>
    <p:sldId id="261" r:id="rId8"/>
    <p:sldId id="262" r:id="rId9"/>
    <p:sldId id="263" r:id="rId10"/>
    <p:sldId id="264" r:id="rId11"/>
    <p:sldId id="265" r:id="rId12"/>
    <p:sldId id="266" r:id="rId13"/>
    <p:sldId id="267"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6" r:id="rId31"/>
    <p:sldId id="287" r:id="rId32"/>
    <p:sldId id="288" r:id="rId33"/>
    <p:sldId id="289" r:id="rId34"/>
    <p:sldId id="290" r:id="rId35"/>
    <p:sldId id="291" r:id="rId36"/>
    <p:sldId id="292" r:id="rId37"/>
    <p:sldId id="293" r:id="rId38"/>
    <p:sldId id="294" r:id="rId39"/>
    <p:sldId id="295" r:id="rId40"/>
    <p:sldId id="296" r:id="rId41"/>
    <p:sldId id="297" r:id="rId42"/>
    <p:sldId id="298" r:id="rId43"/>
    <p:sldId id="299" r:id="rId44"/>
    <p:sldId id="300" r:id="rId45"/>
    <p:sldId id="301" r:id="rId46"/>
    <p:sldId id="302" r:id="rId4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9" d="100"/>
          <a:sy n="69" d="100"/>
        </p:scale>
        <p:origin x="1416" y="66"/>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71DC3E87-A7FF-419A-A39D-BC0006CC9723}" type="datetimeFigureOut">
              <a:rPr lang="en-US" smtClean="0"/>
              <a:pPr/>
              <a:t>5/15/2019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650D09C-26AE-4546-A656-0F5E23D5373A}"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1DC3E87-A7FF-419A-A39D-BC0006CC9723}" type="datetimeFigureOut">
              <a:rPr lang="en-US" smtClean="0"/>
              <a:pPr/>
              <a:t>5/15/2019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650D09C-26AE-4546-A656-0F5E23D5373A}"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1DC3E87-A7FF-419A-A39D-BC0006CC9723}" type="datetimeFigureOut">
              <a:rPr lang="en-US" smtClean="0"/>
              <a:pPr/>
              <a:t>5/15/2019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650D09C-26AE-4546-A656-0F5E23D5373A}"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1DC3E87-A7FF-419A-A39D-BC0006CC9723}" type="datetimeFigureOut">
              <a:rPr lang="en-US" smtClean="0"/>
              <a:pPr/>
              <a:t>5/15/2019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650D09C-26AE-4546-A656-0F5E23D5373A}"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1DC3E87-A7FF-419A-A39D-BC0006CC9723}" type="datetimeFigureOut">
              <a:rPr lang="en-US" smtClean="0"/>
              <a:pPr/>
              <a:t>5/15/2019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650D09C-26AE-4546-A656-0F5E23D5373A}"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71DC3E87-A7FF-419A-A39D-BC0006CC9723}" type="datetimeFigureOut">
              <a:rPr lang="en-US" smtClean="0"/>
              <a:pPr/>
              <a:t>5/15/2019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650D09C-26AE-4546-A656-0F5E23D5373A}"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71DC3E87-A7FF-419A-A39D-BC0006CC9723}" type="datetimeFigureOut">
              <a:rPr lang="en-US" smtClean="0"/>
              <a:pPr/>
              <a:t>5/15/2019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650D09C-26AE-4546-A656-0F5E23D5373A}"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71DC3E87-A7FF-419A-A39D-BC0006CC9723}" type="datetimeFigureOut">
              <a:rPr lang="en-US" smtClean="0"/>
              <a:pPr/>
              <a:t>5/15/2019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650D09C-26AE-4546-A656-0F5E23D5373A}"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1DC3E87-A7FF-419A-A39D-BC0006CC9723}" type="datetimeFigureOut">
              <a:rPr lang="en-US" smtClean="0"/>
              <a:pPr/>
              <a:t>5/15/2019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650D09C-26AE-4546-A656-0F5E23D5373A}"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1DC3E87-A7FF-419A-A39D-BC0006CC9723}" type="datetimeFigureOut">
              <a:rPr lang="en-US" smtClean="0"/>
              <a:pPr/>
              <a:t>5/15/2019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650D09C-26AE-4546-A656-0F5E23D5373A}"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1DC3E87-A7FF-419A-A39D-BC0006CC9723}" type="datetimeFigureOut">
              <a:rPr lang="en-US" smtClean="0"/>
              <a:pPr/>
              <a:t>5/15/2019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650D09C-26AE-4546-A656-0F5E23D5373A}"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1DC3E87-A7FF-419A-A39D-BC0006CC9723}" type="datetimeFigureOut">
              <a:rPr lang="en-US" smtClean="0"/>
              <a:pPr/>
              <a:t>5/15/2019</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650D09C-26AE-4546-A656-0F5E23D5373A}"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2.xml"/><Relationship Id="rId4" Type="http://schemas.openxmlformats.org/officeDocument/2006/relationships/image" Target="../media/image23.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2.xml"/><Relationship Id="rId4" Type="http://schemas.openxmlformats.org/officeDocument/2006/relationships/image" Target="../media/image26.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2.xml"/><Relationship Id="rId4" Type="http://schemas.openxmlformats.org/officeDocument/2006/relationships/image" Target="../media/image29.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2.xml"/><Relationship Id="rId4" Type="http://schemas.openxmlformats.org/officeDocument/2006/relationships/image" Target="../media/image34.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b="1" dirty="0" smtClean="0"/>
              <a:t>Nutrients Deficiency in Plants</a:t>
            </a:r>
            <a:endParaRPr lang="en-US" b="1" dirty="0"/>
          </a:p>
        </p:txBody>
      </p:sp>
      <p:sp>
        <p:nvSpPr>
          <p:cNvPr id="3" name="Subtitle 2"/>
          <p:cNvSpPr>
            <a:spLocks noGrp="1"/>
          </p:cNvSpPr>
          <p:nvPr>
            <p:ph type="subTitle" idx="1"/>
          </p:nvPr>
        </p:nvSpPr>
        <p:spPr/>
        <p:txBody>
          <a:bodyPr/>
          <a:lstStyle/>
          <a:p>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pPr>
              <a:buNone/>
            </a:pPr>
            <a:r>
              <a:rPr lang="en-US" dirty="0" smtClean="0"/>
              <a:t>A first step in diagnosing nutrient deficiencies is to describe the symptoms. </a:t>
            </a:r>
          </a:p>
          <a:p>
            <a:pPr>
              <a:buNone/>
            </a:pPr>
            <a:endParaRPr lang="en-US" dirty="0" smtClean="0"/>
          </a:p>
          <a:p>
            <a:pPr>
              <a:buNone/>
            </a:pPr>
            <a:r>
              <a:rPr lang="en-US" dirty="0" smtClean="0"/>
              <a:t>Each deficiency symptom is related to some function of the nutrient in the plant (</a:t>
            </a:r>
            <a:r>
              <a:rPr lang="en-US" dirty="0" err="1" smtClean="0"/>
              <a:t>Havlin</a:t>
            </a:r>
            <a:r>
              <a:rPr lang="en-US" dirty="0" smtClean="0"/>
              <a:t> et al., 1999).</a:t>
            </a:r>
            <a:endParaRPr lang="en-US"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noAutofit/>
          </a:bodyPr>
          <a:lstStyle/>
          <a:p>
            <a:r>
              <a:rPr lang="en-US" sz="3200" dirty="0" smtClean="0"/>
              <a:t>Plant Nutrient Deficiency Terminology </a:t>
            </a:r>
            <a:br>
              <a:rPr lang="en-US" sz="3200" dirty="0" smtClean="0"/>
            </a:br>
            <a:endParaRPr lang="en-US" sz="3200" dirty="0"/>
          </a:p>
        </p:txBody>
      </p:sp>
      <p:sp>
        <p:nvSpPr>
          <p:cNvPr id="3" name="Content Placeholder 2"/>
          <p:cNvSpPr>
            <a:spLocks noGrp="1"/>
          </p:cNvSpPr>
          <p:nvPr>
            <p:ph idx="1"/>
          </p:nvPr>
        </p:nvSpPr>
        <p:spPr>
          <a:xfrm>
            <a:off x="381000" y="609600"/>
            <a:ext cx="8229600" cy="4876800"/>
          </a:xfrm>
        </p:spPr>
        <p:txBody>
          <a:bodyPr>
            <a:noAutofit/>
          </a:bodyPr>
          <a:lstStyle/>
          <a:p>
            <a:pPr algn="just">
              <a:spcBef>
                <a:spcPts val="0"/>
              </a:spcBef>
            </a:pPr>
            <a:r>
              <a:rPr lang="en-US" sz="2400" b="1" u="sng" dirty="0" smtClean="0"/>
              <a:t>Burning: </a:t>
            </a:r>
            <a:r>
              <a:rPr lang="en-US" sz="2400" dirty="0" smtClean="0"/>
              <a:t>severe localized yellowing;  scorched appearance. </a:t>
            </a:r>
          </a:p>
          <a:p>
            <a:pPr algn="just">
              <a:spcBef>
                <a:spcPts val="0"/>
              </a:spcBef>
            </a:pPr>
            <a:r>
              <a:rPr lang="en-US" sz="2400" b="1" u="sng" dirty="0" err="1" smtClean="0"/>
              <a:t>Chlorosis</a:t>
            </a:r>
            <a:r>
              <a:rPr lang="en-US" sz="2400" b="1" u="sng" dirty="0" smtClean="0"/>
              <a:t>: </a:t>
            </a:r>
            <a:r>
              <a:rPr lang="en-US" sz="2400" dirty="0" smtClean="0"/>
              <a:t>general yellowing of the  plant tissue; lack of chlorophyll. </a:t>
            </a:r>
          </a:p>
          <a:p>
            <a:pPr algn="just">
              <a:spcBef>
                <a:spcPts val="0"/>
              </a:spcBef>
            </a:pPr>
            <a:r>
              <a:rPr lang="en-US" sz="2400" b="1" dirty="0" smtClean="0"/>
              <a:t>Generalized: </a:t>
            </a:r>
            <a:r>
              <a:rPr lang="en-US" sz="2400" dirty="0" smtClean="0"/>
              <a:t>symptoms not limited to one area of a plant, but rather spread over the entire plant. </a:t>
            </a:r>
          </a:p>
          <a:p>
            <a:pPr algn="just">
              <a:spcBef>
                <a:spcPts val="0"/>
              </a:spcBef>
            </a:pPr>
            <a:r>
              <a:rPr lang="en-US" sz="2400" b="1" dirty="0" smtClean="0"/>
              <a:t>Immobile nutrient: </a:t>
            </a:r>
            <a:r>
              <a:rPr lang="en-US" sz="2400" dirty="0" smtClean="0"/>
              <a:t>not able to be moved from one part of the plant to another. </a:t>
            </a:r>
          </a:p>
          <a:p>
            <a:pPr algn="just">
              <a:spcBef>
                <a:spcPts val="0"/>
              </a:spcBef>
            </a:pPr>
            <a:r>
              <a:rPr lang="en-US" sz="2400" b="1" u="sng" dirty="0" err="1" smtClean="0"/>
              <a:t>Interveinal</a:t>
            </a:r>
            <a:r>
              <a:rPr lang="en-US" sz="2400" b="1" u="sng" dirty="0" smtClean="0"/>
              <a:t> </a:t>
            </a:r>
            <a:r>
              <a:rPr lang="en-US" sz="2400" b="1" u="sng" dirty="0" err="1" smtClean="0"/>
              <a:t>Chlorosis</a:t>
            </a:r>
            <a:r>
              <a:rPr lang="en-US" sz="2400" b="1" u="sng" dirty="0" smtClean="0"/>
              <a:t>: </a:t>
            </a:r>
            <a:r>
              <a:rPr lang="en-US" sz="2400" dirty="0" smtClean="0"/>
              <a:t>yellowing in between leaf veins, yet veins remain green.</a:t>
            </a:r>
          </a:p>
          <a:p>
            <a:pPr algn="just">
              <a:spcBef>
                <a:spcPts val="0"/>
              </a:spcBef>
            </a:pPr>
            <a:r>
              <a:rPr lang="en-US" sz="2400" b="1" dirty="0" smtClean="0"/>
              <a:t>Localized: </a:t>
            </a:r>
            <a:r>
              <a:rPr lang="en-US" sz="2400" dirty="0" smtClean="0"/>
              <a:t>symptoms limited to one leaf or one section of the leaf or plant. </a:t>
            </a:r>
          </a:p>
          <a:p>
            <a:pPr algn="just">
              <a:spcBef>
                <a:spcPts val="0"/>
              </a:spcBef>
            </a:pPr>
            <a:r>
              <a:rPr lang="en-US" sz="2400" b="1" dirty="0" smtClean="0"/>
              <a:t>Mobile nutrient</a:t>
            </a:r>
            <a:r>
              <a:rPr lang="en-US" sz="2400" dirty="0" smtClean="0"/>
              <a:t>: able to be moved from one plant part to another.</a:t>
            </a:r>
          </a:p>
          <a:p>
            <a:pPr algn="just">
              <a:spcBef>
                <a:spcPts val="0"/>
              </a:spcBef>
            </a:pPr>
            <a:r>
              <a:rPr lang="en-US" sz="2400" b="1" dirty="0" smtClean="0"/>
              <a:t>Mottling:</a:t>
            </a:r>
            <a:r>
              <a:rPr lang="en-US" sz="2400" dirty="0" smtClean="0"/>
              <a:t> spotted, irregular, inconsistent pattern. </a:t>
            </a:r>
          </a:p>
          <a:p>
            <a:pPr algn="just">
              <a:spcBef>
                <a:spcPts val="0"/>
              </a:spcBef>
            </a:pPr>
            <a:r>
              <a:rPr lang="en-US" sz="2400" b="1" u="sng" dirty="0" smtClean="0"/>
              <a:t>Necrosis: </a:t>
            </a:r>
            <a:r>
              <a:rPr lang="en-US" sz="2400" dirty="0" smtClean="0"/>
              <a:t>death of plant tissue; tissue  browns and dies. </a:t>
            </a:r>
          </a:p>
          <a:p>
            <a:pPr algn="just">
              <a:spcBef>
                <a:spcPts val="0"/>
              </a:spcBef>
            </a:pPr>
            <a:r>
              <a:rPr lang="en-US" sz="2400" b="1" u="sng" dirty="0" smtClean="0"/>
              <a:t>Stunting: </a:t>
            </a:r>
            <a:r>
              <a:rPr lang="en-US" sz="2400" dirty="0" smtClean="0"/>
              <a:t>decreased growth; shorter height of the affected plants.</a:t>
            </a:r>
            <a:endParaRPr lang="en-US" sz="2400"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fontScale="92500" lnSpcReduction="10000"/>
          </a:bodyPr>
          <a:lstStyle/>
          <a:p>
            <a:pPr algn="just">
              <a:buNone/>
            </a:pPr>
            <a:r>
              <a:rPr lang="en-US" dirty="0" smtClean="0"/>
              <a:t>This symptom can be particularly difficult to diagnose because cool temperatures, disease, drought and even maturation of some plants can also cause </a:t>
            </a:r>
            <a:r>
              <a:rPr lang="en-US" dirty="0" err="1" smtClean="0"/>
              <a:t>anthocyanin</a:t>
            </a:r>
            <a:r>
              <a:rPr lang="en-US" dirty="0" smtClean="0"/>
              <a:t> to accumulate (Bennett, 1993). </a:t>
            </a:r>
          </a:p>
          <a:p>
            <a:pPr algn="just">
              <a:buNone/>
            </a:pPr>
            <a:r>
              <a:rPr lang="en-US" dirty="0" smtClean="0"/>
              <a:t>Certain plant cultivars may also exhibit this purple coloring. Necrosis generally happens in later stages of a deficiency and causes the parts of the plant first affected by the deficiency to brown and die. </a:t>
            </a:r>
            <a:endParaRPr lang="en-US"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Mobile and Immobile Nutrients</a:t>
            </a:r>
            <a:endParaRPr lang="en-US" dirty="0"/>
          </a:p>
        </p:txBody>
      </p:sp>
      <p:sp>
        <p:nvSpPr>
          <p:cNvPr id="3" name="Content Placeholder 2"/>
          <p:cNvSpPr>
            <a:spLocks noGrp="1"/>
          </p:cNvSpPr>
          <p:nvPr>
            <p:ph idx="1"/>
          </p:nvPr>
        </p:nvSpPr>
        <p:spPr/>
        <p:txBody>
          <a:bodyPr>
            <a:normAutofit fontScale="62500" lnSpcReduction="20000"/>
          </a:bodyPr>
          <a:lstStyle/>
          <a:p>
            <a:pPr algn="just">
              <a:lnSpc>
                <a:spcPct val="120000"/>
              </a:lnSpc>
            </a:pPr>
            <a:r>
              <a:rPr lang="en-US" dirty="0" smtClean="0"/>
              <a:t>Another step in identifying deficiency  symptoms is to determine whether the  deficiency is the result of a </a:t>
            </a:r>
            <a:r>
              <a:rPr lang="en-US" b="1" dirty="0" smtClean="0"/>
              <a:t>mobile or  immobile </a:t>
            </a:r>
            <a:r>
              <a:rPr lang="en-US" dirty="0" smtClean="0"/>
              <a:t>nutrient based on where the symptom appears in the plant. Mobile nutrients are nutrients that are able to move out of older leaves to younger plant parts when supplies are inadequate. </a:t>
            </a:r>
          </a:p>
          <a:p>
            <a:pPr algn="just">
              <a:lnSpc>
                <a:spcPct val="120000"/>
              </a:lnSpc>
            </a:pPr>
            <a:r>
              <a:rPr lang="en-US" b="1" dirty="0" smtClean="0"/>
              <a:t>Mobile nutrients </a:t>
            </a:r>
            <a:r>
              <a:rPr lang="en-US" dirty="0" smtClean="0"/>
              <a:t>include N, P, K, </a:t>
            </a:r>
            <a:r>
              <a:rPr lang="en-US" dirty="0" err="1" smtClean="0"/>
              <a:t>Cl</a:t>
            </a:r>
            <a:r>
              <a:rPr lang="en-US" dirty="0" smtClean="0"/>
              <a:t>, Mg and molybdenum (Mo). Because these nutrients are mobile, visual deficiencies will first occur in the older or lower leaves and effects can be either localized or generalized. </a:t>
            </a:r>
          </a:p>
          <a:p>
            <a:pPr algn="just">
              <a:lnSpc>
                <a:spcPct val="120000"/>
              </a:lnSpc>
            </a:pPr>
            <a:r>
              <a:rPr lang="en-US" b="1" dirty="0" smtClean="0"/>
              <a:t>Immobile nutrients </a:t>
            </a:r>
            <a:r>
              <a:rPr lang="en-US" dirty="0" smtClean="0"/>
              <a:t>[B, calcium (Ca), Cu, Fe, </a:t>
            </a:r>
            <a:r>
              <a:rPr lang="en-US" dirty="0" err="1" smtClean="0"/>
              <a:t>Mn</a:t>
            </a:r>
            <a:r>
              <a:rPr lang="en-US" dirty="0" smtClean="0"/>
              <a:t>, Ni, S and Zn] cannot move from one plant part to another and deficiency symptoms will initially occur in the younger or upper leaves and be localized. Zn is a partial exception to this as it is only somewhat immobile in the plant, causing Zn deficiency symptoms to initially appear on middle leaves and then affect both older and younger leaves as the deficiency develops.</a:t>
            </a:r>
            <a:endParaRPr lang="en-US"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Mobile nutrients</a:t>
            </a:r>
            <a:br>
              <a:rPr lang="en-US" dirty="0" smtClean="0"/>
            </a:br>
            <a:r>
              <a:rPr lang="en-US" dirty="0" smtClean="0"/>
              <a:t/>
            </a:r>
            <a:br>
              <a:rPr lang="en-US" dirty="0" smtClean="0"/>
            </a:br>
            <a:endParaRPr lang="en-US" dirty="0"/>
          </a:p>
        </p:txBody>
      </p:sp>
      <p:sp>
        <p:nvSpPr>
          <p:cNvPr id="3" name="Content Placeholder 2"/>
          <p:cNvSpPr>
            <a:spLocks noGrp="1"/>
          </p:cNvSpPr>
          <p:nvPr>
            <p:ph idx="1"/>
          </p:nvPr>
        </p:nvSpPr>
        <p:spPr>
          <a:xfrm>
            <a:off x="457200" y="457200"/>
            <a:ext cx="8229600" cy="5592763"/>
          </a:xfrm>
        </p:spPr>
        <p:txBody>
          <a:bodyPr>
            <a:noAutofit/>
          </a:bodyPr>
          <a:lstStyle/>
          <a:p>
            <a:pPr algn="just">
              <a:buNone/>
            </a:pPr>
            <a:r>
              <a:rPr lang="en-US" sz="2400" b="1" dirty="0" smtClean="0"/>
              <a:t>Nitrogen (N) </a:t>
            </a:r>
          </a:p>
          <a:p>
            <a:pPr algn="just"/>
            <a:r>
              <a:rPr lang="en-US" sz="2400" dirty="0" smtClean="0"/>
              <a:t>Nitrogen is needed by plants for the production of proteins, nucleic acids (DNA and RNA) and chlorophyll. Symptoms of N deficiency are general </a:t>
            </a:r>
            <a:r>
              <a:rPr lang="en-US" sz="2400" dirty="0" err="1" smtClean="0"/>
              <a:t>chlorosis</a:t>
            </a:r>
            <a:r>
              <a:rPr lang="en-US" sz="2400" dirty="0" smtClean="0"/>
              <a:t> of lower leaves, stunted and slow growth and necrosis of older leaves in severe cases.</a:t>
            </a:r>
          </a:p>
          <a:p>
            <a:pPr algn="just"/>
            <a:r>
              <a:rPr lang="en-US" sz="2400" dirty="0" smtClean="0"/>
              <a:t>N deficient plants will mature early and crop quality and yield are often reduced (Jones, 1998). In cereals, yellow discoloration from the leaf tip backward in the form of a ‘V’ is common (Jacobsen and Jasper, 1991). Insufficient amounts of N in cereals will result in few tillers, slender stalks, short heads, and grain with low protein content. Leaf curling and small tubers are common in potatoes deficient of N. Fields deficient in N can be either uniform or patchy in appearance, depending on the cause of the deficiency. </a:t>
            </a:r>
            <a:endParaRPr lang="en-US" sz="2400"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 Deficiency</a:t>
            </a:r>
            <a:endParaRPr lang="en-US" dirty="0"/>
          </a:p>
        </p:txBody>
      </p:sp>
      <p:pic>
        <p:nvPicPr>
          <p:cNvPr id="1027" name="Picture 3"/>
          <p:cNvPicPr>
            <a:picLocks noGrp="1" noChangeAspect="1" noChangeArrowheads="1"/>
          </p:cNvPicPr>
          <p:nvPr>
            <p:ph idx="1"/>
          </p:nvPr>
        </p:nvPicPr>
        <p:blipFill>
          <a:blip r:embed="rId2"/>
          <a:srcRect/>
          <a:stretch>
            <a:fillRect/>
          </a:stretch>
        </p:blipFill>
        <p:spPr bwMode="auto">
          <a:xfrm>
            <a:off x="0" y="1447800"/>
            <a:ext cx="8153400" cy="38862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Picture 2"/>
          <p:cNvPicPr>
            <a:picLocks noGrp="1" noChangeAspect="1" noChangeArrowheads="1"/>
          </p:cNvPicPr>
          <p:nvPr>
            <p:ph idx="1"/>
          </p:nvPr>
        </p:nvPicPr>
        <p:blipFill>
          <a:blip r:embed="rId2"/>
          <a:srcRect/>
          <a:stretch>
            <a:fillRect/>
          </a:stretch>
        </p:blipFill>
        <p:spPr bwMode="auto">
          <a:xfrm>
            <a:off x="228600" y="1524000"/>
            <a:ext cx="2941320" cy="3802380"/>
          </a:xfrm>
          <a:prstGeom prst="rect">
            <a:avLst/>
          </a:prstGeom>
          <a:noFill/>
          <a:ln w="9525">
            <a:noFill/>
            <a:miter lim="800000"/>
            <a:headEnd/>
            <a:tailEnd/>
          </a:ln>
          <a:effectLst/>
        </p:spPr>
      </p:pic>
      <p:sp>
        <p:nvSpPr>
          <p:cNvPr id="5" name="Rectangle 4"/>
          <p:cNvSpPr/>
          <p:nvPr/>
        </p:nvSpPr>
        <p:spPr>
          <a:xfrm>
            <a:off x="3733800" y="1600200"/>
            <a:ext cx="4572000" cy="1569660"/>
          </a:xfrm>
          <a:prstGeom prst="rect">
            <a:avLst/>
          </a:prstGeom>
        </p:spPr>
        <p:txBody>
          <a:bodyPr wrap="square">
            <a:spAutoFit/>
          </a:bodyPr>
          <a:lstStyle/>
          <a:p>
            <a:pPr algn="just"/>
            <a:r>
              <a:rPr lang="en-US" sz="2400" dirty="0" smtClean="0"/>
              <a:t>Leaves are small and light green; lower leaves lighter than upper ones; not much leaf drop; weak stalks</a:t>
            </a:r>
            <a:endParaRPr lang="en-US" sz="2400"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04800" y="609600"/>
            <a:ext cx="8229600" cy="4525963"/>
          </a:xfrm>
        </p:spPr>
        <p:txBody>
          <a:bodyPr>
            <a:noAutofit/>
          </a:bodyPr>
          <a:lstStyle/>
          <a:p>
            <a:pPr algn="just"/>
            <a:r>
              <a:rPr lang="en-US" sz="2400" b="1" dirty="0" smtClean="0"/>
              <a:t>Phosphorus (P)</a:t>
            </a:r>
          </a:p>
          <a:p>
            <a:pPr algn="just">
              <a:buNone/>
            </a:pPr>
            <a:r>
              <a:rPr lang="en-US" sz="2400" dirty="0" smtClean="0"/>
              <a:t>Plants require P for the development of ATP (energy), sugars and nucleic acids. </a:t>
            </a:r>
          </a:p>
          <a:p>
            <a:pPr algn="just">
              <a:buNone/>
            </a:pPr>
            <a:r>
              <a:rPr lang="en-US" sz="2400" dirty="0" smtClean="0"/>
              <a:t>Cool soils during the early growing season may be a factor causing P deficiency. P deficiency symptoms are usually more noticeable in young plants, which have a  greater relative demand for P than more mature plants (</a:t>
            </a:r>
            <a:r>
              <a:rPr lang="en-US" sz="2400" dirty="0" err="1" smtClean="0"/>
              <a:t>Grundon</a:t>
            </a:r>
            <a:r>
              <a:rPr lang="en-US" sz="2400" dirty="0" smtClean="0"/>
              <a:t>, 1987).</a:t>
            </a:r>
          </a:p>
          <a:p>
            <a:pPr algn="just">
              <a:buNone/>
            </a:pPr>
            <a:r>
              <a:rPr lang="en-US" sz="2400" dirty="0" smtClean="0"/>
              <a:t>P deficient plants generally turn dark green (both leaves and stems) and appear stunted. Older leaves are affected first and may acquire a purplish discoloration due to the accumulation of sugars which favors </a:t>
            </a:r>
            <a:r>
              <a:rPr lang="en-US" sz="2400" dirty="0" err="1" smtClean="0"/>
              <a:t>anthocyanin</a:t>
            </a:r>
            <a:r>
              <a:rPr lang="en-US" sz="2400" dirty="0" smtClean="0"/>
              <a:t> synthesis; in some cases, leaf tips will brown and die.</a:t>
            </a:r>
          </a:p>
          <a:p>
            <a:pPr algn="just"/>
            <a:r>
              <a:rPr lang="en-US" sz="2400" dirty="0" smtClean="0"/>
              <a:t>Plants suffering from P deficiency appear weak and maturity is delayed. Leaf expansion and leaf surface area may also be inhibited, causing leaves to curl and be small. </a:t>
            </a:r>
            <a:endParaRPr lang="en-US" sz="2400"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33400" y="0"/>
            <a:ext cx="8229600" cy="4953000"/>
          </a:xfrm>
        </p:spPr>
        <p:txBody>
          <a:bodyPr>
            <a:noAutofit/>
          </a:bodyPr>
          <a:lstStyle/>
          <a:p>
            <a:pPr algn="just">
              <a:buNone/>
            </a:pPr>
            <a:r>
              <a:rPr lang="en-US" sz="2800" dirty="0" smtClean="0"/>
              <a:t>Small grains with P deficiency tend to be stressed and predisposed to root rot diseases, and some cultivars will  turn red or purple. In alfalfa, an upward tilting of leaflets may occur.</a:t>
            </a:r>
          </a:p>
          <a:p>
            <a:pPr algn="just">
              <a:buNone/>
            </a:pPr>
            <a:r>
              <a:rPr lang="en-US" sz="2800" dirty="0" smtClean="0"/>
              <a:t>Potato P deficiency symptoms include leaves curling upward and tubers having brown internal specks, often radiating out from the core. P deficiency in corn is usually visible in young plants with leaves turning purple. </a:t>
            </a:r>
          </a:p>
          <a:p>
            <a:pPr algn="just">
              <a:buNone/>
            </a:pPr>
            <a:r>
              <a:rPr lang="en-US" sz="2800" dirty="0" smtClean="0"/>
              <a:t>From a field perspective, P deficiency is likely to occur on tops of ridges or other exposed areas that have highly eroded or weathered soils, or in areas that have been leveled, exposing </a:t>
            </a:r>
            <a:r>
              <a:rPr lang="en-US" sz="2800" dirty="0" err="1" smtClean="0"/>
              <a:t>subsoils</a:t>
            </a:r>
            <a:r>
              <a:rPr lang="en-US" sz="2800" dirty="0" smtClean="0"/>
              <a:t> high in calcium carbonate (CaCO3). Crops grown in soils high in CaCO3 are prone to P deficiency due to the precipitation of insoluble Ca-P minerals.</a:t>
            </a:r>
            <a:endParaRPr lang="en-US" sz="2800"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 Deficiency</a:t>
            </a:r>
            <a:endParaRPr lang="en-US" dirty="0"/>
          </a:p>
        </p:txBody>
      </p:sp>
      <p:pic>
        <p:nvPicPr>
          <p:cNvPr id="2050" name="Picture 2"/>
          <p:cNvPicPr>
            <a:picLocks noGrp="1" noChangeAspect="1" noChangeArrowheads="1"/>
          </p:cNvPicPr>
          <p:nvPr>
            <p:ph idx="1"/>
          </p:nvPr>
        </p:nvPicPr>
        <p:blipFill>
          <a:blip r:embed="rId2"/>
          <a:srcRect/>
          <a:stretch>
            <a:fillRect/>
          </a:stretch>
        </p:blipFill>
        <p:spPr bwMode="auto">
          <a:xfrm>
            <a:off x="6248400" y="1600200"/>
            <a:ext cx="2042160" cy="3329940"/>
          </a:xfrm>
          <a:prstGeom prst="rect">
            <a:avLst/>
          </a:prstGeom>
          <a:noFill/>
          <a:ln w="9525">
            <a:noFill/>
            <a:miter lim="800000"/>
            <a:headEnd/>
            <a:tailEnd/>
          </a:ln>
          <a:effectLst/>
        </p:spPr>
      </p:pic>
      <p:pic>
        <p:nvPicPr>
          <p:cNvPr id="2051" name="Picture 3"/>
          <p:cNvPicPr>
            <a:picLocks noChangeAspect="1" noChangeArrowheads="1"/>
          </p:cNvPicPr>
          <p:nvPr/>
        </p:nvPicPr>
        <p:blipFill>
          <a:blip r:embed="rId3"/>
          <a:srcRect/>
          <a:stretch>
            <a:fillRect/>
          </a:stretch>
        </p:blipFill>
        <p:spPr bwMode="auto">
          <a:xfrm>
            <a:off x="304800" y="1752600"/>
            <a:ext cx="2676525" cy="2971800"/>
          </a:xfrm>
          <a:prstGeom prst="rect">
            <a:avLst/>
          </a:prstGeom>
          <a:noFill/>
          <a:ln w="9525">
            <a:noFill/>
            <a:miter lim="800000"/>
            <a:headEnd/>
            <a:tailEnd/>
          </a:ln>
          <a:effectLst/>
        </p:spPr>
      </p:pic>
      <p:pic>
        <p:nvPicPr>
          <p:cNvPr id="2052" name="Picture 4"/>
          <p:cNvPicPr>
            <a:picLocks noChangeAspect="1" noChangeArrowheads="1"/>
          </p:cNvPicPr>
          <p:nvPr/>
        </p:nvPicPr>
        <p:blipFill>
          <a:blip r:embed="rId4"/>
          <a:srcRect/>
          <a:stretch>
            <a:fillRect/>
          </a:stretch>
        </p:blipFill>
        <p:spPr bwMode="auto">
          <a:xfrm>
            <a:off x="3276600" y="1752600"/>
            <a:ext cx="2657475" cy="29718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381000"/>
            <a:ext cx="7772400" cy="1470025"/>
          </a:xfrm>
        </p:spPr>
        <p:txBody>
          <a:bodyPr/>
          <a:lstStyle/>
          <a:p>
            <a:r>
              <a:rPr lang="en-US" dirty="0" smtClean="0"/>
              <a:t>Objectives</a:t>
            </a:r>
            <a:endParaRPr lang="en-US" dirty="0"/>
          </a:p>
        </p:txBody>
      </p:sp>
      <p:sp>
        <p:nvSpPr>
          <p:cNvPr id="3" name="Subtitle 2"/>
          <p:cNvSpPr>
            <a:spLocks noGrp="1"/>
          </p:cNvSpPr>
          <p:nvPr>
            <p:ph type="subTitle" idx="1"/>
          </p:nvPr>
        </p:nvSpPr>
        <p:spPr>
          <a:xfrm>
            <a:off x="0" y="2209800"/>
            <a:ext cx="9144000" cy="4343400"/>
          </a:xfrm>
        </p:spPr>
        <p:txBody>
          <a:bodyPr>
            <a:normAutofit/>
          </a:bodyPr>
          <a:lstStyle/>
          <a:p>
            <a:pPr algn="just"/>
            <a:r>
              <a:rPr lang="en-US" dirty="0" smtClean="0">
                <a:solidFill>
                  <a:schemeClr val="tx1"/>
                </a:solidFill>
              </a:rPr>
              <a:t>1. Identify and diagnose common plant nutrient deficiency and toxicity symptoms</a:t>
            </a:r>
          </a:p>
          <a:p>
            <a:pPr algn="just"/>
            <a:r>
              <a:rPr lang="en-US" dirty="0" smtClean="0">
                <a:solidFill>
                  <a:schemeClr val="tx1"/>
                </a:solidFill>
              </a:rPr>
              <a:t>2.  Know potential limitations of visual diagnosis</a:t>
            </a:r>
          </a:p>
          <a:p>
            <a:pPr algn="just"/>
            <a:r>
              <a:rPr lang="en-US" dirty="0" smtClean="0">
                <a:solidFill>
                  <a:schemeClr val="tx1"/>
                </a:solidFill>
              </a:rPr>
              <a:t>3. Understand how to use a key for identifying deficiency symptoms</a:t>
            </a:r>
          </a:p>
          <a:p>
            <a:pPr algn="just"/>
            <a:r>
              <a:rPr lang="en-US" dirty="0" smtClean="0">
                <a:solidFill>
                  <a:schemeClr val="tx1"/>
                </a:solidFill>
              </a:rPr>
              <a:t>4. Distinguish between mobile and immobile nutrient deficiencies</a:t>
            </a:r>
            <a:endParaRPr lang="en-US" dirty="0">
              <a:solidFill>
                <a:schemeClr val="tx1"/>
              </a:solidFill>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3074" name="Picture 2"/>
          <p:cNvPicPr>
            <a:picLocks noGrp="1" noChangeAspect="1" noChangeArrowheads="1"/>
          </p:cNvPicPr>
          <p:nvPr>
            <p:ph idx="1"/>
          </p:nvPr>
        </p:nvPicPr>
        <p:blipFill>
          <a:blip r:embed="rId2"/>
          <a:srcRect/>
          <a:stretch>
            <a:fillRect/>
          </a:stretch>
        </p:blipFill>
        <p:spPr bwMode="auto">
          <a:xfrm>
            <a:off x="304800" y="1676400"/>
            <a:ext cx="4038600" cy="4648200"/>
          </a:xfrm>
          <a:prstGeom prst="rect">
            <a:avLst/>
          </a:prstGeom>
          <a:noFill/>
          <a:ln w="9525">
            <a:noFill/>
            <a:miter lim="800000"/>
            <a:headEnd/>
            <a:tailEnd/>
          </a:ln>
          <a:effectLst/>
        </p:spPr>
      </p:pic>
      <p:sp>
        <p:nvSpPr>
          <p:cNvPr id="5" name="Rectangle 4"/>
          <p:cNvSpPr/>
          <p:nvPr/>
        </p:nvSpPr>
        <p:spPr>
          <a:xfrm>
            <a:off x="4343400" y="1524000"/>
            <a:ext cx="4572000" cy="1015663"/>
          </a:xfrm>
          <a:prstGeom prst="rect">
            <a:avLst/>
          </a:prstGeom>
        </p:spPr>
        <p:txBody>
          <a:bodyPr>
            <a:spAutoFit/>
          </a:bodyPr>
          <a:lstStyle/>
          <a:p>
            <a:r>
              <a:rPr lang="en-US" sz="2000" dirty="0" smtClean="0"/>
              <a:t>Dark-green; lower leaves sometimes yellow between veins; purplish color on leaves or petioles.</a:t>
            </a:r>
            <a:endParaRPr lang="en-US" sz="2000" dirty="0"/>
          </a:p>
        </p:txBody>
      </p:sp>
      <p:pic>
        <p:nvPicPr>
          <p:cNvPr id="3" name="Picture 2"/>
          <p:cNvPicPr>
            <a:picLocks noChangeAspect="1" noChangeArrowheads="1"/>
          </p:cNvPicPr>
          <p:nvPr/>
        </p:nvPicPr>
        <p:blipFill>
          <a:blip r:embed="rId3"/>
          <a:srcRect/>
          <a:stretch>
            <a:fillRect/>
          </a:stretch>
        </p:blipFill>
        <p:spPr bwMode="auto">
          <a:xfrm>
            <a:off x="4267200" y="3200400"/>
            <a:ext cx="4857750" cy="31242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33400" y="228600"/>
            <a:ext cx="8229600" cy="4525963"/>
          </a:xfrm>
        </p:spPr>
        <p:txBody>
          <a:bodyPr>
            <a:noAutofit/>
          </a:bodyPr>
          <a:lstStyle/>
          <a:p>
            <a:pPr algn="just"/>
            <a:r>
              <a:rPr lang="en-US" sz="2000" b="1" dirty="0" smtClean="0"/>
              <a:t>Potassium (K)</a:t>
            </a:r>
          </a:p>
          <a:p>
            <a:pPr algn="just">
              <a:buNone/>
            </a:pPr>
            <a:r>
              <a:rPr lang="en-US" sz="2000" dirty="0" smtClean="0"/>
              <a:t>Potassium is utilized by plants in the  activation of enzymes, photosynthesis,  protein formation and sugar transport. K deficiency does not immediately result in visible symptoms (hidden hunger). </a:t>
            </a:r>
          </a:p>
          <a:p>
            <a:pPr algn="just">
              <a:buNone/>
            </a:pPr>
            <a:r>
              <a:rPr lang="en-US" sz="2000" dirty="0" smtClean="0"/>
              <a:t>Initially, there is only a reduction in growth rate, with </a:t>
            </a:r>
            <a:r>
              <a:rPr lang="en-US" sz="2000" dirty="0" err="1" smtClean="0"/>
              <a:t>chlorosis</a:t>
            </a:r>
            <a:r>
              <a:rPr lang="en-US" sz="2000" dirty="0" smtClean="0"/>
              <a:t> and necrosis occurring in later stages (</a:t>
            </a:r>
            <a:r>
              <a:rPr lang="en-US" sz="2000" dirty="0" err="1" smtClean="0"/>
              <a:t>Mengel</a:t>
            </a:r>
            <a:r>
              <a:rPr lang="en-US" sz="2000" dirty="0" smtClean="0"/>
              <a:t> and </a:t>
            </a:r>
            <a:r>
              <a:rPr lang="en-US" sz="2000" dirty="0" err="1" smtClean="0"/>
              <a:t>Kirkby</a:t>
            </a:r>
            <a:r>
              <a:rPr lang="en-US" sz="2000" dirty="0" smtClean="0"/>
              <a:t>, 2001). Affected older leaves will show localized mottled or </a:t>
            </a:r>
            <a:r>
              <a:rPr lang="en-US" sz="2000" dirty="0" err="1" smtClean="0"/>
              <a:t>chlorotic</a:t>
            </a:r>
            <a:r>
              <a:rPr lang="en-US" sz="2000" dirty="0" smtClean="0"/>
              <a:t> areas with leaf burn at margins.</a:t>
            </a:r>
          </a:p>
          <a:p>
            <a:pPr algn="just">
              <a:buNone/>
            </a:pPr>
            <a:r>
              <a:rPr lang="en-US" sz="2000" dirty="0" err="1" smtClean="0"/>
              <a:t>Chlorotic</a:t>
            </a:r>
            <a:r>
              <a:rPr lang="en-US" sz="2000" dirty="0" smtClean="0"/>
              <a:t> symptoms typically begin on the leaf tip, but unlike the ‘V’ effect caused by N deficiency, K deficient </a:t>
            </a:r>
            <a:r>
              <a:rPr lang="en-US" sz="2000" dirty="0" err="1" smtClean="0"/>
              <a:t>chlorosis</a:t>
            </a:r>
            <a:r>
              <a:rPr lang="en-US" sz="2000" dirty="0" smtClean="0"/>
              <a:t> will advance along the leaf margins towards the base, usually leaving the midrib alive and green. </a:t>
            </a:r>
          </a:p>
          <a:p>
            <a:pPr algn="just">
              <a:buNone/>
            </a:pPr>
            <a:r>
              <a:rPr lang="en-US" sz="2000" dirty="0" smtClean="0"/>
              <a:t>As the deficiency progresses, the entire leaf will yellow. Small white or yellow necrotic spots may also develop, beginning along leaf margins. Another indication of K deficiency is reduced straw or stalk strength in small grains and corn, resulting in lodging problems, reduced disease resistance and reduced winter-hardiness of perennial or winter annual crops (Jacobsen and Jasper, 1991).</a:t>
            </a:r>
          </a:p>
          <a:p>
            <a:pPr algn="just">
              <a:buNone/>
            </a:pPr>
            <a:r>
              <a:rPr lang="en-US" sz="2000" dirty="0" smtClean="0"/>
              <a:t>Some small grains, especially barley, develop excessive numbers of tillers when K is deficient. Grain will be low in protein and appear shriveled. In alfalfa, white spots will appear on leaf edges. Due to K’s role in sugar accumulation, root crops (i.e. potatoes, sugar beets) will have small tubers. </a:t>
            </a:r>
            <a:endParaRPr lang="en-US" sz="2000"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K- Deficiency</a:t>
            </a:r>
            <a:endParaRPr lang="en-US" dirty="0"/>
          </a:p>
        </p:txBody>
      </p:sp>
      <p:pic>
        <p:nvPicPr>
          <p:cNvPr id="4098" name="Picture 2"/>
          <p:cNvPicPr>
            <a:picLocks noGrp="1" noChangeAspect="1" noChangeArrowheads="1"/>
          </p:cNvPicPr>
          <p:nvPr>
            <p:ph idx="1"/>
          </p:nvPr>
        </p:nvPicPr>
        <p:blipFill>
          <a:blip r:embed="rId2"/>
          <a:srcRect/>
          <a:stretch>
            <a:fillRect/>
          </a:stretch>
        </p:blipFill>
        <p:spPr bwMode="auto">
          <a:xfrm>
            <a:off x="4038600" y="1752600"/>
            <a:ext cx="3810000" cy="3200400"/>
          </a:xfrm>
          <a:prstGeom prst="rect">
            <a:avLst/>
          </a:prstGeom>
          <a:noFill/>
          <a:ln w="9525">
            <a:noFill/>
            <a:miter lim="800000"/>
            <a:headEnd/>
            <a:tailEnd/>
          </a:ln>
          <a:effectLst/>
        </p:spPr>
      </p:pic>
      <p:pic>
        <p:nvPicPr>
          <p:cNvPr id="5" name="Picture 3"/>
          <p:cNvPicPr>
            <a:picLocks noChangeAspect="1" noChangeArrowheads="1"/>
          </p:cNvPicPr>
          <p:nvPr/>
        </p:nvPicPr>
        <p:blipFill>
          <a:blip r:embed="rId3"/>
          <a:srcRect/>
          <a:stretch>
            <a:fillRect/>
          </a:stretch>
        </p:blipFill>
        <p:spPr bwMode="auto">
          <a:xfrm>
            <a:off x="304800" y="1752600"/>
            <a:ext cx="3505200" cy="31242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5122" name="Picture 2"/>
          <p:cNvPicPr>
            <a:picLocks noChangeAspect="1" noChangeArrowheads="1"/>
          </p:cNvPicPr>
          <p:nvPr/>
        </p:nvPicPr>
        <p:blipFill>
          <a:blip r:embed="rId2"/>
          <a:srcRect/>
          <a:stretch>
            <a:fillRect/>
          </a:stretch>
        </p:blipFill>
        <p:spPr bwMode="auto">
          <a:xfrm>
            <a:off x="0" y="1676400"/>
            <a:ext cx="3810000" cy="4343400"/>
          </a:xfrm>
          <a:prstGeom prst="rect">
            <a:avLst/>
          </a:prstGeom>
          <a:noFill/>
          <a:ln w="9525">
            <a:noFill/>
            <a:miter lim="800000"/>
            <a:headEnd/>
            <a:tailEnd/>
          </a:ln>
          <a:effectLst/>
        </p:spPr>
      </p:pic>
      <p:sp>
        <p:nvSpPr>
          <p:cNvPr id="5" name="Rectangle 4"/>
          <p:cNvSpPr/>
          <p:nvPr/>
        </p:nvSpPr>
        <p:spPr>
          <a:xfrm>
            <a:off x="3810000" y="2057400"/>
            <a:ext cx="4572000" cy="923330"/>
          </a:xfrm>
          <a:prstGeom prst="rect">
            <a:avLst/>
          </a:prstGeom>
        </p:spPr>
        <p:txBody>
          <a:bodyPr>
            <a:spAutoFit/>
          </a:bodyPr>
          <a:lstStyle/>
          <a:p>
            <a:r>
              <a:rPr lang="en-US" dirty="0" smtClean="0"/>
              <a:t>Lower leaves may be mottled; dead areas near tips and margins of leaves; yellowing at leaf margins continuing toward center.</a:t>
            </a:r>
            <a:endParaRPr lang="en-US" dirty="0"/>
          </a:p>
        </p:txBody>
      </p:sp>
      <p:pic>
        <p:nvPicPr>
          <p:cNvPr id="5123" name="Picture 3"/>
          <p:cNvPicPr>
            <a:picLocks noGrp="1" noChangeAspect="1" noChangeArrowheads="1"/>
          </p:cNvPicPr>
          <p:nvPr>
            <p:ph idx="1"/>
          </p:nvPr>
        </p:nvPicPr>
        <p:blipFill>
          <a:blip r:embed="rId3"/>
          <a:srcRect/>
          <a:stretch>
            <a:fillRect/>
          </a:stretch>
        </p:blipFill>
        <p:spPr bwMode="auto">
          <a:xfrm>
            <a:off x="4038600" y="3048000"/>
            <a:ext cx="4648200" cy="30480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09600"/>
            <a:ext cx="8229600" cy="5257800"/>
          </a:xfrm>
        </p:spPr>
        <p:txBody>
          <a:bodyPr>
            <a:normAutofit fontScale="70000" lnSpcReduction="20000"/>
          </a:bodyPr>
          <a:lstStyle/>
          <a:p>
            <a:pPr algn="just"/>
            <a:r>
              <a:rPr lang="en-US" b="1" dirty="0" smtClean="0"/>
              <a:t>Chloride (</a:t>
            </a:r>
            <a:r>
              <a:rPr lang="en-US" b="1" dirty="0" err="1" smtClean="0"/>
              <a:t>Cl</a:t>
            </a:r>
            <a:r>
              <a:rPr lang="en-US" b="1" dirty="0" smtClean="0"/>
              <a:t>)</a:t>
            </a:r>
          </a:p>
          <a:p>
            <a:pPr algn="just">
              <a:buNone/>
            </a:pPr>
            <a:endParaRPr lang="en-US" dirty="0" smtClean="0"/>
          </a:p>
          <a:p>
            <a:pPr algn="just">
              <a:buNone/>
            </a:pPr>
            <a:r>
              <a:rPr lang="en-US" dirty="0" smtClean="0"/>
              <a:t>Chloride is required by the plant for leaf </a:t>
            </a:r>
            <a:r>
              <a:rPr lang="en-US" dirty="0" err="1" smtClean="0"/>
              <a:t>turgor</a:t>
            </a:r>
            <a:r>
              <a:rPr lang="en-US" dirty="0" smtClean="0"/>
              <a:t> and photosynthesis. </a:t>
            </a:r>
          </a:p>
          <a:p>
            <a:pPr algn="just">
              <a:buNone/>
            </a:pPr>
            <a:endParaRPr lang="en-US" dirty="0" smtClean="0"/>
          </a:p>
          <a:p>
            <a:pPr algn="just">
              <a:buNone/>
            </a:pPr>
            <a:r>
              <a:rPr lang="en-US" dirty="0" smtClean="0"/>
              <a:t>Until, little information was documented on </a:t>
            </a:r>
            <a:r>
              <a:rPr lang="en-US" dirty="0" err="1" smtClean="0"/>
              <a:t>Cl</a:t>
            </a:r>
            <a:r>
              <a:rPr lang="en-US" dirty="0" smtClean="0"/>
              <a:t> deficiencies, as symptoms were often misdiagnosed as physiological leaf spot. However, more recent studies have shown </a:t>
            </a:r>
            <a:r>
              <a:rPr lang="en-US" dirty="0" err="1" smtClean="0"/>
              <a:t>Cl</a:t>
            </a:r>
            <a:r>
              <a:rPr lang="en-US" dirty="0" smtClean="0"/>
              <a:t> deficiencies with visual symptoms observed in winter wheat and durum wheat cultivars (Engel et al., 1998; Engel et al., 2001).</a:t>
            </a:r>
          </a:p>
          <a:p>
            <a:pPr algn="just">
              <a:buNone/>
            </a:pPr>
            <a:endParaRPr lang="en-US" dirty="0" smtClean="0"/>
          </a:p>
          <a:p>
            <a:pPr algn="just">
              <a:buNone/>
            </a:pPr>
            <a:r>
              <a:rPr lang="en-US" dirty="0" smtClean="0"/>
              <a:t>Plants with insufficient </a:t>
            </a:r>
            <a:r>
              <a:rPr lang="en-US" dirty="0" err="1" smtClean="0"/>
              <a:t>Cl</a:t>
            </a:r>
            <a:r>
              <a:rPr lang="en-US" dirty="0" smtClean="0"/>
              <a:t> show </a:t>
            </a:r>
            <a:r>
              <a:rPr lang="en-US" dirty="0" err="1" smtClean="0"/>
              <a:t>chlorotic</a:t>
            </a:r>
            <a:r>
              <a:rPr lang="en-US" dirty="0" smtClean="0"/>
              <a:t> and necrotic spotting along leaves with abrupt boundaries between dead and live tissue.</a:t>
            </a:r>
          </a:p>
          <a:p>
            <a:pPr algn="just">
              <a:buNone/>
            </a:pPr>
            <a:endParaRPr lang="en-US" dirty="0" smtClean="0"/>
          </a:p>
          <a:p>
            <a:pPr algn="just">
              <a:buNone/>
            </a:pPr>
            <a:r>
              <a:rPr lang="en-US" dirty="0" smtClean="0"/>
              <a:t>Wilting of leaves at margins and highly branched root systems are also typical </a:t>
            </a:r>
            <a:r>
              <a:rPr lang="en-US" dirty="0" err="1" smtClean="0"/>
              <a:t>Cl</a:t>
            </a:r>
            <a:r>
              <a:rPr lang="en-US" dirty="0" smtClean="0"/>
              <a:t> deficient symptoms, found mainly in cereal crops (</a:t>
            </a:r>
            <a:r>
              <a:rPr lang="en-US" dirty="0" err="1" smtClean="0"/>
              <a:t>Mengel</a:t>
            </a:r>
            <a:r>
              <a:rPr lang="en-US" dirty="0" smtClean="0"/>
              <a:t> and </a:t>
            </a:r>
            <a:r>
              <a:rPr lang="en-US" dirty="0" err="1" smtClean="0"/>
              <a:t>Kirkby</a:t>
            </a:r>
            <a:r>
              <a:rPr lang="en-US" dirty="0" smtClean="0"/>
              <a:t>, 2001). </a:t>
            </a:r>
            <a:r>
              <a:rPr lang="en-US" dirty="0" err="1" smtClean="0"/>
              <a:t>Cl</a:t>
            </a:r>
            <a:r>
              <a:rPr lang="en-US" dirty="0" smtClean="0"/>
              <a:t> deficiencies are highly cultivar specific and can be easily mistaken for leaf diseases.</a:t>
            </a:r>
            <a:endParaRPr lang="en-US"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Cl</a:t>
            </a:r>
            <a:r>
              <a:rPr lang="en-US" dirty="0" smtClean="0"/>
              <a:t>- Deficiency</a:t>
            </a:r>
            <a:endParaRPr lang="en-US" dirty="0"/>
          </a:p>
        </p:txBody>
      </p:sp>
      <p:pic>
        <p:nvPicPr>
          <p:cNvPr id="6146" name="Picture 2"/>
          <p:cNvPicPr>
            <a:picLocks noGrp="1" noChangeAspect="1" noChangeArrowheads="1"/>
          </p:cNvPicPr>
          <p:nvPr>
            <p:ph idx="1"/>
          </p:nvPr>
        </p:nvPicPr>
        <p:blipFill>
          <a:blip r:embed="rId2"/>
          <a:srcRect/>
          <a:stretch>
            <a:fillRect/>
          </a:stretch>
        </p:blipFill>
        <p:spPr bwMode="auto">
          <a:xfrm>
            <a:off x="3291840" y="2723991"/>
            <a:ext cx="2560320" cy="2278380"/>
          </a:xfrm>
          <a:prstGeom prst="rect">
            <a:avLst/>
          </a:prstGeom>
          <a:noFill/>
          <a:ln w="9525">
            <a:noFill/>
            <a:miter lim="800000"/>
            <a:headEnd/>
            <a:tailEnd/>
          </a:ln>
          <a:effectLst/>
        </p:spPr>
      </p:pic>
      <p:pic>
        <p:nvPicPr>
          <p:cNvPr id="6147" name="Picture 3"/>
          <p:cNvPicPr>
            <a:picLocks noChangeAspect="1" noChangeArrowheads="1"/>
          </p:cNvPicPr>
          <p:nvPr/>
        </p:nvPicPr>
        <p:blipFill>
          <a:blip r:embed="rId3"/>
          <a:srcRect/>
          <a:stretch>
            <a:fillRect/>
          </a:stretch>
        </p:blipFill>
        <p:spPr bwMode="auto">
          <a:xfrm>
            <a:off x="533400" y="1752600"/>
            <a:ext cx="2352675" cy="3419475"/>
          </a:xfrm>
          <a:prstGeom prst="rect">
            <a:avLst/>
          </a:prstGeom>
          <a:noFill/>
          <a:ln w="9525">
            <a:noFill/>
            <a:miter lim="800000"/>
            <a:headEnd/>
            <a:tailEnd/>
          </a:ln>
          <a:effectLst/>
        </p:spPr>
      </p:pic>
      <p:sp>
        <p:nvSpPr>
          <p:cNvPr id="6" name="Rectangle 5"/>
          <p:cNvSpPr/>
          <p:nvPr/>
        </p:nvSpPr>
        <p:spPr>
          <a:xfrm>
            <a:off x="4419600" y="1524000"/>
            <a:ext cx="4572000" cy="1200329"/>
          </a:xfrm>
          <a:prstGeom prst="rect">
            <a:avLst/>
          </a:prstGeom>
        </p:spPr>
        <p:txBody>
          <a:bodyPr>
            <a:spAutoFit/>
          </a:bodyPr>
          <a:lstStyle/>
          <a:p>
            <a:r>
              <a:rPr lang="en-US" dirty="0" smtClean="0"/>
              <a:t>Misdiagnosed as physiological leaf </a:t>
            </a:r>
          </a:p>
          <a:p>
            <a:r>
              <a:rPr lang="en-US" dirty="0" smtClean="0"/>
              <a:t>Spot, </a:t>
            </a:r>
            <a:r>
              <a:rPr lang="en-US" dirty="0" err="1" smtClean="0"/>
              <a:t>chlorotic</a:t>
            </a:r>
            <a:r>
              <a:rPr lang="en-US" dirty="0" smtClean="0"/>
              <a:t> and necrotic spotting along leaves with abrupt boundaries between dead and live tissue. Wilting of leaves at margins </a:t>
            </a:r>
            <a:endParaRPr lang="en-US"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09600"/>
            <a:ext cx="8229600" cy="5516563"/>
          </a:xfrm>
        </p:spPr>
        <p:txBody>
          <a:bodyPr>
            <a:normAutofit fontScale="85000" lnSpcReduction="10000"/>
          </a:bodyPr>
          <a:lstStyle/>
          <a:p>
            <a:pPr algn="just"/>
            <a:r>
              <a:rPr lang="en-US" b="1" dirty="0" smtClean="0"/>
              <a:t>Magnesium (Mg)</a:t>
            </a:r>
          </a:p>
          <a:p>
            <a:pPr algn="just">
              <a:buNone/>
            </a:pPr>
            <a:r>
              <a:rPr lang="en-US" dirty="0" smtClean="0"/>
              <a:t>Magnesium is the central molecule in chlorophyll and is an important co-factor for the production of ATP.</a:t>
            </a:r>
          </a:p>
          <a:p>
            <a:pPr algn="just">
              <a:buNone/>
            </a:pPr>
            <a:r>
              <a:rPr lang="en-US" dirty="0" smtClean="0"/>
              <a:t>Mg deficiencies are not common usually. </a:t>
            </a:r>
          </a:p>
          <a:p>
            <a:pPr algn="just">
              <a:buNone/>
            </a:pPr>
            <a:r>
              <a:rPr lang="en-US" dirty="0" smtClean="0"/>
              <a:t>Symptoms of Mg deficiency include </a:t>
            </a:r>
            <a:r>
              <a:rPr lang="en-US" dirty="0" err="1" smtClean="0"/>
              <a:t>interveinal</a:t>
            </a:r>
            <a:r>
              <a:rPr lang="en-US" dirty="0" smtClean="0"/>
              <a:t> </a:t>
            </a:r>
            <a:r>
              <a:rPr lang="en-US" dirty="0" err="1" smtClean="0"/>
              <a:t>chlorosis</a:t>
            </a:r>
            <a:r>
              <a:rPr lang="en-US" dirty="0" smtClean="0"/>
              <a:t> and leaf margins becoming yellow or reddish-purple while the midrib remains green.</a:t>
            </a:r>
          </a:p>
          <a:p>
            <a:pPr algn="just">
              <a:buNone/>
            </a:pPr>
            <a:r>
              <a:rPr lang="en-US" dirty="0" smtClean="0"/>
              <a:t>In wheat, distinct mottling as yellowish-green patches will occur, and alfalfa leaves may curl and have reddish undersides. Reduced Mg concentrations in wheat forage can lead to grass tetany (low blood serum Mg</a:t>
            </a:r>
            <a:r>
              <a:rPr lang="en-US" dirty="0" smtClean="0"/>
              <a:t>). </a:t>
            </a:r>
            <a:endParaRPr lang="en-US" dirty="0" smtClean="0"/>
          </a:p>
          <a:p>
            <a:pPr algn="just">
              <a:buNone/>
            </a:pPr>
            <a:r>
              <a:rPr lang="en-US" dirty="0" smtClean="0"/>
              <a:t>Leaves of Mg deficient sugar beets and potatoes are stiff and brittle and veins are often twisted.</a:t>
            </a:r>
            <a:endParaRPr lang="en-US" dirty="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1027" name="Picture 3"/>
          <p:cNvPicPr>
            <a:picLocks noChangeAspect="1" noChangeArrowheads="1"/>
          </p:cNvPicPr>
          <p:nvPr/>
        </p:nvPicPr>
        <p:blipFill>
          <a:blip r:embed="rId2"/>
          <a:srcRect/>
          <a:stretch>
            <a:fillRect/>
          </a:stretch>
        </p:blipFill>
        <p:spPr bwMode="auto">
          <a:xfrm>
            <a:off x="3733800" y="1600200"/>
            <a:ext cx="3200400" cy="5257800"/>
          </a:xfrm>
          <a:prstGeom prst="rect">
            <a:avLst/>
          </a:prstGeom>
          <a:noFill/>
          <a:ln w="9525">
            <a:noFill/>
            <a:miter lim="800000"/>
            <a:headEnd/>
            <a:tailEnd/>
          </a:ln>
          <a:effectLst/>
        </p:spPr>
      </p:pic>
      <p:sp>
        <p:nvSpPr>
          <p:cNvPr id="6" name="Rectangle 5"/>
          <p:cNvSpPr/>
          <p:nvPr/>
        </p:nvSpPr>
        <p:spPr>
          <a:xfrm>
            <a:off x="6858000" y="1828800"/>
            <a:ext cx="2057400" cy="2308324"/>
          </a:xfrm>
          <a:prstGeom prst="rect">
            <a:avLst/>
          </a:prstGeom>
        </p:spPr>
        <p:txBody>
          <a:bodyPr wrap="square">
            <a:spAutoFit/>
          </a:bodyPr>
          <a:lstStyle/>
          <a:p>
            <a:pPr algn="just"/>
            <a:r>
              <a:rPr lang="en-US" dirty="0" smtClean="0"/>
              <a:t>Lower leaves are yellow between veins (veins remain green); leaf margins may curl up or down or leaves may pucker; leaves die in later stages.</a:t>
            </a:r>
            <a:endParaRPr lang="en-US" dirty="0"/>
          </a:p>
        </p:txBody>
      </p:sp>
      <p:pic>
        <p:nvPicPr>
          <p:cNvPr id="1028" name="Picture 4"/>
          <p:cNvPicPr>
            <a:picLocks noChangeAspect="1" noChangeArrowheads="1"/>
          </p:cNvPicPr>
          <p:nvPr/>
        </p:nvPicPr>
        <p:blipFill>
          <a:blip r:embed="rId3"/>
          <a:srcRect/>
          <a:stretch>
            <a:fillRect/>
          </a:stretch>
        </p:blipFill>
        <p:spPr bwMode="auto">
          <a:xfrm>
            <a:off x="1" y="1447800"/>
            <a:ext cx="3657600" cy="54102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533400"/>
            <a:ext cx="8229600" cy="5592763"/>
          </a:xfrm>
        </p:spPr>
        <p:txBody>
          <a:bodyPr>
            <a:normAutofit lnSpcReduction="10000"/>
          </a:bodyPr>
          <a:lstStyle/>
          <a:p>
            <a:pPr algn="just"/>
            <a:r>
              <a:rPr lang="en-US" b="1" dirty="0" smtClean="0"/>
              <a:t>Molybdenum (Mo)</a:t>
            </a:r>
          </a:p>
          <a:p>
            <a:pPr algn="just"/>
            <a:r>
              <a:rPr lang="en-US" dirty="0" smtClean="0"/>
              <a:t>Molybdenum is needed for enzyme activity in the plant and for nitrogen fixation in legumes. Due to this interrelationship, Mo deficiency symptoms often resemble N deficiency symptoms with stunted growth and </a:t>
            </a:r>
            <a:r>
              <a:rPr lang="en-US" dirty="0" err="1" smtClean="0"/>
              <a:t>chlorosis</a:t>
            </a:r>
            <a:r>
              <a:rPr lang="en-US" dirty="0" smtClean="0"/>
              <a:t> occurring in legumes.</a:t>
            </a:r>
          </a:p>
          <a:p>
            <a:pPr algn="just"/>
            <a:r>
              <a:rPr lang="en-US" dirty="0" smtClean="0"/>
              <a:t>Other symptoms of Mo deficiency include pale leaves that may be scorched, cupped, or rolled. Leaves may also appear thick or brittle, and will eventually wither, leaving only the midrib.</a:t>
            </a:r>
            <a:endParaRPr lang="en-US" dirty="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2050" name="Picture 2"/>
          <p:cNvPicPr>
            <a:picLocks noGrp="1" noChangeAspect="1" noChangeArrowheads="1"/>
          </p:cNvPicPr>
          <p:nvPr>
            <p:ph idx="1"/>
          </p:nvPr>
        </p:nvPicPr>
        <p:blipFill>
          <a:blip r:embed="rId2"/>
          <a:srcRect/>
          <a:stretch>
            <a:fillRect/>
          </a:stretch>
        </p:blipFill>
        <p:spPr bwMode="auto">
          <a:xfrm>
            <a:off x="0" y="0"/>
            <a:ext cx="3528060" cy="3352800"/>
          </a:xfrm>
          <a:prstGeom prst="rect">
            <a:avLst/>
          </a:prstGeom>
          <a:noFill/>
          <a:ln w="9525">
            <a:noFill/>
            <a:miter lim="800000"/>
            <a:headEnd/>
            <a:tailEnd/>
          </a:ln>
          <a:effectLst/>
        </p:spPr>
      </p:pic>
      <p:sp>
        <p:nvSpPr>
          <p:cNvPr id="6" name="Rectangle 5"/>
          <p:cNvSpPr/>
          <p:nvPr/>
        </p:nvSpPr>
        <p:spPr>
          <a:xfrm>
            <a:off x="4419600" y="1676400"/>
            <a:ext cx="4724400" cy="1200329"/>
          </a:xfrm>
          <a:prstGeom prst="rect">
            <a:avLst/>
          </a:prstGeom>
        </p:spPr>
        <p:txBody>
          <a:bodyPr wrap="square">
            <a:spAutoFit/>
          </a:bodyPr>
          <a:lstStyle/>
          <a:p>
            <a:pPr algn="just"/>
            <a:r>
              <a:rPr lang="en-US" sz="2400" dirty="0" smtClean="0"/>
              <a:t>General yellowing of older leaves (bottom of plant) the rest plant is often light green</a:t>
            </a:r>
            <a:endParaRPr lang="en-US" sz="2400" dirty="0"/>
          </a:p>
        </p:txBody>
      </p:sp>
      <p:pic>
        <p:nvPicPr>
          <p:cNvPr id="2052" name="Picture 4"/>
          <p:cNvPicPr>
            <a:picLocks noChangeAspect="1" noChangeArrowheads="1"/>
          </p:cNvPicPr>
          <p:nvPr/>
        </p:nvPicPr>
        <p:blipFill>
          <a:blip r:embed="rId3"/>
          <a:srcRect/>
          <a:stretch>
            <a:fillRect/>
          </a:stretch>
        </p:blipFill>
        <p:spPr bwMode="auto">
          <a:xfrm>
            <a:off x="0" y="3352800"/>
            <a:ext cx="9144000" cy="35052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0"/>
            <a:ext cx="7772400" cy="1470025"/>
          </a:xfrm>
        </p:spPr>
        <p:txBody>
          <a:bodyPr/>
          <a:lstStyle/>
          <a:p>
            <a:endParaRPr lang="en-US" dirty="0"/>
          </a:p>
        </p:txBody>
      </p:sp>
      <p:sp>
        <p:nvSpPr>
          <p:cNvPr id="3" name="Subtitle 2"/>
          <p:cNvSpPr>
            <a:spLocks noGrp="1"/>
          </p:cNvSpPr>
          <p:nvPr>
            <p:ph type="subTitle" idx="1"/>
          </p:nvPr>
        </p:nvSpPr>
        <p:spPr>
          <a:xfrm>
            <a:off x="0" y="1600200"/>
            <a:ext cx="8839200" cy="4800600"/>
          </a:xfrm>
        </p:spPr>
        <p:txBody>
          <a:bodyPr>
            <a:normAutofit/>
          </a:bodyPr>
          <a:lstStyle/>
          <a:p>
            <a:pPr algn="just"/>
            <a:r>
              <a:rPr lang="en-US" dirty="0">
                <a:solidFill>
                  <a:schemeClr val="tx1"/>
                </a:solidFill>
              </a:rPr>
              <a:t>P</a:t>
            </a:r>
            <a:r>
              <a:rPr lang="en-US" dirty="0" smtClean="0">
                <a:solidFill>
                  <a:schemeClr val="tx1"/>
                </a:solidFill>
              </a:rPr>
              <a:t>lants require essential nutrients for normal functioning and growth. A plant’s sufficiency range is the  range of nutrient amount necessary to meet the plant’s nutritional needs and maximize growth.</a:t>
            </a:r>
          </a:p>
          <a:p>
            <a:pPr algn="just"/>
            <a:r>
              <a:rPr lang="en-US" b="1" dirty="0" smtClean="0">
                <a:solidFill>
                  <a:schemeClr val="tx1"/>
                </a:solidFill>
              </a:rPr>
              <a:t>Nutrient deficiency </a:t>
            </a:r>
            <a:r>
              <a:rPr lang="en-US" dirty="0" smtClean="0">
                <a:solidFill>
                  <a:schemeClr val="tx1"/>
                </a:solidFill>
              </a:rPr>
              <a:t>occurs when an essential nutrient is not available in sufficient quantity to meet the requirements of a growing plant. </a:t>
            </a:r>
          </a:p>
          <a:p>
            <a:pPr algn="just"/>
            <a:r>
              <a:rPr lang="en-US" dirty="0" smtClean="0">
                <a:solidFill>
                  <a:schemeClr val="tx1"/>
                </a:solidFill>
              </a:rPr>
              <a:t>Toxicity occurs when a nutrient is in excess of plant needs and decreases plant growth or quality.</a:t>
            </a:r>
            <a:endParaRPr lang="en-US" dirty="0">
              <a:solidFill>
                <a:schemeClr val="tx1"/>
              </a:solidFill>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Immobile Nutrient</a:t>
            </a:r>
            <a:endParaRPr lang="en-US" b="1" dirty="0"/>
          </a:p>
        </p:txBody>
      </p:sp>
      <p:sp>
        <p:nvSpPr>
          <p:cNvPr id="3" name="Content Placeholder 2"/>
          <p:cNvSpPr>
            <a:spLocks noGrp="1"/>
          </p:cNvSpPr>
          <p:nvPr>
            <p:ph idx="1"/>
          </p:nvPr>
        </p:nvSpPr>
        <p:spPr>
          <a:xfrm>
            <a:off x="457200" y="1295400"/>
            <a:ext cx="8229600" cy="4830763"/>
          </a:xfrm>
        </p:spPr>
        <p:txBody>
          <a:bodyPr>
            <a:noAutofit/>
          </a:bodyPr>
          <a:lstStyle/>
          <a:p>
            <a:pPr algn="just">
              <a:buNone/>
            </a:pPr>
            <a:r>
              <a:rPr lang="en-US" sz="2400" b="1" dirty="0" smtClean="0">
                <a:latin typeface="+mj-lt"/>
              </a:rPr>
              <a:t>Sulfur (S)  </a:t>
            </a:r>
          </a:p>
          <a:p>
            <a:pPr algn="just"/>
            <a:r>
              <a:rPr lang="en-US" sz="2400" dirty="0" smtClean="0">
                <a:latin typeface="+mj-lt"/>
              </a:rPr>
              <a:t>As S is an essential constituent of certain amino acids and proteins, S deficiency results in the inhibition of protein and chlorophyll synthesis.</a:t>
            </a:r>
          </a:p>
          <a:p>
            <a:pPr algn="just"/>
            <a:r>
              <a:rPr lang="en-US" sz="2400" dirty="0" smtClean="0">
                <a:latin typeface="+mj-lt"/>
              </a:rPr>
              <a:t>S deficiency symptoms can be difficult to  diagnose as effects can resemble symptoms of N and Mo deficiencies. In contrast to N or Mo deficiency, however, S deficiency symptoms initially occur in younger leaves, causing them to turn light green to yellow.</a:t>
            </a:r>
          </a:p>
          <a:p>
            <a:pPr algn="just"/>
            <a:r>
              <a:rPr lang="en-US" sz="2400" dirty="0" smtClean="0">
                <a:latin typeface="+mj-lt"/>
              </a:rPr>
              <a:t>In later growth, the entire plant may be pale green. There are no characteristic spots or stripes. Additionally, plants deficient in S tend to be spindly and small, and stems are often thin.</a:t>
            </a:r>
          </a:p>
          <a:p>
            <a:pPr algn="just"/>
            <a:r>
              <a:rPr lang="en-US" sz="2400" dirty="0" smtClean="0">
                <a:latin typeface="+mj-lt"/>
              </a:rPr>
              <a:t>Uniform </a:t>
            </a:r>
            <a:r>
              <a:rPr lang="en-US" sz="2400" dirty="0" err="1" smtClean="0">
                <a:latin typeface="+mj-lt"/>
              </a:rPr>
              <a:t>chlorosis</a:t>
            </a:r>
            <a:r>
              <a:rPr lang="en-US" sz="2400" dirty="0" smtClean="0">
                <a:latin typeface="+mj-lt"/>
              </a:rPr>
              <a:t> does not occur </a:t>
            </a:r>
          </a:p>
          <a:p>
            <a:pPr algn="just"/>
            <a:endParaRPr lang="en-US" sz="2000" dirty="0">
              <a:latin typeface="+mj-lt"/>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1026" name="Picture 2"/>
          <p:cNvPicPr>
            <a:picLocks noGrp="1" noChangeAspect="1" noChangeArrowheads="1"/>
          </p:cNvPicPr>
          <p:nvPr>
            <p:ph idx="1"/>
          </p:nvPr>
        </p:nvPicPr>
        <p:blipFill>
          <a:blip r:embed="rId2"/>
          <a:srcRect/>
          <a:stretch>
            <a:fillRect/>
          </a:stretch>
        </p:blipFill>
        <p:spPr bwMode="auto">
          <a:xfrm>
            <a:off x="152400" y="1524000"/>
            <a:ext cx="4572000" cy="3200400"/>
          </a:xfrm>
          <a:prstGeom prst="rect">
            <a:avLst/>
          </a:prstGeom>
          <a:noFill/>
          <a:ln w="9525">
            <a:noFill/>
            <a:miter lim="800000"/>
            <a:headEnd/>
            <a:tailEnd/>
          </a:ln>
          <a:effectLst/>
        </p:spPr>
      </p:pic>
      <p:pic>
        <p:nvPicPr>
          <p:cNvPr id="1027" name="Picture 3"/>
          <p:cNvPicPr>
            <a:picLocks noChangeAspect="1" noChangeArrowheads="1"/>
          </p:cNvPicPr>
          <p:nvPr/>
        </p:nvPicPr>
        <p:blipFill>
          <a:blip r:embed="rId3"/>
          <a:srcRect/>
          <a:stretch>
            <a:fillRect/>
          </a:stretch>
        </p:blipFill>
        <p:spPr bwMode="auto">
          <a:xfrm>
            <a:off x="4724400" y="1524000"/>
            <a:ext cx="4238625" cy="3219450"/>
          </a:xfrm>
          <a:prstGeom prst="rect">
            <a:avLst/>
          </a:prstGeom>
          <a:noFill/>
          <a:ln w="9525">
            <a:noFill/>
            <a:miter lim="800000"/>
            <a:headEnd/>
            <a:tailEnd/>
          </a:ln>
          <a:effectLst/>
        </p:spPr>
      </p:pic>
      <p:graphicFrame>
        <p:nvGraphicFramePr>
          <p:cNvPr id="6" name="Table 5"/>
          <p:cNvGraphicFramePr>
            <a:graphicFrameLocks noGrp="1"/>
          </p:cNvGraphicFramePr>
          <p:nvPr/>
        </p:nvGraphicFramePr>
        <p:xfrm>
          <a:off x="304800" y="5257800"/>
          <a:ext cx="8534400" cy="1188720"/>
        </p:xfrm>
        <a:graphic>
          <a:graphicData uri="http://schemas.openxmlformats.org/drawingml/2006/table">
            <a:tbl>
              <a:tblPr/>
              <a:tblGrid>
                <a:gridCol w="4267200">
                  <a:extLst>
                    <a:ext uri="{9D8B030D-6E8A-4147-A177-3AD203B41FA5}">
                      <a16:colId xmlns:a16="http://schemas.microsoft.com/office/drawing/2014/main" val="20000"/>
                    </a:ext>
                  </a:extLst>
                </a:gridCol>
                <a:gridCol w="4267200">
                  <a:extLst>
                    <a:ext uri="{9D8B030D-6E8A-4147-A177-3AD203B41FA5}">
                      <a16:colId xmlns:a16="http://schemas.microsoft.com/office/drawing/2014/main" val="20001"/>
                    </a:ext>
                  </a:extLst>
                </a:gridCol>
              </a:tblGrid>
              <a:tr h="0">
                <a:tc>
                  <a:txBody>
                    <a:bodyPr/>
                    <a:lstStyle/>
                    <a:p>
                      <a:endParaRPr lang="en-US" sz="2400" dirty="0"/>
                    </a:p>
                  </a:txBody>
                  <a:tcPr anchor="ctr">
                    <a:lnL>
                      <a:noFill/>
                    </a:lnL>
                    <a:lnR>
                      <a:noFill/>
                    </a:lnR>
                    <a:lnT>
                      <a:noFill/>
                    </a:lnT>
                    <a:lnB>
                      <a:noFill/>
                    </a:lnB>
                  </a:tcPr>
                </a:tc>
                <a:tc>
                  <a:txBody>
                    <a:bodyPr/>
                    <a:lstStyle/>
                    <a:p>
                      <a:r>
                        <a:rPr lang="en-US" sz="2400" dirty="0"/>
                        <a:t>Tip of the shoot stays alive; light green upper leaves; leaf veins lighter than surrounding areas</a:t>
                      </a:r>
                    </a:p>
                  </a:txBody>
                  <a:tcPr anchor="ctr">
                    <a:lnL>
                      <a:noFill/>
                    </a:lnL>
                    <a:lnR>
                      <a:noFill/>
                    </a:lnR>
                    <a:lnT>
                      <a:noFill/>
                    </a:lnT>
                    <a:lnB>
                      <a:noFill/>
                    </a:lnB>
                  </a:tcPr>
                </a:tc>
                <a:extLst>
                  <a:ext uri="{0D108BD9-81ED-4DB2-BD59-A6C34878D82A}">
                    <a16:rowId xmlns:a16="http://schemas.microsoft.com/office/drawing/2014/main" val="10000"/>
                  </a:ext>
                </a:extLst>
              </a:tr>
            </a:tbl>
          </a:graphicData>
        </a:graphic>
      </p:graphicFrame>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57200"/>
            <a:ext cx="8229600" cy="5668963"/>
          </a:xfrm>
        </p:spPr>
        <p:txBody>
          <a:bodyPr>
            <a:normAutofit fontScale="85000" lnSpcReduction="20000"/>
          </a:bodyPr>
          <a:lstStyle/>
          <a:p>
            <a:pPr algn="just">
              <a:buNone/>
            </a:pPr>
            <a:r>
              <a:rPr lang="en-US" b="1" dirty="0" smtClean="0"/>
              <a:t>Boron (B)</a:t>
            </a:r>
          </a:p>
          <a:p>
            <a:pPr algn="just">
              <a:buNone/>
            </a:pPr>
            <a:r>
              <a:rPr lang="en-US" dirty="0" smtClean="0"/>
              <a:t>Primary functions of B in plants are related to cell wall formation and reproductive tissue. Plants suffering from B deficiency exhibit </a:t>
            </a:r>
            <a:r>
              <a:rPr lang="en-US" dirty="0" err="1" smtClean="0"/>
              <a:t>chlorotic</a:t>
            </a:r>
            <a:r>
              <a:rPr lang="en-US" dirty="0" smtClean="0"/>
              <a:t> young leaves and death of the main growing point (terminal bud). In addition to </a:t>
            </a:r>
            <a:r>
              <a:rPr lang="en-US" dirty="0" err="1" smtClean="0"/>
              <a:t>chlorosis</a:t>
            </a:r>
            <a:r>
              <a:rPr lang="en-US" dirty="0" smtClean="0"/>
              <a:t>, leaves may develop dark brown, irregular lesions that will progress to leaf necrosis in severe cases.</a:t>
            </a:r>
          </a:p>
          <a:p>
            <a:pPr algn="just">
              <a:buNone/>
            </a:pPr>
            <a:r>
              <a:rPr lang="en-US" dirty="0" smtClean="0"/>
              <a:t>Whitish-yellow spots may also form at the base of leaves. Due to disturbances in cell wall growth, leaves and stems of B deficient plants become brittle and distorted and leaf tips tend to thicken and curl.</a:t>
            </a:r>
          </a:p>
          <a:p>
            <a:pPr algn="just">
              <a:buNone/>
            </a:pPr>
            <a:r>
              <a:rPr lang="en-US" dirty="0" smtClean="0"/>
              <a:t>Affected plants grow slowly and appear stunted as a result of shortened internodes (stem segment between points where leaves are attached). </a:t>
            </a: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533400"/>
            <a:ext cx="9144000" cy="5693866"/>
          </a:xfrm>
          <a:prstGeom prst="rect">
            <a:avLst/>
          </a:prstGeom>
        </p:spPr>
        <p:txBody>
          <a:bodyPr wrap="square">
            <a:spAutoFit/>
          </a:bodyPr>
          <a:lstStyle/>
          <a:p>
            <a:pPr algn="just"/>
            <a:r>
              <a:rPr lang="en-US" sz="2800" dirty="0" smtClean="0">
                <a:latin typeface="Times New Roman" pitchFamily="18" charset="0"/>
                <a:cs typeface="Times New Roman" pitchFamily="18" charset="0"/>
              </a:rPr>
              <a:t>Because B tends to accumulate in reproductive tissues, flower buds may fail to form </a:t>
            </a:r>
            <a:r>
              <a:rPr lang="en-US" sz="2800" dirty="0" smtClean="0">
                <a:latin typeface="Times New Roman" pitchFamily="18" charset="0"/>
                <a:cs typeface="Times New Roman" pitchFamily="18" charset="0"/>
              </a:rPr>
              <a:t>or </a:t>
            </a:r>
            <a:r>
              <a:rPr lang="en-US" sz="2800" dirty="0" smtClean="0">
                <a:latin typeface="Times New Roman" pitchFamily="18" charset="0"/>
                <a:cs typeface="Times New Roman" pitchFamily="18" charset="0"/>
              </a:rPr>
              <a:t>misshapen, and pollination and seed viability is usually poor in B deficient plants (Jacobsen and Jasper, 1991; Wiese, 1993).</a:t>
            </a:r>
          </a:p>
          <a:p>
            <a:pPr algn="just"/>
            <a:r>
              <a:rPr lang="en-US" sz="2800" dirty="0" smtClean="0">
                <a:latin typeface="Times New Roman" pitchFamily="18" charset="0"/>
                <a:cs typeface="Times New Roman" pitchFamily="18" charset="0"/>
              </a:rPr>
              <a:t>In alfalfa and canola, B deficiency symptoms include </a:t>
            </a:r>
            <a:r>
              <a:rPr lang="en-US" sz="2800" dirty="0" err="1" smtClean="0">
                <a:latin typeface="Times New Roman" pitchFamily="18" charset="0"/>
                <a:cs typeface="Times New Roman" pitchFamily="18" charset="0"/>
              </a:rPr>
              <a:t>rosetting</a:t>
            </a:r>
            <a:r>
              <a:rPr lang="en-US" sz="2800" dirty="0" smtClean="0">
                <a:latin typeface="Times New Roman" pitchFamily="18" charset="0"/>
                <a:cs typeface="Times New Roman" pitchFamily="18" charset="0"/>
              </a:rPr>
              <a:t> (the clustering of leaves in crowded circles), yellowing of upper leaves and poor flowering. B deficient sugar beets have stunted growth and young leaves curl and turn brown or black.</a:t>
            </a:r>
          </a:p>
          <a:p>
            <a:pPr algn="just"/>
            <a:endParaRPr lang="en-US" sz="2800" dirty="0" smtClean="0">
              <a:latin typeface="Times New Roman" pitchFamily="18" charset="0"/>
              <a:cs typeface="Times New Roman" pitchFamily="18" charset="0"/>
            </a:endParaRPr>
          </a:p>
          <a:p>
            <a:pPr algn="just"/>
            <a:r>
              <a:rPr lang="en-US" sz="2800" dirty="0" smtClean="0">
                <a:latin typeface="Times New Roman" pitchFamily="18" charset="0"/>
                <a:cs typeface="Times New Roman" pitchFamily="18" charset="0"/>
              </a:rPr>
              <a:t>In later stages of the deficiency, the crown and root of the beet begins to rot and disease sets in, affecting the whole plant (</a:t>
            </a:r>
            <a:r>
              <a:rPr lang="en-US" sz="2800" dirty="0" err="1" smtClean="0">
                <a:latin typeface="Times New Roman" pitchFamily="18" charset="0"/>
                <a:cs typeface="Times New Roman" pitchFamily="18" charset="0"/>
              </a:rPr>
              <a:t>Mengel</a:t>
            </a:r>
            <a:r>
              <a:rPr lang="en-US" sz="2800" dirty="0" smtClean="0">
                <a:latin typeface="Times New Roman" pitchFamily="18" charset="0"/>
                <a:cs typeface="Times New Roman" pitchFamily="18" charset="0"/>
              </a:rPr>
              <a:t> and </a:t>
            </a:r>
            <a:r>
              <a:rPr lang="en-US" sz="2800" dirty="0" err="1" smtClean="0">
                <a:latin typeface="Times New Roman" pitchFamily="18" charset="0"/>
                <a:cs typeface="Times New Roman" pitchFamily="18" charset="0"/>
              </a:rPr>
              <a:t>Kirkby</a:t>
            </a:r>
            <a:r>
              <a:rPr lang="en-US" sz="2800" dirty="0" smtClean="0">
                <a:latin typeface="Times New Roman" pitchFamily="18" charset="0"/>
                <a:cs typeface="Times New Roman" pitchFamily="18" charset="0"/>
              </a:rPr>
              <a:t>, 2001). The healthy part of the beet root will be low in sugar.</a:t>
            </a:r>
            <a:endParaRPr lang="en-US" sz="28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2" name="Picture 2"/>
          <p:cNvPicPr>
            <a:picLocks noGrp="1" noChangeAspect="1" noChangeArrowheads="1"/>
          </p:cNvPicPr>
          <p:nvPr>
            <p:ph idx="1"/>
          </p:nvPr>
        </p:nvPicPr>
        <p:blipFill>
          <a:blip r:embed="rId2"/>
          <a:srcRect/>
          <a:stretch>
            <a:fillRect/>
          </a:stretch>
        </p:blipFill>
        <p:spPr bwMode="auto">
          <a:xfrm>
            <a:off x="0" y="0"/>
            <a:ext cx="4572000" cy="3657600"/>
          </a:xfrm>
          <a:prstGeom prst="rect">
            <a:avLst/>
          </a:prstGeom>
          <a:noFill/>
          <a:ln w="9525">
            <a:noFill/>
            <a:miter lim="800000"/>
            <a:headEnd/>
            <a:tailEnd/>
          </a:ln>
          <a:effectLst/>
        </p:spPr>
      </p:pic>
      <p:pic>
        <p:nvPicPr>
          <p:cNvPr id="46083" name="Picture 3"/>
          <p:cNvPicPr>
            <a:picLocks noChangeAspect="1" noChangeArrowheads="1"/>
          </p:cNvPicPr>
          <p:nvPr/>
        </p:nvPicPr>
        <p:blipFill>
          <a:blip r:embed="rId3"/>
          <a:srcRect/>
          <a:stretch>
            <a:fillRect/>
          </a:stretch>
        </p:blipFill>
        <p:spPr bwMode="auto">
          <a:xfrm>
            <a:off x="4800600" y="0"/>
            <a:ext cx="4057650" cy="3657600"/>
          </a:xfrm>
          <a:prstGeom prst="rect">
            <a:avLst/>
          </a:prstGeom>
          <a:noFill/>
          <a:ln w="9525">
            <a:noFill/>
            <a:miter lim="800000"/>
            <a:headEnd/>
            <a:tailEnd/>
          </a:ln>
          <a:effectLst/>
        </p:spPr>
      </p:pic>
      <p:sp>
        <p:nvSpPr>
          <p:cNvPr id="7" name="Rectangle 6"/>
          <p:cNvSpPr/>
          <p:nvPr/>
        </p:nvSpPr>
        <p:spPr>
          <a:xfrm>
            <a:off x="838200" y="4800600"/>
            <a:ext cx="7924800" cy="1477328"/>
          </a:xfrm>
          <a:prstGeom prst="rect">
            <a:avLst/>
          </a:prstGeom>
        </p:spPr>
        <p:txBody>
          <a:bodyPr wrap="square">
            <a:spAutoFit/>
          </a:bodyPr>
          <a:lstStyle/>
          <a:p>
            <a:pPr algn="just">
              <a:lnSpc>
                <a:spcPct val="90000"/>
              </a:lnSpc>
            </a:pPr>
            <a:r>
              <a:rPr lang="en-US" sz="2000" dirty="0" smtClean="0"/>
              <a:t>Tip of the shoot dies; stems and petioles are brittle.</a:t>
            </a:r>
          </a:p>
          <a:p>
            <a:pPr algn="just">
              <a:lnSpc>
                <a:spcPct val="90000"/>
              </a:lnSpc>
            </a:pPr>
            <a:r>
              <a:rPr lang="en-US" sz="2000" dirty="0" smtClean="0"/>
              <a:t>Young, expanding leaves may be necrotic or distorted followed by death of growing points.</a:t>
            </a:r>
          </a:p>
          <a:p>
            <a:pPr algn="just">
              <a:lnSpc>
                <a:spcPct val="90000"/>
              </a:lnSpc>
            </a:pPr>
            <a:r>
              <a:rPr lang="en-US" sz="2000" dirty="0" smtClean="0"/>
              <a:t>Internodes may be short, especially at shoot terminals. </a:t>
            </a:r>
          </a:p>
          <a:p>
            <a:pPr algn="just">
              <a:lnSpc>
                <a:spcPct val="90000"/>
              </a:lnSpc>
            </a:pPr>
            <a:r>
              <a:rPr lang="en-US" sz="2000" dirty="0" smtClean="0"/>
              <a:t>Stems may be rough, cracked, or split along the vascular bundles</a:t>
            </a:r>
            <a:endParaRPr lang="en-US" sz="2000" dirty="0"/>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228600"/>
            <a:ext cx="8229600" cy="5897563"/>
          </a:xfrm>
        </p:spPr>
        <p:txBody>
          <a:bodyPr>
            <a:noAutofit/>
          </a:bodyPr>
          <a:lstStyle/>
          <a:p>
            <a:pPr algn="just">
              <a:buNone/>
            </a:pPr>
            <a:r>
              <a:rPr lang="en-US" sz="2400" b="1" dirty="0" smtClean="0"/>
              <a:t>Iron (Fe) </a:t>
            </a:r>
          </a:p>
          <a:p>
            <a:pPr algn="just">
              <a:buNone/>
            </a:pPr>
            <a:r>
              <a:rPr lang="en-US" sz="2400" dirty="0" smtClean="0"/>
              <a:t>Iron plays an important role in plant respiratory and photosynthetic reactions. </a:t>
            </a:r>
          </a:p>
          <a:p>
            <a:pPr algn="just">
              <a:buNone/>
            </a:pPr>
            <a:r>
              <a:rPr lang="en-US" sz="2400" dirty="0" smtClean="0"/>
              <a:t>Fe deficiency reduces chlorophyll production and is characterized by </a:t>
            </a:r>
            <a:r>
              <a:rPr lang="en-US" sz="2400" dirty="0" err="1" smtClean="0"/>
              <a:t>interveinal</a:t>
            </a:r>
            <a:r>
              <a:rPr lang="en-US" sz="2400" dirty="0" smtClean="0"/>
              <a:t> </a:t>
            </a:r>
            <a:r>
              <a:rPr lang="en-US" sz="2400" dirty="0" err="1" smtClean="0"/>
              <a:t>chlorosis</a:t>
            </a:r>
            <a:r>
              <a:rPr lang="en-US" sz="2400" dirty="0" smtClean="0"/>
              <a:t> with a sharp distinction between veins and </a:t>
            </a:r>
            <a:r>
              <a:rPr lang="en-US" sz="2400" dirty="0" err="1" smtClean="0"/>
              <a:t>chlorotic</a:t>
            </a:r>
            <a:r>
              <a:rPr lang="en-US" sz="2400" dirty="0" smtClean="0"/>
              <a:t> areas in young leaves. As the deficiency develops, the entire leaf becomes whitish-yellow and progresses to necrosis. Plant growth is slow.</a:t>
            </a:r>
          </a:p>
          <a:p>
            <a:pPr algn="just">
              <a:buNone/>
            </a:pPr>
            <a:r>
              <a:rPr lang="en-US" sz="2400" dirty="0" smtClean="0"/>
              <a:t>When viewed from a distance, Fe deficient fields exhibit irregularly shaped yellow areas, especially where the subsoil is exposed at the surface (Follett and Westfall, 1992).</a:t>
            </a:r>
          </a:p>
          <a:p>
            <a:pPr algn="just">
              <a:buNone/>
            </a:pPr>
            <a:r>
              <a:rPr lang="en-US" sz="2400" dirty="0" smtClean="0"/>
              <a:t>Iron deficiency is strongly associated with calcareous soils and anaerobic conditions, and it is often induced by an excess of heavy metals.</a:t>
            </a:r>
            <a:endParaRPr lang="en-US" sz="2400" dirty="0"/>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4" name="Rectangle 3"/>
          <p:cNvSpPr/>
          <p:nvPr/>
        </p:nvSpPr>
        <p:spPr>
          <a:xfrm>
            <a:off x="457200" y="5562600"/>
            <a:ext cx="8001000" cy="923330"/>
          </a:xfrm>
          <a:prstGeom prst="rect">
            <a:avLst/>
          </a:prstGeom>
        </p:spPr>
        <p:txBody>
          <a:bodyPr wrap="square">
            <a:spAutoFit/>
          </a:bodyPr>
          <a:lstStyle/>
          <a:p>
            <a:pPr algn="just"/>
            <a:r>
              <a:rPr lang="en-US" dirty="0" smtClean="0"/>
              <a:t>Tip of the shoot stays alive; new upper leaves turn yellow between veins (large veins remain green)and veins eventually become </a:t>
            </a:r>
            <a:r>
              <a:rPr lang="en-US" dirty="0" err="1" smtClean="0"/>
              <a:t>chlorotic</a:t>
            </a:r>
            <a:r>
              <a:rPr lang="en-US" dirty="0" smtClean="0"/>
              <a:t>. </a:t>
            </a:r>
          </a:p>
          <a:p>
            <a:pPr algn="just"/>
            <a:endParaRPr lang="en-US" dirty="0"/>
          </a:p>
        </p:txBody>
      </p:sp>
      <p:pic>
        <p:nvPicPr>
          <p:cNvPr id="47106" name="Picture 2"/>
          <p:cNvPicPr>
            <a:picLocks noChangeAspect="1" noChangeArrowheads="1"/>
          </p:cNvPicPr>
          <p:nvPr/>
        </p:nvPicPr>
        <p:blipFill>
          <a:blip r:embed="rId2"/>
          <a:srcRect/>
          <a:stretch>
            <a:fillRect/>
          </a:stretch>
        </p:blipFill>
        <p:spPr bwMode="auto">
          <a:xfrm>
            <a:off x="304800" y="228600"/>
            <a:ext cx="4114800" cy="3200400"/>
          </a:xfrm>
          <a:prstGeom prst="rect">
            <a:avLst/>
          </a:prstGeom>
          <a:noFill/>
          <a:ln w="9525">
            <a:noFill/>
            <a:miter lim="800000"/>
            <a:headEnd/>
            <a:tailEnd/>
          </a:ln>
          <a:effectLst/>
        </p:spPr>
      </p:pic>
      <p:pic>
        <p:nvPicPr>
          <p:cNvPr id="47107" name="Picture 3"/>
          <p:cNvPicPr>
            <a:picLocks noChangeAspect="1" noChangeArrowheads="1"/>
          </p:cNvPicPr>
          <p:nvPr/>
        </p:nvPicPr>
        <p:blipFill>
          <a:blip r:embed="rId3"/>
          <a:srcRect/>
          <a:stretch>
            <a:fillRect/>
          </a:stretch>
        </p:blipFill>
        <p:spPr bwMode="auto">
          <a:xfrm>
            <a:off x="457200" y="3505200"/>
            <a:ext cx="7086600" cy="2133600"/>
          </a:xfrm>
          <a:prstGeom prst="rect">
            <a:avLst/>
          </a:prstGeom>
          <a:noFill/>
          <a:ln w="9525">
            <a:noFill/>
            <a:miter lim="800000"/>
            <a:headEnd/>
            <a:tailEnd/>
          </a:ln>
          <a:effectLst/>
        </p:spPr>
      </p:pic>
      <p:pic>
        <p:nvPicPr>
          <p:cNvPr id="7" name="Picture 4"/>
          <p:cNvPicPr>
            <a:picLocks noGrp="1" noChangeAspect="1" noChangeArrowheads="1"/>
          </p:cNvPicPr>
          <p:nvPr>
            <p:ph sz="half" idx="4294967295"/>
          </p:nvPr>
        </p:nvPicPr>
        <p:blipFill>
          <a:blip r:embed="rId4"/>
          <a:srcRect/>
          <a:stretch>
            <a:fillRect/>
          </a:stretch>
        </p:blipFill>
        <p:spPr>
          <a:xfrm>
            <a:off x="4724400" y="152400"/>
            <a:ext cx="4191000" cy="3276600"/>
          </a:xfrm>
          <a:prstGeom prst="rect">
            <a:avLst/>
          </a:prstGeom>
        </p:spPr>
      </p:pic>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228600"/>
            <a:ext cx="8229600" cy="5897563"/>
          </a:xfrm>
        </p:spPr>
        <p:txBody>
          <a:bodyPr>
            <a:normAutofit fontScale="62500" lnSpcReduction="20000"/>
          </a:bodyPr>
          <a:lstStyle/>
          <a:p>
            <a:pPr algn="just"/>
            <a:r>
              <a:rPr lang="en-US" b="1" dirty="0" smtClean="0"/>
              <a:t>Zinc (Zn)</a:t>
            </a:r>
          </a:p>
          <a:p>
            <a:pPr algn="just">
              <a:buNone/>
            </a:pPr>
            <a:endParaRPr lang="en-US" b="1" dirty="0" smtClean="0"/>
          </a:p>
          <a:p>
            <a:pPr algn="just"/>
            <a:r>
              <a:rPr lang="en-US" dirty="0" smtClean="0"/>
              <a:t>Zinc is needed by plants for growth hormone production and is particularly important for </a:t>
            </a:r>
            <a:r>
              <a:rPr lang="en-US" dirty="0" err="1" smtClean="0"/>
              <a:t>internode</a:t>
            </a:r>
            <a:r>
              <a:rPr lang="en-US" dirty="0" smtClean="0"/>
              <a:t> elongation. As previously noted, Zn has intermediate mobility in the plant and symptoms will initially show up in middle leaves. </a:t>
            </a:r>
          </a:p>
          <a:p>
            <a:pPr algn="just"/>
            <a:r>
              <a:rPr lang="en-US" dirty="0" smtClean="0"/>
              <a:t>Zn deficient leaves display </a:t>
            </a:r>
            <a:r>
              <a:rPr lang="en-US" dirty="0" err="1" smtClean="0"/>
              <a:t>interveinal</a:t>
            </a:r>
            <a:r>
              <a:rPr lang="en-US" dirty="0" smtClean="0"/>
              <a:t> </a:t>
            </a:r>
            <a:r>
              <a:rPr lang="en-US" dirty="0" err="1" smtClean="0"/>
              <a:t>chlorosis</a:t>
            </a:r>
            <a:r>
              <a:rPr lang="en-US" dirty="0" smtClean="0"/>
              <a:t>, especially midway between the margin and midrib, producing a striping effect; some mottling may also occur.</a:t>
            </a:r>
          </a:p>
          <a:p>
            <a:pPr algn="just"/>
            <a:r>
              <a:rPr lang="en-US" dirty="0" err="1" smtClean="0"/>
              <a:t>Chlorotic</a:t>
            </a:r>
            <a:r>
              <a:rPr lang="en-US" dirty="0" smtClean="0"/>
              <a:t> areas can be pale green, yellow, or even white. Severe Zn deficiency causes leaves to turn </a:t>
            </a:r>
            <a:r>
              <a:rPr lang="en-US" dirty="0" err="1" smtClean="0"/>
              <a:t>graywhite</a:t>
            </a:r>
            <a:r>
              <a:rPr lang="en-US" dirty="0" smtClean="0"/>
              <a:t> and fall prematurely or die. Because Zn plays a prominent role in </a:t>
            </a:r>
            <a:r>
              <a:rPr lang="en-US" dirty="0" err="1" smtClean="0"/>
              <a:t>internode</a:t>
            </a:r>
            <a:r>
              <a:rPr lang="en-US" dirty="0" smtClean="0"/>
              <a:t> elongation, Zn deficient plants generally exhibit severe stunting. Flowering and seed set is also poor in affected plants. </a:t>
            </a:r>
          </a:p>
          <a:p>
            <a:pPr algn="just"/>
            <a:r>
              <a:rPr lang="en-US" dirty="0" smtClean="0"/>
              <a:t>Crop specific symptoms include smaller leaf size in alfalfa, gray or bronze banding and reduced tiller production in small grains and abnormal grain formation (Wiese, 1993).</a:t>
            </a:r>
          </a:p>
          <a:p>
            <a:pPr algn="just"/>
            <a:r>
              <a:rPr lang="en-US" dirty="0" smtClean="0"/>
              <a:t>Zn deficiency generally does not affect fields uniformly and deficient areas usually occur where topsoil has been removed (Follett and Westfall, 1992). Zn deficiencies in forage have been shown to reduce reproductive efficiency in cattle (Paterson, 2002). </a:t>
            </a:r>
            <a:endParaRPr lang="en-US" dirty="0"/>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130" name="Picture 2"/>
          <p:cNvPicPr>
            <a:picLocks noGrp="1" noChangeAspect="1" noChangeArrowheads="1"/>
          </p:cNvPicPr>
          <p:nvPr>
            <p:ph idx="1"/>
          </p:nvPr>
        </p:nvPicPr>
        <p:blipFill>
          <a:blip r:embed="rId2"/>
          <a:srcRect/>
          <a:stretch>
            <a:fillRect/>
          </a:stretch>
        </p:blipFill>
        <p:spPr bwMode="auto">
          <a:xfrm>
            <a:off x="228600" y="152400"/>
            <a:ext cx="4191000" cy="2743200"/>
          </a:xfrm>
          <a:prstGeom prst="rect">
            <a:avLst/>
          </a:prstGeom>
          <a:noFill/>
          <a:ln w="9525">
            <a:noFill/>
            <a:miter lim="800000"/>
            <a:headEnd/>
            <a:tailEnd/>
          </a:ln>
          <a:effectLst/>
        </p:spPr>
      </p:pic>
      <p:pic>
        <p:nvPicPr>
          <p:cNvPr id="48131" name="Picture 3"/>
          <p:cNvPicPr>
            <a:picLocks noChangeAspect="1" noChangeArrowheads="1"/>
          </p:cNvPicPr>
          <p:nvPr/>
        </p:nvPicPr>
        <p:blipFill>
          <a:blip r:embed="rId3"/>
          <a:srcRect/>
          <a:stretch>
            <a:fillRect/>
          </a:stretch>
        </p:blipFill>
        <p:spPr bwMode="auto">
          <a:xfrm>
            <a:off x="4572000" y="152401"/>
            <a:ext cx="4267200" cy="3809999"/>
          </a:xfrm>
          <a:prstGeom prst="rect">
            <a:avLst/>
          </a:prstGeom>
          <a:noFill/>
          <a:ln w="9525">
            <a:noFill/>
            <a:miter lim="800000"/>
            <a:headEnd/>
            <a:tailEnd/>
          </a:ln>
          <a:effectLst/>
        </p:spPr>
      </p:pic>
      <p:pic>
        <p:nvPicPr>
          <p:cNvPr id="48132" name="Picture 4"/>
          <p:cNvPicPr>
            <a:picLocks noChangeAspect="1" noChangeArrowheads="1"/>
          </p:cNvPicPr>
          <p:nvPr/>
        </p:nvPicPr>
        <p:blipFill>
          <a:blip r:embed="rId4"/>
          <a:srcRect/>
          <a:stretch>
            <a:fillRect/>
          </a:stretch>
        </p:blipFill>
        <p:spPr bwMode="auto">
          <a:xfrm>
            <a:off x="152400" y="2895600"/>
            <a:ext cx="4267200" cy="3409950"/>
          </a:xfrm>
          <a:prstGeom prst="rect">
            <a:avLst/>
          </a:prstGeom>
          <a:noFill/>
          <a:ln w="9525">
            <a:noFill/>
            <a:miter lim="800000"/>
            <a:headEnd/>
            <a:tailEnd/>
          </a:ln>
          <a:effectLst/>
        </p:spPr>
      </p:pic>
      <p:sp>
        <p:nvSpPr>
          <p:cNvPr id="7" name="Rectangle 6"/>
          <p:cNvSpPr/>
          <p:nvPr/>
        </p:nvSpPr>
        <p:spPr>
          <a:xfrm>
            <a:off x="4495800" y="4114800"/>
            <a:ext cx="4648200" cy="2246769"/>
          </a:xfrm>
          <a:prstGeom prst="rect">
            <a:avLst/>
          </a:prstGeom>
        </p:spPr>
        <p:txBody>
          <a:bodyPr wrap="square">
            <a:spAutoFit/>
          </a:bodyPr>
          <a:lstStyle/>
          <a:p>
            <a:pPr algn="just"/>
            <a:r>
              <a:rPr lang="en-US" sz="2000" dirty="0" smtClean="0"/>
              <a:t>Leaves may be abnormally small and necrotic. </a:t>
            </a:r>
          </a:p>
          <a:p>
            <a:pPr algn="just"/>
            <a:r>
              <a:rPr lang="en-US" sz="2000" dirty="0" smtClean="0"/>
              <a:t>Internodes are shortened.</a:t>
            </a:r>
          </a:p>
          <a:p>
            <a:pPr algn="just"/>
            <a:r>
              <a:rPr lang="en-US" sz="2000" dirty="0" err="1" smtClean="0"/>
              <a:t>interveinal</a:t>
            </a:r>
            <a:r>
              <a:rPr lang="en-US" sz="2000" dirty="0" smtClean="0"/>
              <a:t> necrosis but the main veins remain green ands producing a rosette like appearance.</a:t>
            </a:r>
          </a:p>
          <a:p>
            <a:pPr algn="just"/>
            <a:endParaRPr lang="en-US" sz="2000" dirty="0"/>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52400"/>
            <a:ext cx="8229600" cy="5973763"/>
          </a:xfrm>
        </p:spPr>
        <p:txBody>
          <a:bodyPr>
            <a:normAutofit fontScale="85000" lnSpcReduction="20000"/>
          </a:bodyPr>
          <a:lstStyle/>
          <a:p>
            <a:pPr algn="just"/>
            <a:r>
              <a:rPr lang="en-US" b="1" dirty="0" smtClean="0"/>
              <a:t>Calcium (Ca)</a:t>
            </a:r>
          </a:p>
          <a:p>
            <a:pPr algn="just"/>
            <a:r>
              <a:rPr lang="en-US" dirty="0" smtClean="0"/>
              <a:t>Calcium is a component of plant cell walls and regulates cell wall construction. </a:t>
            </a:r>
          </a:p>
          <a:p>
            <a:pPr algn="just"/>
            <a:r>
              <a:rPr lang="en-US" dirty="0" smtClean="0"/>
              <a:t>Ca deficiency is uncommon in many areas due to </a:t>
            </a:r>
          </a:p>
          <a:p>
            <a:pPr algn="just"/>
            <a:r>
              <a:rPr lang="en-US" dirty="0" smtClean="0"/>
              <a:t>the presence of calcium carbonates and gypsum in most agriculture soils. </a:t>
            </a:r>
          </a:p>
          <a:p>
            <a:pPr algn="just"/>
            <a:r>
              <a:rPr lang="en-US" dirty="0" smtClean="0"/>
              <a:t>Insufficient Ca can cause young leaves to become distorted and turn abnormally dark green. Leaf tips often become dry or brittle and will eventually wither and die. </a:t>
            </a:r>
          </a:p>
          <a:p>
            <a:pPr algn="just"/>
            <a:r>
              <a:rPr lang="en-US" dirty="0" smtClean="0"/>
              <a:t>Stems are weak and germination is poor.</a:t>
            </a:r>
          </a:p>
          <a:p>
            <a:pPr algn="just"/>
            <a:r>
              <a:rPr lang="en-US" dirty="0" smtClean="0"/>
              <a:t>These calcium-deficient leaves show necrosis around the base of the leaves. The very low mobility of calcium is a major factor determining the expression of calcium deficiency symptoms in plants.</a:t>
            </a:r>
            <a:endParaRPr lang="en-U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r>
              <a:rPr lang="en-US" dirty="0" smtClean="0"/>
              <a:t>The three basic tools for diagnosing  nutrient deficiencies and toxicities are </a:t>
            </a:r>
          </a:p>
          <a:p>
            <a:r>
              <a:rPr lang="en-US" dirty="0" smtClean="0"/>
              <a:t>1) soil testing</a:t>
            </a:r>
          </a:p>
          <a:p>
            <a:r>
              <a:rPr lang="en-US" dirty="0" smtClean="0"/>
              <a:t> 2) plant analysis</a:t>
            </a:r>
          </a:p>
          <a:p>
            <a:r>
              <a:rPr lang="en-US" dirty="0" smtClean="0"/>
              <a:t>3) visual observations in the field. </a:t>
            </a:r>
            <a:endParaRPr lang="en-US" dirty="0"/>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154" name="Picture 2"/>
          <p:cNvPicPr>
            <a:picLocks noGrp="1" noChangeAspect="1" noChangeArrowheads="1"/>
          </p:cNvPicPr>
          <p:nvPr>
            <p:ph idx="1"/>
          </p:nvPr>
        </p:nvPicPr>
        <p:blipFill>
          <a:blip r:embed="rId2"/>
          <a:srcRect/>
          <a:stretch>
            <a:fillRect/>
          </a:stretch>
        </p:blipFill>
        <p:spPr bwMode="auto">
          <a:xfrm>
            <a:off x="228600" y="152400"/>
            <a:ext cx="4114800" cy="3276600"/>
          </a:xfrm>
          <a:prstGeom prst="rect">
            <a:avLst/>
          </a:prstGeom>
          <a:noFill/>
          <a:ln w="9525">
            <a:noFill/>
            <a:miter lim="800000"/>
            <a:headEnd/>
            <a:tailEnd/>
          </a:ln>
          <a:effectLst/>
        </p:spPr>
      </p:pic>
      <p:pic>
        <p:nvPicPr>
          <p:cNvPr id="49155" name="Picture 3"/>
          <p:cNvPicPr>
            <a:picLocks noChangeAspect="1" noChangeArrowheads="1"/>
          </p:cNvPicPr>
          <p:nvPr/>
        </p:nvPicPr>
        <p:blipFill>
          <a:blip r:embed="rId3"/>
          <a:srcRect/>
          <a:stretch>
            <a:fillRect/>
          </a:stretch>
        </p:blipFill>
        <p:spPr bwMode="auto">
          <a:xfrm>
            <a:off x="4419600" y="0"/>
            <a:ext cx="4724400" cy="3457575"/>
          </a:xfrm>
          <a:prstGeom prst="rect">
            <a:avLst/>
          </a:prstGeom>
          <a:noFill/>
          <a:ln w="9525">
            <a:noFill/>
            <a:miter lim="800000"/>
            <a:headEnd/>
            <a:tailEnd/>
          </a:ln>
          <a:effectLst/>
        </p:spPr>
      </p:pic>
      <p:sp>
        <p:nvSpPr>
          <p:cNvPr id="6" name="Rectangle 5"/>
          <p:cNvSpPr/>
          <p:nvPr/>
        </p:nvSpPr>
        <p:spPr>
          <a:xfrm>
            <a:off x="228600" y="3581400"/>
            <a:ext cx="4572000" cy="1754326"/>
          </a:xfrm>
          <a:prstGeom prst="rect">
            <a:avLst/>
          </a:prstGeom>
        </p:spPr>
        <p:txBody>
          <a:bodyPr wrap="square">
            <a:spAutoFit/>
          </a:bodyPr>
          <a:lstStyle/>
          <a:p>
            <a:pPr algn="just"/>
            <a:r>
              <a:rPr lang="en-US" dirty="0" smtClean="0"/>
              <a:t>Tip of the shoot dies; tips of young leaves die; tips of leaves are hooked-shaped.</a:t>
            </a:r>
          </a:p>
          <a:p>
            <a:pPr algn="just"/>
            <a:r>
              <a:rPr lang="en-US" dirty="0" smtClean="0"/>
              <a:t>Growing points usually damaged or dead (die back). </a:t>
            </a:r>
          </a:p>
          <a:p>
            <a:pPr algn="just"/>
            <a:r>
              <a:rPr lang="en-US" dirty="0" smtClean="0"/>
              <a:t>Margins of leaves developing from the growing point are first to turn brown</a:t>
            </a:r>
            <a:endParaRPr lang="en-US" dirty="0"/>
          </a:p>
        </p:txBody>
      </p:sp>
      <p:pic>
        <p:nvPicPr>
          <p:cNvPr id="49156" name="Picture 4"/>
          <p:cNvPicPr>
            <a:picLocks noChangeAspect="1" noChangeArrowheads="1"/>
          </p:cNvPicPr>
          <p:nvPr/>
        </p:nvPicPr>
        <p:blipFill>
          <a:blip r:embed="rId4"/>
          <a:srcRect/>
          <a:stretch>
            <a:fillRect/>
          </a:stretch>
        </p:blipFill>
        <p:spPr bwMode="auto">
          <a:xfrm>
            <a:off x="4724400" y="3429000"/>
            <a:ext cx="4419600" cy="26670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0"/>
            <a:ext cx="8229600" cy="6126163"/>
          </a:xfrm>
        </p:spPr>
        <p:txBody>
          <a:bodyPr>
            <a:normAutofit fontScale="70000" lnSpcReduction="20000"/>
          </a:bodyPr>
          <a:lstStyle/>
          <a:p>
            <a:pPr algn="just"/>
            <a:r>
              <a:rPr lang="en-US" dirty="0" smtClean="0"/>
              <a:t>Copper (Cu)</a:t>
            </a:r>
          </a:p>
          <a:p>
            <a:pPr algn="just">
              <a:buNone/>
            </a:pPr>
            <a:endParaRPr lang="en-US" dirty="0" smtClean="0"/>
          </a:p>
          <a:p>
            <a:pPr algn="just"/>
            <a:r>
              <a:rPr lang="en-US" dirty="0" smtClean="0"/>
              <a:t>Copper is needed for chlorophyll production, respiration and protein synthesis. Cu deficient plants display </a:t>
            </a:r>
            <a:r>
              <a:rPr lang="en-US" dirty="0" err="1" smtClean="0"/>
              <a:t>chlorosis</a:t>
            </a:r>
            <a:r>
              <a:rPr lang="en-US" dirty="0" smtClean="0"/>
              <a:t> in younger leaves, stunted growth, delayed maturity (excessively late </a:t>
            </a:r>
            <a:r>
              <a:rPr lang="en-US" dirty="0" err="1" smtClean="0"/>
              <a:t>tillering</a:t>
            </a:r>
            <a:r>
              <a:rPr lang="en-US" dirty="0" smtClean="0"/>
              <a:t> in grain crops), lodging and, in some cases, </a:t>
            </a:r>
            <a:r>
              <a:rPr lang="en-US" dirty="0" err="1" smtClean="0"/>
              <a:t>melanosis</a:t>
            </a:r>
            <a:r>
              <a:rPr lang="en-US" dirty="0" smtClean="0"/>
              <a:t> (brown discoloration).</a:t>
            </a:r>
          </a:p>
          <a:p>
            <a:pPr algn="just"/>
            <a:r>
              <a:rPr lang="en-US" dirty="0" smtClean="0"/>
              <a:t>In cereals, grain production and </a:t>
            </a:r>
            <a:r>
              <a:rPr lang="en-US" dirty="0" smtClean="0"/>
              <a:t>filling </a:t>
            </a:r>
            <a:r>
              <a:rPr lang="en-US" dirty="0" smtClean="0"/>
              <a:t>is often poor, and under severe deficiency, grain heads may not even form. Cu deficient plants are prone to increased disease, specifically ergot (a fungus causing reduced yield and grain </a:t>
            </a:r>
            <a:r>
              <a:rPr lang="en-US" dirty="0" smtClean="0"/>
              <a:t>quality (Solberg </a:t>
            </a:r>
            <a:r>
              <a:rPr lang="en-US" dirty="0" smtClean="0"/>
              <a:t>et al., 1999).</a:t>
            </a:r>
          </a:p>
          <a:p>
            <a:pPr algn="just">
              <a:buNone/>
            </a:pPr>
            <a:endParaRPr lang="en-US" dirty="0" smtClean="0"/>
          </a:p>
          <a:p>
            <a:pPr algn="just"/>
            <a:r>
              <a:rPr lang="en-US" dirty="0" smtClean="0"/>
              <a:t>The onset of disease-caused symptoms may confound the identification of Cu deficient symptoms. Winter </a:t>
            </a:r>
            <a:r>
              <a:rPr lang="en-US" dirty="0" smtClean="0"/>
              <a:t>wheat is </a:t>
            </a:r>
            <a:r>
              <a:rPr lang="en-US" dirty="0" smtClean="0"/>
              <a:t>the most sensitive </a:t>
            </a:r>
            <a:r>
              <a:rPr lang="en-US" dirty="0" smtClean="0"/>
              <a:t>crop </a:t>
            </a:r>
            <a:r>
              <a:rPr lang="en-US" dirty="0" smtClean="0"/>
              <a:t>to Cu deficiency (Solberg et al., 1999). In the field, Cu deficiency symptoms occur in irregular patches with </a:t>
            </a:r>
            <a:r>
              <a:rPr lang="en-US" dirty="0" err="1" smtClean="0"/>
              <a:t>melanosis</a:t>
            </a:r>
            <a:r>
              <a:rPr lang="en-US" dirty="0" smtClean="0"/>
              <a:t> being the most obvious symptom, particularly in wheat  stands. Similar to Zn deficiency, forage that is deficient in Cu can cause reduced  reproductive efficiency in cattle (Paterson, 2002). </a:t>
            </a:r>
            <a:endParaRPr lang="en-US" dirty="0"/>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4" name="Rectangle 3"/>
          <p:cNvSpPr/>
          <p:nvPr/>
        </p:nvSpPr>
        <p:spPr>
          <a:xfrm>
            <a:off x="762000" y="4114800"/>
            <a:ext cx="7848600" cy="1200329"/>
          </a:xfrm>
          <a:prstGeom prst="rect">
            <a:avLst/>
          </a:prstGeom>
        </p:spPr>
        <p:txBody>
          <a:bodyPr wrap="square">
            <a:spAutoFit/>
          </a:bodyPr>
          <a:lstStyle/>
          <a:p>
            <a:pPr algn="just"/>
            <a:r>
              <a:rPr lang="en-US" dirty="0" smtClean="0"/>
              <a:t>Cu deficient leaves are curled, and their petioles bend downward.</a:t>
            </a:r>
          </a:p>
          <a:p>
            <a:pPr algn="just"/>
            <a:r>
              <a:rPr lang="en-US" dirty="0" smtClean="0"/>
              <a:t>Leaves are small and </a:t>
            </a:r>
            <a:r>
              <a:rPr lang="en-US" dirty="0" err="1" smtClean="0"/>
              <a:t>chlorotic</a:t>
            </a:r>
            <a:r>
              <a:rPr lang="en-US" dirty="0" smtClean="0"/>
              <a:t> with spotty necrosis.</a:t>
            </a:r>
          </a:p>
          <a:p>
            <a:pPr algn="just"/>
            <a:r>
              <a:rPr lang="en-US" dirty="0" smtClean="0"/>
              <a:t>Leaves are dark green, plant is stunted</a:t>
            </a:r>
          </a:p>
          <a:p>
            <a:pPr algn="just"/>
            <a:endParaRPr lang="en-US" dirty="0" smtClean="0"/>
          </a:p>
        </p:txBody>
      </p:sp>
      <p:pic>
        <p:nvPicPr>
          <p:cNvPr id="50179" name="Picture 3"/>
          <p:cNvPicPr>
            <a:picLocks noChangeAspect="1" noChangeArrowheads="1"/>
          </p:cNvPicPr>
          <p:nvPr/>
        </p:nvPicPr>
        <p:blipFill>
          <a:blip r:embed="rId2"/>
          <a:srcRect/>
          <a:stretch>
            <a:fillRect/>
          </a:stretch>
        </p:blipFill>
        <p:spPr bwMode="auto">
          <a:xfrm>
            <a:off x="381000" y="228600"/>
            <a:ext cx="4343400" cy="3657600"/>
          </a:xfrm>
          <a:prstGeom prst="rect">
            <a:avLst/>
          </a:prstGeom>
          <a:noFill/>
          <a:ln w="9525">
            <a:noFill/>
            <a:miter lim="800000"/>
            <a:headEnd/>
            <a:tailEnd/>
          </a:ln>
          <a:effectLst/>
        </p:spPr>
      </p:pic>
      <p:pic>
        <p:nvPicPr>
          <p:cNvPr id="50180" name="Picture 4"/>
          <p:cNvPicPr>
            <a:picLocks noChangeAspect="1" noChangeArrowheads="1"/>
          </p:cNvPicPr>
          <p:nvPr/>
        </p:nvPicPr>
        <p:blipFill>
          <a:blip r:embed="rId3"/>
          <a:srcRect/>
          <a:stretch>
            <a:fillRect/>
          </a:stretch>
        </p:blipFill>
        <p:spPr bwMode="auto">
          <a:xfrm>
            <a:off x="5029200" y="228600"/>
            <a:ext cx="3810000" cy="35814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81000" y="0"/>
            <a:ext cx="8305800" cy="5632311"/>
          </a:xfrm>
          <a:prstGeom prst="rect">
            <a:avLst/>
          </a:prstGeom>
        </p:spPr>
        <p:txBody>
          <a:bodyPr wrap="square">
            <a:spAutoFit/>
          </a:bodyPr>
          <a:lstStyle/>
          <a:p>
            <a:pPr algn="just"/>
            <a:r>
              <a:rPr lang="en-US" sz="2000" b="1" dirty="0" smtClean="0"/>
              <a:t>Manganese (</a:t>
            </a:r>
            <a:r>
              <a:rPr lang="en-US" sz="2000" b="1" dirty="0" err="1" smtClean="0"/>
              <a:t>Mn</a:t>
            </a:r>
            <a:r>
              <a:rPr lang="en-US" sz="2000" b="1" dirty="0" smtClean="0"/>
              <a:t>)</a:t>
            </a:r>
          </a:p>
          <a:p>
            <a:pPr algn="just"/>
            <a:endParaRPr lang="en-US" sz="2000" b="1" dirty="0" smtClean="0"/>
          </a:p>
          <a:p>
            <a:pPr algn="just"/>
            <a:r>
              <a:rPr lang="en-US" sz="2000" dirty="0" smtClean="0"/>
              <a:t>Chloroplasts (plant organelles where  photosynthesis occurs) are the most  sensitive of cell organelles to </a:t>
            </a:r>
            <a:r>
              <a:rPr lang="en-US" sz="2000" dirty="0" err="1" smtClean="0"/>
              <a:t>Mn</a:t>
            </a:r>
            <a:r>
              <a:rPr lang="en-US" sz="2000" dirty="0" smtClean="0"/>
              <a:t> deficiency (</a:t>
            </a:r>
            <a:r>
              <a:rPr lang="en-US" sz="2000" dirty="0" err="1" smtClean="0"/>
              <a:t>Mengel</a:t>
            </a:r>
            <a:r>
              <a:rPr lang="en-US" sz="2000" dirty="0" smtClean="0"/>
              <a:t> and </a:t>
            </a:r>
            <a:r>
              <a:rPr lang="en-US" sz="2000" dirty="0" err="1" smtClean="0"/>
              <a:t>Kirkby</a:t>
            </a:r>
            <a:r>
              <a:rPr lang="en-US" sz="2000" dirty="0" smtClean="0"/>
              <a:t>, 2001). As a result,  a common symptom of </a:t>
            </a:r>
            <a:r>
              <a:rPr lang="en-US" sz="2000" dirty="0" err="1" smtClean="0"/>
              <a:t>Mn</a:t>
            </a:r>
            <a:r>
              <a:rPr lang="en-US" sz="2000" dirty="0" smtClean="0"/>
              <a:t> deficiency  is </a:t>
            </a:r>
            <a:r>
              <a:rPr lang="en-US" sz="2000" dirty="0" err="1" smtClean="0"/>
              <a:t>interveinal</a:t>
            </a:r>
            <a:r>
              <a:rPr lang="en-US" sz="2000" dirty="0" smtClean="0"/>
              <a:t> </a:t>
            </a:r>
            <a:r>
              <a:rPr lang="en-US" sz="2000" dirty="0" err="1" smtClean="0"/>
              <a:t>chlorosis</a:t>
            </a:r>
            <a:r>
              <a:rPr lang="en-US" sz="2000" dirty="0" smtClean="0"/>
              <a:t> in young leaves. However, unlike with Fe  deficiency, there is no sharp distinction  between veins and </a:t>
            </a:r>
            <a:r>
              <a:rPr lang="en-US" sz="2000" dirty="0" err="1" smtClean="0"/>
              <a:t>interveinal</a:t>
            </a:r>
            <a:r>
              <a:rPr lang="en-US" sz="2000" dirty="0" smtClean="0"/>
              <a:t> areas, but  rather a more diffuse </a:t>
            </a:r>
            <a:r>
              <a:rPr lang="en-US" sz="2000" dirty="0" err="1" smtClean="0"/>
              <a:t>chlorotic</a:t>
            </a:r>
            <a:r>
              <a:rPr lang="en-US" sz="2000" dirty="0" smtClean="0"/>
              <a:t> effect.</a:t>
            </a:r>
          </a:p>
          <a:p>
            <a:pPr algn="just"/>
            <a:r>
              <a:rPr lang="en-US" sz="2000" dirty="0" smtClean="0"/>
              <a:t>Two well-known </a:t>
            </a:r>
            <a:r>
              <a:rPr lang="en-US" sz="2000" dirty="0" err="1" smtClean="0"/>
              <a:t>Mn</a:t>
            </a:r>
            <a:r>
              <a:rPr lang="en-US" sz="2000" dirty="0" smtClean="0"/>
              <a:t> deficiencies in arable crops are grey speck in oats and marsh spot in peas. White streak in wheat and </a:t>
            </a:r>
            <a:r>
              <a:rPr lang="en-US" sz="2000" dirty="0" err="1" smtClean="0"/>
              <a:t>interveinal</a:t>
            </a:r>
            <a:r>
              <a:rPr lang="en-US" sz="2000" dirty="0" smtClean="0"/>
              <a:t> brown spot in barley are also symptoms of </a:t>
            </a:r>
            <a:r>
              <a:rPr lang="en-US" sz="2000" dirty="0" err="1" smtClean="0"/>
              <a:t>Mn</a:t>
            </a:r>
            <a:r>
              <a:rPr lang="en-US" sz="2000" dirty="0" smtClean="0"/>
              <a:t> deficiency (Jacobsen and Jasper, 1991).</a:t>
            </a:r>
          </a:p>
          <a:p>
            <a:pPr algn="just"/>
            <a:endParaRPr lang="en-US" sz="2000" dirty="0" smtClean="0"/>
          </a:p>
          <a:p>
            <a:pPr algn="just"/>
            <a:r>
              <a:rPr lang="en-US" sz="2000" dirty="0" smtClean="0"/>
              <a:t>As the stress increases, the leaves take on a gray metallic sheen and develop dark freckled and necrotic areas along the veins. A purplish luster may also develop on the upper surface of the leaves. Grains such as oats, wheat, and barley are extremely susceptible to manganese deficiency. They develop a light chlorosis along with gray specks which elongate </a:t>
            </a:r>
            <a:r>
              <a:rPr lang="en-US" sz="2000" dirty="0" smtClean="0"/>
              <a:t>eventually </a:t>
            </a:r>
            <a:r>
              <a:rPr lang="en-US" sz="2000" dirty="0" smtClean="0"/>
              <a:t>the entire leaf withers and dies.</a:t>
            </a:r>
            <a:endParaRPr lang="en-US" sz="2000" dirty="0"/>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02" name="Picture 2"/>
          <p:cNvPicPr>
            <a:picLocks noGrp="1" noChangeAspect="1" noChangeArrowheads="1"/>
          </p:cNvPicPr>
          <p:nvPr>
            <p:ph idx="1"/>
          </p:nvPr>
        </p:nvPicPr>
        <p:blipFill>
          <a:blip r:embed="rId2"/>
          <a:srcRect/>
          <a:stretch>
            <a:fillRect/>
          </a:stretch>
        </p:blipFill>
        <p:spPr bwMode="auto">
          <a:xfrm>
            <a:off x="228600" y="0"/>
            <a:ext cx="4572000" cy="3733800"/>
          </a:xfrm>
          <a:prstGeom prst="rect">
            <a:avLst/>
          </a:prstGeom>
          <a:noFill/>
          <a:ln w="9525">
            <a:noFill/>
            <a:miter lim="800000"/>
            <a:headEnd/>
            <a:tailEnd/>
          </a:ln>
          <a:effectLst/>
        </p:spPr>
      </p:pic>
      <p:pic>
        <p:nvPicPr>
          <p:cNvPr id="51203" name="Picture 3"/>
          <p:cNvPicPr>
            <a:picLocks noChangeAspect="1" noChangeArrowheads="1"/>
          </p:cNvPicPr>
          <p:nvPr/>
        </p:nvPicPr>
        <p:blipFill>
          <a:blip r:embed="rId3"/>
          <a:srcRect/>
          <a:stretch>
            <a:fillRect/>
          </a:stretch>
        </p:blipFill>
        <p:spPr bwMode="auto">
          <a:xfrm>
            <a:off x="990600" y="3733800"/>
            <a:ext cx="6248400" cy="1600200"/>
          </a:xfrm>
          <a:prstGeom prst="rect">
            <a:avLst/>
          </a:prstGeom>
          <a:noFill/>
          <a:ln w="9525">
            <a:noFill/>
            <a:miter lim="800000"/>
            <a:headEnd/>
            <a:tailEnd/>
          </a:ln>
          <a:effectLst/>
        </p:spPr>
      </p:pic>
      <p:sp>
        <p:nvSpPr>
          <p:cNvPr id="6" name="Rectangle 5"/>
          <p:cNvSpPr/>
          <p:nvPr/>
        </p:nvSpPr>
        <p:spPr>
          <a:xfrm>
            <a:off x="0" y="5380672"/>
            <a:ext cx="8534400" cy="1477328"/>
          </a:xfrm>
          <a:prstGeom prst="rect">
            <a:avLst/>
          </a:prstGeom>
        </p:spPr>
        <p:txBody>
          <a:bodyPr wrap="square">
            <a:spAutoFit/>
          </a:bodyPr>
          <a:lstStyle/>
          <a:p>
            <a:pPr algn="just"/>
            <a:r>
              <a:rPr lang="en-US" dirty="0" smtClean="0"/>
              <a:t>New upper leaves have dead spots over surface; leaf may </a:t>
            </a:r>
            <a:r>
              <a:rPr lang="en-US" dirty="0" err="1" smtClean="0"/>
              <a:t>apear</a:t>
            </a:r>
            <a:r>
              <a:rPr lang="en-US" dirty="0" smtClean="0"/>
              <a:t> netted because of small veins remaining green.</a:t>
            </a:r>
          </a:p>
          <a:p>
            <a:pPr algn="just"/>
            <a:r>
              <a:rPr lang="en-US" b="1" dirty="0" err="1" smtClean="0"/>
              <a:t>Chlorosis</a:t>
            </a:r>
            <a:r>
              <a:rPr lang="en-US" b="1" dirty="0" smtClean="0"/>
              <a:t> is less marked near veins. </a:t>
            </a:r>
          </a:p>
          <a:p>
            <a:pPr algn="just"/>
            <a:r>
              <a:rPr lang="en-US" dirty="0" smtClean="0"/>
              <a:t>Some mottling occurs in </a:t>
            </a:r>
            <a:r>
              <a:rPr lang="en-US" dirty="0" err="1" smtClean="0"/>
              <a:t>interveinal</a:t>
            </a:r>
            <a:r>
              <a:rPr lang="en-US" dirty="0" smtClean="0"/>
              <a:t> areas.</a:t>
            </a:r>
          </a:p>
          <a:p>
            <a:pPr algn="just"/>
            <a:r>
              <a:rPr lang="en-US" dirty="0" err="1" smtClean="0"/>
              <a:t>Chlorotic</a:t>
            </a:r>
            <a:r>
              <a:rPr lang="en-US" dirty="0" smtClean="0"/>
              <a:t> areas eventually become brown, transparent, or necrotic</a:t>
            </a:r>
            <a:endParaRPr lang="en-US" dirty="0"/>
          </a:p>
        </p:txBody>
      </p:sp>
      <p:pic>
        <p:nvPicPr>
          <p:cNvPr id="7" name="Picture 4"/>
          <p:cNvPicPr>
            <a:picLocks noChangeAspect="1" noChangeArrowheads="1"/>
          </p:cNvPicPr>
          <p:nvPr/>
        </p:nvPicPr>
        <p:blipFill>
          <a:blip r:embed="rId4"/>
          <a:srcRect/>
          <a:stretch>
            <a:fillRect/>
          </a:stretch>
        </p:blipFill>
        <p:spPr>
          <a:xfrm>
            <a:off x="4876800" y="0"/>
            <a:ext cx="4038600" cy="3733800"/>
          </a:xfrm>
          <a:prstGeom prst="rect">
            <a:avLst/>
          </a:prstGeom>
        </p:spPr>
      </p:pic>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0"/>
            <a:ext cx="8229600" cy="6126163"/>
          </a:xfrm>
        </p:spPr>
        <p:txBody>
          <a:bodyPr>
            <a:normAutofit fontScale="92500" lnSpcReduction="10000"/>
          </a:bodyPr>
          <a:lstStyle/>
          <a:p>
            <a:pPr algn="just"/>
            <a:r>
              <a:rPr lang="en-US" b="1" dirty="0" smtClean="0"/>
              <a:t>Nickel (Ni)</a:t>
            </a:r>
          </a:p>
          <a:p>
            <a:pPr algn="just"/>
            <a:r>
              <a:rPr lang="en-US" dirty="0" smtClean="0"/>
              <a:t>Nickel is required by plants for proper seed germination and is beneficial for N metabolism in legumes and other plants in which </a:t>
            </a:r>
            <a:r>
              <a:rPr lang="en-US" dirty="0" err="1" smtClean="0"/>
              <a:t>ureides</a:t>
            </a:r>
            <a:r>
              <a:rPr lang="en-US" dirty="0" smtClean="0"/>
              <a:t> (compounds derived from urea) are important in metabolism (</a:t>
            </a:r>
            <a:r>
              <a:rPr lang="en-US" dirty="0" err="1" smtClean="0"/>
              <a:t>Gerendas</a:t>
            </a:r>
            <a:r>
              <a:rPr lang="en-US" dirty="0" smtClean="0"/>
              <a:t> et al., 1999).</a:t>
            </a:r>
          </a:p>
          <a:p>
            <a:pPr algn="just"/>
            <a:r>
              <a:rPr lang="en-US" dirty="0" smtClean="0"/>
              <a:t>Ni is the metal component in </a:t>
            </a:r>
            <a:r>
              <a:rPr lang="en-US" dirty="0" err="1" smtClean="0"/>
              <a:t>urease</a:t>
            </a:r>
            <a:r>
              <a:rPr lang="en-US" dirty="0" smtClean="0"/>
              <a:t>, an enzyme that catalyzes the conversion of urea to ammonium (</a:t>
            </a:r>
            <a:r>
              <a:rPr lang="en-US" dirty="0" err="1" smtClean="0"/>
              <a:t>Havlin</a:t>
            </a:r>
            <a:r>
              <a:rPr lang="en-US" dirty="0" smtClean="0"/>
              <a:t> et al., 1999). </a:t>
            </a:r>
          </a:p>
          <a:p>
            <a:pPr algn="just"/>
            <a:r>
              <a:rPr lang="en-US" dirty="0" smtClean="0"/>
              <a:t>Symptoms include </a:t>
            </a:r>
            <a:r>
              <a:rPr lang="en-US" dirty="0" err="1" smtClean="0"/>
              <a:t>chlorosis</a:t>
            </a:r>
            <a:r>
              <a:rPr lang="en-US" dirty="0" smtClean="0"/>
              <a:t> and </a:t>
            </a:r>
            <a:r>
              <a:rPr lang="en-US" dirty="0" err="1" smtClean="0"/>
              <a:t>interveinal</a:t>
            </a:r>
            <a:r>
              <a:rPr lang="en-US" dirty="0" smtClean="0"/>
              <a:t> </a:t>
            </a:r>
            <a:r>
              <a:rPr lang="en-US" dirty="0" err="1" smtClean="0"/>
              <a:t>chlorosis</a:t>
            </a:r>
            <a:r>
              <a:rPr lang="en-US" dirty="0" smtClean="0"/>
              <a:t> in young leaves that progress to plant tissue necrosis. Other symptoms include poor seed germination and decreased crop yield.</a:t>
            </a:r>
            <a:endParaRPr lang="en-US" dirty="0"/>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226" name="Picture 2"/>
          <p:cNvPicPr>
            <a:picLocks noGrp="1" noChangeAspect="1" noChangeArrowheads="1"/>
          </p:cNvPicPr>
          <p:nvPr>
            <p:ph idx="1"/>
          </p:nvPr>
        </p:nvPicPr>
        <p:blipFill>
          <a:blip r:embed="rId2"/>
          <a:srcRect/>
          <a:stretch>
            <a:fillRect/>
          </a:stretch>
        </p:blipFill>
        <p:spPr bwMode="auto">
          <a:xfrm>
            <a:off x="1752600" y="685800"/>
            <a:ext cx="5257800" cy="3352800"/>
          </a:xfrm>
          <a:prstGeom prst="rect">
            <a:avLst/>
          </a:prstGeom>
          <a:noFill/>
          <a:ln w="9525">
            <a:noFill/>
            <a:miter lim="800000"/>
            <a:headEnd/>
            <a:tailEnd/>
          </a:ln>
          <a:effectLst/>
        </p:spPr>
      </p:pic>
      <p:sp>
        <p:nvSpPr>
          <p:cNvPr id="5" name="Rectangle 4"/>
          <p:cNvSpPr/>
          <p:nvPr/>
        </p:nvSpPr>
        <p:spPr>
          <a:xfrm>
            <a:off x="76200" y="4724400"/>
            <a:ext cx="9067800" cy="646331"/>
          </a:xfrm>
          <a:prstGeom prst="rect">
            <a:avLst/>
          </a:prstGeom>
        </p:spPr>
        <p:txBody>
          <a:bodyPr wrap="square">
            <a:spAutoFit/>
          </a:bodyPr>
          <a:lstStyle/>
          <a:p>
            <a:pPr algn="just"/>
            <a:r>
              <a:rPr lang="en-US" dirty="0" smtClean="0"/>
              <a:t>Nickel deficiency in plants causes an accumulation </a:t>
            </a:r>
            <a:r>
              <a:rPr lang="en-US" dirty="0" smtClean="0"/>
              <a:t>of </a:t>
            </a:r>
            <a:r>
              <a:rPr lang="en-US" dirty="0" smtClean="0"/>
              <a:t>urea in leaf tips. This accumulation  leads to necrosis at the tips</a:t>
            </a:r>
            <a:endParaRPr lang="en-US"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Autofit/>
          </a:bodyPr>
          <a:lstStyle/>
          <a:p>
            <a:pPr algn="just"/>
            <a:r>
              <a:rPr lang="en-US" dirty="0" smtClean="0"/>
              <a:t>Common nutrient deficiencies nitrogen (N) and phosphorus (P), with some deficiencies of potassium (K), sulfur (S), boron (B), chloride (</a:t>
            </a:r>
            <a:r>
              <a:rPr lang="en-US" dirty="0" err="1" smtClean="0"/>
              <a:t>Cl</a:t>
            </a:r>
            <a:r>
              <a:rPr lang="en-US" dirty="0" smtClean="0"/>
              <a:t>), copper (Cu), iron (Fe), manganese (</a:t>
            </a:r>
            <a:r>
              <a:rPr lang="en-US" dirty="0" err="1" smtClean="0"/>
              <a:t>Mn</a:t>
            </a:r>
            <a:r>
              <a:rPr lang="en-US" dirty="0" smtClean="0"/>
              <a:t>) and zinc (Zn). Micronutrient deficiencies are fairly uncommon with deficiencies of B, </a:t>
            </a:r>
            <a:r>
              <a:rPr lang="en-US" dirty="0" err="1" smtClean="0"/>
              <a:t>Cl</a:t>
            </a:r>
            <a:r>
              <a:rPr lang="en-US" dirty="0" smtClean="0"/>
              <a:t>, Fe and Zn occurring most often.</a:t>
            </a:r>
          </a:p>
          <a:p>
            <a:pPr algn="just"/>
            <a:r>
              <a:rPr lang="en-US" dirty="0" smtClean="0"/>
              <a:t>Nutrient  toxicity is less common than deficiency and most likely occurs as a result of over application of fertilizer or manure.</a:t>
            </a:r>
            <a:endParaRPr lang="en-US"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686800" cy="715962"/>
          </a:xfrm>
        </p:spPr>
        <p:txBody>
          <a:bodyPr>
            <a:normAutofit fontScale="90000"/>
          </a:bodyPr>
          <a:lstStyle/>
          <a:p>
            <a:r>
              <a:rPr lang="en-US" dirty="0" smtClean="0"/>
              <a:t>Visual Symptoms as a </a:t>
            </a:r>
            <a:br>
              <a:rPr lang="en-US" dirty="0" smtClean="0"/>
            </a:br>
            <a:r>
              <a:rPr lang="en-US" dirty="0" smtClean="0"/>
              <a:t>Diagnostic Tool</a:t>
            </a:r>
            <a:endParaRPr lang="en-US" dirty="0"/>
          </a:p>
        </p:txBody>
      </p:sp>
      <p:sp>
        <p:nvSpPr>
          <p:cNvPr id="3" name="Content Placeholder 2"/>
          <p:cNvSpPr>
            <a:spLocks noGrp="1"/>
          </p:cNvSpPr>
          <p:nvPr>
            <p:ph idx="1"/>
          </p:nvPr>
        </p:nvSpPr>
        <p:spPr>
          <a:xfrm>
            <a:off x="609600" y="1219200"/>
            <a:ext cx="8229600" cy="4525963"/>
          </a:xfrm>
        </p:spPr>
        <p:txBody>
          <a:bodyPr>
            <a:noAutofit/>
          </a:bodyPr>
          <a:lstStyle/>
          <a:p>
            <a:r>
              <a:rPr lang="en-US" sz="2400" dirty="0" smtClean="0"/>
              <a:t>Interpreting visual nutrient deficiency and toxicity symptoms in plants can be difficult and plant analysis or soil testing is necessary to confirm nutrient stress. </a:t>
            </a:r>
          </a:p>
          <a:p>
            <a:r>
              <a:rPr lang="en-US" sz="2400" dirty="0" smtClean="0"/>
              <a:t>Precautions in identifying nutrient stress symptoms include the following: </a:t>
            </a:r>
          </a:p>
          <a:p>
            <a:pPr>
              <a:buNone/>
            </a:pPr>
            <a:r>
              <a:rPr lang="en-US" sz="2400" dirty="0" smtClean="0"/>
              <a:t>1. </a:t>
            </a:r>
            <a:r>
              <a:rPr lang="en-US" sz="2400" b="1" dirty="0" smtClean="0"/>
              <a:t>Many symptoms appear similar.</a:t>
            </a:r>
          </a:p>
          <a:p>
            <a:pPr>
              <a:buNone/>
            </a:pPr>
            <a:r>
              <a:rPr lang="en-US" sz="2400" b="1" dirty="0"/>
              <a:t>	</a:t>
            </a:r>
            <a:r>
              <a:rPr lang="en-US" sz="2400" dirty="0" smtClean="0"/>
              <a:t>For instance, N and S deficiency symptoms can be very alike, depending upon plant growth stage and severity of deficiencies. </a:t>
            </a:r>
          </a:p>
          <a:p>
            <a:pPr>
              <a:buNone/>
            </a:pPr>
            <a:r>
              <a:rPr lang="en-US" sz="2400" dirty="0" smtClean="0"/>
              <a:t>2. </a:t>
            </a:r>
            <a:r>
              <a:rPr lang="en-US" sz="2400" b="1" dirty="0" smtClean="0"/>
              <a:t>Multiple deficiencies and/or toxicities </a:t>
            </a:r>
          </a:p>
          <a:p>
            <a:pPr>
              <a:buNone/>
            </a:pPr>
            <a:r>
              <a:rPr lang="en-US" sz="2400" b="1" dirty="0"/>
              <a:t>	</a:t>
            </a:r>
            <a:r>
              <a:rPr lang="en-US" sz="2400" dirty="0" smtClean="0"/>
              <a:t>can occur at the same time. More than one deficiency or toxicity can produce symptoms, or possibly an abundance of one nutrient can induce the deficiency of another (e.g. excessive P causing Zn  deficiency).</a:t>
            </a:r>
            <a:endParaRPr lang="en-US" sz="2400"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228600"/>
            <a:ext cx="8229600" cy="5897563"/>
          </a:xfrm>
        </p:spPr>
        <p:txBody>
          <a:bodyPr>
            <a:normAutofit fontScale="92500" lnSpcReduction="20000"/>
          </a:bodyPr>
          <a:lstStyle/>
          <a:p>
            <a:pPr algn="just">
              <a:buNone/>
            </a:pPr>
            <a:r>
              <a:rPr lang="en-US" b="1" dirty="0" smtClean="0"/>
              <a:t>3. Crop species, and even some cultivars of the same species, differ in their ability to adapt to nutrient deficiencies and toxicities. </a:t>
            </a:r>
            <a:r>
              <a:rPr lang="en-US" dirty="0" smtClean="0"/>
              <a:t>For example, corn is typically more sensitive to a Zn deficiency than barley and will show Zn deficiency more clearly.</a:t>
            </a:r>
          </a:p>
          <a:p>
            <a:pPr algn="just">
              <a:buNone/>
            </a:pPr>
            <a:endParaRPr lang="en-US" dirty="0" smtClean="0"/>
          </a:p>
          <a:p>
            <a:pPr algn="just">
              <a:buNone/>
            </a:pPr>
            <a:r>
              <a:rPr lang="en-US" b="1" dirty="0" smtClean="0"/>
              <a:t>4. Pseudo (false) deficiency symptoms (visual symptoms appearing similar to nutrient deficiency symptoms)</a:t>
            </a:r>
          </a:p>
          <a:p>
            <a:pPr algn="just">
              <a:buNone/>
            </a:pPr>
            <a:r>
              <a:rPr lang="en-US" dirty="0" smtClean="0"/>
              <a:t>	Potential factors causing pseudo deficiency include, but are not limited to, disease, drought, excess water, genetic abnormalities, herbicide and pesticide residues, insects, and soil compaction.</a:t>
            </a:r>
            <a:endParaRPr lang="en-US"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fontScale="85000" lnSpcReduction="20000"/>
          </a:bodyPr>
          <a:lstStyle/>
          <a:p>
            <a:pPr algn="just">
              <a:buNone/>
            </a:pPr>
            <a:r>
              <a:rPr lang="en-US" b="1" dirty="0" smtClean="0"/>
              <a:t>5. Hidden hunger</a:t>
            </a:r>
          </a:p>
          <a:p>
            <a:pPr algn="just">
              <a:buNone/>
            </a:pPr>
            <a:r>
              <a:rPr lang="en-US" dirty="0" smtClean="0"/>
              <a:t>Plants may be nutrient deficient without showing visual clues. </a:t>
            </a:r>
          </a:p>
          <a:p>
            <a:pPr algn="just">
              <a:buNone/>
            </a:pPr>
            <a:endParaRPr lang="en-US" dirty="0" smtClean="0"/>
          </a:p>
          <a:p>
            <a:pPr algn="just">
              <a:buNone/>
            </a:pPr>
            <a:r>
              <a:rPr lang="en-US" b="1" dirty="0" smtClean="0"/>
              <a:t>6. Field symptoms appear different than ‘ideal’ symptoms.</a:t>
            </a:r>
          </a:p>
          <a:p>
            <a:pPr algn="just">
              <a:buNone/>
            </a:pPr>
            <a:r>
              <a:rPr lang="en-US" dirty="0" smtClean="0"/>
              <a:t>	Many of the plants shown in this module as photographs were grown under controlled nutrient conditions, and deficiency/toxicity symptoms observed in the field may or may not appear as they do here. </a:t>
            </a:r>
          </a:p>
          <a:p>
            <a:pPr algn="just">
              <a:buNone/>
            </a:pPr>
            <a:r>
              <a:rPr lang="en-US" dirty="0" smtClean="0"/>
              <a:t>	Experience and knowledge of field history are excellent aids in determining causes for nutrient stress.</a:t>
            </a:r>
            <a:endParaRPr lang="en-US"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57200"/>
            <a:ext cx="8229600" cy="5668963"/>
          </a:xfrm>
        </p:spPr>
        <p:txBody>
          <a:bodyPr>
            <a:normAutofit fontScale="85000" lnSpcReduction="10000"/>
          </a:bodyPr>
          <a:lstStyle/>
          <a:p>
            <a:pPr algn="just">
              <a:buNone/>
            </a:pPr>
            <a:r>
              <a:rPr lang="en-US" dirty="0" smtClean="0"/>
              <a:t>In addition to the above precautions, visual observation is also limited by time. </a:t>
            </a:r>
          </a:p>
          <a:p>
            <a:pPr algn="just">
              <a:buNone/>
            </a:pPr>
            <a:r>
              <a:rPr lang="en-US" dirty="0" smtClean="0"/>
              <a:t>Between the time a plant is nutrient deficient (hidden hunger) and visual symptoms appear, crop health and productivity may be substantially reduced.</a:t>
            </a:r>
          </a:p>
          <a:p>
            <a:pPr algn="just">
              <a:buNone/>
            </a:pPr>
            <a:r>
              <a:rPr lang="en-US" dirty="0" smtClean="0"/>
              <a:t>Corrective actions may or may not be effective. Therefore, regular soil or plant testing is recommended for the prevention and early diagnosis of nutrient stress. </a:t>
            </a:r>
          </a:p>
          <a:p>
            <a:pPr algn="just">
              <a:buNone/>
            </a:pPr>
            <a:r>
              <a:rPr lang="en-US" dirty="0" smtClean="0"/>
              <a:t>If visual symptoms are observed, record which crop(s) are affected, their location with respect to topography, aspect, and soil conditions, a detailed description of symptoms and time of season that the symptoms first appeared.</a:t>
            </a:r>
            <a:endParaRPr lang="en-US"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752</TotalTime>
  <Words>3559</Words>
  <Application>Microsoft Office PowerPoint</Application>
  <PresentationFormat>On-screen Show (4:3)</PresentationFormat>
  <Paragraphs>172</Paragraphs>
  <Slides>46</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46</vt:i4>
      </vt:variant>
    </vt:vector>
  </HeadingPairs>
  <TitlesOfParts>
    <vt:vector size="50" baseType="lpstr">
      <vt:lpstr>Arial</vt:lpstr>
      <vt:lpstr>Calibri</vt:lpstr>
      <vt:lpstr>Times New Roman</vt:lpstr>
      <vt:lpstr>Office Theme</vt:lpstr>
      <vt:lpstr>Nutrients Deficiency in Plants</vt:lpstr>
      <vt:lpstr>Objectives</vt:lpstr>
      <vt:lpstr>PowerPoint Presentation</vt:lpstr>
      <vt:lpstr>PowerPoint Presentation</vt:lpstr>
      <vt:lpstr>PowerPoint Presentation</vt:lpstr>
      <vt:lpstr>Visual Symptoms as a  Diagnostic Tool</vt:lpstr>
      <vt:lpstr>PowerPoint Presentation</vt:lpstr>
      <vt:lpstr>PowerPoint Presentation</vt:lpstr>
      <vt:lpstr>PowerPoint Presentation</vt:lpstr>
      <vt:lpstr>PowerPoint Presentation</vt:lpstr>
      <vt:lpstr>Plant Nutrient Deficiency Terminology  </vt:lpstr>
      <vt:lpstr>PowerPoint Presentation</vt:lpstr>
      <vt:lpstr>Mobile and Immobile Nutrients</vt:lpstr>
      <vt:lpstr>Mobile nutrients  </vt:lpstr>
      <vt:lpstr>N- Deficiency</vt:lpstr>
      <vt:lpstr>PowerPoint Presentation</vt:lpstr>
      <vt:lpstr>PowerPoint Presentation</vt:lpstr>
      <vt:lpstr>PowerPoint Presentation</vt:lpstr>
      <vt:lpstr>P- Deficiency</vt:lpstr>
      <vt:lpstr>PowerPoint Presentation</vt:lpstr>
      <vt:lpstr>PowerPoint Presentation</vt:lpstr>
      <vt:lpstr>K- Deficiency</vt:lpstr>
      <vt:lpstr>PowerPoint Presentation</vt:lpstr>
      <vt:lpstr>PowerPoint Presentation</vt:lpstr>
      <vt:lpstr>Cl- Deficiency</vt:lpstr>
      <vt:lpstr>PowerPoint Presentation</vt:lpstr>
      <vt:lpstr>PowerPoint Presentation</vt:lpstr>
      <vt:lpstr>PowerPoint Presentation</vt:lpstr>
      <vt:lpstr>PowerPoint Presentation</vt:lpstr>
      <vt:lpstr>Immobile Nutrient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Shahid</dc:creator>
  <cp:lastModifiedBy>Rizwan Shahid</cp:lastModifiedBy>
  <cp:revision>50</cp:revision>
  <dcterms:created xsi:type="dcterms:W3CDTF">2017-01-23T18:23:34Z</dcterms:created>
  <dcterms:modified xsi:type="dcterms:W3CDTF">2019-05-16T00:29:36Z</dcterms:modified>
</cp:coreProperties>
</file>