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1" r:id="rId4"/>
    <p:sldId id="262" r:id="rId5"/>
    <p:sldId id="273" r:id="rId6"/>
    <p:sldId id="263" r:id="rId7"/>
    <p:sldId id="267" r:id="rId8"/>
    <p:sldId id="271" r:id="rId9"/>
    <p:sldId id="269" r:id="rId10"/>
    <p:sldId id="268" r:id="rId11"/>
    <p:sldId id="272" r:id="rId12"/>
    <p:sldId id="270" r:id="rId13"/>
    <p:sldId id="264" r:id="rId14"/>
    <p:sldId id="265" r:id="rId15"/>
    <p:sldId id="275" r:id="rId16"/>
    <p:sldId id="276" r:id="rId17"/>
    <p:sldId id="277" r:id="rId18"/>
    <p:sldId id="278" r:id="rId19"/>
    <p:sldId id="279" r:id="rId20"/>
    <p:sldId id="281" r:id="rId21"/>
    <p:sldId id="280" r:id="rId22"/>
    <p:sldId id="274" r:id="rId23"/>
    <p:sldId id="282" r:id="rId24"/>
    <p:sldId id="283" r:id="rId25"/>
    <p:sldId id="284" r:id="rId26"/>
    <p:sldId id="285" r:id="rId27"/>
    <p:sldId id="286" r:id="rId28"/>
    <p:sldId id="288" r:id="rId29"/>
    <p:sldId id="289" r:id="rId30"/>
    <p:sldId id="290" r:id="rId31"/>
    <p:sldId id="266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1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8B84E4-1770-449E-8882-CF781FCB50D5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9585D5-65E0-471D-9955-6F684041FD8B}">
      <dgm:prSet phldrT="[Text]"/>
      <dgm:spPr/>
      <dgm:t>
        <a:bodyPr/>
        <a:lstStyle/>
        <a:p>
          <a:pPr>
            <a:buNone/>
          </a:pPr>
          <a:r>
            <a:rPr lang="en-US" dirty="0"/>
            <a:t>Hybrid Category</a:t>
          </a:r>
        </a:p>
      </dgm:t>
    </dgm:pt>
    <dgm:pt modelId="{B23A47BD-FB85-489D-AE86-E2D67A6DA898}" type="parTrans" cxnId="{798A8432-F026-4D53-922D-0AA1C03E1474}">
      <dgm:prSet/>
      <dgm:spPr/>
      <dgm:t>
        <a:bodyPr/>
        <a:lstStyle/>
        <a:p>
          <a:endParaRPr lang="en-US"/>
        </a:p>
      </dgm:t>
    </dgm:pt>
    <dgm:pt modelId="{CC1687EC-B6AC-489A-A091-18CC3E9678FA}" type="sibTrans" cxnId="{798A8432-F026-4D53-922D-0AA1C03E1474}">
      <dgm:prSet/>
      <dgm:spPr/>
      <dgm:t>
        <a:bodyPr/>
        <a:lstStyle/>
        <a:p>
          <a:endParaRPr lang="en-US"/>
        </a:p>
      </dgm:t>
    </dgm:pt>
    <dgm:pt modelId="{F8346985-3041-4C68-A3FA-DF6472F34E4E}">
      <dgm:prSet phldrT="[Text]"/>
      <dgm:spPr/>
      <dgm:t>
        <a:bodyPr/>
        <a:lstStyle/>
        <a:p>
          <a:r>
            <a:rPr lang="en-US" dirty="0"/>
            <a:t>Hard Goods </a:t>
          </a:r>
        </a:p>
      </dgm:t>
    </dgm:pt>
    <dgm:pt modelId="{4534634C-62F3-45AA-8B0D-3CB0D37C66F0}" type="parTrans" cxnId="{E1B5EC9D-FE35-453C-806D-F50CAE71A976}">
      <dgm:prSet/>
      <dgm:spPr/>
      <dgm:t>
        <a:bodyPr/>
        <a:lstStyle/>
        <a:p>
          <a:endParaRPr lang="en-US"/>
        </a:p>
      </dgm:t>
    </dgm:pt>
    <dgm:pt modelId="{D99BD78B-C719-449B-871F-7CCC2587105B}" type="sibTrans" cxnId="{E1B5EC9D-FE35-453C-806D-F50CAE71A976}">
      <dgm:prSet/>
      <dgm:spPr/>
      <dgm:t>
        <a:bodyPr/>
        <a:lstStyle/>
        <a:p>
          <a:endParaRPr lang="en-US"/>
        </a:p>
      </dgm:t>
    </dgm:pt>
    <dgm:pt modelId="{E8655711-69E7-464B-A37B-D9C8229C5F2E}">
      <dgm:prSet phldrT="[Text]"/>
      <dgm:spPr/>
      <dgm:t>
        <a:bodyPr/>
        <a:lstStyle/>
        <a:p>
          <a:r>
            <a:rPr lang="en-US" dirty="0"/>
            <a:t>Soft Services</a:t>
          </a:r>
        </a:p>
      </dgm:t>
    </dgm:pt>
    <dgm:pt modelId="{F6E5D557-E01D-4962-A8A8-72CDE82D75A5}" type="parTrans" cxnId="{5F31D288-0D38-4D18-9DD7-C96499007E52}">
      <dgm:prSet/>
      <dgm:spPr/>
      <dgm:t>
        <a:bodyPr/>
        <a:lstStyle/>
        <a:p>
          <a:endParaRPr lang="en-US"/>
        </a:p>
      </dgm:t>
    </dgm:pt>
    <dgm:pt modelId="{65DB6793-3D9A-4BFE-8D1C-7E5C2C4752D2}" type="sibTrans" cxnId="{5F31D288-0D38-4D18-9DD7-C96499007E52}">
      <dgm:prSet/>
      <dgm:spPr/>
      <dgm:t>
        <a:bodyPr/>
        <a:lstStyle/>
        <a:p>
          <a:endParaRPr lang="en-US"/>
        </a:p>
      </dgm:t>
    </dgm:pt>
    <dgm:pt modelId="{13FBF99F-9E62-4F65-8337-D951806E2E99}" type="pres">
      <dgm:prSet presAssocID="{0D8B84E4-1770-449E-8882-CF781FCB50D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D3DF507-A0E0-4101-8DA3-B56994CD6D44}" type="pres">
      <dgm:prSet presAssocID="{D69585D5-65E0-471D-9955-6F684041FD8B}" presName="root1" presStyleCnt="0"/>
      <dgm:spPr/>
    </dgm:pt>
    <dgm:pt modelId="{7B722362-097C-4F22-868A-45506468C75A}" type="pres">
      <dgm:prSet presAssocID="{D69585D5-65E0-471D-9955-6F684041FD8B}" presName="LevelOneTextNode" presStyleLbl="node0" presStyleIdx="0" presStyleCnt="1">
        <dgm:presLayoutVars>
          <dgm:chPref val="3"/>
        </dgm:presLayoutVars>
      </dgm:prSet>
      <dgm:spPr/>
    </dgm:pt>
    <dgm:pt modelId="{A851A018-D84E-4C8B-B360-D6D97D137A3F}" type="pres">
      <dgm:prSet presAssocID="{D69585D5-65E0-471D-9955-6F684041FD8B}" presName="level2hierChild" presStyleCnt="0"/>
      <dgm:spPr/>
    </dgm:pt>
    <dgm:pt modelId="{747F5B8A-9906-4894-83DE-A23161F9A149}" type="pres">
      <dgm:prSet presAssocID="{4534634C-62F3-45AA-8B0D-3CB0D37C66F0}" presName="conn2-1" presStyleLbl="parChTrans1D2" presStyleIdx="0" presStyleCnt="2"/>
      <dgm:spPr/>
    </dgm:pt>
    <dgm:pt modelId="{F296060D-96CA-4D39-A0B9-42916787F17C}" type="pres">
      <dgm:prSet presAssocID="{4534634C-62F3-45AA-8B0D-3CB0D37C66F0}" presName="connTx" presStyleLbl="parChTrans1D2" presStyleIdx="0" presStyleCnt="2"/>
      <dgm:spPr/>
    </dgm:pt>
    <dgm:pt modelId="{74C3A613-3D15-4111-87F0-4E3FCEC8137A}" type="pres">
      <dgm:prSet presAssocID="{F8346985-3041-4C68-A3FA-DF6472F34E4E}" presName="root2" presStyleCnt="0"/>
      <dgm:spPr/>
    </dgm:pt>
    <dgm:pt modelId="{009369A5-0998-4045-8EC4-AAE01AB53E96}" type="pres">
      <dgm:prSet presAssocID="{F8346985-3041-4C68-A3FA-DF6472F34E4E}" presName="LevelTwoTextNode" presStyleLbl="node2" presStyleIdx="0" presStyleCnt="2">
        <dgm:presLayoutVars>
          <dgm:chPref val="3"/>
        </dgm:presLayoutVars>
      </dgm:prSet>
      <dgm:spPr/>
    </dgm:pt>
    <dgm:pt modelId="{768F7BB1-E150-447D-8690-B956E266F4E1}" type="pres">
      <dgm:prSet presAssocID="{F8346985-3041-4C68-A3FA-DF6472F34E4E}" presName="level3hierChild" presStyleCnt="0"/>
      <dgm:spPr/>
    </dgm:pt>
    <dgm:pt modelId="{F5B27A64-B138-4FE7-9684-9F892234A394}" type="pres">
      <dgm:prSet presAssocID="{F6E5D557-E01D-4962-A8A8-72CDE82D75A5}" presName="conn2-1" presStyleLbl="parChTrans1D2" presStyleIdx="1" presStyleCnt="2"/>
      <dgm:spPr/>
    </dgm:pt>
    <dgm:pt modelId="{9BEC75DB-1859-4846-BBED-5EF51BF41DA0}" type="pres">
      <dgm:prSet presAssocID="{F6E5D557-E01D-4962-A8A8-72CDE82D75A5}" presName="connTx" presStyleLbl="parChTrans1D2" presStyleIdx="1" presStyleCnt="2"/>
      <dgm:spPr/>
    </dgm:pt>
    <dgm:pt modelId="{3D9EF892-7E15-46D6-AAF3-BF725CA978B3}" type="pres">
      <dgm:prSet presAssocID="{E8655711-69E7-464B-A37B-D9C8229C5F2E}" presName="root2" presStyleCnt="0"/>
      <dgm:spPr/>
    </dgm:pt>
    <dgm:pt modelId="{B438EF48-0898-4D20-97B3-54C3A40B4793}" type="pres">
      <dgm:prSet presAssocID="{E8655711-69E7-464B-A37B-D9C8229C5F2E}" presName="LevelTwoTextNode" presStyleLbl="node2" presStyleIdx="1" presStyleCnt="2">
        <dgm:presLayoutVars>
          <dgm:chPref val="3"/>
        </dgm:presLayoutVars>
      </dgm:prSet>
      <dgm:spPr/>
    </dgm:pt>
    <dgm:pt modelId="{4CCA2D25-5BD8-4C3E-87E1-0561186B02D2}" type="pres">
      <dgm:prSet presAssocID="{E8655711-69E7-464B-A37B-D9C8229C5F2E}" presName="level3hierChild" presStyleCnt="0"/>
      <dgm:spPr/>
    </dgm:pt>
  </dgm:ptLst>
  <dgm:cxnLst>
    <dgm:cxn modelId="{5E96A71C-0ECC-4F11-AA68-53C729F24E03}" type="presOf" srcId="{4534634C-62F3-45AA-8B0D-3CB0D37C66F0}" destId="{F296060D-96CA-4D39-A0B9-42916787F17C}" srcOrd="1" destOrd="0" presId="urn:microsoft.com/office/officeart/2005/8/layout/hierarchy2"/>
    <dgm:cxn modelId="{3630C31D-6E9B-43FC-AF88-075EF955CDE0}" type="presOf" srcId="{F6E5D557-E01D-4962-A8A8-72CDE82D75A5}" destId="{9BEC75DB-1859-4846-BBED-5EF51BF41DA0}" srcOrd="1" destOrd="0" presId="urn:microsoft.com/office/officeart/2005/8/layout/hierarchy2"/>
    <dgm:cxn modelId="{E7CBD82F-68DA-4696-B1CA-663435BDEAC9}" type="presOf" srcId="{D69585D5-65E0-471D-9955-6F684041FD8B}" destId="{7B722362-097C-4F22-868A-45506468C75A}" srcOrd="0" destOrd="0" presId="urn:microsoft.com/office/officeart/2005/8/layout/hierarchy2"/>
    <dgm:cxn modelId="{798A8432-F026-4D53-922D-0AA1C03E1474}" srcId="{0D8B84E4-1770-449E-8882-CF781FCB50D5}" destId="{D69585D5-65E0-471D-9955-6F684041FD8B}" srcOrd="0" destOrd="0" parTransId="{B23A47BD-FB85-489D-AE86-E2D67A6DA898}" sibTransId="{CC1687EC-B6AC-489A-A091-18CC3E9678FA}"/>
    <dgm:cxn modelId="{EFD01B36-E67C-4378-8C10-DF4F28CE3C1C}" type="presOf" srcId="{4534634C-62F3-45AA-8B0D-3CB0D37C66F0}" destId="{747F5B8A-9906-4894-83DE-A23161F9A149}" srcOrd="0" destOrd="0" presId="urn:microsoft.com/office/officeart/2005/8/layout/hierarchy2"/>
    <dgm:cxn modelId="{48271C52-65AA-4582-BF13-6C7FD01766CB}" type="presOf" srcId="{0D8B84E4-1770-449E-8882-CF781FCB50D5}" destId="{13FBF99F-9E62-4F65-8337-D951806E2E99}" srcOrd="0" destOrd="0" presId="urn:microsoft.com/office/officeart/2005/8/layout/hierarchy2"/>
    <dgm:cxn modelId="{865AEA7D-12BC-45E7-88C7-B6D84DEEF713}" type="presOf" srcId="{F8346985-3041-4C68-A3FA-DF6472F34E4E}" destId="{009369A5-0998-4045-8EC4-AAE01AB53E96}" srcOrd="0" destOrd="0" presId="urn:microsoft.com/office/officeart/2005/8/layout/hierarchy2"/>
    <dgm:cxn modelId="{E3A1CD83-5566-4EA6-AADC-4158A902B06F}" type="presOf" srcId="{F6E5D557-E01D-4962-A8A8-72CDE82D75A5}" destId="{F5B27A64-B138-4FE7-9684-9F892234A394}" srcOrd="0" destOrd="0" presId="urn:microsoft.com/office/officeart/2005/8/layout/hierarchy2"/>
    <dgm:cxn modelId="{5F31D288-0D38-4D18-9DD7-C96499007E52}" srcId="{D69585D5-65E0-471D-9955-6F684041FD8B}" destId="{E8655711-69E7-464B-A37B-D9C8229C5F2E}" srcOrd="1" destOrd="0" parTransId="{F6E5D557-E01D-4962-A8A8-72CDE82D75A5}" sibTransId="{65DB6793-3D9A-4BFE-8D1C-7E5C2C4752D2}"/>
    <dgm:cxn modelId="{E1B5EC9D-FE35-453C-806D-F50CAE71A976}" srcId="{D69585D5-65E0-471D-9955-6F684041FD8B}" destId="{F8346985-3041-4C68-A3FA-DF6472F34E4E}" srcOrd="0" destOrd="0" parTransId="{4534634C-62F3-45AA-8B0D-3CB0D37C66F0}" sibTransId="{D99BD78B-C719-449B-871F-7CCC2587105B}"/>
    <dgm:cxn modelId="{87170EF5-301D-47A3-A34C-7F6AA81C112E}" type="presOf" srcId="{E8655711-69E7-464B-A37B-D9C8229C5F2E}" destId="{B438EF48-0898-4D20-97B3-54C3A40B4793}" srcOrd="0" destOrd="0" presId="urn:microsoft.com/office/officeart/2005/8/layout/hierarchy2"/>
    <dgm:cxn modelId="{B0350D28-B316-4A10-9313-369FBDE007DE}" type="presParOf" srcId="{13FBF99F-9E62-4F65-8337-D951806E2E99}" destId="{DD3DF507-A0E0-4101-8DA3-B56994CD6D44}" srcOrd="0" destOrd="0" presId="urn:microsoft.com/office/officeart/2005/8/layout/hierarchy2"/>
    <dgm:cxn modelId="{65EB457F-EA93-4B70-AF1D-3F03CE626DA5}" type="presParOf" srcId="{DD3DF507-A0E0-4101-8DA3-B56994CD6D44}" destId="{7B722362-097C-4F22-868A-45506468C75A}" srcOrd="0" destOrd="0" presId="urn:microsoft.com/office/officeart/2005/8/layout/hierarchy2"/>
    <dgm:cxn modelId="{B1C899BB-CB99-4BA0-9E18-B469EC7FCA81}" type="presParOf" srcId="{DD3DF507-A0E0-4101-8DA3-B56994CD6D44}" destId="{A851A018-D84E-4C8B-B360-D6D97D137A3F}" srcOrd="1" destOrd="0" presId="urn:microsoft.com/office/officeart/2005/8/layout/hierarchy2"/>
    <dgm:cxn modelId="{7CF1FE01-0AA4-4ED3-8F3D-6AC95C4A7455}" type="presParOf" srcId="{A851A018-D84E-4C8B-B360-D6D97D137A3F}" destId="{747F5B8A-9906-4894-83DE-A23161F9A149}" srcOrd="0" destOrd="0" presId="urn:microsoft.com/office/officeart/2005/8/layout/hierarchy2"/>
    <dgm:cxn modelId="{11C6096F-24E1-4CF9-8E01-BDC4E061198F}" type="presParOf" srcId="{747F5B8A-9906-4894-83DE-A23161F9A149}" destId="{F296060D-96CA-4D39-A0B9-42916787F17C}" srcOrd="0" destOrd="0" presId="urn:microsoft.com/office/officeart/2005/8/layout/hierarchy2"/>
    <dgm:cxn modelId="{20EB65D7-54EC-46B0-BFF4-B80FA185D58F}" type="presParOf" srcId="{A851A018-D84E-4C8B-B360-D6D97D137A3F}" destId="{74C3A613-3D15-4111-87F0-4E3FCEC8137A}" srcOrd="1" destOrd="0" presId="urn:microsoft.com/office/officeart/2005/8/layout/hierarchy2"/>
    <dgm:cxn modelId="{C0BF2A5D-7ACC-4291-9EAE-FAF26DE7AA66}" type="presParOf" srcId="{74C3A613-3D15-4111-87F0-4E3FCEC8137A}" destId="{009369A5-0998-4045-8EC4-AAE01AB53E96}" srcOrd="0" destOrd="0" presId="urn:microsoft.com/office/officeart/2005/8/layout/hierarchy2"/>
    <dgm:cxn modelId="{CBC21F62-8970-4D0D-B529-BC62A8F73818}" type="presParOf" srcId="{74C3A613-3D15-4111-87F0-4E3FCEC8137A}" destId="{768F7BB1-E150-447D-8690-B956E266F4E1}" srcOrd="1" destOrd="0" presId="urn:microsoft.com/office/officeart/2005/8/layout/hierarchy2"/>
    <dgm:cxn modelId="{3927207E-CB24-45C2-9AAF-9720B8283D40}" type="presParOf" srcId="{A851A018-D84E-4C8B-B360-D6D97D137A3F}" destId="{F5B27A64-B138-4FE7-9684-9F892234A394}" srcOrd="2" destOrd="0" presId="urn:microsoft.com/office/officeart/2005/8/layout/hierarchy2"/>
    <dgm:cxn modelId="{6485E680-39F4-4063-8F37-2CB8017C538C}" type="presParOf" srcId="{F5B27A64-B138-4FE7-9684-9F892234A394}" destId="{9BEC75DB-1859-4846-BBED-5EF51BF41DA0}" srcOrd="0" destOrd="0" presId="urn:microsoft.com/office/officeart/2005/8/layout/hierarchy2"/>
    <dgm:cxn modelId="{8904890A-F672-4F2B-8702-34F0E8B0432B}" type="presParOf" srcId="{A851A018-D84E-4C8B-B360-D6D97D137A3F}" destId="{3D9EF892-7E15-46D6-AAF3-BF725CA978B3}" srcOrd="3" destOrd="0" presId="urn:microsoft.com/office/officeart/2005/8/layout/hierarchy2"/>
    <dgm:cxn modelId="{2766E135-D958-4365-AF8C-7FF456B0817B}" type="presParOf" srcId="{3D9EF892-7E15-46D6-AAF3-BF725CA978B3}" destId="{B438EF48-0898-4D20-97B3-54C3A40B4793}" srcOrd="0" destOrd="0" presId="urn:microsoft.com/office/officeart/2005/8/layout/hierarchy2"/>
    <dgm:cxn modelId="{C5AB2C0B-1EBF-4FF3-A693-C2BED92BDB3A}" type="presParOf" srcId="{3D9EF892-7E15-46D6-AAF3-BF725CA978B3}" destId="{4CCA2D25-5BD8-4C3E-87E1-0561186B02D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22362-097C-4F22-868A-45506468C75A}">
      <dsp:nvSpPr>
        <dsp:cNvPr id="0" name=""/>
        <dsp:cNvSpPr/>
      </dsp:nvSpPr>
      <dsp:spPr>
        <a:xfrm>
          <a:off x="3519" y="1033051"/>
          <a:ext cx="1874009" cy="937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Hybrid Category</a:t>
          </a:r>
        </a:p>
      </dsp:txBody>
      <dsp:txXfrm>
        <a:off x="30963" y="1060495"/>
        <a:ext cx="1819121" cy="882116"/>
      </dsp:txXfrm>
    </dsp:sp>
    <dsp:sp modelId="{747F5B8A-9906-4894-83DE-A23161F9A149}">
      <dsp:nvSpPr>
        <dsp:cNvPr id="0" name=""/>
        <dsp:cNvSpPr/>
      </dsp:nvSpPr>
      <dsp:spPr>
        <a:xfrm rot="19457599">
          <a:off x="1790760" y="1204083"/>
          <a:ext cx="923139" cy="56162"/>
        </a:xfrm>
        <a:custGeom>
          <a:avLst/>
          <a:gdLst/>
          <a:ahLst/>
          <a:cxnLst/>
          <a:rect l="0" t="0" r="0" b="0"/>
          <a:pathLst>
            <a:path>
              <a:moveTo>
                <a:pt x="0" y="28081"/>
              </a:moveTo>
              <a:lnTo>
                <a:pt x="923139" y="280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29251" y="1209086"/>
        <a:ext cx="46156" cy="46156"/>
      </dsp:txXfrm>
    </dsp:sp>
    <dsp:sp modelId="{009369A5-0998-4045-8EC4-AAE01AB53E96}">
      <dsp:nvSpPr>
        <dsp:cNvPr id="0" name=""/>
        <dsp:cNvSpPr/>
      </dsp:nvSpPr>
      <dsp:spPr>
        <a:xfrm>
          <a:off x="2627131" y="494273"/>
          <a:ext cx="1874009" cy="937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Hard Goods </a:t>
          </a:r>
        </a:p>
      </dsp:txBody>
      <dsp:txXfrm>
        <a:off x="2654575" y="521717"/>
        <a:ext cx="1819121" cy="882116"/>
      </dsp:txXfrm>
    </dsp:sp>
    <dsp:sp modelId="{F5B27A64-B138-4FE7-9684-9F892234A394}">
      <dsp:nvSpPr>
        <dsp:cNvPr id="0" name=""/>
        <dsp:cNvSpPr/>
      </dsp:nvSpPr>
      <dsp:spPr>
        <a:xfrm rot="2142401">
          <a:off x="1790760" y="1742861"/>
          <a:ext cx="923139" cy="56162"/>
        </a:xfrm>
        <a:custGeom>
          <a:avLst/>
          <a:gdLst/>
          <a:ahLst/>
          <a:cxnLst/>
          <a:rect l="0" t="0" r="0" b="0"/>
          <a:pathLst>
            <a:path>
              <a:moveTo>
                <a:pt x="0" y="28081"/>
              </a:moveTo>
              <a:lnTo>
                <a:pt x="923139" y="280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29251" y="1747863"/>
        <a:ext cx="46156" cy="46156"/>
      </dsp:txXfrm>
    </dsp:sp>
    <dsp:sp modelId="{B438EF48-0898-4D20-97B3-54C3A40B4793}">
      <dsp:nvSpPr>
        <dsp:cNvPr id="0" name=""/>
        <dsp:cNvSpPr/>
      </dsp:nvSpPr>
      <dsp:spPr>
        <a:xfrm>
          <a:off x="2627131" y="1571828"/>
          <a:ext cx="1874009" cy="937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Soft Services</a:t>
          </a:r>
        </a:p>
      </dsp:txBody>
      <dsp:txXfrm>
        <a:off x="2654575" y="1599272"/>
        <a:ext cx="1819121" cy="8821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60090" y="2418735"/>
            <a:ext cx="7012855" cy="1246241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7128" y="3657599"/>
            <a:ext cx="7006560" cy="80378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224334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56173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582" y="207433"/>
            <a:ext cx="6224988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9805" y="958645"/>
            <a:ext cx="6245943" cy="361923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944" y="227401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55965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03204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55965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03204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0090" y="2386836"/>
            <a:ext cx="7012855" cy="1246241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29119D-D42D-4D48-B75F-DC073D9F4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0090" y="3664976"/>
            <a:ext cx="7006560" cy="803786"/>
          </a:xfrm>
        </p:spPr>
        <p:txBody>
          <a:bodyPr/>
          <a:lstStyle/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HAFIZ AMMAR ZAFAR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CC0D-C9CD-4974-9F5A-04AB5CE7B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FAST MOVING CONSUMER GOODS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CDB4B3-FB34-4657-97EC-DD10362CF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80540"/>
            <a:ext cx="8246070" cy="35617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House hold consumable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Purchased regularly and frequently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Available at retail outlets and grocery stores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Low or moderately priced/ less expensive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Low involvement goods</a:t>
            </a:r>
          </a:p>
          <a:p>
            <a:pPr>
              <a:lnSpc>
                <a:spcPct val="2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5430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B373C-C395-4721-8DF6-FF8C98FB8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CONSUMER DURABLES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7615C-74E7-470C-B030-5777A7942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59274"/>
            <a:ext cx="8246070" cy="35617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These are consumer products that have longer life than fast moving consumer goods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Bought less frequently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Require greater financial expenditures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High involvement purchase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E.g. electric appliances and cars etc.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16206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97A9D-5D61-4306-A1FA-C322E4D74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INDUSTRIAL GOODS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DB5C5-640E-4A65-8C5B-7D233EEAC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Used in production of other goods and services e.g. office equipment, stationary or parts of different machinery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Largely distributed through sales agents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Sub divided into raw material and partly finished goods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Consumables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Capital goods</a:t>
            </a:r>
          </a:p>
        </p:txBody>
      </p:sp>
    </p:spTree>
    <p:extLst>
      <p:ext uri="{BB962C8B-B14F-4D97-AF65-F5344CB8AC3E}">
        <p14:creationId xmlns:p14="http://schemas.microsoft.com/office/powerpoint/2010/main" val="116499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6F9F5-844A-4BF9-9E00-A81A467B8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2CF23-1EC8-4D47-B4A8-CB33522F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An activity or benefit that one party offers to an other that is intangible.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Has no physical dimension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Can result in ownership of something tangible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Temporary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No specification/ tailored made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No physical distribution channel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Value is assessed at time of completion</a:t>
            </a:r>
          </a:p>
        </p:txBody>
      </p:sp>
    </p:spTree>
    <p:extLst>
      <p:ext uri="{BB962C8B-B14F-4D97-AF65-F5344CB8AC3E}">
        <p14:creationId xmlns:p14="http://schemas.microsoft.com/office/powerpoint/2010/main" val="960802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COMPETITION AND FREE MARKET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/>
              <a:t>“A sate of rivalry between sellers”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Each trying to gain a large market share and greater profits.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Free markets allow producers to compete freely for consumer’s business.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Firms operating in a competitive market seek to influence demand by developing differentiated products and services.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 more competitive is the market , the more is the need for marketing.</a:t>
            </a:r>
          </a:p>
        </p:txBody>
      </p:sp>
    </p:spTree>
    <p:extLst>
      <p:ext uri="{BB962C8B-B14F-4D97-AF65-F5344CB8AC3E}">
        <p14:creationId xmlns:p14="http://schemas.microsoft.com/office/powerpoint/2010/main" val="3021613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FACTORS INFLUENCING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Organizations operating in the market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Organizations producing same product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Size of these organizations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Difficulty for new entrants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Knowledge organizations have about their competitor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70332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FACTORS INFLUENCING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Consumers interest in buying products and services in the market: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Consumers knowledge about product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No of buyers and their requirements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Ability to pay for goods and services</a:t>
            </a:r>
          </a:p>
        </p:txBody>
      </p:sp>
    </p:spTree>
    <p:extLst>
      <p:ext uri="{BB962C8B-B14F-4D97-AF65-F5344CB8AC3E}">
        <p14:creationId xmlns:p14="http://schemas.microsoft.com/office/powerpoint/2010/main" val="2051008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FACTORS INFLUENCING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factors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Availability and prices of raw materials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Ease in transporting raw material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Government policy on competition and regulations</a:t>
            </a:r>
          </a:p>
        </p:txBody>
      </p:sp>
    </p:spTree>
    <p:extLst>
      <p:ext uri="{BB962C8B-B14F-4D97-AF65-F5344CB8AC3E}">
        <p14:creationId xmlns:p14="http://schemas.microsoft.com/office/powerpoint/2010/main" val="963868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FACTORS INFLUENCING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1"/>
            <a:ext cx="8246070" cy="3791193"/>
          </a:xfrm>
        </p:spPr>
        <p:txBody>
          <a:bodyPr>
            <a:normAutofit fontScale="92500"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Economists have developed various models to describe market competitiveness.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At one extreme is </a:t>
            </a:r>
            <a:r>
              <a:rPr lang="en-US" sz="2000" b="1" dirty="0"/>
              <a:t>Perfect Competition</a:t>
            </a:r>
            <a:r>
              <a:rPr lang="en-US" sz="2000" dirty="0"/>
              <a:t> where competition is absolute and at other end is </a:t>
            </a:r>
            <a:r>
              <a:rPr lang="en-US" sz="2000" b="1" dirty="0"/>
              <a:t>Monopoly</a:t>
            </a:r>
            <a:r>
              <a:rPr lang="en-US" sz="2000" dirty="0"/>
              <a:t> or </a:t>
            </a:r>
            <a:r>
              <a:rPr lang="en-US" sz="2000" b="1" dirty="0"/>
              <a:t>Monopsony</a:t>
            </a:r>
            <a:r>
              <a:rPr lang="en-US" sz="2000" dirty="0"/>
              <a:t> where competition is non existent.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Perfect competition and monopoly are theoretical in nature in their purest forms. Between the two extremes is a range of real life situations, some are more competitive than others.</a:t>
            </a:r>
          </a:p>
        </p:txBody>
      </p:sp>
    </p:spTree>
    <p:extLst>
      <p:ext uri="{BB962C8B-B14F-4D97-AF65-F5344CB8AC3E}">
        <p14:creationId xmlns:p14="http://schemas.microsoft.com/office/powerpoint/2010/main" val="2200585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PERFECT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38007"/>
            <a:ext cx="8246070" cy="37911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Ideal situation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There is large numbers of buyers and sellers in the market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All products and services offerings are identical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There are no barriers to entry or leaving the market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All buyers and sellers have full knowledge of market conditions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No single buyer is large enough to influence market prices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7589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A MARKET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A market consist of all the potential customers sharing a particular need or want who might be willing and able  to engage in exchange to satisfy that need or want”.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en-US" sz="1800" dirty="0"/>
            </a:br>
            <a:r>
              <a:rPr lang="en-US" sz="1800" dirty="0"/>
              <a:t>All existing and potential customers who might buy an organist ion's product.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Broader environment where buyer &amp; sellers interact.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Market is not a single place where buyers and sellers meet to transact, it can be a whole region where goods and services are sold by a number of sellers to a wide variety of buyers through a range of distribution channels.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MONOPOLY AND MONOPSONY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dirty="0"/>
              <a:t>Absence of competition</a:t>
            </a:r>
          </a:p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dirty="0"/>
              <a:t>One seller </a:t>
            </a:r>
          </a:p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dirty="0"/>
              <a:t>consumer has no choice</a:t>
            </a:r>
          </a:p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dirty="0"/>
              <a:t>Can be created through Govt.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MONOPSONY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Rare than monopoly</a:t>
            </a:r>
          </a:p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Single buyer</a:t>
            </a:r>
          </a:p>
          <a:p>
            <a:pPr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E.g. govt. as the only buyer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982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51D5E-0444-4543-86AA-ACE7E589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MONOPOLISTIC COMPETITION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3D676-747B-4334-B3C5-C8A9FD006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38007"/>
            <a:ext cx="8246070" cy="379119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A large no. of sellers competing </a:t>
            </a:r>
            <a:r>
              <a:rPr lang="en-US" sz="2000" dirty="0"/>
              <a:t>but each one having some power to charge certain price for its products and not losing all of the customers.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Product differentiation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Many firms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No entry and exit cost in the long run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Independent decision making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Some degree of market power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Buyers and Sellers do not have perfect information </a:t>
            </a:r>
          </a:p>
        </p:txBody>
      </p:sp>
    </p:spTree>
    <p:extLst>
      <p:ext uri="{BB962C8B-B14F-4D97-AF65-F5344CB8AC3E}">
        <p14:creationId xmlns:p14="http://schemas.microsoft.com/office/powerpoint/2010/main" val="1546894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CARTEL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An agreement between companies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Charge identical prices for goods and services and enjoy market share together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Eradicate competition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5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PRODUCT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  <a:buNone/>
            </a:pPr>
            <a:r>
              <a:rPr lang="en-US" sz="2400" dirty="0"/>
              <a:t>The life cycle includes  following phases: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Development phase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Introduction phase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Growth phase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Maturity phase 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Decline phase</a:t>
            </a:r>
          </a:p>
        </p:txBody>
      </p:sp>
    </p:spTree>
    <p:extLst>
      <p:ext uri="{BB962C8B-B14F-4D97-AF65-F5344CB8AC3E}">
        <p14:creationId xmlns:p14="http://schemas.microsoft.com/office/powerpoint/2010/main" val="2771281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PRODUCT LIFE CYCLE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37DE35A-4DE8-4D35-9620-BE367B3398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0"/>
          <a:stretch/>
        </p:blipFill>
        <p:spPr>
          <a:xfrm>
            <a:off x="1530343" y="1254642"/>
            <a:ext cx="5866781" cy="3906367"/>
          </a:xfrm>
        </p:spPr>
      </p:pic>
    </p:spTree>
    <p:extLst>
      <p:ext uri="{BB962C8B-B14F-4D97-AF65-F5344CB8AC3E}">
        <p14:creationId xmlns:p14="http://schemas.microsoft.com/office/powerpoint/2010/main" val="1751206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PRODUCT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1"/>
            <a:ext cx="8246070" cy="3823091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sz="2900" b="1" dirty="0"/>
              <a:t>DEVELOPMENT PHASE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Money is spent on research, development and testing.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All organizations do not make profit at this stage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Expenditures exceed income</a:t>
            </a:r>
          </a:p>
          <a:p>
            <a:pPr>
              <a:lnSpc>
                <a:spcPct val="170000"/>
              </a:lnSpc>
              <a:buNone/>
            </a:pPr>
            <a:r>
              <a:rPr lang="en-US" sz="2900" b="1" dirty="0"/>
              <a:t>INTRODUCTION PHASE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Product or service is introduced in the market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Low sales volume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900" dirty="0"/>
              <a:t>Customers and distributors becomes aware of the product and decide whether to adopt or not.</a:t>
            </a:r>
          </a:p>
        </p:txBody>
      </p:sp>
    </p:spTree>
    <p:extLst>
      <p:ext uri="{BB962C8B-B14F-4D97-AF65-F5344CB8AC3E}">
        <p14:creationId xmlns:p14="http://schemas.microsoft.com/office/powerpoint/2010/main" val="10081741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PRODUCT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805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sz="2600" b="1" dirty="0"/>
              <a:t>GROWTH PHASE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700" dirty="0"/>
              <a:t>Rapid acceptance of product and increase in revenues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700" dirty="0"/>
              <a:t>Can be sustained by improved distribution, product improvements and price reductions</a:t>
            </a:r>
            <a:br>
              <a:rPr lang="en-US" sz="2700" dirty="0"/>
            </a:br>
            <a:endParaRPr lang="en-US" sz="2700" dirty="0"/>
          </a:p>
          <a:p>
            <a:pPr>
              <a:lnSpc>
                <a:spcPct val="170000"/>
              </a:lnSpc>
              <a:buNone/>
            </a:pPr>
            <a:r>
              <a:rPr lang="en-US" sz="2400" b="1" dirty="0"/>
              <a:t>MATURITY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700" dirty="0"/>
              <a:t>Success attracts interests from other producers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700" dirty="0"/>
              <a:t>Copy cats are available and increased competition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700" dirty="0"/>
              <a:t>Sales and profits are high so as the costs</a:t>
            </a:r>
          </a:p>
        </p:txBody>
      </p:sp>
    </p:spTree>
    <p:extLst>
      <p:ext uri="{BB962C8B-B14F-4D97-AF65-F5344CB8AC3E}">
        <p14:creationId xmlns:p14="http://schemas.microsoft.com/office/powerpoint/2010/main" val="1536045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PRODUCT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8056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r>
              <a:rPr lang="en-US" sz="2000" b="1" dirty="0"/>
              <a:t>DECLINE PHASE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Reduction in sales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Due to new technology, substitutes, competitive pricing and shift in consumers tastes and demands</a:t>
            </a:r>
          </a:p>
        </p:txBody>
      </p:sp>
    </p:spTree>
    <p:extLst>
      <p:ext uri="{BB962C8B-B14F-4D97-AF65-F5344CB8AC3E}">
        <p14:creationId xmlns:p14="http://schemas.microsoft.com/office/powerpoint/2010/main" val="4188366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SEGMENTATION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8056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b="1" dirty="0"/>
              <a:t>MARKET SEGMENT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Consumers who respond to a similar way to a given set of marketing stimuli</a:t>
            </a:r>
          </a:p>
          <a:p>
            <a:pPr>
              <a:lnSpc>
                <a:spcPct val="150000"/>
              </a:lnSpc>
              <a:buNone/>
            </a:pPr>
            <a:r>
              <a:rPr lang="en-US" sz="2400" b="1" dirty="0"/>
              <a:t>SEGMENTATION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Total market is broken down to create distinctive consumer groups or market segments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The goal of segmentation is to gather a group of people who are similar to one another but collectively as a segment are different from other segments particularly in response to marketing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4245485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SEGMENTATION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8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COMMONLY USED SEGMENTATIONS ARE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Demographic  feature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Buying behavior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Geographic location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Behavioral features</a:t>
            </a:r>
          </a:p>
        </p:txBody>
      </p:sp>
    </p:spTree>
    <p:extLst>
      <p:ext uri="{BB962C8B-B14F-4D97-AF65-F5344CB8AC3E}">
        <p14:creationId xmlns:p14="http://schemas.microsoft.com/office/powerpoint/2010/main" val="237806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49E32-12EB-4308-9261-D1F1290AC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MARKETS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91DDA-3FCD-4E21-AFFD-8D5A66299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Consumer Markets.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Industrial/Business to Business Markets.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Reseller (Retailers, Distributors) Markets.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Publics (Government agencies/departments/institutions).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International/global Markets.</a:t>
            </a:r>
          </a:p>
        </p:txBody>
      </p:sp>
    </p:spTree>
    <p:extLst>
      <p:ext uri="{BB962C8B-B14F-4D97-AF65-F5344CB8AC3E}">
        <p14:creationId xmlns:p14="http://schemas.microsoft.com/office/powerpoint/2010/main" val="740960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87A9F-150F-49CE-BDCD-05E20E91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SEGMENTATION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81E4C-8F44-4527-98F7-DF57023A4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80560"/>
          </a:xfrm>
        </p:spPr>
        <p:txBody>
          <a:bodyPr>
            <a:norm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en-US" sz="2000" b="1" dirty="0"/>
              <a:t>THE AIM OF SEGMENTATION IS: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To arrive at a defined customer group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can exploit its strengths and reduce its weaknesses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can develop products and services that are better targeted at that segment in a uniform way </a:t>
            </a:r>
          </a:p>
        </p:txBody>
      </p:sp>
    </p:spTree>
    <p:extLst>
      <p:ext uri="{BB962C8B-B14F-4D97-AF65-F5344CB8AC3E}">
        <p14:creationId xmlns:p14="http://schemas.microsoft.com/office/powerpoint/2010/main" val="2119209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B138EE-B5A6-4637-ABC3-555281D3C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98" y="832666"/>
            <a:ext cx="7370429" cy="414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8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A MARKETING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DEFINITION</a:t>
            </a:r>
            <a:br>
              <a:rPr lang="en-US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900" dirty="0"/>
              <a:t>Marketing is the management process responsible for identifying, anticipating, and satisfying customer requirements profitably.” (CIM,2001)</a:t>
            </a:r>
          </a:p>
          <a:p>
            <a:pPr marL="0" indent="0">
              <a:lnSpc>
                <a:spcPct val="150000"/>
              </a:lnSpc>
              <a:buNone/>
            </a:pPr>
            <a:endParaRPr lang="en-US" sz="9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GOALS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Attract new customers by promising superior value.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Keep and grow current customers by delivering satisfaction.</a:t>
            </a:r>
          </a:p>
        </p:txBody>
      </p:sp>
    </p:spTree>
    <p:extLst>
      <p:ext uri="{BB962C8B-B14F-4D97-AF65-F5344CB8AC3E}">
        <p14:creationId xmlns:p14="http://schemas.microsoft.com/office/powerpoint/2010/main" val="3739936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NEEDS AND WANTS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Needs: </a:t>
            </a:r>
            <a:r>
              <a:rPr lang="en-US" sz="2000" dirty="0"/>
              <a:t>basic forces that derive people and businesses to buy things from each others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Unsatisfied needs: </a:t>
            </a:r>
            <a:r>
              <a:rPr lang="en-US" sz="2000" dirty="0"/>
              <a:t>Gap between a person’s actual state and desired state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wants: </a:t>
            </a:r>
            <a:r>
              <a:rPr lang="en-US" sz="2000" dirty="0"/>
              <a:t>Person’s or organization’s desire to satisfy a basic need</a:t>
            </a:r>
          </a:p>
        </p:txBody>
      </p:sp>
    </p:spTree>
    <p:extLst>
      <p:ext uri="{BB962C8B-B14F-4D97-AF65-F5344CB8AC3E}">
        <p14:creationId xmlns:p14="http://schemas.microsoft.com/office/powerpoint/2010/main" val="4256976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184E7-C85F-4EB6-9A7C-71019070E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ROLE OF MARKETING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F5AF5-C1B8-4950-AD75-13B34ED45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Identify potential buyers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Offering solution to their needs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Communicating solution to those buyers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Making the exchange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Delivering the offering</a:t>
            </a:r>
          </a:p>
        </p:txBody>
      </p:sp>
    </p:spTree>
    <p:extLst>
      <p:ext uri="{BB962C8B-B14F-4D97-AF65-F5344CB8AC3E}">
        <p14:creationId xmlns:p14="http://schemas.microsoft.com/office/powerpoint/2010/main" val="13492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96C9C-DBBA-4D77-BD39-1E61AD26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GOODS AND SERVICES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4449-5B90-4676-9933-DFE4E0539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Goods and services spectrum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000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0A9CD06-A512-4448-8B47-5CED8C87CD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760677"/>
              </p:ext>
            </p:extLst>
          </p:nvPr>
        </p:nvGraphicFramePr>
        <p:xfrm>
          <a:off x="2353341" y="1738865"/>
          <a:ext cx="4504660" cy="3003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8348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96C9C-DBBA-4D77-BD39-1E61AD26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GOODS AND SERVICES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4449-5B90-4676-9933-DFE4E0539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HYBRID CATEGORY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100" dirty="0"/>
              <a:t>Some organizations sell combination of hard goods and soft services. As the result of soft services you become owner of physical goods.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SOFT SERVICES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100" dirty="0"/>
              <a:t>Training about to use a new product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100" dirty="0"/>
              <a:t>Help with financing purchases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100" dirty="0"/>
              <a:t>Delivery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100" dirty="0"/>
              <a:t>No dispute product guarantee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824945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96C9C-DBBA-4D77-BD39-1E61AD26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GOODS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4449-5B90-4676-9933-DFE4E0539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Goods are material or physical things , either natural or man made , which are used to satisfy human needs and wants.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On the basis of expected length of their lives or on the basis of whether they are intended for consumer market or industrial market , goods have been dived into following categories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Fast moving consumer goods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Consumer durables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Industrial goods</a:t>
            </a:r>
          </a:p>
        </p:txBody>
      </p:sp>
    </p:spTree>
    <p:extLst>
      <p:ext uri="{BB962C8B-B14F-4D97-AF65-F5344CB8AC3E}">
        <p14:creationId xmlns:p14="http://schemas.microsoft.com/office/powerpoint/2010/main" val="216118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1041</Words>
  <Application>Microsoft Office PowerPoint</Application>
  <PresentationFormat>On-screen Show (16:9)</PresentationFormat>
  <Paragraphs>175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Wingdings</vt:lpstr>
      <vt:lpstr>Office Theme</vt:lpstr>
      <vt:lpstr>MARKETING  ERA</vt:lpstr>
      <vt:lpstr>WHAT IS A MARKET ?</vt:lpstr>
      <vt:lpstr>MARKETS</vt:lpstr>
      <vt:lpstr>WHAT IS A MARKETING ?</vt:lpstr>
      <vt:lpstr>NEEDS AND WANTS</vt:lpstr>
      <vt:lpstr>ROLE OF MARKETING</vt:lpstr>
      <vt:lpstr>GOODS AND SERVICES</vt:lpstr>
      <vt:lpstr>GOODS AND SERVICES</vt:lpstr>
      <vt:lpstr>GOODS </vt:lpstr>
      <vt:lpstr>FAST MOVING CONSUMER GOODS</vt:lpstr>
      <vt:lpstr>CONSUMER DURABLES</vt:lpstr>
      <vt:lpstr>INDUSTRIAL GOODS</vt:lpstr>
      <vt:lpstr>SERVICES</vt:lpstr>
      <vt:lpstr>COMPETITION AND FREE MARKET </vt:lpstr>
      <vt:lpstr>FACTORS INFLUENCING COMPETITION</vt:lpstr>
      <vt:lpstr>FACTORS INFLUENCING COMPETITION</vt:lpstr>
      <vt:lpstr>FACTORS INFLUENCING COMPETITION</vt:lpstr>
      <vt:lpstr>FACTORS INFLUENCING COMPETITION</vt:lpstr>
      <vt:lpstr>PERFECT COMPETITION</vt:lpstr>
      <vt:lpstr>MONOPOLY AND MONOPSONY</vt:lpstr>
      <vt:lpstr>MONOPOLISTIC COMPETITION</vt:lpstr>
      <vt:lpstr>CARTEL</vt:lpstr>
      <vt:lpstr>PRODUCT LIFE CYCLE</vt:lpstr>
      <vt:lpstr>PRODUCT LIFE CYCLE</vt:lpstr>
      <vt:lpstr>PRODUCT LIFE CYCLE</vt:lpstr>
      <vt:lpstr>PRODUCT LIFE CYCLE</vt:lpstr>
      <vt:lpstr>PRODUCT LIFE CYCLE</vt:lpstr>
      <vt:lpstr>SEGMENTATION </vt:lpstr>
      <vt:lpstr>SEGMENTATION </vt:lpstr>
      <vt:lpstr>SEGMENTATION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2020-03-25T15:59:41Z</dcterms:modified>
</cp:coreProperties>
</file>