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3"/>
  </p:notesMasterIdLst>
  <p:sldIdLst>
    <p:sldId id="256" r:id="rId2"/>
    <p:sldId id="257" r:id="rId3"/>
    <p:sldId id="261" r:id="rId4"/>
    <p:sldId id="262" r:id="rId5"/>
    <p:sldId id="274" r:id="rId6"/>
    <p:sldId id="273" r:id="rId7"/>
    <p:sldId id="263" r:id="rId8"/>
    <p:sldId id="275" r:id="rId9"/>
    <p:sldId id="271" r:id="rId10"/>
    <p:sldId id="276" r:id="rId11"/>
    <p:sldId id="269" r:id="rId12"/>
    <p:sldId id="268" r:id="rId13"/>
    <p:sldId id="272" r:id="rId14"/>
    <p:sldId id="270" r:id="rId15"/>
    <p:sldId id="264" r:id="rId16"/>
    <p:sldId id="277" r:id="rId17"/>
    <p:sldId id="278" r:id="rId18"/>
    <p:sldId id="279" r:id="rId19"/>
    <p:sldId id="280" r:id="rId20"/>
    <p:sldId id="281" r:id="rId21"/>
    <p:sldId id="260" r:id="rId2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0" d="100"/>
          <a:sy n="90" d="100"/>
        </p:scale>
        <p:origin x="816" y="-28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18E60-4300-4729-A0D7-6AB984C3922D}" type="datetimeFigureOut">
              <a:rPr lang="en-US" smtClean="0"/>
              <a:t>3/30/2020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33E96-F078-4B3D-A8F4-F1AF21EBC357}" type="slidenum">
              <a:rPr lang="en-US" smtClean="0"/>
              <a:t>‹#›</a:t>
            </a:fld>
            <a:endParaRPr lang="en-US"/>
          </a:p>
        </p:txBody>
      </p:sp>
    </p:spTree>
    <p:extLst>
      <p:ext uri="{BB962C8B-B14F-4D97-AF65-F5344CB8AC3E}">
        <p14:creationId xmlns:p14="http://schemas.microsoft.com/office/powerpoint/2010/main" val="28443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350B06-B074-48FC-8CFD-53D2CD8FB95F}" type="slidenum">
              <a:rPr lang="en-US" smtClean="0"/>
              <a:t>21</a:t>
            </a:fld>
            <a:endParaRPr lang="en-US"/>
          </a:p>
        </p:txBody>
      </p:sp>
    </p:spTree>
    <p:extLst>
      <p:ext uri="{BB962C8B-B14F-4D97-AF65-F5344CB8AC3E}">
        <p14:creationId xmlns:p14="http://schemas.microsoft.com/office/powerpoint/2010/main" val="12845968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460090" y="2418735"/>
            <a:ext cx="7012855" cy="1246241"/>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1467128" y="3657599"/>
            <a:ext cx="7006560" cy="803786"/>
          </a:xfrm>
        </p:spPr>
        <p:txBody>
          <a:bodyPr>
            <a:normAutofit/>
          </a:bodyPr>
          <a:lstStyle>
            <a:lvl1pPr marL="0" indent="0" algn="l">
              <a:buNone/>
              <a:defRPr sz="2800" b="0" i="0">
                <a:solidFill>
                  <a:srgbClr val="00B0F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3/30/2020</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3/30/2020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808475"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86696" y="224334"/>
            <a:ext cx="8259098" cy="763526"/>
          </a:xfrm>
        </p:spPr>
        <p:txBody>
          <a:bodyPr>
            <a:normAutofit/>
          </a:bodyPr>
          <a:lstStyle>
            <a:lvl1pPr algn="l">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63714" y="1216742"/>
            <a:ext cx="8246070" cy="3561734"/>
          </a:xfrm>
        </p:spPr>
        <p:txBody>
          <a:bodyPr/>
          <a:lstStyle>
            <a:lvl1pPr algn="l">
              <a:defRPr sz="2800">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76582" y="207433"/>
            <a:ext cx="6224988" cy="725349"/>
          </a:xfrm>
        </p:spPr>
        <p:txBody>
          <a:bodyPr>
            <a:normAutofit/>
          </a:bodyPr>
          <a:lstStyle>
            <a:lvl1pPr algn="l">
              <a:defRPr sz="3600">
                <a:solidFill>
                  <a:srgbClr val="00B0F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1769805" y="958645"/>
            <a:ext cx="6245943" cy="3619239"/>
          </a:xfrm>
        </p:spPr>
        <p:txBody>
          <a:bodyPr/>
          <a:lstStyle>
            <a:lvl1pP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3/30/2020</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3/30/2020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3/30/2020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7944" y="227401"/>
            <a:ext cx="8093365" cy="763525"/>
          </a:xfrm>
        </p:spPr>
        <p:txBody>
          <a:bodyPr>
            <a:normAutofit/>
          </a:bodyPr>
          <a:lstStyle>
            <a:lvl1pPr algn="l">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22131" y="1559652"/>
            <a:ext cx="4040188" cy="479822"/>
          </a:xfrm>
        </p:spPr>
        <p:txBody>
          <a:bodyPr anchor="b"/>
          <a:lstStyle>
            <a:lvl1pPr marL="0" indent="0" algn="ctr">
              <a:buNone/>
              <a:defRPr sz="2400" b="1">
                <a:solidFill>
                  <a:srgbClr val="00B0F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22131" y="2032049"/>
            <a:ext cx="4040188" cy="2276294"/>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57252" y="1559652"/>
            <a:ext cx="4041775" cy="479822"/>
          </a:xfrm>
        </p:spPr>
        <p:txBody>
          <a:bodyPr anchor="b"/>
          <a:lstStyle>
            <a:lvl1pPr marL="0" indent="0" algn="ctr">
              <a:buNone/>
              <a:defRPr sz="2400" b="1">
                <a:solidFill>
                  <a:srgbClr val="00B0F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57252" y="2032049"/>
            <a:ext cx="4041775" cy="2276294"/>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3/30/2020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3/30/2020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3/30/2020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3/30/2020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3/30/2020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9150" y="5213747"/>
            <a:ext cx="8389625" cy="523220"/>
          </a:xfrm>
          <a:prstGeom prst="rect">
            <a:avLst/>
          </a:prstGeom>
          <a:noFill/>
        </p:spPr>
        <p:txBody>
          <a:bodyPr wrap="square" rtlCol="0">
            <a:spAutoFit/>
          </a:bodyPr>
          <a:lstStyle/>
          <a:p>
            <a:r>
              <a:rPr lang="en-US" sz="1400" dirty="0">
                <a:solidFill>
                  <a:schemeClr val="bg1">
                    <a:lumMod val="65000"/>
                  </a:schemeClr>
                </a:solidFill>
              </a:rPr>
              <a:t>This presentation uses a free template provided by FPPT.com</a:t>
            </a:r>
          </a:p>
          <a:p>
            <a:r>
              <a:rPr lang="en-US" sz="1400" dirty="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a:effectLst>
                  <a:outerShdw blurRad="38100" dist="38100" dir="2700000" algn="tl">
                    <a:srgbClr val="000000">
                      <a:alpha val="43137"/>
                    </a:srgbClr>
                  </a:outerShdw>
                </a:effectLst>
              </a:rPr>
              <a:t>ENTREPRENEURIAL </a:t>
            </a:r>
            <a:br>
              <a:rPr lang="en-US" b="1" dirty="0">
                <a:effectLst>
                  <a:outerShdw blurRad="38100" dist="38100" dir="2700000" algn="tl">
                    <a:srgbClr val="000000">
                      <a:alpha val="43137"/>
                    </a:srgbClr>
                  </a:outerShdw>
                </a:effectLst>
              </a:rPr>
            </a:br>
            <a:r>
              <a:rPr lang="en-US" b="1" dirty="0">
                <a:effectLst>
                  <a:outerShdw blurRad="38100" dist="38100" dir="2700000" algn="tl">
                    <a:srgbClr val="000000">
                      <a:alpha val="43137"/>
                    </a:srgbClr>
                  </a:outerShdw>
                </a:effectLst>
              </a:rPr>
              <a:t>ERA</a:t>
            </a:r>
          </a:p>
        </p:txBody>
      </p:sp>
      <p:sp>
        <p:nvSpPr>
          <p:cNvPr id="3" name="Subtitle 2">
            <a:extLst>
              <a:ext uri="{FF2B5EF4-FFF2-40B4-BE49-F238E27FC236}">
                <a16:creationId xmlns:a16="http://schemas.microsoft.com/office/drawing/2014/main" id="{B329119D-D42D-4D48-B75F-DC073D9F4A0C}"/>
              </a:ext>
            </a:extLst>
          </p:cNvPr>
          <p:cNvSpPr>
            <a:spLocks noGrp="1"/>
          </p:cNvSpPr>
          <p:nvPr>
            <p:ph type="subTitle" idx="1"/>
          </p:nvPr>
        </p:nvSpPr>
        <p:spPr>
          <a:xfrm>
            <a:off x="1460090" y="3664976"/>
            <a:ext cx="7006560" cy="803786"/>
          </a:xfrm>
        </p:spPr>
        <p:txBody>
          <a:bodyPr/>
          <a:lstStyle/>
          <a:p>
            <a:r>
              <a:rPr lang="en-US" b="1" dirty="0">
                <a:solidFill>
                  <a:schemeClr val="bg1">
                    <a:lumMod val="85000"/>
                  </a:schemeClr>
                </a:solidFill>
                <a:effectLst>
                  <a:outerShdw blurRad="38100" dist="38100" dir="2700000" algn="tl">
                    <a:srgbClr val="000000">
                      <a:alpha val="43137"/>
                    </a:srgbClr>
                  </a:outerShdw>
                </a:effectLst>
              </a:rPr>
              <a:t>HAFIZ AMMAR ZAFAR</a:t>
            </a:r>
          </a:p>
        </p:txBody>
      </p:sp>
    </p:spTree>
    <p:extLst>
      <p:ext uri="{BB962C8B-B14F-4D97-AF65-F5344CB8AC3E}">
        <p14:creationId xmlns:p14="http://schemas.microsoft.com/office/powerpoint/2010/main" val="363920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96C9C-DBBA-4D77-BD39-1E61AD269A0B}"/>
              </a:ext>
            </a:extLst>
          </p:cNvPr>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anose="02040503050406030204" pitchFamily="18" charset="0"/>
              </a:rPr>
              <a:t>ENTREPRENEURIAL PERSONALITY</a:t>
            </a:r>
            <a:endParaRPr lang="en-US" dirty="0">
              <a:effectLst>
                <a:outerShdw blurRad="38100" dist="38100" dir="2700000" algn="tl">
                  <a:srgbClr val="000000">
                    <a:alpha val="43137"/>
                  </a:srgbClr>
                </a:outerShdw>
              </a:effectLst>
              <a:latin typeface="Cambria" panose="02040503050406030204" pitchFamily="18" charset="0"/>
            </a:endParaRPr>
          </a:p>
        </p:txBody>
      </p:sp>
      <p:sp>
        <p:nvSpPr>
          <p:cNvPr id="3" name="Content Placeholder 2">
            <a:extLst>
              <a:ext uri="{FF2B5EF4-FFF2-40B4-BE49-F238E27FC236}">
                <a16:creationId xmlns:a16="http://schemas.microsoft.com/office/drawing/2014/main" id="{084B4449-5B90-4676-9933-DFE4E053904F}"/>
              </a:ext>
            </a:extLst>
          </p:cNvPr>
          <p:cNvSpPr>
            <a:spLocks noGrp="1"/>
          </p:cNvSpPr>
          <p:nvPr>
            <p:ph idx="1"/>
          </p:nvPr>
        </p:nvSpPr>
        <p:spPr/>
        <p:txBody>
          <a:bodyPr>
            <a:normAutofit/>
          </a:bodyPr>
          <a:lstStyle/>
          <a:p>
            <a:pPr lvl="0">
              <a:lnSpc>
                <a:spcPct val="150000"/>
              </a:lnSpc>
              <a:buFont typeface="Wingdings" panose="05000000000000000000" pitchFamily="2" charset="2"/>
              <a:buChar char="§"/>
            </a:pPr>
            <a:r>
              <a:rPr lang="en-US" sz="1800" dirty="0">
                <a:latin typeface="Book Antiqua" panose="02040602050305030304" pitchFamily="18" charset="0"/>
              </a:rPr>
              <a:t>Future Orientation</a:t>
            </a:r>
          </a:p>
          <a:p>
            <a:pPr lvl="0">
              <a:lnSpc>
                <a:spcPct val="150000"/>
              </a:lnSpc>
              <a:buFont typeface="Wingdings" panose="05000000000000000000" pitchFamily="2" charset="2"/>
              <a:buChar char="§"/>
            </a:pPr>
            <a:r>
              <a:rPr lang="en-US" sz="1800" dirty="0">
                <a:latin typeface="Book Antiqua" panose="02040602050305030304" pitchFamily="18" charset="0"/>
              </a:rPr>
              <a:t>Achievement More than Money</a:t>
            </a:r>
          </a:p>
          <a:p>
            <a:pPr lvl="0">
              <a:lnSpc>
                <a:spcPct val="150000"/>
              </a:lnSpc>
              <a:buFont typeface="Wingdings" panose="05000000000000000000" pitchFamily="2" charset="2"/>
              <a:buChar char="§"/>
            </a:pPr>
            <a:r>
              <a:rPr lang="en-US" sz="1800" dirty="0">
                <a:latin typeface="Book Antiqua" panose="02040602050305030304" pitchFamily="18" charset="0"/>
              </a:rPr>
              <a:t>Self-employed parents</a:t>
            </a:r>
          </a:p>
          <a:p>
            <a:pPr lvl="0">
              <a:lnSpc>
                <a:spcPct val="150000"/>
              </a:lnSpc>
              <a:buFont typeface="Wingdings" panose="05000000000000000000" pitchFamily="2" charset="2"/>
              <a:buChar char="§"/>
            </a:pPr>
            <a:r>
              <a:rPr lang="en-US" sz="1800" dirty="0">
                <a:latin typeface="Book Antiqua" panose="02040602050305030304" pitchFamily="18" charset="0"/>
              </a:rPr>
              <a:t>Firstborns</a:t>
            </a:r>
          </a:p>
          <a:p>
            <a:pPr lvl="0">
              <a:lnSpc>
                <a:spcPct val="150000"/>
              </a:lnSpc>
              <a:buFont typeface="Wingdings" panose="05000000000000000000" pitchFamily="2" charset="2"/>
              <a:buChar char="§"/>
            </a:pPr>
            <a:r>
              <a:rPr lang="en-US" sz="1800" dirty="0">
                <a:latin typeface="Book Antiqua" panose="02040602050305030304" pitchFamily="18" charset="0"/>
              </a:rPr>
              <a:t>Between 30-50 years’ old</a:t>
            </a:r>
          </a:p>
          <a:p>
            <a:pPr lvl="0">
              <a:lnSpc>
                <a:spcPct val="150000"/>
              </a:lnSpc>
              <a:buFont typeface="Wingdings" panose="05000000000000000000" pitchFamily="2" charset="2"/>
              <a:buChar char="§"/>
            </a:pPr>
            <a:r>
              <a:rPr lang="en-US" sz="1800" dirty="0">
                <a:latin typeface="Book Antiqua" panose="02040602050305030304" pitchFamily="18" charset="0"/>
              </a:rPr>
              <a:t>Well educated – 80% have college degree and 1/3 have a graduate level degree</a:t>
            </a:r>
          </a:p>
        </p:txBody>
      </p:sp>
    </p:spTree>
    <p:extLst>
      <p:ext uri="{BB962C8B-B14F-4D97-AF65-F5344CB8AC3E}">
        <p14:creationId xmlns:p14="http://schemas.microsoft.com/office/powerpoint/2010/main" val="1992333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96C9C-DBBA-4D77-BD39-1E61AD269A0B}"/>
              </a:ext>
            </a:extLst>
          </p:cNvPr>
          <p:cNvSpPr>
            <a:spLocks noGrp="1"/>
          </p:cNvSpPr>
          <p:nvPr>
            <p:ph type="title"/>
          </p:nvPr>
        </p:nvSpPr>
        <p:spPr/>
        <p:txBody>
          <a:bodyPr>
            <a:normAutofit fontScale="90000"/>
          </a:bodyPr>
          <a:lstStyle/>
          <a:p>
            <a:r>
              <a:rPr lang="en-US" b="1" dirty="0">
                <a:effectLst>
                  <a:outerShdw blurRad="38100" dist="38100" dir="2700000" algn="tl">
                    <a:srgbClr val="000000">
                      <a:alpha val="43137"/>
                    </a:srgbClr>
                  </a:outerShdw>
                </a:effectLst>
                <a:latin typeface="Cambria" panose="02040503050406030204" pitchFamily="18" charset="0"/>
              </a:rPr>
              <a:t>WHAT IS BEHIND ENTREPRENEURSHIP</a:t>
            </a:r>
          </a:p>
        </p:txBody>
      </p:sp>
      <p:sp>
        <p:nvSpPr>
          <p:cNvPr id="3" name="Content Placeholder 2">
            <a:extLst>
              <a:ext uri="{FF2B5EF4-FFF2-40B4-BE49-F238E27FC236}">
                <a16:creationId xmlns:a16="http://schemas.microsoft.com/office/drawing/2014/main" id="{084B4449-5B90-4676-9933-DFE4E053904F}"/>
              </a:ext>
            </a:extLst>
          </p:cNvPr>
          <p:cNvSpPr>
            <a:spLocks noGrp="1"/>
          </p:cNvSpPr>
          <p:nvPr>
            <p:ph idx="1"/>
          </p:nvPr>
        </p:nvSpPr>
        <p:spPr/>
        <p:txBody>
          <a:bodyPr>
            <a:normAutofit lnSpcReduction="10000"/>
          </a:bodyPr>
          <a:lstStyle/>
          <a:p>
            <a:pPr lvl="0">
              <a:lnSpc>
                <a:spcPct val="150000"/>
              </a:lnSpc>
              <a:buFont typeface="Wingdings" panose="05000000000000000000" pitchFamily="2" charset="2"/>
              <a:buChar char="§"/>
            </a:pPr>
            <a:r>
              <a:rPr lang="en-US" sz="1800" dirty="0">
                <a:latin typeface="Book Antiqua" panose="02040602050305030304" pitchFamily="18" charset="0"/>
              </a:rPr>
              <a:t>Heroism of Entrepreneurs </a:t>
            </a:r>
          </a:p>
          <a:p>
            <a:pPr lvl="0">
              <a:lnSpc>
                <a:spcPct val="150000"/>
              </a:lnSpc>
              <a:buFont typeface="Wingdings" panose="05000000000000000000" pitchFamily="2" charset="2"/>
              <a:buChar char="§"/>
            </a:pPr>
            <a:r>
              <a:rPr lang="en-US" sz="1800" dirty="0">
                <a:latin typeface="Book Antiqua" panose="02040602050305030304" pitchFamily="18" charset="0"/>
              </a:rPr>
              <a:t>Entrepreneurial Education</a:t>
            </a:r>
          </a:p>
          <a:p>
            <a:pPr lvl="0">
              <a:lnSpc>
                <a:spcPct val="150000"/>
              </a:lnSpc>
              <a:buFont typeface="Wingdings" panose="05000000000000000000" pitchFamily="2" charset="2"/>
              <a:buChar char="§"/>
            </a:pPr>
            <a:r>
              <a:rPr lang="en-US" sz="1800" dirty="0">
                <a:latin typeface="Book Antiqua" panose="02040602050305030304" pitchFamily="18" charset="0"/>
              </a:rPr>
              <a:t>Independent lifestyle</a:t>
            </a:r>
          </a:p>
          <a:p>
            <a:pPr lvl="0">
              <a:lnSpc>
                <a:spcPct val="150000"/>
              </a:lnSpc>
              <a:buFont typeface="Wingdings" panose="05000000000000000000" pitchFamily="2" charset="2"/>
              <a:buChar char="§"/>
            </a:pPr>
            <a:r>
              <a:rPr lang="en-US" sz="1800" dirty="0">
                <a:latin typeface="Book Antiqua" panose="02040602050305030304" pitchFamily="18" charset="0"/>
              </a:rPr>
              <a:t>Demographic and Economic Factors</a:t>
            </a:r>
          </a:p>
          <a:p>
            <a:pPr lvl="0">
              <a:lnSpc>
                <a:spcPct val="150000"/>
              </a:lnSpc>
              <a:buFont typeface="Wingdings" panose="05000000000000000000" pitchFamily="2" charset="2"/>
              <a:buChar char="§"/>
            </a:pPr>
            <a:r>
              <a:rPr lang="en-US" sz="1800" dirty="0">
                <a:latin typeface="Book Antiqua" panose="02040602050305030304" pitchFamily="18" charset="0"/>
              </a:rPr>
              <a:t>Popularity of Service sector</a:t>
            </a:r>
          </a:p>
          <a:p>
            <a:pPr lvl="0">
              <a:lnSpc>
                <a:spcPct val="150000"/>
              </a:lnSpc>
              <a:buFont typeface="Wingdings" panose="05000000000000000000" pitchFamily="2" charset="2"/>
              <a:buChar char="§"/>
            </a:pPr>
            <a:r>
              <a:rPr lang="en-US" sz="1800" dirty="0">
                <a:latin typeface="Book Antiqua" panose="02040602050305030304" pitchFamily="18" charset="0"/>
              </a:rPr>
              <a:t>Technological advancements</a:t>
            </a:r>
          </a:p>
          <a:p>
            <a:pPr lvl="0">
              <a:lnSpc>
                <a:spcPct val="150000"/>
              </a:lnSpc>
              <a:buFont typeface="Wingdings" panose="05000000000000000000" pitchFamily="2" charset="2"/>
              <a:buChar char="§"/>
            </a:pPr>
            <a:r>
              <a:rPr lang="en-US" sz="1800" dirty="0">
                <a:latin typeface="Book Antiqua" panose="02040602050305030304" pitchFamily="18" charset="0"/>
              </a:rPr>
              <a:t>E-Commerce</a:t>
            </a:r>
          </a:p>
          <a:p>
            <a:pPr lvl="0">
              <a:lnSpc>
                <a:spcPct val="150000"/>
              </a:lnSpc>
              <a:buFont typeface="Wingdings" panose="05000000000000000000" pitchFamily="2" charset="2"/>
              <a:buChar char="§"/>
            </a:pPr>
            <a:r>
              <a:rPr lang="en-US" sz="1800" dirty="0">
                <a:latin typeface="Book Antiqua" panose="02040602050305030304" pitchFamily="18" charset="0"/>
              </a:rPr>
              <a:t>Global opportunities</a:t>
            </a:r>
          </a:p>
        </p:txBody>
      </p:sp>
    </p:spTree>
    <p:extLst>
      <p:ext uri="{BB962C8B-B14F-4D97-AF65-F5344CB8AC3E}">
        <p14:creationId xmlns:p14="http://schemas.microsoft.com/office/powerpoint/2010/main" val="2161180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ACC0D-C9CD-4974-9F5A-04AB5CE7B265}"/>
              </a:ext>
            </a:extLst>
          </p:cNvPr>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anose="02040503050406030204" pitchFamily="18" charset="0"/>
              </a:rPr>
              <a:t>ADVANTAGES OF ENTREPRENEURSHIP</a:t>
            </a:r>
          </a:p>
        </p:txBody>
      </p:sp>
      <p:sp>
        <p:nvSpPr>
          <p:cNvPr id="3" name="Content Placeholder 2">
            <a:extLst>
              <a:ext uri="{FF2B5EF4-FFF2-40B4-BE49-F238E27FC236}">
                <a16:creationId xmlns:a16="http://schemas.microsoft.com/office/drawing/2014/main" id="{3ACDB4B3-FB34-4657-97EC-DD10362CF88C}"/>
              </a:ext>
            </a:extLst>
          </p:cNvPr>
          <p:cNvSpPr>
            <a:spLocks noGrp="1"/>
          </p:cNvSpPr>
          <p:nvPr>
            <p:ph idx="1"/>
          </p:nvPr>
        </p:nvSpPr>
        <p:spPr>
          <a:xfrm>
            <a:off x="463714" y="1280540"/>
            <a:ext cx="8246070" cy="3561734"/>
          </a:xfrm>
        </p:spPr>
        <p:txBody>
          <a:bodyPr>
            <a:normAutofit lnSpcReduction="10000"/>
          </a:bodyPr>
          <a:lstStyle/>
          <a:p>
            <a:pPr lvl="0">
              <a:lnSpc>
                <a:spcPct val="150000"/>
              </a:lnSpc>
              <a:buFont typeface="Wingdings" panose="05000000000000000000" pitchFamily="2" charset="2"/>
              <a:buChar char="§"/>
            </a:pPr>
            <a:r>
              <a:rPr lang="en-US" sz="1800" dirty="0">
                <a:latin typeface="Book Antiqua" panose="02040602050305030304" pitchFamily="18" charset="0"/>
              </a:rPr>
              <a:t>You are the Boss</a:t>
            </a:r>
          </a:p>
          <a:p>
            <a:pPr lvl="0">
              <a:lnSpc>
                <a:spcPct val="150000"/>
              </a:lnSpc>
              <a:buFont typeface="Wingdings" panose="05000000000000000000" pitchFamily="2" charset="2"/>
              <a:buChar char="§"/>
            </a:pPr>
            <a:r>
              <a:rPr lang="en-US" sz="1800" dirty="0">
                <a:latin typeface="Book Antiqua" panose="02040602050305030304" pitchFamily="18" charset="0"/>
              </a:rPr>
              <a:t>Freedom to create your own world and destiny</a:t>
            </a:r>
          </a:p>
          <a:p>
            <a:pPr lvl="0">
              <a:lnSpc>
                <a:spcPct val="150000"/>
              </a:lnSpc>
              <a:buFont typeface="Wingdings" panose="05000000000000000000" pitchFamily="2" charset="2"/>
              <a:buChar char="§"/>
            </a:pPr>
            <a:r>
              <a:rPr lang="en-US" sz="1800" dirty="0">
                <a:latin typeface="Book Antiqua" panose="02040602050305030304" pitchFamily="18" charset="0"/>
              </a:rPr>
              <a:t>Opportunity to differentiate</a:t>
            </a:r>
          </a:p>
          <a:p>
            <a:pPr lvl="0">
              <a:lnSpc>
                <a:spcPct val="150000"/>
              </a:lnSpc>
              <a:buFont typeface="Wingdings" panose="05000000000000000000" pitchFamily="2" charset="2"/>
              <a:buChar char="§"/>
            </a:pPr>
            <a:r>
              <a:rPr lang="en-US" sz="1800" dirty="0">
                <a:latin typeface="Book Antiqua" panose="02040602050305030304" pitchFamily="18" charset="0"/>
              </a:rPr>
              <a:t>Earn Bucks</a:t>
            </a:r>
          </a:p>
          <a:p>
            <a:pPr lvl="0">
              <a:lnSpc>
                <a:spcPct val="150000"/>
              </a:lnSpc>
              <a:buFont typeface="Wingdings" panose="05000000000000000000" pitchFamily="2" charset="2"/>
              <a:buChar char="§"/>
            </a:pPr>
            <a:r>
              <a:rPr lang="en-US" sz="1800" dirty="0">
                <a:latin typeface="Book Antiqua" panose="02040602050305030304" pitchFamily="18" charset="0"/>
              </a:rPr>
              <a:t>Need to get along roughs and toughs with dedication</a:t>
            </a:r>
          </a:p>
          <a:p>
            <a:pPr lvl="0">
              <a:lnSpc>
                <a:spcPct val="150000"/>
              </a:lnSpc>
              <a:buFont typeface="Wingdings" panose="05000000000000000000" pitchFamily="2" charset="2"/>
              <a:buChar char="§"/>
            </a:pPr>
            <a:r>
              <a:rPr lang="en-US" sz="1800" dirty="0">
                <a:latin typeface="Book Antiqua" panose="02040602050305030304" pitchFamily="18" charset="0"/>
              </a:rPr>
              <a:t>Generally, it improves economy</a:t>
            </a:r>
          </a:p>
          <a:p>
            <a:pPr lvl="0">
              <a:lnSpc>
                <a:spcPct val="150000"/>
              </a:lnSpc>
              <a:buFont typeface="Wingdings" panose="05000000000000000000" pitchFamily="2" charset="2"/>
              <a:buChar char="§"/>
            </a:pPr>
            <a:r>
              <a:rPr lang="en-US" sz="1800" dirty="0">
                <a:latin typeface="Book Antiqua" panose="02040602050305030304" pitchFamily="18" charset="0"/>
              </a:rPr>
              <a:t>Raises productivity</a:t>
            </a:r>
          </a:p>
          <a:p>
            <a:pPr lvl="0">
              <a:lnSpc>
                <a:spcPct val="150000"/>
              </a:lnSpc>
              <a:buFont typeface="Wingdings" panose="05000000000000000000" pitchFamily="2" charset="2"/>
              <a:buChar char="§"/>
            </a:pPr>
            <a:r>
              <a:rPr lang="en-US" sz="1800" dirty="0">
                <a:latin typeface="Book Antiqua" panose="02040602050305030304" pitchFamily="18" charset="0"/>
              </a:rPr>
              <a:t>Creates jobs for others</a:t>
            </a:r>
          </a:p>
        </p:txBody>
      </p:sp>
    </p:spTree>
    <p:extLst>
      <p:ext uri="{BB962C8B-B14F-4D97-AF65-F5344CB8AC3E}">
        <p14:creationId xmlns:p14="http://schemas.microsoft.com/office/powerpoint/2010/main" val="13054305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B373C-C395-4721-8DF6-FF8C98FB88C9}"/>
              </a:ext>
            </a:extLst>
          </p:cNvPr>
          <p:cNvSpPr>
            <a:spLocks noGrp="1"/>
          </p:cNvSpPr>
          <p:nvPr>
            <p:ph type="title"/>
          </p:nvPr>
        </p:nvSpPr>
        <p:spPr/>
        <p:txBody>
          <a:bodyPr/>
          <a:lstStyle/>
          <a:p>
            <a:r>
              <a:rPr lang="en-US" b="1" dirty="0">
                <a:effectLst>
                  <a:outerShdw blurRad="38100" dist="38100" dir="2700000" algn="tl">
                    <a:srgbClr val="000000">
                      <a:alpha val="43137"/>
                    </a:srgbClr>
                  </a:outerShdw>
                </a:effectLst>
                <a:latin typeface="Cambria" panose="02040503050406030204" pitchFamily="18" charset="0"/>
              </a:rPr>
              <a:t>ADVANTAGES OF A SMALL BUSINESS</a:t>
            </a:r>
          </a:p>
        </p:txBody>
      </p:sp>
      <p:sp>
        <p:nvSpPr>
          <p:cNvPr id="3" name="Content Placeholder 2">
            <a:extLst>
              <a:ext uri="{FF2B5EF4-FFF2-40B4-BE49-F238E27FC236}">
                <a16:creationId xmlns:a16="http://schemas.microsoft.com/office/drawing/2014/main" id="{69F7615C-74E7-470C-B030-5777A794277D}"/>
              </a:ext>
            </a:extLst>
          </p:cNvPr>
          <p:cNvSpPr>
            <a:spLocks noGrp="1"/>
          </p:cNvSpPr>
          <p:nvPr>
            <p:ph idx="1"/>
          </p:nvPr>
        </p:nvSpPr>
        <p:spPr>
          <a:xfrm>
            <a:off x="463714" y="1259274"/>
            <a:ext cx="8246070" cy="3561734"/>
          </a:xfrm>
        </p:spPr>
        <p:txBody>
          <a:bodyPr>
            <a:normAutofit/>
          </a:bodyPr>
          <a:lstStyle/>
          <a:p>
            <a:pPr lvl="0">
              <a:lnSpc>
                <a:spcPct val="150000"/>
              </a:lnSpc>
              <a:buFont typeface="Wingdings" panose="05000000000000000000" pitchFamily="2" charset="2"/>
              <a:buChar char="§"/>
            </a:pPr>
            <a:r>
              <a:rPr lang="en-US" sz="1800" dirty="0"/>
              <a:t>Greater Opportunity to get rich.</a:t>
            </a:r>
          </a:p>
          <a:p>
            <a:pPr lvl="0">
              <a:lnSpc>
                <a:spcPct val="150000"/>
              </a:lnSpc>
              <a:buFont typeface="Wingdings" panose="05000000000000000000" pitchFamily="2" charset="2"/>
              <a:buChar char="§"/>
            </a:pPr>
            <a:r>
              <a:rPr lang="en-US" sz="1800" dirty="0"/>
              <a:t>Feel more important</a:t>
            </a:r>
          </a:p>
          <a:p>
            <a:pPr lvl="0">
              <a:lnSpc>
                <a:spcPct val="150000"/>
              </a:lnSpc>
              <a:buFont typeface="Wingdings" panose="05000000000000000000" pitchFamily="2" charset="2"/>
              <a:buChar char="§"/>
            </a:pPr>
            <a:r>
              <a:rPr lang="en-US" sz="1800" dirty="0"/>
              <a:t>Feel more secure </a:t>
            </a:r>
          </a:p>
          <a:p>
            <a:pPr lvl="0">
              <a:lnSpc>
                <a:spcPct val="150000"/>
              </a:lnSpc>
              <a:buFont typeface="Wingdings" panose="05000000000000000000" pitchFamily="2" charset="2"/>
              <a:buChar char="§"/>
            </a:pPr>
            <a:r>
              <a:rPr lang="en-US" sz="1800" dirty="0"/>
              <a:t>Comfort Level</a:t>
            </a:r>
          </a:p>
        </p:txBody>
      </p:sp>
    </p:spTree>
    <p:extLst>
      <p:ext uri="{BB962C8B-B14F-4D97-AF65-F5344CB8AC3E}">
        <p14:creationId xmlns:p14="http://schemas.microsoft.com/office/powerpoint/2010/main" val="3716206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97A9D-5D61-4306-A1FA-C322E4D7427E}"/>
              </a:ext>
            </a:extLst>
          </p:cNvPr>
          <p:cNvSpPr>
            <a:spLocks noGrp="1"/>
          </p:cNvSpPr>
          <p:nvPr>
            <p:ph type="title"/>
          </p:nvPr>
        </p:nvSpPr>
        <p:spPr/>
        <p:txBody>
          <a:bodyPr>
            <a:normAutofit fontScale="90000"/>
          </a:bodyPr>
          <a:lstStyle/>
          <a:p>
            <a:r>
              <a:rPr lang="en-US" b="1" dirty="0">
                <a:latin typeface="Cambria" panose="02040503050406030204" pitchFamily="18" charset="0"/>
              </a:rPr>
              <a:t>DISADVANTAGES OF A SMALL BUSINESS</a:t>
            </a:r>
          </a:p>
        </p:txBody>
      </p:sp>
      <p:sp>
        <p:nvSpPr>
          <p:cNvPr id="3" name="Content Placeholder 2">
            <a:extLst>
              <a:ext uri="{FF2B5EF4-FFF2-40B4-BE49-F238E27FC236}">
                <a16:creationId xmlns:a16="http://schemas.microsoft.com/office/drawing/2014/main" id="{3F8DB5C5-640E-4A65-8C5B-7D233EEAC091}"/>
              </a:ext>
            </a:extLst>
          </p:cNvPr>
          <p:cNvSpPr>
            <a:spLocks noGrp="1"/>
          </p:cNvSpPr>
          <p:nvPr>
            <p:ph idx="1"/>
          </p:nvPr>
        </p:nvSpPr>
        <p:spPr/>
        <p:txBody>
          <a:bodyPr>
            <a:normAutofit lnSpcReduction="10000"/>
          </a:bodyPr>
          <a:lstStyle/>
          <a:p>
            <a:pPr lvl="0">
              <a:lnSpc>
                <a:spcPct val="150000"/>
              </a:lnSpc>
              <a:buFont typeface="Wingdings" panose="05000000000000000000" pitchFamily="2" charset="2"/>
              <a:buChar char="§"/>
            </a:pPr>
            <a:r>
              <a:rPr lang="en-US" sz="1800" dirty="0"/>
              <a:t>Health Issues</a:t>
            </a:r>
          </a:p>
          <a:p>
            <a:pPr lvl="0">
              <a:lnSpc>
                <a:spcPct val="150000"/>
              </a:lnSpc>
              <a:buFont typeface="Wingdings" panose="05000000000000000000" pitchFamily="2" charset="2"/>
              <a:buChar char="§"/>
            </a:pPr>
            <a:r>
              <a:rPr lang="en-US" sz="1800" dirty="0"/>
              <a:t>Long work hours</a:t>
            </a:r>
          </a:p>
          <a:p>
            <a:pPr lvl="0">
              <a:lnSpc>
                <a:spcPct val="150000"/>
              </a:lnSpc>
              <a:buFont typeface="Wingdings" panose="05000000000000000000" pitchFamily="2" charset="2"/>
              <a:buChar char="§"/>
            </a:pPr>
            <a:r>
              <a:rPr lang="en-US" sz="1800" dirty="0"/>
              <a:t>Lower guaranteed pay</a:t>
            </a:r>
          </a:p>
          <a:p>
            <a:pPr lvl="0">
              <a:lnSpc>
                <a:spcPct val="150000"/>
              </a:lnSpc>
              <a:buFont typeface="Wingdings" panose="05000000000000000000" pitchFamily="2" charset="2"/>
              <a:buChar char="§"/>
            </a:pPr>
            <a:r>
              <a:rPr lang="en-US" sz="1800" dirty="0"/>
              <a:t>Fewer benefits</a:t>
            </a:r>
          </a:p>
          <a:p>
            <a:pPr lvl="0">
              <a:lnSpc>
                <a:spcPct val="150000"/>
              </a:lnSpc>
              <a:buFont typeface="Wingdings" panose="05000000000000000000" pitchFamily="2" charset="2"/>
              <a:buChar char="§"/>
            </a:pPr>
            <a:r>
              <a:rPr lang="en-US" sz="1800" dirty="0"/>
              <a:t>Expected to have many skills</a:t>
            </a:r>
          </a:p>
          <a:p>
            <a:pPr lvl="0">
              <a:lnSpc>
                <a:spcPct val="150000"/>
              </a:lnSpc>
              <a:buFont typeface="Wingdings" panose="05000000000000000000" pitchFamily="2" charset="2"/>
              <a:buChar char="§"/>
            </a:pPr>
            <a:r>
              <a:rPr lang="en-US" sz="1800" dirty="0"/>
              <a:t>Too much cohesion</a:t>
            </a:r>
          </a:p>
          <a:p>
            <a:pPr lvl="0">
              <a:lnSpc>
                <a:spcPct val="150000"/>
              </a:lnSpc>
              <a:buFont typeface="Wingdings" panose="05000000000000000000" pitchFamily="2" charset="2"/>
              <a:buChar char="§"/>
            </a:pPr>
            <a:r>
              <a:rPr lang="en-US" sz="1800" dirty="0"/>
              <a:t>Hard to move to a big company</a:t>
            </a:r>
          </a:p>
          <a:p>
            <a:pPr lvl="0">
              <a:lnSpc>
                <a:spcPct val="150000"/>
              </a:lnSpc>
              <a:buFont typeface="Wingdings" panose="05000000000000000000" pitchFamily="2" charset="2"/>
              <a:buChar char="§"/>
            </a:pPr>
            <a:r>
              <a:rPr lang="en-US" sz="1800" dirty="0"/>
              <a:t>Large fluctuations in income possible</a:t>
            </a:r>
          </a:p>
        </p:txBody>
      </p:sp>
    </p:spTree>
    <p:extLst>
      <p:ext uri="{BB962C8B-B14F-4D97-AF65-F5344CB8AC3E}">
        <p14:creationId xmlns:p14="http://schemas.microsoft.com/office/powerpoint/2010/main" val="1164999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6F9F5-844A-4BF9-9E00-A81A467B8377}"/>
              </a:ext>
            </a:extLst>
          </p:cNvPr>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anose="02040503050406030204" pitchFamily="18" charset="0"/>
              </a:rPr>
              <a:t>SUCCESSFUL ENTREPRENEURS</a:t>
            </a:r>
          </a:p>
        </p:txBody>
      </p:sp>
      <p:sp>
        <p:nvSpPr>
          <p:cNvPr id="3" name="Content Placeholder 2">
            <a:extLst>
              <a:ext uri="{FF2B5EF4-FFF2-40B4-BE49-F238E27FC236}">
                <a16:creationId xmlns:a16="http://schemas.microsoft.com/office/drawing/2014/main" id="{E402CF23-1EC8-4D47-B4A8-CB33522FB9E2}"/>
              </a:ext>
            </a:extLst>
          </p:cNvPr>
          <p:cNvSpPr>
            <a:spLocks noGrp="1"/>
          </p:cNvSpPr>
          <p:nvPr>
            <p:ph idx="1"/>
          </p:nvPr>
        </p:nvSpPr>
        <p:spPr/>
        <p:txBody>
          <a:bodyPr>
            <a:normAutofit/>
          </a:bodyPr>
          <a:lstStyle/>
          <a:p>
            <a:pPr lvl="1">
              <a:lnSpc>
                <a:spcPct val="150000"/>
              </a:lnSpc>
              <a:buFont typeface="Wingdings" panose="05000000000000000000" pitchFamily="2" charset="2"/>
              <a:buChar char="§"/>
            </a:pPr>
            <a:r>
              <a:rPr lang="en-US" sz="1800" dirty="0">
                <a:latin typeface="Book Antiqua" panose="02040602050305030304" pitchFamily="18" charset="0"/>
              </a:rPr>
              <a:t>Creative and Innovative</a:t>
            </a:r>
          </a:p>
          <a:p>
            <a:pPr lvl="1">
              <a:lnSpc>
                <a:spcPct val="150000"/>
              </a:lnSpc>
              <a:buFont typeface="Wingdings" panose="05000000000000000000" pitchFamily="2" charset="2"/>
              <a:buChar char="§"/>
            </a:pPr>
            <a:r>
              <a:rPr lang="en-US" sz="1800" dirty="0">
                <a:latin typeface="Book Antiqua" panose="02040602050305030304" pitchFamily="18" charset="0"/>
              </a:rPr>
              <a:t>Position themselves in shifting or new markets</a:t>
            </a:r>
          </a:p>
          <a:p>
            <a:pPr lvl="1">
              <a:lnSpc>
                <a:spcPct val="150000"/>
              </a:lnSpc>
              <a:buFont typeface="Wingdings" panose="05000000000000000000" pitchFamily="2" charset="2"/>
              <a:buChar char="§"/>
            </a:pPr>
            <a:r>
              <a:rPr lang="en-US" sz="1800" dirty="0">
                <a:latin typeface="Book Antiqua" panose="02040602050305030304" pitchFamily="18" charset="0"/>
              </a:rPr>
              <a:t>Create new products</a:t>
            </a:r>
          </a:p>
          <a:p>
            <a:pPr lvl="1">
              <a:lnSpc>
                <a:spcPct val="150000"/>
              </a:lnSpc>
              <a:buFont typeface="Wingdings" panose="05000000000000000000" pitchFamily="2" charset="2"/>
              <a:buChar char="§"/>
            </a:pPr>
            <a:r>
              <a:rPr lang="en-US" sz="1800" dirty="0">
                <a:latin typeface="Book Antiqua" panose="02040602050305030304" pitchFamily="18" charset="0"/>
              </a:rPr>
              <a:t>Create new processes</a:t>
            </a:r>
          </a:p>
          <a:p>
            <a:pPr lvl="1">
              <a:lnSpc>
                <a:spcPct val="150000"/>
              </a:lnSpc>
              <a:buFont typeface="Wingdings" panose="05000000000000000000" pitchFamily="2" charset="2"/>
              <a:buChar char="§"/>
            </a:pPr>
            <a:r>
              <a:rPr lang="en-US" sz="1800" dirty="0">
                <a:latin typeface="Book Antiqua" panose="02040602050305030304" pitchFamily="18" charset="0"/>
              </a:rPr>
              <a:t>Create new delivery system</a:t>
            </a:r>
          </a:p>
        </p:txBody>
      </p:sp>
    </p:spTree>
    <p:extLst>
      <p:ext uri="{BB962C8B-B14F-4D97-AF65-F5344CB8AC3E}">
        <p14:creationId xmlns:p14="http://schemas.microsoft.com/office/powerpoint/2010/main" val="960802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6F9F5-844A-4BF9-9E00-A81A467B8377}"/>
              </a:ext>
            </a:extLst>
          </p:cNvPr>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anose="02040503050406030204" pitchFamily="18" charset="0"/>
              </a:rPr>
              <a:t>UNSUCCESSFUL ENTREPRENEURS</a:t>
            </a:r>
          </a:p>
        </p:txBody>
      </p:sp>
      <p:sp>
        <p:nvSpPr>
          <p:cNvPr id="3" name="Content Placeholder 2">
            <a:extLst>
              <a:ext uri="{FF2B5EF4-FFF2-40B4-BE49-F238E27FC236}">
                <a16:creationId xmlns:a16="http://schemas.microsoft.com/office/drawing/2014/main" id="{E402CF23-1EC8-4D47-B4A8-CB33522FB9E2}"/>
              </a:ext>
            </a:extLst>
          </p:cNvPr>
          <p:cNvSpPr>
            <a:spLocks noGrp="1"/>
          </p:cNvSpPr>
          <p:nvPr>
            <p:ph idx="1"/>
          </p:nvPr>
        </p:nvSpPr>
        <p:spPr/>
        <p:txBody>
          <a:bodyPr>
            <a:normAutofit/>
          </a:bodyPr>
          <a:lstStyle/>
          <a:p>
            <a:pPr lvl="1">
              <a:lnSpc>
                <a:spcPct val="150000"/>
              </a:lnSpc>
              <a:buFont typeface="Wingdings" panose="05000000000000000000" pitchFamily="2" charset="2"/>
              <a:buChar char="§"/>
            </a:pPr>
            <a:r>
              <a:rPr lang="en-US" sz="1800" dirty="0">
                <a:latin typeface="Book Antiqua" panose="02040602050305030304" pitchFamily="18" charset="0"/>
              </a:rPr>
              <a:t>Poor Managers</a:t>
            </a:r>
          </a:p>
          <a:p>
            <a:pPr lvl="1">
              <a:lnSpc>
                <a:spcPct val="150000"/>
              </a:lnSpc>
              <a:buFont typeface="Wingdings" panose="05000000000000000000" pitchFamily="2" charset="2"/>
              <a:buChar char="§"/>
            </a:pPr>
            <a:r>
              <a:rPr lang="en-US" sz="1800" dirty="0">
                <a:latin typeface="Book Antiqua" panose="02040602050305030304" pitchFamily="18" charset="0"/>
              </a:rPr>
              <a:t>Low work ethic</a:t>
            </a:r>
          </a:p>
          <a:p>
            <a:pPr lvl="1">
              <a:lnSpc>
                <a:spcPct val="150000"/>
              </a:lnSpc>
              <a:buFont typeface="Wingdings" panose="05000000000000000000" pitchFamily="2" charset="2"/>
              <a:buChar char="§"/>
            </a:pPr>
            <a:r>
              <a:rPr lang="en-US" sz="1800" dirty="0">
                <a:latin typeface="Book Antiqua" panose="02040602050305030304" pitchFamily="18" charset="0"/>
              </a:rPr>
              <a:t>Inefficient</a:t>
            </a:r>
          </a:p>
          <a:p>
            <a:pPr lvl="1">
              <a:lnSpc>
                <a:spcPct val="150000"/>
              </a:lnSpc>
              <a:buFont typeface="Wingdings" panose="05000000000000000000" pitchFamily="2" charset="2"/>
              <a:buChar char="§"/>
            </a:pPr>
            <a:r>
              <a:rPr lang="en-US" sz="1800" dirty="0">
                <a:latin typeface="Book Antiqua" panose="02040602050305030304" pitchFamily="18" charset="0"/>
              </a:rPr>
              <a:t>Failure to plan and prepare</a:t>
            </a:r>
          </a:p>
          <a:p>
            <a:pPr lvl="1">
              <a:lnSpc>
                <a:spcPct val="150000"/>
              </a:lnSpc>
              <a:buFont typeface="Wingdings" panose="05000000000000000000" pitchFamily="2" charset="2"/>
              <a:buChar char="§"/>
            </a:pPr>
            <a:r>
              <a:rPr lang="en-US" sz="1800" dirty="0">
                <a:latin typeface="Book Antiqua" panose="02040602050305030304" pitchFamily="18" charset="0"/>
              </a:rPr>
              <a:t>Poor money managers</a:t>
            </a:r>
          </a:p>
        </p:txBody>
      </p:sp>
    </p:spTree>
    <p:extLst>
      <p:ext uri="{BB962C8B-B14F-4D97-AF65-F5344CB8AC3E}">
        <p14:creationId xmlns:p14="http://schemas.microsoft.com/office/powerpoint/2010/main" val="2902691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6F9F5-844A-4BF9-9E00-A81A467B8377}"/>
              </a:ext>
            </a:extLst>
          </p:cNvPr>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anose="02040503050406030204" pitchFamily="18" charset="0"/>
              </a:rPr>
              <a:t>CULTURAL DIVERSITY </a:t>
            </a:r>
          </a:p>
        </p:txBody>
      </p:sp>
      <p:sp>
        <p:nvSpPr>
          <p:cNvPr id="3" name="Content Placeholder 2">
            <a:extLst>
              <a:ext uri="{FF2B5EF4-FFF2-40B4-BE49-F238E27FC236}">
                <a16:creationId xmlns:a16="http://schemas.microsoft.com/office/drawing/2014/main" id="{E402CF23-1EC8-4D47-B4A8-CB33522FB9E2}"/>
              </a:ext>
            </a:extLst>
          </p:cNvPr>
          <p:cNvSpPr>
            <a:spLocks noGrp="1"/>
          </p:cNvSpPr>
          <p:nvPr>
            <p:ph idx="1"/>
          </p:nvPr>
        </p:nvSpPr>
        <p:spPr/>
        <p:txBody>
          <a:bodyPr>
            <a:normAutofit/>
          </a:bodyPr>
          <a:lstStyle/>
          <a:p>
            <a:pPr lvl="1">
              <a:lnSpc>
                <a:spcPct val="150000"/>
              </a:lnSpc>
              <a:buFont typeface="Wingdings" panose="05000000000000000000" pitchFamily="2" charset="2"/>
              <a:buChar char="§"/>
            </a:pPr>
            <a:r>
              <a:rPr lang="en-US" sz="1800" dirty="0">
                <a:latin typeface="Book Antiqua" panose="02040602050305030304" pitchFamily="18" charset="0"/>
              </a:rPr>
              <a:t>Young Entrepreneurs</a:t>
            </a:r>
          </a:p>
          <a:p>
            <a:pPr lvl="1">
              <a:lnSpc>
                <a:spcPct val="150000"/>
              </a:lnSpc>
              <a:buFont typeface="Wingdings" panose="05000000000000000000" pitchFamily="2" charset="2"/>
              <a:buChar char="§"/>
            </a:pPr>
            <a:r>
              <a:rPr lang="en-US" sz="1800" dirty="0">
                <a:latin typeface="Book Antiqua" panose="02040602050305030304" pitchFamily="18" charset="0"/>
              </a:rPr>
              <a:t>Part Time Entrepreneurs</a:t>
            </a:r>
          </a:p>
          <a:p>
            <a:pPr lvl="1">
              <a:lnSpc>
                <a:spcPct val="150000"/>
              </a:lnSpc>
              <a:buFont typeface="Wingdings" panose="05000000000000000000" pitchFamily="2" charset="2"/>
              <a:buChar char="§"/>
            </a:pPr>
            <a:r>
              <a:rPr lang="en-US" sz="1800" dirty="0">
                <a:latin typeface="Book Antiqua" panose="02040602050305030304" pitchFamily="18" charset="0"/>
              </a:rPr>
              <a:t>Minority Entrepreneurs</a:t>
            </a:r>
          </a:p>
          <a:p>
            <a:pPr lvl="1">
              <a:lnSpc>
                <a:spcPct val="150000"/>
              </a:lnSpc>
              <a:buFont typeface="Wingdings" panose="05000000000000000000" pitchFamily="2" charset="2"/>
              <a:buChar char="§"/>
            </a:pPr>
            <a:r>
              <a:rPr lang="en-US" sz="1800" dirty="0">
                <a:latin typeface="Book Antiqua" panose="02040602050305030304" pitchFamily="18" charset="0"/>
              </a:rPr>
              <a:t>Immigrant Entrepreneurs</a:t>
            </a:r>
          </a:p>
          <a:p>
            <a:pPr lvl="1">
              <a:lnSpc>
                <a:spcPct val="150000"/>
              </a:lnSpc>
              <a:buFont typeface="Wingdings" panose="05000000000000000000" pitchFamily="2" charset="2"/>
              <a:buChar char="§"/>
            </a:pPr>
            <a:r>
              <a:rPr lang="en-US" sz="1800" dirty="0">
                <a:latin typeface="Book Antiqua" panose="02040602050305030304" pitchFamily="18" charset="0"/>
              </a:rPr>
              <a:t>Home Based Entrepreneurs</a:t>
            </a:r>
          </a:p>
        </p:txBody>
      </p:sp>
    </p:spTree>
    <p:extLst>
      <p:ext uri="{BB962C8B-B14F-4D97-AF65-F5344CB8AC3E}">
        <p14:creationId xmlns:p14="http://schemas.microsoft.com/office/powerpoint/2010/main" val="37057065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6F9F5-844A-4BF9-9E00-A81A467B8377}"/>
              </a:ext>
            </a:extLst>
          </p:cNvPr>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anose="02040503050406030204" pitchFamily="18" charset="0"/>
              </a:rPr>
              <a:t>FAMILY BUSINESSES</a:t>
            </a:r>
          </a:p>
        </p:txBody>
      </p:sp>
      <p:sp>
        <p:nvSpPr>
          <p:cNvPr id="3" name="Content Placeholder 2">
            <a:extLst>
              <a:ext uri="{FF2B5EF4-FFF2-40B4-BE49-F238E27FC236}">
                <a16:creationId xmlns:a16="http://schemas.microsoft.com/office/drawing/2014/main" id="{E402CF23-1EC8-4D47-B4A8-CB33522FB9E2}"/>
              </a:ext>
            </a:extLst>
          </p:cNvPr>
          <p:cNvSpPr>
            <a:spLocks noGrp="1"/>
          </p:cNvSpPr>
          <p:nvPr>
            <p:ph idx="1"/>
          </p:nvPr>
        </p:nvSpPr>
        <p:spPr/>
        <p:txBody>
          <a:bodyPr>
            <a:normAutofit lnSpcReduction="10000"/>
          </a:bodyPr>
          <a:lstStyle/>
          <a:p>
            <a:pPr marL="0" lvl="0" indent="0">
              <a:lnSpc>
                <a:spcPct val="150000"/>
              </a:lnSpc>
              <a:buNone/>
            </a:pPr>
            <a:r>
              <a:rPr lang="en-US" sz="1800" dirty="0">
                <a:latin typeface="Book Antiqua" panose="02040602050305030304" pitchFamily="18" charset="0"/>
              </a:rPr>
              <a:t>Involves two or more family members with financial control of the company</a:t>
            </a:r>
          </a:p>
          <a:p>
            <a:pPr marL="0" lvl="0" indent="0">
              <a:lnSpc>
                <a:spcPct val="150000"/>
              </a:lnSpc>
              <a:buNone/>
            </a:pPr>
            <a:br>
              <a:rPr lang="en-US" sz="1800" b="1" u="sng" dirty="0">
                <a:latin typeface="Book Antiqua" panose="02040602050305030304" pitchFamily="18" charset="0"/>
              </a:rPr>
            </a:br>
            <a:r>
              <a:rPr lang="en-US" sz="1800" b="1" u="sng" dirty="0">
                <a:latin typeface="Book Antiqua" panose="02040602050305030304" pitchFamily="18" charset="0"/>
              </a:rPr>
              <a:t>COPRENEURS</a:t>
            </a:r>
            <a:endParaRPr lang="en-US" sz="1800" dirty="0">
              <a:latin typeface="Book Antiqua" panose="02040602050305030304" pitchFamily="18" charset="0"/>
            </a:endParaRPr>
          </a:p>
          <a:p>
            <a:pPr lvl="1">
              <a:lnSpc>
                <a:spcPct val="150000"/>
              </a:lnSpc>
              <a:buFont typeface="Wingdings" panose="05000000000000000000" pitchFamily="2" charset="2"/>
              <a:buChar char="§"/>
            </a:pPr>
            <a:r>
              <a:rPr lang="en-US" sz="1800" dirty="0">
                <a:latin typeface="Book Antiqua" panose="02040602050305030304" pitchFamily="18" charset="0"/>
              </a:rPr>
              <a:t>Couples working together as co-owners of their businesses</a:t>
            </a:r>
          </a:p>
          <a:p>
            <a:pPr marL="0" lvl="0" indent="0">
              <a:lnSpc>
                <a:spcPct val="150000"/>
              </a:lnSpc>
              <a:buNone/>
            </a:pPr>
            <a:r>
              <a:rPr lang="en-US" sz="1800" b="1" u="sng" dirty="0">
                <a:latin typeface="Book Antiqua" panose="02040602050305030304" pitchFamily="18" charset="0"/>
              </a:rPr>
              <a:t>GAZELLES</a:t>
            </a:r>
            <a:endParaRPr lang="en-US" sz="1800" dirty="0">
              <a:latin typeface="Book Antiqua" panose="02040602050305030304" pitchFamily="18" charset="0"/>
            </a:endParaRPr>
          </a:p>
          <a:p>
            <a:pPr lvl="1">
              <a:lnSpc>
                <a:spcPct val="150000"/>
              </a:lnSpc>
              <a:buFont typeface="Wingdings" panose="05000000000000000000" pitchFamily="2" charset="2"/>
              <a:buChar char="§"/>
            </a:pPr>
            <a:r>
              <a:rPr lang="en-US" sz="1800" dirty="0">
                <a:latin typeface="Book Antiqua" panose="02040602050305030304" pitchFamily="18" charset="0"/>
              </a:rPr>
              <a:t> Are the small companies that are growing at 20% or more per year with at least $100,000 in annual sales; they create 70% of net new jobs in the economy.</a:t>
            </a:r>
          </a:p>
        </p:txBody>
      </p:sp>
    </p:spTree>
    <p:extLst>
      <p:ext uri="{BB962C8B-B14F-4D97-AF65-F5344CB8AC3E}">
        <p14:creationId xmlns:p14="http://schemas.microsoft.com/office/powerpoint/2010/main" val="4020922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6F9F5-844A-4BF9-9E00-A81A467B8377}"/>
              </a:ext>
            </a:extLst>
          </p:cNvPr>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anose="02040503050406030204" pitchFamily="18" charset="0"/>
              </a:rPr>
              <a:t>ENTREPRENEURS VS INTRAPRENEURS</a:t>
            </a:r>
          </a:p>
        </p:txBody>
      </p:sp>
      <p:sp>
        <p:nvSpPr>
          <p:cNvPr id="3" name="Content Placeholder 2">
            <a:extLst>
              <a:ext uri="{FF2B5EF4-FFF2-40B4-BE49-F238E27FC236}">
                <a16:creationId xmlns:a16="http://schemas.microsoft.com/office/drawing/2014/main" id="{E402CF23-1EC8-4D47-B4A8-CB33522FB9E2}"/>
              </a:ext>
            </a:extLst>
          </p:cNvPr>
          <p:cNvSpPr>
            <a:spLocks noGrp="1"/>
          </p:cNvSpPr>
          <p:nvPr>
            <p:ph idx="1"/>
          </p:nvPr>
        </p:nvSpPr>
        <p:spPr/>
        <p:txBody>
          <a:bodyPr>
            <a:normAutofit/>
          </a:bodyPr>
          <a:lstStyle/>
          <a:p>
            <a:pPr lvl="0">
              <a:lnSpc>
                <a:spcPct val="150000"/>
              </a:lnSpc>
              <a:buFont typeface="Wingdings" panose="05000000000000000000" pitchFamily="2" charset="2"/>
              <a:buChar char="§"/>
            </a:pPr>
            <a:r>
              <a:rPr lang="en-US" sz="1800" dirty="0">
                <a:latin typeface="Book Antiqua" panose="02040602050305030304" pitchFamily="18" charset="0"/>
              </a:rPr>
              <a:t>Entrepreneurs see opportunities and take the initiative to mobilize resources to make new goods and services. </a:t>
            </a:r>
          </a:p>
          <a:p>
            <a:pPr lvl="0">
              <a:lnSpc>
                <a:spcPct val="150000"/>
              </a:lnSpc>
              <a:buFont typeface="Wingdings" panose="05000000000000000000" pitchFamily="2" charset="2"/>
              <a:buChar char="§"/>
            </a:pPr>
            <a:r>
              <a:rPr lang="en-US" sz="1800" dirty="0">
                <a:latin typeface="Book Antiqua" panose="02040602050305030304" pitchFamily="18" charset="0"/>
              </a:rPr>
              <a:t>Intrapreneurs also notice opportunities and take initiative to mobilize resources, however they work in large companies and contribute to the innovation of the firm.</a:t>
            </a:r>
          </a:p>
          <a:p>
            <a:pPr lvl="0">
              <a:lnSpc>
                <a:spcPct val="150000"/>
              </a:lnSpc>
              <a:buFont typeface="Wingdings" panose="05000000000000000000" pitchFamily="2" charset="2"/>
              <a:buChar char="§"/>
            </a:pPr>
            <a:r>
              <a:rPr lang="en-US" sz="1800" dirty="0">
                <a:latin typeface="Book Antiqua" panose="02040602050305030304" pitchFamily="18" charset="0"/>
              </a:rPr>
              <a:t>Intrapreneurs often become entrepreneurs.</a:t>
            </a:r>
          </a:p>
        </p:txBody>
      </p:sp>
    </p:spTree>
    <p:extLst>
      <p:ext uri="{BB962C8B-B14F-4D97-AF65-F5344CB8AC3E}">
        <p14:creationId xmlns:p14="http://schemas.microsoft.com/office/powerpoint/2010/main" val="815256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itchFamily="18" charset="0"/>
              </a:rPr>
              <a:t>ENTREPRENEURSHIP</a:t>
            </a:r>
            <a:endParaRPr lang="en-US" b="1" dirty="0"/>
          </a:p>
        </p:txBody>
      </p:sp>
      <p:sp>
        <p:nvSpPr>
          <p:cNvPr id="3" name="Content Placeholder 2"/>
          <p:cNvSpPr>
            <a:spLocks noGrp="1"/>
          </p:cNvSpPr>
          <p:nvPr>
            <p:ph idx="1"/>
          </p:nvPr>
        </p:nvSpPr>
        <p:spPr/>
        <p:txBody>
          <a:bodyPr>
            <a:normAutofit/>
          </a:bodyPr>
          <a:lstStyle/>
          <a:p>
            <a:pPr algn="just">
              <a:lnSpc>
                <a:spcPct val="150000"/>
              </a:lnSpc>
              <a:buFont typeface="Wingdings" panose="05000000000000000000" pitchFamily="2" charset="2"/>
              <a:buChar char="§"/>
            </a:pPr>
            <a:r>
              <a:rPr lang="en-US" sz="1800" dirty="0">
                <a:latin typeface="Book Antiqua" panose="02040602050305030304" pitchFamily="18" charset="0"/>
              </a:rPr>
              <a:t>Entrepreneurship is a process of creating and implementing new opportunities in an uncertain or complex environment (Neck and Greene, 2011).</a:t>
            </a:r>
          </a:p>
          <a:p>
            <a:pPr lvl="0">
              <a:lnSpc>
                <a:spcPct val="150000"/>
              </a:lnSpc>
            </a:pPr>
            <a:r>
              <a:rPr lang="en-US" sz="1800" dirty="0">
                <a:latin typeface="Book Antiqua" panose="02040602050305030304" pitchFamily="18" charset="0"/>
              </a:rPr>
              <a:t>General perception is entrepreneurship is refers to small business</a:t>
            </a:r>
          </a:p>
          <a:p>
            <a:pPr lvl="0">
              <a:lnSpc>
                <a:spcPct val="150000"/>
              </a:lnSpc>
            </a:pPr>
            <a:r>
              <a:rPr lang="en-US" sz="1800" dirty="0">
                <a:latin typeface="Book Antiqua" panose="02040602050305030304" pitchFamily="18" charset="0"/>
              </a:rPr>
              <a:t>It is not true in all cases </a:t>
            </a:r>
          </a:p>
          <a:p>
            <a:pPr algn="just">
              <a:lnSpc>
                <a:spcPct val="150000"/>
              </a:lnSpc>
              <a:buFont typeface="Wingdings" panose="05000000000000000000" pitchFamily="2" charset="2"/>
              <a:buChar char="§"/>
            </a:pPr>
            <a:endParaRPr lang="en-US" sz="1800" dirty="0">
              <a:latin typeface="Book Antiqua" panose="02040602050305030304" pitchFamily="18" charset="0"/>
            </a:endParaRPr>
          </a:p>
          <a:p>
            <a:pPr algn="just">
              <a:lnSpc>
                <a:spcPct val="150000"/>
              </a:lnSpc>
              <a:buFont typeface="Wingdings" panose="05000000000000000000" pitchFamily="2" charset="2"/>
              <a:buChar char="§"/>
            </a:pPr>
            <a:endParaRPr lang="en-US" sz="1800" dirty="0">
              <a:latin typeface="Book Antiqua" panose="02040602050305030304" pitchFamily="18" charset="0"/>
            </a:endParaRPr>
          </a:p>
        </p:txBody>
      </p:sp>
    </p:spTree>
    <p:extLst>
      <p:ext uri="{BB962C8B-B14F-4D97-AF65-F5344CB8AC3E}">
        <p14:creationId xmlns:p14="http://schemas.microsoft.com/office/powerpoint/2010/main" val="4103309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6F9F5-844A-4BF9-9E00-A81A467B8377}"/>
              </a:ext>
            </a:extLst>
          </p:cNvPr>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anose="02040503050406030204" pitchFamily="18" charset="0"/>
              </a:rPr>
              <a:t>MYTHS OF ENTREPRENEURSHIP</a:t>
            </a:r>
          </a:p>
        </p:txBody>
      </p:sp>
      <p:sp>
        <p:nvSpPr>
          <p:cNvPr id="3" name="Content Placeholder 2">
            <a:extLst>
              <a:ext uri="{FF2B5EF4-FFF2-40B4-BE49-F238E27FC236}">
                <a16:creationId xmlns:a16="http://schemas.microsoft.com/office/drawing/2014/main" id="{E402CF23-1EC8-4D47-B4A8-CB33522FB9E2}"/>
              </a:ext>
            </a:extLst>
          </p:cNvPr>
          <p:cNvSpPr>
            <a:spLocks noGrp="1"/>
          </p:cNvSpPr>
          <p:nvPr>
            <p:ph idx="1"/>
          </p:nvPr>
        </p:nvSpPr>
        <p:spPr/>
        <p:txBody>
          <a:bodyPr>
            <a:normAutofit fontScale="92500" lnSpcReduction="20000"/>
          </a:bodyPr>
          <a:lstStyle/>
          <a:p>
            <a:pPr lvl="0">
              <a:lnSpc>
                <a:spcPct val="150000"/>
              </a:lnSpc>
              <a:buFont typeface="Wingdings" panose="05000000000000000000" pitchFamily="2" charset="2"/>
              <a:buChar char="§"/>
            </a:pPr>
            <a:r>
              <a:rPr lang="en-US" sz="1800" dirty="0">
                <a:latin typeface="Book Antiqua" panose="02040602050305030304" pitchFamily="18" charset="0"/>
              </a:rPr>
              <a:t>Entrepreneurs are born and not made</a:t>
            </a:r>
          </a:p>
          <a:p>
            <a:pPr lvl="0">
              <a:lnSpc>
                <a:spcPct val="150000"/>
              </a:lnSpc>
              <a:buFont typeface="Wingdings" panose="05000000000000000000" pitchFamily="2" charset="2"/>
              <a:buChar char="§"/>
            </a:pPr>
            <a:r>
              <a:rPr lang="en-US" sz="1800" dirty="0">
                <a:latin typeface="Book Antiqua" panose="02040602050305030304" pitchFamily="18" charset="0"/>
              </a:rPr>
              <a:t>Entrepreneurs are doers and not thinkers</a:t>
            </a:r>
          </a:p>
          <a:p>
            <a:pPr lvl="0">
              <a:lnSpc>
                <a:spcPct val="150000"/>
              </a:lnSpc>
              <a:buFont typeface="Wingdings" panose="05000000000000000000" pitchFamily="2" charset="2"/>
              <a:buChar char="§"/>
            </a:pPr>
            <a:r>
              <a:rPr lang="en-US" sz="1800" dirty="0">
                <a:latin typeface="Book Antiqua" panose="02040602050305030304" pitchFamily="18" charset="0"/>
              </a:rPr>
              <a:t>Entrepreneurs are academic and social misfits</a:t>
            </a:r>
          </a:p>
          <a:p>
            <a:pPr lvl="0">
              <a:lnSpc>
                <a:spcPct val="150000"/>
              </a:lnSpc>
              <a:buFont typeface="Wingdings" panose="05000000000000000000" pitchFamily="2" charset="2"/>
              <a:buChar char="§"/>
            </a:pPr>
            <a:r>
              <a:rPr lang="en-US" sz="1800" dirty="0">
                <a:latin typeface="Book Antiqua" panose="02040602050305030304" pitchFamily="18" charset="0"/>
              </a:rPr>
              <a:t>Entrepreneurs must fit the profile</a:t>
            </a:r>
          </a:p>
          <a:p>
            <a:pPr lvl="0">
              <a:lnSpc>
                <a:spcPct val="150000"/>
              </a:lnSpc>
              <a:buFont typeface="Wingdings" panose="05000000000000000000" pitchFamily="2" charset="2"/>
              <a:buChar char="§"/>
            </a:pPr>
            <a:r>
              <a:rPr lang="en-US" sz="1800" dirty="0">
                <a:latin typeface="Book Antiqua" panose="02040602050305030304" pitchFamily="18" charset="0"/>
              </a:rPr>
              <a:t>All entrepreneurs need is money</a:t>
            </a:r>
          </a:p>
          <a:p>
            <a:pPr lvl="0">
              <a:lnSpc>
                <a:spcPct val="150000"/>
              </a:lnSpc>
              <a:buFont typeface="Wingdings" panose="05000000000000000000" pitchFamily="2" charset="2"/>
              <a:buChar char="§"/>
            </a:pPr>
            <a:r>
              <a:rPr lang="en-US" sz="1800" dirty="0">
                <a:latin typeface="Book Antiqua" panose="02040602050305030304" pitchFamily="18" charset="0"/>
              </a:rPr>
              <a:t>All entrepreneurs need is luck</a:t>
            </a:r>
          </a:p>
          <a:p>
            <a:pPr lvl="0">
              <a:lnSpc>
                <a:spcPct val="150000"/>
              </a:lnSpc>
              <a:buFont typeface="Wingdings" panose="05000000000000000000" pitchFamily="2" charset="2"/>
              <a:buChar char="§"/>
            </a:pPr>
            <a:r>
              <a:rPr lang="en-US" sz="1800" dirty="0">
                <a:latin typeface="Book Antiqua" panose="02040602050305030304" pitchFamily="18" charset="0"/>
              </a:rPr>
              <a:t>Entrepreneurship is unstructured</a:t>
            </a:r>
          </a:p>
          <a:p>
            <a:pPr lvl="0">
              <a:lnSpc>
                <a:spcPct val="150000"/>
              </a:lnSpc>
              <a:buFont typeface="Wingdings" panose="05000000000000000000" pitchFamily="2" charset="2"/>
              <a:buChar char="§"/>
            </a:pPr>
            <a:r>
              <a:rPr lang="en-US" sz="1800" dirty="0">
                <a:latin typeface="Book Antiqua" panose="02040602050305030304" pitchFamily="18" charset="0"/>
              </a:rPr>
              <a:t>Most entrepreneurial initiatives fail</a:t>
            </a:r>
          </a:p>
          <a:p>
            <a:pPr lvl="0">
              <a:lnSpc>
                <a:spcPct val="150000"/>
              </a:lnSpc>
              <a:buFont typeface="Wingdings" panose="05000000000000000000" pitchFamily="2" charset="2"/>
              <a:buChar char="§"/>
            </a:pPr>
            <a:r>
              <a:rPr lang="en-US" sz="1800" dirty="0">
                <a:latin typeface="Book Antiqua" panose="02040602050305030304" pitchFamily="18" charset="0"/>
              </a:rPr>
              <a:t>Entrepreneurs are Risk takers….the gambler</a:t>
            </a:r>
          </a:p>
        </p:txBody>
      </p:sp>
    </p:spTree>
    <p:extLst>
      <p:ext uri="{BB962C8B-B14F-4D97-AF65-F5344CB8AC3E}">
        <p14:creationId xmlns:p14="http://schemas.microsoft.com/office/powerpoint/2010/main" val="3242767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BA81C66-6D87-468E-9DE9-0A9D144EAA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9605" y="1586023"/>
            <a:ext cx="5979632" cy="3363543"/>
          </a:xfrm>
          <a:prstGeom prst="rect">
            <a:avLst/>
          </a:prstGeom>
        </p:spPr>
      </p:pic>
    </p:spTree>
    <p:extLst>
      <p:ext uri="{BB962C8B-B14F-4D97-AF65-F5344CB8AC3E}">
        <p14:creationId xmlns:p14="http://schemas.microsoft.com/office/powerpoint/2010/main" val="109100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49E32-12EB-4308-9261-D1F1290ACF68}"/>
              </a:ext>
            </a:extLst>
          </p:cNvPr>
          <p:cNvSpPr>
            <a:spLocks noGrp="1"/>
          </p:cNvSpPr>
          <p:nvPr>
            <p:ph type="title"/>
          </p:nvPr>
        </p:nvSpPr>
        <p:spPr/>
        <p:txBody>
          <a:bodyPr/>
          <a:lstStyle/>
          <a:p>
            <a:r>
              <a:rPr lang="en-US" b="1" dirty="0">
                <a:effectLst>
                  <a:outerShdw blurRad="38100" dist="38100" dir="2700000" algn="tl">
                    <a:srgbClr val="000000">
                      <a:alpha val="43137"/>
                    </a:srgbClr>
                  </a:outerShdw>
                </a:effectLst>
                <a:latin typeface="Cambria" panose="02040503050406030204" pitchFamily="18" charset="0"/>
              </a:rPr>
              <a:t>SMALL SCALE BUSIESS</a:t>
            </a:r>
            <a:endParaRPr lang="en-US" dirty="0">
              <a:effectLst>
                <a:outerShdw blurRad="38100" dist="38100" dir="2700000" algn="tl">
                  <a:srgbClr val="000000">
                    <a:alpha val="43137"/>
                  </a:srgbClr>
                </a:outerShdw>
              </a:effectLst>
              <a:latin typeface="Cambria" panose="02040503050406030204" pitchFamily="18" charset="0"/>
            </a:endParaRPr>
          </a:p>
        </p:txBody>
      </p:sp>
      <p:sp>
        <p:nvSpPr>
          <p:cNvPr id="3" name="Content Placeholder 2">
            <a:extLst>
              <a:ext uri="{FF2B5EF4-FFF2-40B4-BE49-F238E27FC236}">
                <a16:creationId xmlns:a16="http://schemas.microsoft.com/office/drawing/2014/main" id="{B4491DDA-3FCD-4E21-AFFD-8D5A66299200}"/>
              </a:ext>
            </a:extLst>
          </p:cNvPr>
          <p:cNvSpPr>
            <a:spLocks noGrp="1"/>
          </p:cNvSpPr>
          <p:nvPr>
            <p:ph idx="1"/>
          </p:nvPr>
        </p:nvSpPr>
        <p:spPr/>
        <p:txBody>
          <a:bodyPr>
            <a:normAutofit/>
          </a:bodyPr>
          <a:lstStyle/>
          <a:p>
            <a:pPr lvl="0">
              <a:lnSpc>
                <a:spcPct val="150000"/>
              </a:lnSpc>
              <a:buFont typeface="Wingdings" panose="05000000000000000000" pitchFamily="2" charset="2"/>
              <a:buChar char="§"/>
            </a:pPr>
            <a:r>
              <a:rPr lang="en-US" sz="1800" dirty="0">
                <a:latin typeface="Book Antiqua" panose="02040602050305030304" pitchFamily="18" charset="0"/>
              </a:rPr>
              <a:t>3 to 5 employees up to 40 or 50</a:t>
            </a:r>
          </a:p>
          <a:p>
            <a:pPr lvl="0">
              <a:lnSpc>
                <a:spcPct val="150000"/>
              </a:lnSpc>
              <a:buFont typeface="Wingdings" panose="05000000000000000000" pitchFamily="2" charset="2"/>
              <a:buChar char="§"/>
            </a:pPr>
            <a:r>
              <a:rPr lang="en-US" sz="1800" dirty="0">
                <a:latin typeface="Book Antiqua" panose="02040602050305030304" pitchFamily="18" charset="0"/>
              </a:rPr>
              <a:t>Different in different countries</a:t>
            </a:r>
          </a:p>
          <a:p>
            <a:pPr lvl="0">
              <a:lnSpc>
                <a:spcPct val="150000"/>
              </a:lnSpc>
              <a:buFont typeface="Wingdings" panose="05000000000000000000" pitchFamily="2" charset="2"/>
              <a:buChar char="§"/>
            </a:pPr>
            <a:r>
              <a:rPr lang="en-US" sz="1800" dirty="0">
                <a:latin typeface="Book Antiqua" panose="02040602050305030304" pitchFamily="18" charset="0"/>
              </a:rPr>
              <a:t>European union 200 employees</a:t>
            </a:r>
          </a:p>
          <a:p>
            <a:pPr lvl="0">
              <a:lnSpc>
                <a:spcPct val="150000"/>
              </a:lnSpc>
              <a:buFont typeface="Wingdings" panose="05000000000000000000" pitchFamily="2" charset="2"/>
              <a:buChar char="§"/>
            </a:pPr>
            <a:r>
              <a:rPr lang="en-US" sz="1800" dirty="0">
                <a:latin typeface="Book Antiqua" panose="02040602050305030304" pitchFamily="18" charset="0"/>
              </a:rPr>
              <a:t>USA 150 employees</a:t>
            </a:r>
          </a:p>
        </p:txBody>
      </p:sp>
    </p:spTree>
    <p:extLst>
      <p:ext uri="{BB962C8B-B14F-4D97-AF65-F5344CB8AC3E}">
        <p14:creationId xmlns:p14="http://schemas.microsoft.com/office/powerpoint/2010/main" val="740960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6DE3-8367-479B-97FD-7FA43534C891}"/>
              </a:ext>
            </a:extLst>
          </p:cNvPr>
          <p:cNvSpPr>
            <a:spLocks noGrp="1"/>
          </p:cNvSpPr>
          <p:nvPr>
            <p:ph type="title"/>
          </p:nvPr>
        </p:nvSpPr>
        <p:spPr/>
        <p:txBody>
          <a:bodyPr/>
          <a:lstStyle/>
          <a:p>
            <a:r>
              <a:rPr lang="en-US" b="1" dirty="0">
                <a:effectLst>
                  <a:outerShdw blurRad="38100" dist="38100" dir="2700000" algn="tl">
                    <a:srgbClr val="000000">
                      <a:alpha val="43137"/>
                    </a:srgbClr>
                  </a:outerShdw>
                </a:effectLst>
                <a:latin typeface="Cambria" panose="02040503050406030204" pitchFamily="18" charset="0"/>
              </a:rPr>
              <a:t>EVOLUTION OF ENTREPRENEURSHIP </a:t>
            </a:r>
            <a:endParaRPr lang="en-US" dirty="0">
              <a:effectLst>
                <a:outerShdw blurRad="38100" dist="38100" dir="2700000" algn="tl">
                  <a:srgbClr val="000000">
                    <a:alpha val="43137"/>
                  </a:srgbClr>
                </a:outerShdw>
              </a:effectLst>
              <a:latin typeface="Cambria" panose="02040503050406030204" pitchFamily="18" charset="0"/>
            </a:endParaRPr>
          </a:p>
        </p:txBody>
      </p:sp>
      <p:sp>
        <p:nvSpPr>
          <p:cNvPr id="3" name="Content Placeholder 2">
            <a:extLst>
              <a:ext uri="{FF2B5EF4-FFF2-40B4-BE49-F238E27FC236}">
                <a16:creationId xmlns:a16="http://schemas.microsoft.com/office/drawing/2014/main" id="{083F2465-15C5-4A14-8BB9-431608CFE4B7}"/>
              </a:ext>
            </a:extLst>
          </p:cNvPr>
          <p:cNvSpPr>
            <a:spLocks noGrp="1"/>
          </p:cNvSpPr>
          <p:nvPr>
            <p:ph idx="1"/>
          </p:nvPr>
        </p:nvSpPr>
        <p:spPr>
          <a:xfrm>
            <a:off x="463714" y="1216742"/>
            <a:ext cx="8246070" cy="3702424"/>
          </a:xfrm>
        </p:spPr>
        <p:txBody>
          <a:bodyPr>
            <a:noAutofit/>
          </a:bodyPr>
          <a:lstStyle/>
          <a:p>
            <a:pPr lvl="0">
              <a:lnSpc>
                <a:spcPct val="150000"/>
              </a:lnSpc>
              <a:buFont typeface="Wingdings" panose="05000000000000000000" pitchFamily="2" charset="2"/>
              <a:buChar char="§"/>
            </a:pPr>
            <a:r>
              <a:rPr lang="en-US" sz="1800" dirty="0">
                <a:latin typeface="Book Antiqua" panose="02040602050305030304" pitchFamily="18" charset="0"/>
              </a:rPr>
              <a:t>First time used 1890s</a:t>
            </a:r>
          </a:p>
          <a:p>
            <a:pPr lvl="0">
              <a:lnSpc>
                <a:spcPct val="150000"/>
              </a:lnSpc>
              <a:buFont typeface="Wingdings" panose="05000000000000000000" pitchFamily="2" charset="2"/>
              <a:buChar char="§"/>
            </a:pPr>
            <a:r>
              <a:rPr lang="en-US" sz="1800" dirty="0">
                <a:latin typeface="Book Antiqua" panose="02040602050305030304" pitchFamily="18" charset="0"/>
              </a:rPr>
              <a:t>An economist Schumpeter.</a:t>
            </a:r>
          </a:p>
          <a:p>
            <a:pPr lvl="0">
              <a:lnSpc>
                <a:spcPct val="150000"/>
              </a:lnSpc>
              <a:buFont typeface="Wingdings" panose="05000000000000000000" pitchFamily="2" charset="2"/>
              <a:buChar char="§"/>
            </a:pPr>
            <a:r>
              <a:rPr lang="en-US" sz="1800" dirty="0">
                <a:latin typeface="Book Antiqua" panose="02040602050305030304" pitchFamily="18" charset="0"/>
              </a:rPr>
              <a:t>Schumpeter was an economist and his work was related to Economic Growth, Development and more importantly on Economic stability.</a:t>
            </a:r>
          </a:p>
          <a:p>
            <a:pPr lvl="0">
              <a:lnSpc>
                <a:spcPct val="150000"/>
              </a:lnSpc>
              <a:buFont typeface="Wingdings" panose="05000000000000000000" pitchFamily="2" charset="2"/>
              <a:buChar char="§"/>
            </a:pPr>
            <a:r>
              <a:rPr lang="en-US" sz="1800" dirty="0">
                <a:latin typeface="Book Antiqua" panose="02040602050305030304" pitchFamily="18" charset="0"/>
              </a:rPr>
              <a:t>Adam smith also studied the model of Schumpeter and got convinced that there are some particular types of small scale organizations who play key role on Economic Growth and Economic development  .</a:t>
            </a:r>
          </a:p>
        </p:txBody>
      </p:sp>
    </p:spTree>
    <p:extLst>
      <p:ext uri="{BB962C8B-B14F-4D97-AF65-F5344CB8AC3E}">
        <p14:creationId xmlns:p14="http://schemas.microsoft.com/office/powerpoint/2010/main" val="3739936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6DE3-8367-479B-97FD-7FA43534C891}"/>
              </a:ext>
            </a:extLst>
          </p:cNvPr>
          <p:cNvSpPr>
            <a:spLocks noGrp="1"/>
          </p:cNvSpPr>
          <p:nvPr>
            <p:ph type="title"/>
          </p:nvPr>
        </p:nvSpPr>
        <p:spPr/>
        <p:txBody>
          <a:bodyPr/>
          <a:lstStyle/>
          <a:p>
            <a:r>
              <a:rPr lang="en-US" b="1" dirty="0">
                <a:effectLst>
                  <a:outerShdw blurRad="38100" dist="38100" dir="2700000" algn="tl">
                    <a:srgbClr val="000000">
                      <a:alpha val="43137"/>
                    </a:srgbClr>
                  </a:outerShdw>
                </a:effectLst>
                <a:latin typeface="Cambria" panose="02040503050406030204" pitchFamily="18" charset="0"/>
              </a:rPr>
              <a:t>EVOLUTION OF ENTREPRENEURSHIP </a:t>
            </a:r>
            <a:endParaRPr lang="en-US" dirty="0">
              <a:effectLst>
                <a:outerShdw blurRad="38100" dist="38100" dir="2700000" algn="tl">
                  <a:srgbClr val="000000">
                    <a:alpha val="43137"/>
                  </a:srgbClr>
                </a:outerShdw>
              </a:effectLst>
              <a:latin typeface="Cambria" panose="02040503050406030204" pitchFamily="18" charset="0"/>
            </a:endParaRPr>
          </a:p>
        </p:txBody>
      </p:sp>
      <p:sp>
        <p:nvSpPr>
          <p:cNvPr id="3" name="Content Placeholder 2">
            <a:extLst>
              <a:ext uri="{FF2B5EF4-FFF2-40B4-BE49-F238E27FC236}">
                <a16:creationId xmlns:a16="http://schemas.microsoft.com/office/drawing/2014/main" id="{083F2465-15C5-4A14-8BB9-431608CFE4B7}"/>
              </a:ext>
            </a:extLst>
          </p:cNvPr>
          <p:cNvSpPr>
            <a:spLocks noGrp="1"/>
          </p:cNvSpPr>
          <p:nvPr>
            <p:ph idx="1"/>
          </p:nvPr>
        </p:nvSpPr>
        <p:spPr>
          <a:xfrm>
            <a:off x="463714" y="1216742"/>
            <a:ext cx="8246070" cy="3702424"/>
          </a:xfrm>
        </p:spPr>
        <p:txBody>
          <a:bodyPr>
            <a:noAutofit/>
          </a:bodyPr>
          <a:lstStyle/>
          <a:p>
            <a:pPr lvl="0">
              <a:lnSpc>
                <a:spcPct val="150000"/>
              </a:lnSpc>
              <a:buFont typeface="Wingdings" panose="05000000000000000000" pitchFamily="2" charset="2"/>
              <a:buChar char="§"/>
            </a:pPr>
            <a:r>
              <a:rPr lang="en-US" sz="1800" dirty="0">
                <a:latin typeface="Book Antiqua" panose="02040602050305030304" pitchFamily="18" charset="0"/>
              </a:rPr>
              <a:t>Schumpeter was the first who investigate the movement of small scale organizations.</a:t>
            </a:r>
          </a:p>
          <a:p>
            <a:pPr lvl="0">
              <a:lnSpc>
                <a:spcPct val="150000"/>
              </a:lnSpc>
              <a:buFont typeface="Wingdings" panose="05000000000000000000" pitchFamily="2" charset="2"/>
              <a:buChar char="§"/>
            </a:pPr>
            <a:r>
              <a:rPr lang="en-US" sz="1800" dirty="0">
                <a:latin typeface="Book Antiqua" panose="02040602050305030304" pitchFamily="18" charset="0"/>
              </a:rPr>
              <a:t>The people who worked on entrepreneurship all are the Economists</a:t>
            </a:r>
          </a:p>
          <a:p>
            <a:pPr lvl="0">
              <a:lnSpc>
                <a:spcPct val="150000"/>
              </a:lnSpc>
              <a:buFont typeface="Wingdings" panose="05000000000000000000" pitchFamily="2" charset="2"/>
              <a:buChar char="§"/>
            </a:pPr>
            <a:r>
              <a:rPr lang="en-US" sz="1800" dirty="0">
                <a:latin typeface="Book Antiqua" panose="02040602050305030304" pitchFamily="18" charset="0"/>
              </a:rPr>
              <a:t>That’s why the work on entrepreneurship are attached with Economy</a:t>
            </a:r>
          </a:p>
          <a:p>
            <a:pPr lvl="0">
              <a:lnSpc>
                <a:spcPct val="150000"/>
              </a:lnSpc>
              <a:buFont typeface="Wingdings" panose="05000000000000000000" pitchFamily="2" charset="2"/>
              <a:buChar char="§"/>
            </a:pPr>
            <a:r>
              <a:rPr lang="en-US" sz="1800" dirty="0">
                <a:latin typeface="Book Antiqua" panose="02040602050305030304" pitchFamily="18" charset="0"/>
              </a:rPr>
              <a:t>But formally it was started and documented in 1905-06</a:t>
            </a:r>
          </a:p>
          <a:p>
            <a:pPr lvl="0">
              <a:lnSpc>
                <a:spcPct val="150000"/>
              </a:lnSpc>
              <a:buFont typeface="Wingdings" panose="05000000000000000000" pitchFamily="2" charset="2"/>
              <a:buChar char="§"/>
            </a:pPr>
            <a:r>
              <a:rPr lang="en-US" sz="1800" dirty="0">
                <a:latin typeface="Book Antiqua" panose="02040602050305030304" pitchFamily="18" charset="0"/>
              </a:rPr>
              <a:t>And slowly it was criticized, endorsed and developed in next 50years</a:t>
            </a:r>
          </a:p>
        </p:txBody>
      </p:sp>
    </p:spTree>
    <p:extLst>
      <p:ext uri="{BB962C8B-B14F-4D97-AF65-F5344CB8AC3E}">
        <p14:creationId xmlns:p14="http://schemas.microsoft.com/office/powerpoint/2010/main" val="3856366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6DE3-8367-479B-97FD-7FA43534C891}"/>
              </a:ext>
            </a:extLst>
          </p:cNvPr>
          <p:cNvSpPr>
            <a:spLocks noGrp="1"/>
          </p:cNvSpPr>
          <p:nvPr>
            <p:ph type="title"/>
          </p:nvPr>
        </p:nvSpPr>
        <p:spPr/>
        <p:txBody>
          <a:bodyPr/>
          <a:lstStyle/>
          <a:p>
            <a:r>
              <a:rPr lang="en-US" b="1" dirty="0">
                <a:effectLst>
                  <a:outerShdw blurRad="38100" dist="38100" dir="2700000" algn="tl">
                    <a:srgbClr val="000000">
                      <a:alpha val="43137"/>
                    </a:srgbClr>
                  </a:outerShdw>
                </a:effectLst>
                <a:latin typeface="Cambria" panose="02040503050406030204" pitchFamily="18" charset="0"/>
              </a:rPr>
              <a:t>CRITICISM</a:t>
            </a:r>
          </a:p>
        </p:txBody>
      </p:sp>
      <p:sp>
        <p:nvSpPr>
          <p:cNvPr id="3" name="Content Placeholder 2">
            <a:extLst>
              <a:ext uri="{FF2B5EF4-FFF2-40B4-BE49-F238E27FC236}">
                <a16:creationId xmlns:a16="http://schemas.microsoft.com/office/drawing/2014/main" id="{083F2465-15C5-4A14-8BB9-431608CFE4B7}"/>
              </a:ext>
            </a:extLst>
          </p:cNvPr>
          <p:cNvSpPr>
            <a:spLocks noGrp="1"/>
          </p:cNvSpPr>
          <p:nvPr>
            <p:ph idx="1"/>
          </p:nvPr>
        </p:nvSpPr>
        <p:spPr>
          <a:xfrm>
            <a:off x="463714" y="1216742"/>
            <a:ext cx="8246070" cy="3702424"/>
          </a:xfrm>
        </p:spPr>
        <p:txBody>
          <a:bodyPr>
            <a:noAutofit/>
          </a:bodyPr>
          <a:lstStyle/>
          <a:p>
            <a:pPr lvl="0">
              <a:lnSpc>
                <a:spcPct val="150000"/>
              </a:lnSpc>
              <a:buFont typeface="Wingdings" panose="05000000000000000000" pitchFamily="2" charset="2"/>
              <a:buChar char="§"/>
            </a:pPr>
            <a:r>
              <a:rPr lang="en-US" sz="1800" dirty="0">
                <a:latin typeface="Book Antiqua" panose="02040602050305030304" pitchFamily="18" charset="0"/>
              </a:rPr>
              <a:t>Some people tell that Entrepreneurs are the Gamblers</a:t>
            </a:r>
          </a:p>
          <a:p>
            <a:pPr lvl="0">
              <a:lnSpc>
                <a:spcPct val="150000"/>
              </a:lnSpc>
              <a:buFont typeface="Wingdings" panose="05000000000000000000" pitchFamily="2" charset="2"/>
              <a:buChar char="§"/>
            </a:pPr>
            <a:r>
              <a:rPr lang="en-US" sz="1800" dirty="0">
                <a:latin typeface="Book Antiqua" panose="02040602050305030304" pitchFamily="18" charset="0"/>
              </a:rPr>
              <a:t>Some tell that entrepreneurs are the creative destructor</a:t>
            </a:r>
          </a:p>
          <a:p>
            <a:pPr lvl="0">
              <a:lnSpc>
                <a:spcPct val="150000"/>
              </a:lnSpc>
              <a:buFont typeface="Wingdings" panose="05000000000000000000" pitchFamily="2" charset="2"/>
              <a:buChar char="§"/>
            </a:pPr>
            <a:r>
              <a:rPr lang="en-US" sz="1800" dirty="0">
                <a:latin typeface="Book Antiqua" panose="02040602050305030304" pitchFamily="18" charset="0"/>
              </a:rPr>
              <a:t>Bill gates was also a creative destructor</a:t>
            </a:r>
          </a:p>
        </p:txBody>
      </p:sp>
    </p:spTree>
    <p:extLst>
      <p:ext uri="{BB962C8B-B14F-4D97-AF65-F5344CB8AC3E}">
        <p14:creationId xmlns:p14="http://schemas.microsoft.com/office/powerpoint/2010/main" val="4256976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184E7-C85F-4EB6-9A7C-71019070EF43}"/>
              </a:ext>
            </a:extLst>
          </p:cNvPr>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anose="02040503050406030204" pitchFamily="18" charset="0"/>
              </a:rPr>
              <a:t>FORMULATE</a:t>
            </a:r>
            <a:endParaRPr lang="en-US" dirty="0">
              <a:effectLst>
                <a:outerShdw blurRad="38100" dist="38100" dir="2700000" algn="tl">
                  <a:srgbClr val="000000">
                    <a:alpha val="43137"/>
                  </a:srgbClr>
                </a:outerShdw>
              </a:effectLst>
              <a:latin typeface="Cambria" panose="02040503050406030204" pitchFamily="18" charset="0"/>
            </a:endParaRPr>
          </a:p>
        </p:txBody>
      </p:sp>
      <p:sp>
        <p:nvSpPr>
          <p:cNvPr id="3" name="Content Placeholder 2">
            <a:extLst>
              <a:ext uri="{FF2B5EF4-FFF2-40B4-BE49-F238E27FC236}">
                <a16:creationId xmlns:a16="http://schemas.microsoft.com/office/drawing/2014/main" id="{1E8F5AF5-C1B8-4950-AD75-13B34ED4533C}"/>
              </a:ext>
            </a:extLst>
          </p:cNvPr>
          <p:cNvSpPr>
            <a:spLocks noGrp="1"/>
          </p:cNvSpPr>
          <p:nvPr>
            <p:ph idx="1"/>
          </p:nvPr>
        </p:nvSpPr>
        <p:spPr>
          <a:xfrm>
            <a:off x="463714" y="1216742"/>
            <a:ext cx="8246070" cy="3812458"/>
          </a:xfrm>
        </p:spPr>
        <p:txBody>
          <a:bodyPr>
            <a:normAutofit/>
          </a:bodyPr>
          <a:lstStyle/>
          <a:p>
            <a:pPr lvl="0">
              <a:lnSpc>
                <a:spcPct val="150000"/>
              </a:lnSpc>
              <a:buFont typeface="Wingdings" panose="05000000000000000000" pitchFamily="2" charset="2"/>
              <a:buChar char="§"/>
            </a:pPr>
            <a:r>
              <a:rPr lang="en-US" sz="1800" dirty="0">
                <a:latin typeface="Book Antiqua" panose="02040602050305030304" pitchFamily="18" charset="0"/>
              </a:rPr>
              <a:t>After 1950 when 2</a:t>
            </a:r>
            <a:r>
              <a:rPr lang="en-US" sz="1800" baseline="30000" dirty="0">
                <a:latin typeface="Book Antiqua" panose="02040602050305030304" pitchFamily="18" charset="0"/>
              </a:rPr>
              <a:t>nd</a:t>
            </a:r>
            <a:r>
              <a:rPr lang="en-US" sz="1800" dirty="0">
                <a:latin typeface="Book Antiqua" panose="02040602050305030304" pitchFamily="18" charset="0"/>
              </a:rPr>
              <a:t> world war was ended then reshaping of the world was started</a:t>
            </a:r>
          </a:p>
          <a:p>
            <a:pPr lvl="0">
              <a:lnSpc>
                <a:spcPct val="150000"/>
              </a:lnSpc>
              <a:buFont typeface="Wingdings" panose="05000000000000000000" pitchFamily="2" charset="2"/>
              <a:buChar char="§"/>
            </a:pPr>
            <a:r>
              <a:rPr lang="en-US" sz="1800" dirty="0">
                <a:latin typeface="Book Antiqua" panose="02040602050305030304" pitchFamily="18" charset="0"/>
              </a:rPr>
              <a:t>Entrepreneurship was formally started after 1950</a:t>
            </a:r>
          </a:p>
          <a:p>
            <a:pPr lvl="0">
              <a:lnSpc>
                <a:spcPct val="150000"/>
              </a:lnSpc>
              <a:buFont typeface="Wingdings" panose="05000000000000000000" pitchFamily="2" charset="2"/>
              <a:buChar char="§"/>
            </a:pPr>
            <a:r>
              <a:rPr lang="en-US" sz="1800" dirty="0">
                <a:latin typeface="Book Antiqua" panose="02040602050305030304" pitchFamily="18" charset="0"/>
              </a:rPr>
              <a:t>Started from japan</a:t>
            </a:r>
          </a:p>
          <a:p>
            <a:pPr lvl="0">
              <a:lnSpc>
                <a:spcPct val="150000"/>
              </a:lnSpc>
              <a:buFont typeface="Wingdings" panose="05000000000000000000" pitchFamily="2" charset="2"/>
              <a:buChar char="§"/>
            </a:pPr>
            <a:r>
              <a:rPr lang="en-US" sz="1800" dirty="0">
                <a:latin typeface="Book Antiqua" panose="02040602050305030304" pitchFamily="18" charset="0"/>
              </a:rPr>
              <a:t>Japanese was the one who laid down their weapons </a:t>
            </a:r>
          </a:p>
          <a:p>
            <a:pPr lvl="0">
              <a:lnSpc>
                <a:spcPct val="150000"/>
              </a:lnSpc>
              <a:buFont typeface="Wingdings" panose="05000000000000000000" pitchFamily="2" charset="2"/>
              <a:buChar char="§"/>
            </a:pPr>
            <a:r>
              <a:rPr lang="en-US" sz="1800" dirty="0">
                <a:latin typeface="Book Antiqua" panose="02040602050305030304" pitchFamily="18" charset="0"/>
              </a:rPr>
              <a:t>Their social structure are  very strong in the whole world</a:t>
            </a:r>
          </a:p>
          <a:p>
            <a:pPr lvl="0">
              <a:lnSpc>
                <a:spcPct val="150000"/>
              </a:lnSpc>
              <a:buFont typeface="Wingdings" panose="05000000000000000000" pitchFamily="2" charset="2"/>
              <a:buChar char="§"/>
            </a:pPr>
            <a:r>
              <a:rPr lang="en-US" sz="1800" dirty="0">
                <a:latin typeface="Book Antiqua" panose="02040602050305030304" pitchFamily="18" charset="0"/>
              </a:rPr>
              <a:t>And it has effected on every moment of their life, their management style, leadership style </a:t>
            </a:r>
            <a:r>
              <a:rPr lang="en-US" sz="1800" dirty="0" err="1">
                <a:latin typeface="Book Antiqua" panose="02040602050305030304" pitchFamily="18" charset="0"/>
              </a:rPr>
              <a:t>etc</a:t>
            </a:r>
            <a:r>
              <a:rPr lang="en-US" sz="1800" dirty="0">
                <a:latin typeface="Book Antiqua" panose="02040602050305030304" pitchFamily="18" charset="0"/>
              </a:rPr>
              <a:t> much different from the other world</a:t>
            </a:r>
          </a:p>
        </p:txBody>
      </p:sp>
    </p:spTree>
    <p:extLst>
      <p:ext uri="{BB962C8B-B14F-4D97-AF65-F5344CB8AC3E}">
        <p14:creationId xmlns:p14="http://schemas.microsoft.com/office/powerpoint/2010/main" val="134920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184E7-C85F-4EB6-9A7C-71019070EF43}"/>
              </a:ext>
            </a:extLst>
          </p:cNvPr>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anose="02040503050406030204" pitchFamily="18" charset="0"/>
              </a:rPr>
              <a:t>FORMULATE</a:t>
            </a:r>
            <a:endParaRPr lang="en-US" dirty="0">
              <a:effectLst>
                <a:outerShdw blurRad="38100" dist="38100" dir="2700000" algn="tl">
                  <a:srgbClr val="000000">
                    <a:alpha val="43137"/>
                  </a:srgbClr>
                </a:outerShdw>
              </a:effectLst>
              <a:latin typeface="Cambria" panose="02040503050406030204" pitchFamily="18" charset="0"/>
            </a:endParaRPr>
          </a:p>
        </p:txBody>
      </p:sp>
      <p:sp>
        <p:nvSpPr>
          <p:cNvPr id="3" name="Content Placeholder 2">
            <a:extLst>
              <a:ext uri="{FF2B5EF4-FFF2-40B4-BE49-F238E27FC236}">
                <a16:creationId xmlns:a16="http://schemas.microsoft.com/office/drawing/2014/main" id="{1E8F5AF5-C1B8-4950-AD75-13B34ED4533C}"/>
              </a:ext>
            </a:extLst>
          </p:cNvPr>
          <p:cNvSpPr>
            <a:spLocks noGrp="1"/>
          </p:cNvSpPr>
          <p:nvPr>
            <p:ph idx="1"/>
          </p:nvPr>
        </p:nvSpPr>
        <p:spPr>
          <a:xfrm>
            <a:off x="463714" y="1216742"/>
            <a:ext cx="8246070" cy="3812458"/>
          </a:xfrm>
        </p:spPr>
        <p:txBody>
          <a:bodyPr>
            <a:normAutofit/>
          </a:bodyPr>
          <a:lstStyle/>
          <a:p>
            <a:pPr lvl="0">
              <a:lnSpc>
                <a:spcPct val="150000"/>
              </a:lnSpc>
              <a:buFont typeface="Wingdings" panose="05000000000000000000" pitchFamily="2" charset="2"/>
              <a:buChar char="§"/>
            </a:pPr>
            <a:r>
              <a:rPr lang="en-US" sz="1800" dirty="0">
                <a:latin typeface="Book Antiqua" panose="02040602050305030304" pitchFamily="18" charset="0"/>
              </a:rPr>
              <a:t>Sense of belongingness subordination</a:t>
            </a:r>
          </a:p>
          <a:p>
            <a:pPr lvl="0">
              <a:lnSpc>
                <a:spcPct val="150000"/>
              </a:lnSpc>
              <a:buFont typeface="Wingdings" panose="05000000000000000000" pitchFamily="2" charset="2"/>
              <a:buChar char="§"/>
            </a:pPr>
            <a:r>
              <a:rPr lang="en-US" sz="1800" dirty="0">
                <a:latin typeface="Book Antiqua" panose="02040602050305030304" pitchFamily="18" charset="0"/>
              </a:rPr>
              <a:t>Behavioral sciences</a:t>
            </a:r>
          </a:p>
          <a:p>
            <a:pPr lvl="0">
              <a:lnSpc>
                <a:spcPct val="150000"/>
              </a:lnSpc>
              <a:buFont typeface="Wingdings" panose="05000000000000000000" pitchFamily="2" charset="2"/>
              <a:buChar char="§"/>
            </a:pPr>
            <a:r>
              <a:rPr lang="en-US" sz="1800" dirty="0">
                <a:latin typeface="Book Antiqua" panose="02040602050305030304" pitchFamily="18" charset="0"/>
              </a:rPr>
              <a:t>According to experts, entrepreneur is one who is more resilient e.g. he has the power to bounce back.</a:t>
            </a:r>
          </a:p>
          <a:p>
            <a:pPr lvl="0">
              <a:lnSpc>
                <a:spcPct val="150000"/>
              </a:lnSpc>
              <a:buFont typeface="Wingdings" panose="05000000000000000000" pitchFamily="2" charset="2"/>
              <a:buChar char="§"/>
            </a:pPr>
            <a:r>
              <a:rPr lang="en-US" sz="1800" dirty="0">
                <a:latin typeface="Book Antiqua" panose="02040602050305030304" pitchFamily="18" charset="0"/>
              </a:rPr>
              <a:t>He is not afraid of failures </a:t>
            </a:r>
          </a:p>
          <a:p>
            <a:pPr lvl="0">
              <a:lnSpc>
                <a:spcPct val="150000"/>
              </a:lnSpc>
              <a:buFont typeface="Wingdings" panose="05000000000000000000" pitchFamily="2" charset="2"/>
              <a:buChar char="§"/>
            </a:pPr>
            <a:r>
              <a:rPr lang="en-US" sz="1800" dirty="0">
                <a:latin typeface="Book Antiqua" panose="02040602050305030304" pitchFamily="18" charset="0"/>
              </a:rPr>
              <a:t>Commitment with work is very high</a:t>
            </a:r>
          </a:p>
          <a:p>
            <a:pPr lvl="0">
              <a:lnSpc>
                <a:spcPct val="150000"/>
              </a:lnSpc>
              <a:buFont typeface="Wingdings" panose="05000000000000000000" pitchFamily="2" charset="2"/>
              <a:buChar char="§"/>
            </a:pPr>
            <a:r>
              <a:rPr lang="en-US" sz="1800" dirty="0">
                <a:latin typeface="Book Antiqua" panose="02040602050305030304" pitchFamily="18" charset="0"/>
              </a:rPr>
              <a:t>Now Entrepreneurship is on the basis of personnel characteristics </a:t>
            </a:r>
          </a:p>
          <a:p>
            <a:pPr lvl="0">
              <a:lnSpc>
                <a:spcPct val="150000"/>
              </a:lnSpc>
              <a:buFont typeface="Wingdings" panose="05000000000000000000" pitchFamily="2" charset="2"/>
              <a:buChar char="§"/>
            </a:pPr>
            <a:r>
              <a:rPr lang="en-US" sz="1800" dirty="0">
                <a:latin typeface="Book Antiqua" panose="02040602050305030304" pitchFamily="18" charset="0"/>
              </a:rPr>
              <a:t>Before 1950 entrepreneurship was attached with economic activities  </a:t>
            </a:r>
          </a:p>
        </p:txBody>
      </p:sp>
    </p:spTree>
    <p:extLst>
      <p:ext uri="{BB962C8B-B14F-4D97-AF65-F5344CB8AC3E}">
        <p14:creationId xmlns:p14="http://schemas.microsoft.com/office/powerpoint/2010/main" val="21701936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96C9C-DBBA-4D77-BD39-1E61AD269A0B}"/>
              </a:ext>
            </a:extLst>
          </p:cNvPr>
          <p:cNvSpPr>
            <a:spLocks noGrp="1"/>
          </p:cNvSpPr>
          <p:nvPr>
            <p:ph type="title"/>
          </p:nvPr>
        </p:nvSpPr>
        <p:spPr/>
        <p:txBody>
          <a:bodyPr>
            <a:normAutofit/>
          </a:bodyPr>
          <a:lstStyle/>
          <a:p>
            <a:r>
              <a:rPr lang="en-US" b="1" dirty="0">
                <a:effectLst>
                  <a:outerShdw blurRad="38100" dist="38100" dir="2700000" algn="tl">
                    <a:srgbClr val="000000">
                      <a:alpha val="43137"/>
                    </a:srgbClr>
                  </a:outerShdw>
                </a:effectLst>
                <a:latin typeface="Cambria" panose="02040503050406030204" pitchFamily="18" charset="0"/>
              </a:rPr>
              <a:t>ENTREPRENEURIAL PERSONALITY</a:t>
            </a:r>
            <a:endParaRPr lang="en-US" dirty="0">
              <a:effectLst>
                <a:outerShdw blurRad="38100" dist="38100" dir="2700000" algn="tl">
                  <a:srgbClr val="000000">
                    <a:alpha val="43137"/>
                  </a:srgbClr>
                </a:outerShdw>
              </a:effectLst>
              <a:latin typeface="Cambria" panose="02040503050406030204" pitchFamily="18" charset="0"/>
            </a:endParaRPr>
          </a:p>
        </p:txBody>
      </p:sp>
      <p:sp>
        <p:nvSpPr>
          <p:cNvPr id="3" name="Content Placeholder 2">
            <a:extLst>
              <a:ext uri="{FF2B5EF4-FFF2-40B4-BE49-F238E27FC236}">
                <a16:creationId xmlns:a16="http://schemas.microsoft.com/office/drawing/2014/main" id="{084B4449-5B90-4676-9933-DFE4E053904F}"/>
              </a:ext>
            </a:extLst>
          </p:cNvPr>
          <p:cNvSpPr>
            <a:spLocks noGrp="1"/>
          </p:cNvSpPr>
          <p:nvPr>
            <p:ph idx="1"/>
          </p:nvPr>
        </p:nvSpPr>
        <p:spPr/>
        <p:txBody>
          <a:bodyPr>
            <a:normAutofit/>
          </a:bodyPr>
          <a:lstStyle/>
          <a:p>
            <a:pPr lvl="0">
              <a:lnSpc>
                <a:spcPct val="150000"/>
              </a:lnSpc>
              <a:buFont typeface="Wingdings" panose="05000000000000000000" pitchFamily="2" charset="2"/>
              <a:buChar char="§"/>
            </a:pPr>
            <a:r>
              <a:rPr lang="en-US" sz="1800" dirty="0">
                <a:latin typeface="Book Antiqua" panose="02040602050305030304" pitchFamily="18" charset="0"/>
              </a:rPr>
              <a:t>Original thinkers</a:t>
            </a:r>
          </a:p>
          <a:p>
            <a:pPr lvl="0">
              <a:lnSpc>
                <a:spcPct val="150000"/>
              </a:lnSpc>
              <a:buFont typeface="Wingdings" panose="05000000000000000000" pitchFamily="2" charset="2"/>
              <a:buChar char="§"/>
            </a:pPr>
            <a:r>
              <a:rPr lang="en-US" sz="1800" dirty="0">
                <a:latin typeface="Book Antiqua" panose="02040602050305030304" pitchFamily="18" charset="0"/>
              </a:rPr>
              <a:t>Risk takers</a:t>
            </a:r>
          </a:p>
          <a:p>
            <a:pPr lvl="0">
              <a:lnSpc>
                <a:spcPct val="150000"/>
              </a:lnSpc>
              <a:buFont typeface="Wingdings" panose="05000000000000000000" pitchFamily="2" charset="2"/>
              <a:buChar char="§"/>
            </a:pPr>
            <a:r>
              <a:rPr lang="en-US" sz="1800" dirty="0">
                <a:latin typeface="Book Antiqua" panose="02040602050305030304" pitchFamily="18" charset="0"/>
              </a:rPr>
              <a:t>Take responsibility for own actions</a:t>
            </a:r>
          </a:p>
          <a:p>
            <a:pPr lvl="0">
              <a:lnSpc>
                <a:spcPct val="150000"/>
              </a:lnSpc>
              <a:buFont typeface="Wingdings" panose="05000000000000000000" pitchFamily="2" charset="2"/>
              <a:buChar char="§"/>
            </a:pPr>
            <a:r>
              <a:rPr lang="en-US" sz="1800" dirty="0">
                <a:latin typeface="Book Antiqua" panose="02040602050305030304" pitchFamily="18" charset="0"/>
              </a:rPr>
              <a:t>Tolerance of Ambiguity</a:t>
            </a:r>
          </a:p>
          <a:p>
            <a:pPr lvl="0">
              <a:lnSpc>
                <a:spcPct val="150000"/>
              </a:lnSpc>
              <a:buFont typeface="Wingdings" panose="05000000000000000000" pitchFamily="2" charset="2"/>
              <a:buChar char="§"/>
            </a:pPr>
            <a:r>
              <a:rPr lang="en-US" sz="1800" dirty="0">
                <a:latin typeface="Book Antiqua" panose="02040602050305030304" pitchFamily="18" charset="0"/>
              </a:rPr>
              <a:t>Feel competent and capable</a:t>
            </a:r>
          </a:p>
          <a:p>
            <a:pPr>
              <a:lnSpc>
                <a:spcPct val="150000"/>
              </a:lnSpc>
              <a:buFont typeface="Wingdings" panose="05000000000000000000" pitchFamily="2" charset="2"/>
              <a:buChar char="§"/>
            </a:pPr>
            <a:r>
              <a:rPr lang="en-US" sz="1800" dirty="0">
                <a:latin typeface="Book Antiqua" panose="02040602050305030304" pitchFamily="18" charset="0"/>
              </a:rPr>
              <a:t>Set high goals and enjoy working toward them</a:t>
            </a:r>
          </a:p>
        </p:txBody>
      </p:sp>
    </p:spTree>
    <p:extLst>
      <p:ext uri="{BB962C8B-B14F-4D97-AF65-F5344CB8AC3E}">
        <p14:creationId xmlns:p14="http://schemas.microsoft.com/office/powerpoint/2010/main" val="28249455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682</Words>
  <Application>Microsoft Office PowerPoint</Application>
  <PresentationFormat>On-screen Show (16:9)</PresentationFormat>
  <Paragraphs>126</Paragraphs>
  <Slides>21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Book Antiqua</vt:lpstr>
      <vt:lpstr>Calibri</vt:lpstr>
      <vt:lpstr>Cambria</vt:lpstr>
      <vt:lpstr>Wingdings</vt:lpstr>
      <vt:lpstr>Office Theme</vt:lpstr>
      <vt:lpstr>ENTREPRENEURIAL  ERA</vt:lpstr>
      <vt:lpstr>ENTREPRENEURSHIP</vt:lpstr>
      <vt:lpstr>SMALL SCALE BUSIESS</vt:lpstr>
      <vt:lpstr>EVOLUTION OF ENTREPRENEURSHIP </vt:lpstr>
      <vt:lpstr>EVOLUTION OF ENTREPRENEURSHIP </vt:lpstr>
      <vt:lpstr>CRITICISM</vt:lpstr>
      <vt:lpstr>FORMULATE</vt:lpstr>
      <vt:lpstr>FORMULATE</vt:lpstr>
      <vt:lpstr>ENTREPRENEURIAL PERSONALITY</vt:lpstr>
      <vt:lpstr>ENTREPRENEURIAL PERSONALITY</vt:lpstr>
      <vt:lpstr>WHAT IS BEHIND ENTREPRENEURSHIP</vt:lpstr>
      <vt:lpstr>ADVANTAGES OF ENTREPRENEURSHIP</vt:lpstr>
      <vt:lpstr>ADVANTAGES OF A SMALL BUSINESS</vt:lpstr>
      <vt:lpstr>DISADVANTAGES OF A SMALL BUSINESS</vt:lpstr>
      <vt:lpstr>SUCCESSFUL ENTREPRENEURS</vt:lpstr>
      <vt:lpstr>UNSUCCESSFUL ENTREPRENEURS</vt:lpstr>
      <vt:lpstr>CULTURAL DIVERSITY </vt:lpstr>
      <vt:lpstr>FAMILY BUSINESSES</vt:lpstr>
      <vt:lpstr>ENTREPRENEURS VS INTRAPRENEURS</vt:lpstr>
      <vt:lpstr>MYTHS OF ENTREPRENEURSHIP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2020-03-29T22:08:45Z</dcterms:modified>
</cp:coreProperties>
</file>