
<file path=[Content_Types].xml><?xml version="1.0" encoding="utf-8"?>
<Types xmlns="http://schemas.openxmlformats.org/package/2006/content-types"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94.xml" ContentType="application/vnd.openxmlformats-officedocument.presentationml.slide+xml"/>
  <Override PartName="/ppt/slides/slide142.xml" ContentType="application/vnd.openxmlformats-officedocument.presentationml.slide+xml"/>
  <Override PartName="/ppt/slides/slide36.xml" ContentType="application/vnd.openxmlformats-officedocument.presentationml.slide+xml"/>
  <Override PartName="/ppt/slides/slide83.xml" ContentType="application/vnd.openxmlformats-officedocument.presentationml.slide+xml"/>
  <Override PartName="/ppt/slides/slide120.xml" ContentType="application/vnd.openxmlformats-officedocument.presentationml.slide+xml"/>
  <Override PartName="/ppt/slides/slide131.xml" ContentType="application/vnd.openxmlformats-officedocument.presentationml.slide+xml"/>
  <Override PartName="/ppt/slides/slide25.xml" ContentType="application/vnd.openxmlformats-officedocument.presentationml.slide+xml"/>
  <Override PartName="/ppt/slides/slide72.xml" ContentType="application/vnd.openxmlformats-officedocument.presentationml.slide+xml"/>
  <Override PartName="/ppt/slideLayouts/slideLayout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slides/slide169.xml" ContentType="application/vnd.openxmlformats-officedocument.presentationml.slide+xml"/>
  <Override PartName="/ppt/tableStyles.xml" ContentType="application/vnd.openxmlformats-officedocument.presentationml.tableStyles+xml"/>
  <Override PartName="/ppt/slides/slide129.xml" ContentType="application/vnd.openxmlformats-officedocument.presentationml.slide+xml"/>
  <Override PartName="/ppt/slides/slide147.xml" ContentType="application/vnd.openxmlformats-officedocument.presentationml.slide+xml"/>
  <Override PartName="/ppt/slides/slide158.xml" ContentType="application/vnd.openxmlformats-officedocument.presentationml.slide+xml"/>
  <Override PartName="/ppt/slides/slide176.xml" ContentType="application/vnd.openxmlformats-officedocument.presentationml.slide+xml"/>
  <Override PartName="/ppt/slides/slide99.xml" ContentType="application/vnd.openxmlformats-officedocument.presentationml.slide+xml"/>
  <Override PartName="/ppt/slides/slide118.xml" ContentType="application/vnd.openxmlformats-officedocument.presentationml.slide+xml"/>
  <Override PartName="/ppt/slides/slide136.xml" ContentType="application/vnd.openxmlformats-officedocument.presentationml.slide+xml"/>
  <Override PartName="/ppt/slides/slide165.xml" ContentType="application/vnd.openxmlformats-officedocument.presentationml.slide+xml"/>
  <Override PartName="/ppt/slides/slide183.xml" ContentType="application/vnd.openxmlformats-officedocument.presentationml.slide+xml"/>
  <Default Extension="xlsx" ContentType="application/vnd.openxmlformats-officedocument.spreadsheetml.sheet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77.xml" ContentType="application/vnd.openxmlformats-officedocument.presentationml.slide+xml"/>
  <Override PartName="/ppt/slides/slide88.xml" ContentType="application/vnd.openxmlformats-officedocument.presentationml.slide+xml"/>
  <Override PartName="/ppt/slides/slide107.xml" ContentType="application/vnd.openxmlformats-officedocument.presentationml.slide+xml"/>
  <Override PartName="/ppt/slides/slide125.xml" ContentType="application/vnd.openxmlformats-officedocument.presentationml.slide+xml"/>
  <Override PartName="/ppt/slides/slide143.xml" ContentType="application/vnd.openxmlformats-officedocument.presentationml.slide+xml"/>
  <Override PartName="/ppt/slides/slide154.xml" ContentType="application/vnd.openxmlformats-officedocument.presentationml.slide+xml"/>
  <Override PartName="/ppt/slides/slide172.xml" ContentType="application/vnd.openxmlformats-officedocument.presentationml.slide+xml"/>
  <Override PartName="/ppt/viewProps.xml" ContentType="application/vnd.openxmlformats-officedocument.presentationml.viewProp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48.xml" ContentType="application/vnd.openxmlformats-officedocument.presentationml.slide+xml"/>
  <Override PartName="/ppt/slides/slide66.xml" ContentType="application/vnd.openxmlformats-officedocument.presentationml.slide+xml"/>
  <Override PartName="/ppt/slides/slide95.xml" ContentType="application/vnd.openxmlformats-officedocument.presentationml.slide+xml"/>
  <Override PartName="/ppt/slides/slide103.xml" ContentType="application/vnd.openxmlformats-officedocument.presentationml.slide+xml"/>
  <Override PartName="/ppt/slides/slide114.xml" ContentType="application/vnd.openxmlformats-officedocument.presentationml.slide+xml"/>
  <Override PartName="/ppt/slides/slide132.xml" ContentType="application/vnd.openxmlformats-officedocument.presentationml.slide+xml"/>
  <Override PartName="/ppt/slides/slide150.xml" ContentType="application/vnd.openxmlformats-officedocument.presentationml.slide+xml"/>
  <Override PartName="/ppt/slides/slide161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openxmlformats-officedocument.oleObject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55.xml" ContentType="application/vnd.openxmlformats-officedocument.presentationml.slide+xml"/>
  <Override PartName="/ppt/slides/slide73.xml" ContentType="application/vnd.openxmlformats-officedocument.presentationml.slide+xml"/>
  <Override PartName="/ppt/slides/slide84.xml" ContentType="application/vnd.openxmlformats-officedocument.presentationml.slide+xml"/>
  <Override PartName="/ppt/slides/slide121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33.xml" ContentType="application/vnd.openxmlformats-officedocument.presentationml.slide+xml"/>
  <Override PartName="/ppt/slides/slide44.xml" ContentType="application/vnd.openxmlformats-officedocument.presentationml.slide+xml"/>
  <Override PartName="/ppt/slides/slide62.xml" ContentType="application/vnd.openxmlformats-officedocument.presentationml.slide+xml"/>
  <Override PartName="/ppt/slides/slide80.xml" ContentType="application/vnd.openxmlformats-officedocument.presentationml.slide+xml"/>
  <Override PartName="/ppt/slides/slide91.xml" ContentType="application/vnd.openxmlformats-officedocument.presentationml.slide+xml"/>
  <Override PartName="/ppt/slides/slide110.xml" ContentType="application/vnd.openxmlformats-officedocument.presentationml.slide+xml"/>
  <Override PartName="/ppt/slideLayouts/slideLayout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slides/slide51.xml" ContentType="application/vnd.openxmlformats-officedocument.presentationml.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40.xml" ContentType="application/vnd.openxmlformats-officedocument.presentationml.slide+xml"/>
  <Override PartName="/ppt/slides/slide159.xml" ContentType="application/vnd.openxmlformats-officedocument.presentationml.slide+xml"/>
  <Override PartName="/ppt/slides/slide119.xml" ContentType="application/vnd.openxmlformats-officedocument.presentationml.slide+xml"/>
  <Override PartName="/ppt/slides/slide148.xml" ContentType="application/vnd.openxmlformats-officedocument.presentationml.slide+xml"/>
  <Override PartName="/ppt/slides/slide166.xml" ContentType="application/vnd.openxmlformats-officedocument.presentationml.slide+xml"/>
  <Override PartName="/ppt/slides/slide177.xml" ContentType="application/vnd.openxmlformats-officedocument.presentationml.slide+xml"/>
  <Override PartName="/ppt/slideLayouts/slideLayout10.xml" ContentType="application/vnd.openxmlformats-officedocument.presentationml.slideLayout+xml"/>
  <Default Extension="gif" ContentType="image/gif"/>
  <Default Extension="vml" ContentType="application/vnd.openxmlformats-officedocument.vmlDrawing"/>
  <Override PartName="/ppt/slides/slide89.xml" ContentType="application/vnd.openxmlformats-officedocument.presentationml.slide+xml"/>
  <Override PartName="/ppt/slides/slide108.xml" ContentType="application/vnd.openxmlformats-officedocument.presentationml.slide+xml"/>
  <Override PartName="/ppt/slides/slide126.xml" ContentType="application/vnd.openxmlformats-officedocument.presentationml.slide+xml"/>
  <Override PartName="/ppt/slides/slide137.xml" ContentType="application/vnd.openxmlformats-officedocument.presentationml.slide+xml"/>
  <Override PartName="/ppt/slides/slide155.xml" ContentType="application/vnd.openxmlformats-officedocument.presentationml.slide+xml"/>
  <Override PartName="/ppt/slides/slide173.xml" ContentType="application/vnd.openxmlformats-officedocument.presentationml.slide+xml"/>
  <Override PartName="/ppt/slides/slide49.xml" ContentType="application/vnd.openxmlformats-officedocument.presentationml.slide+xml"/>
  <Override PartName="/ppt/slides/slide78.xml" ContentType="application/vnd.openxmlformats-officedocument.presentationml.slide+xml"/>
  <Override PartName="/ppt/slides/slide96.xml" ContentType="application/vnd.openxmlformats-officedocument.presentationml.slide+xml"/>
  <Override PartName="/ppt/slides/slide115.xml" ContentType="application/vnd.openxmlformats-officedocument.presentationml.slide+xml"/>
  <Override PartName="/ppt/slides/slide144.xml" ContentType="application/vnd.openxmlformats-officedocument.presentationml.slide+xml"/>
  <Override PartName="/ppt/slides/slide162.xml" ContentType="application/vnd.openxmlformats-officedocument.presentationml.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s/slide85.xml" ContentType="application/vnd.openxmlformats-officedocument.presentationml.slide+xml"/>
  <Override PartName="/ppt/slides/slide104.xml" ContentType="application/vnd.openxmlformats-officedocument.presentationml.slide+xml"/>
  <Override PartName="/ppt/slides/slide122.xml" ContentType="application/vnd.openxmlformats-officedocument.presentationml.slide+xml"/>
  <Override PartName="/ppt/slides/slide133.xml" ContentType="application/vnd.openxmlformats-officedocument.presentationml.slide+xml"/>
  <Override PartName="/ppt/slides/slide151.xml" ContentType="application/vnd.openxmlformats-officedocument.presentationml.slide+xml"/>
  <Override PartName="/ppt/slides/slide180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s/slide92.xml" ContentType="application/vnd.openxmlformats-officedocument.presentationml.slide+xml"/>
  <Override PartName="/ppt/slides/slide111.xml" ContentType="application/vnd.openxmlformats-officedocument.presentationml.slide+xml"/>
  <Override PartName="/ppt/slides/slide140.xml" ContentType="application/vnd.openxmlformats-officedocument.presentationml.slide+xml"/>
  <Override PartName="/ppt/slideLayouts/slideLayout4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81.xml" ContentType="application/vnd.openxmlformats-officedocument.presentationml.slide+xml"/>
  <Override PartName="/ppt/slides/slide100.xml" ContentType="application/vnd.openxmlformats-officedocument.presentationml.slide+xml"/>
  <Default Extension="wmf" ContentType="image/x-wmf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s/slide149.xml" ContentType="application/vnd.openxmlformats-officedocument.presentationml.slide+xml"/>
  <Override PartName="/ppt/slides/slide178.xml" ContentType="application/vnd.openxmlformats-officedocument.presentationml.slide+xml"/>
  <Override PartName="/ppt/slideLayouts/slideLayout11.xml" ContentType="application/vnd.openxmlformats-officedocument.presentationml.slideLayout+xml"/>
  <Override PartName="/ppt/slides/slide138.xml" ContentType="application/vnd.openxmlformats-officedocument.presentationml.slide+xml"/>
  <Override PartName="/ppt/slides/slide167.xml" ContentType="application/vnd.openxmlformats-officedocument.presentationml.slide+xml"/>
  <Override PartName="/ppt/slides/slide79.xml" ContentType="application/vnd.openxmlformats-officedocument.presentationml.slide+xml"/>
  <Override PartName="/ppt/slides/slide109.xml" ContentType="application/vnd.openxmlformats-officedocument.presentationml.slide+xml"/>
  <Override PartName="/ppt/slides/slide127.xml" ContentType="application/vnd.openxmlformats-officedocument.presentationml.slide+xml"/>
  <Override PartName="/ppt/slides/slide145.xml" ContentType="application/vnd.openxmlformats-officedocument.presentationml.slide+xml"/>
  <Override PartName="/ppt/slides/slide156.xml" ContentType="application/vnd.openxmlformats-officedocument.presentationml.slide+xml"/>
  <Override PartName="/ppt/slides/slide174.xml" ContentType="application/vnd.openxmlformats-officedocument.presentationml.slide+xml"/>
  <Override PartName="/ppt/slides/slide7.xml" ContentType="application/vnd.openxmlformats-officedocument.presentationml.slide+xml"/>
  <Override PartName="/ppt/slides/slide68.xml" ContentType="application/vnd.openxmlformats-officedocument.presentationml.slide+xml"/>
  <Override PartName="/ppt/slides/slide97.xml" ContentType="application/vnd.openxmlformats-officedocument.presentationml.slide+xml"/>
  <Override PartName="/ppt/slides/slide116.xml" ContentType="application/vnd.openxmlformats-officedocument.presentationml.slide+xml"/>
  <Override PartName="/ppt/slides/slide134.xml" ContentType="application/vnd.openxmlformats-officedocument.presentationml.slide+xml"/>
  <Override PartName="/ppt/slides/slide163.xml" ContentType="application/vnd.openxmlformats-officedocument.presentationml.slide+xml"/>
  <Override PartName="/ppt/slides/slide181.xml" ContentType="application/vnd.openxmlformats-officedocument.presentationml.slide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57.xml" ContentType="application/vnd.openxmlformats-officedocument.presentationml.slide+xml"/>
  <Override PartName="/ppt/slides/slide75.xml" ContentType="application/vnd.openxmlformats-officedocument.presentationml.slide+xml"/>
  <Override PartName="/ppt/slides/slide86.xml" ContentType="application/vnd.openxmlformats-officedocument.presentationml.slide+xml"/>
  <Override PartName="/ppt/slides/slide105.xml" ContentType="application/vnd.openxmlformats-officedocument.presentationml.slide+xml"/>
  <Override PartName="/ppt/slides/slide123.xml" ContentType="application/vnd.openxmlformats-officedocument.presentationml.slide+xml"/>
  <Override PartName="/ppt/slides/slide141.xml" ContentType="application/vnd.openxmlformats-officedocument.presentationml.slide+xml"/>
  <Override PartName="/ppt/slides/slide152.xml" ContentType="application/vnd.openxmlformats-officedocument.presentationml.slide+xml"/>
  <Override PartName="/ppt/slides/slide170.xml" ContentType="application/vnd.openxmlformats-officedocument.presentationml.slide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46.xml" ContentType="application/vnd.openxmlformats-officedocument.presentationml.slide+xml"/>
  <Override PartName="/ppt/slides/slide64.xml" ContentType="application/vnd.openxmlformats-officedocument.presentationml.slide+xml"/>
  <Override PartName="/ppt/slides/slide93.xml" ContentType="application/vnd.openxmlformats-officedocument.presentationml.slide+xml"/>
  <Override PartName="/ppt/slides/slide101.xml" ContentType="application/vnd.openxmlformats-officedocument.presentationml.slide+xml"/>
  <Override PartName="/ppt/slides/slide112.xml" ContentType="application/vnd.openxmlformats-officedocument.presentationml.slide+xml"/>
  <Override PartName="/ppt/slides/slide130.xml" ContentType="application/vnd.openxmlformats-officedocument.presentationml.slide+xml"/>
  <Override PartName="/ppt/slideLayouts/slideLayout5.xml" ContentType="application/vnd.openxmlformats-officedocument.presentationml.slideLayout+xml"/>
  <Override PartName="/ppt/slides/slide24.xml" ContentType="application/vnd.openxmlformats-officedocument.presentationml.slide+xml"/>
  <Override PartName="/ppt/slides/slide35.xml" ContentType="application/vnd.openxmlformats-officedocument.presentationml.slide+xml"/>
  <Override PartName="/ppt/slides/slide53.xml" ContentType="application/vnd.openxmlformats-officedocument.presentationml.slide+xml"/>
  <Override PartName="/ppt/slides/slide71.xml" ContentType="application/vnd.openxmlformats-officedocument.presentationml.slide+xml"/>
  <Override PartName="/ppt/slides/slide82.xml" ContentType="application/vnd.openxmlformats-officedocument.presentationml.slide+xml"/>
  <Default Extension="jpeg" ContentType="image/jpeg"/>
  <Override PartName="/ppt/slides/slide13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slides/slide20.xml" ContentType="application/vnd.openxmlformats-officedocument.presentationml.slide+xml"/>
  <Override PartName="/ppt/slides/slide168.xml" ContentType="application/vnd.openxmlformats-officedocument.presentationml.slide+xml"/>
  <Override PartName="/ppt/slides/slide179.xml" ContentType="application/vnd.openxmlformats-officedocument.presentationml.slide+xml"/>
  <Override PartName="/ppt/slides/slide139.xml" ContentType="application/vnd.openxmlformats-officedocument.presentationml.slide+xml"/>
  <Override PartName="/ppt/slides/slide157.xml" ContentType="application/vnd.openxmlformats-officedocument.presentationml.slide+xml"/>
  <Override PartName="/ppt/slides/slide98.xml" ContentType="application/vnd.openxmlformats-officedocument.presentationml.slide+xml"/>
  <Override PartName="/ppt/slides/slide117.xml" ContentType="application/vnd.openxmlformats-officedocument.presentationml.slide+xml"/>
  <Override PartName="/ppt/slides/slide128.xml" ContentType="application/vnd.openxmlformats-officedocument.presentationml.slide+xml"/>
  <Override PartName="/ppt/slides/slide146.xml" ContentType="application/vnd.openxmlformats-officedocument.presentationml.slide+xml"/>
  <Override PartName="/ppt/slides/slide164.xml" ContentType="application/vnd.openxmlformats-officedocument.presentationml.slide+xml"/>
  <Override PartName="/ppt/slides/slide175.xml" ContentType="application/vnd.openxmlformats-officedocument.presentationml.slide+xml"/>
  <Override PartName="/ppt/slides/slide8.xml" ContentType="application/vnd.openxmlformats-officedocument.presentationml.slide+xml"/>
  <Override PartName="/ppt/slides/slide69.xml" ContentType="application/vnd.openxmlformats-officedocument.presentationml.slide+xml"/>
  <Override PartName="/ppt/slides/slide87.xml" ContentType="application/vnd.openxmlformats-officedocument.presentationml.slide+xml"/>
  <Override PartName="/ppt/slides/slide106.xml" ContentType="application/vnd.openxmlformats-officedocument.presentationml.slide+xml"/>
  <Override PartName="/ppt/slides/slide124.xml" ContentType="application/vnd.openxmlformats-officedocument.presentationml.slide+xml"/>
  <Override PartName="/ppt/slides/slide135.xml" ContentType="application/vnd.openxmlformats-officedocument.presentationml.slide+xml"/>
  <Override PartName="/ppt/slides/slide153.xml" ContentType="application/vnd.openxmlformats-officedocument.presentationml.slide+xml"/>
  <Override PartName="/ppt/slides/slide171.xml" ContentType="application/vnd.openxmlformats-officedocument.presentationml.slide+xml"/>
  <Override PartName="/ppt/slides/slide182.xml" ContentType="application/vnd.openxmlformats-officedocument.presentationml.slide+xml"/>
  <Override PartName="/ppt/slides/slide29.xml" ContentType="application/vnd.openxmlformats-officedocument.presentationml.slide+xml"/>
  <Override PartName="/ppt/slides/slide76.xml" ContentType="application/vnd.openxmlformats-officedocument.presentationml.slide+xml"/>
  <Override PartName="/ppt/slides/slide113.xml" ContentType="application/vnd.openxmlformats-officedocument.presentationml.slide+xml"/>
  <Override PartName="/ppt/slides/slide160.xml" ContentType="application/vnd.openxmlformats-officedocument.presentationml.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s/slide102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43.xml" ContentType="application/vnd.openxmlformats-officedocument.presentationml.slide+xml"/>
  <Override PartName="/ppt/slides/slide90.xml" ContentType="application/vnd.openxmlformats-officedocument.presentationml.slide+xml"/>
  <Override PartName="/ppt/theme/theme1.xml" ContentType="application/vnd.openxmlformats-officedocument.theme+xml"/>
  <Override PartName="/ppt/slides/slide32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5"/>
  </p:notesMasterIdLst>
  <p:sldIdLst>
    <p:sldId id="256" r:id="rId2"/>
    <p:sldId id="257" r:id="rId3"/>
    <p:sldId id="258" r:id="rId4"/>
    <p:sldId id="259" r:id="rId5"/>
    <p:sldId id="315" r:id="rId6"/>
    <p:sldId id="316" r:id="rId7"/>
    <p:sldId id="317" r:id="rId8"/>
    <p:sldId id="485" r:id="rId9"/>
    <p:sldId id="318" r:id="rId10"/>
    <p:sldId id="486" r:id="rId11"/>
    <p:sldId id="284" r:id="rId12"/>
    <p:sldId id="319" r:id="rId13"/>
    <p:sldId id="320" r:id="rId14"/>
    <p:sldId id="321" r:id="rId15"/>
    <p:sldId id="322" r:id="rId16"/>
    <p:sldId id="323" r:id="rId17"/>
    <p:sldId id="324" r:id="rId18"/>
    <p:sldId id="325" r:id="rId19"/>
    <p:sldId id="326" r:id="rId20"/>
    <p:sldId id="327" r:id="rId21"/>
    <p:sldId id="328" r:id="rId22"/>
    <p:sldId id="329" r:id="rId23"/>
    <p:sldId id="330" r:id="rId24"/>
    <p:sldId id="331" r:id="rId25"/>
    <p:sldId id="332" r:id="rId26"/>
    <p:sldId id="333" r:id="rId27"/>
    <p:sldId id="334" r:id="rId28"/>
    <p:sldId id="335" r:id="rId29"/>
    <p:sldId id="336" r:id="rId30"/>
    <p:sldId id="337" r:id="rId31"/>
    <p:sldId id="338" r:id="rId32"/>
    <p:sldId id="339" r:id="rId33"/>
    <p:sldId id="340" r:id="rId34"/>
    <p:sldId id="341" r:id="rId35"/>
    <p:sldId id="342" r:id="rId36"/>
    <p:sldId id="343" r:id="rId37"/>
    <p:sldId id="344" r:id="rId38"/>
    <p:sldId id="345" r:id="rId39"/>
    <p:sldId id="346" r:id="rId40"/>
    <p:sldId id="347" r:id="rId41"/>
    <p:sldId id="488" r:id="rId42"/>
    <p:sldId id="348" r:id="rId43"/>
    <p:sldId id="349" r:id="rId44"/>
    <p:sldId id="350" r:id="rId45"/>
    <p:sldId id="351" r:id="rId46"/>
    <p:sldId id="352" r:id="rId47"/>
    <p:sldId id="353" r:id="rId48"/>
    <p:sldId id="354" r:id="rId49"/>
    <p:sldId id="355" r:id="rId50"/>
    <p:sldId id="356" r:id="rId51"/>
    <p:sldId id="357" r:id="rId52"/>
    <p:sldId id="358" r:id="rId53"/>
    <p:sldId id="359" r:id="rId54"/>
    <p:sldId id="360" r:id="rId55"/>
    <p:sldId id="361" r:id="rId56"/>
    <p:sldId id="378" r:id="rId57"/>
    <p:sldId id="362" r:id="rId58"/>
    <p:sldId id="363" r:id="rId59"/>
    <p:sldId id="364" r:id="rId60"/>
    <p:sldId id="487" r:id="rId61"/>
    <p:sldId id="379" r:id="rId62"/>
    <p:sldId id="365" r:id="rId63"/>
    <p:sldId id="366" r:id="rId64"/>
    <p:sldId id="367" r:id="rId65"/>
    <p:sldId id="368" r:id="rId66"/>
    <p:sldId id="369" r:id="rId67"/>
    <p:sldId id="370" r:id="rId68"/>
    <p:sldId id="371" r:id="rId69"/>
    <p:sldId id="372" r:id="rId70"/>
    <p:sldId id="373" r:id="rId71"/>
    <p:sldId id="374" r:id="rId72"/>
    <p:sldId id="375" r:id="rId73"/>
    <p:sldId id="376" r:id="rId74"/>
    <p:sldId id="380" r:id="rId75"/>
    <p:sldId id="377" r:id="rId76"/>
    <p:sldId id="385" r:id="rId77"/>
    <p:sldId id="386" r:id="rId78"/>
    <p:sldId id="387" r:id="rId79"/>
    <p:sldId id="381" r:id="rId80"/>
    <p:sldId id="388" r:id="rId81"/>
    <p:sldId id="389" r:id="rId82"/>
    <p:sldId id="390" r:id="rId83"/>
    <p:sldId id="391" r:id="rId84"/>
    <p:sldId id="392" r:id="rId85"/>
    <p:sldId id="393" r:id="rId86"/>
    <p:sldId id="394" r:id="rId87"/>
    <p:sldId id="395" r:id="rId88"/>
    <p:sldId id="396" r:id="rId89"/>
    <p:sldId id="397" r:id="rId90"/>
    <p:sldId id="398" r:id="rId91"/>
    <p:sldId id="401" r:id="rId92"/>
    <p:sldId id="402" r:id="rId93"/>
    <p:sldId id="454" r:id="rId94"/>
    <p:sldId id="403" r:id="rId95"/>
    <p:sldId id="404" r:id="rId96"/>
    <p:sldId id="405" r:id="rId97"/>
    <p:sldId id="406" r:id="rId98"/>
    <p:sldId id="407" r:id="rId99"/>
    <p:sldId id="408" r:id="rId100"/>
    <p:sldId id="409" r:id="rId101"/>
    <p:sldId id="410" r:id="rId102"/>
    <p:sldId id="411" r:id="rId103"/>
    <p:sldId id="412" r:id="rId104"/>
    <p:sldId id="399" r:id="rId105"/>
    <p:sldId id="413" r:id="rId106"/>
    <p:sldId id="414" r:id="rId107"/>
    <p:sldId id="415" r:id="rId108"/>
    <p:sldId id="416" r:id="rId109"/>
    <p:sldId id="417" r:id="rId110"/>
    <p:sldId id="418" r:id="rId111"/>
    <p:sldId id="419" r:id="rId112"/>
    <p:sldId id="420" r:id="rId113"/>
    <p:sldId id="421" r:id="rId114"/>
    <p:sldId id="422" r:id="rId115"/>
    <p:sldId id="423" r:id="rId116"/>
    <p:sldId id="424" r:id="rId117"/>
    <p:sldId id="425" r:id="rId118"/>
    <p:sldId id="426" r:id="rId119"/>
    <p:sldId id="427" r:id="rId120"/>
    <p:sldId id="428" r:id="rId121"/>
    <p:sldId id="429" r:id="rId122"/>
    <p:sldId id="430" r:id="rId123"/>
    <p:sldId id="431" r:id="rId124"/>
    <p:sldId id="432" r:id="rId125"/>
    <p:sldId id="433" r:id="rId126"/>
    <p:sldId id="434" r:id="rId127"/>
    <p:sldId id="435" r:id="rId128"/>
    <p:sldId id="436" r:id="rId129"/>
    <p:sldId id="437" r:id="rId130"/>
    <p:sldId id="438" r:id="rId131"/>
    <p:sldId id="439" r:id="rId132"/>
    <p:sldId id="440" r:id="rId133"/>
    <p:sldId id="441" r:id="rId134"/>
    <p:sldId id="442" r:id="rId135"/>
    <p:sldId id="400" r:id="rId136"/>
    <p:sldId id="443" r:id="rId137"/>
    <p:sldId id="444" r:id="rId138"/>
    <p:sldId id="445" r:id="rId139"/>
    <p:sldId id="446" r:id="rId140"/>
    <p:sldId id="447" r:id="rId141"/>
    <p:sldId id="448" r:id="rId142"/>
    <p:sldId id="449" r:id="rId143"/>
    <p:sldId id="450" r:id="rId144"/>
    <p:sldId id="451" r:id="rId145"/>
    <p:sldId id="452" r:id="rId146"/>
    <p:sldId id="453" r:id="rId147"/>
    <p:sldId id="455" r:id="rId148"/>
    <p:sldId id="456" r:id="rId149"/>
    <p:sldId id="457" r:id="rId150"/>
    <p:sldId id="458" r:id="rId151"/>
    <p:sldId id="459" r:id="rId152"/>
    <p:sldId id="460" r:id="rId153"/>
    <p:sldId id="489" r:id="rId154"/>
    <p:sldId id="490" r:id="rId155"/>
    <p:sldId id="491" r:id="rId156"/>
    <p:sldId id="492" r:id="rId157"/>
    <p:sldId id="493" r:id="rId158"/>
    <p:sldId id="494" r:id="rId159"/>
    <p:sldId id="495" r:id="rId160"/>
    <p:sldId id="496" r:id="rId161"/>
    <p:sldId id="497" r:id="rId162"/>
    <p:sldId id="463" r:id="rId163"/>
    <p:sldId id="464" r:id="rId164"/>
    <p:sldId id="465" r:id="rId165"/>
    <p:sldId id="466" r:id="rId166"/>
    <p:sldId id="467" r:id="rId167"/>
    <p:sldId id="468" r:id="rId168"/>
    <p:sldId id="469" r:id="rId169"/>
    <p:sldId id="470" r:id="rId170"/>
    <p:sldId id="471" r:id="rId171"/>
    <p:sldId id="474" r:id="rId172"/>
    <p:sldId id="475" r:id="rId173"/>
    <p:sldId id="472" r:id="rId174"/>
    <p:sldId id="473" r:id="rId175"/>
    <p:sldId id="476" r:id="rId176"/>
    <p:sldId id="477" r:id="rId177"/>
    <p:sldId id="478" r:id="rId178"/>
    <p:sldId id="479" r:id="rId179"/>
    <p:sldId id="480" r:id="rId180"/>
    <p:sldId id="481" r:id="rId181"/>
    <p:sldId id="482" r:id="rId182"/>
    <p:sldId id="483" r:id="rId183"/>
    <p:sldId id="484" r:id="rId18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FF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FABFCF23-3B69-468F-B69F-88F6DE6A72F2}" styleName="Medium Style 1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0"/>
    <p:restoredTop sz="94660"/>
  </p:normalViewPr>
  <p:slideViewPr>
    <p:cSldViewPr>
      <p:cViewPr varScale="1">
        <p:scale>
          <a:sx n="82" d="100"/>
          <a:sy n="82" d="100"/>
        </p:scale>
        <p:origin x="-1578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67" d="100"/>
          <a:sy n="67" d="100"/>
        </p:scale>
        <p:origin x="-1212" y="-108"/>
      </p:cViewPr>
      <p:guideLst>
        <p:guide orient="horz" pos="2880"/>
        <p:guide pos="2160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117" Type="http://schemas.openxmlformats.org/officeDocument/2006/relationships/slide" Target="slides/slide116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33" Type="http://schemas.openxmlformats.org/officeDocument/2006/relationships/slide" Target="slides/slide132.xml"/><Relationship Id="rId138" Type="http://schemas.openxmlformats.org/officeDocument/2006/relationships/slide" Target="slides/slide137.xml"/><Relationship Id="rId154" Type="http://schemas.openxmlformats.org/officeDocument/2006/relationships/slide" Target="slides/slide153.xml"/><Relationship Id="rId159" Type="http://schemas.openxmlformats.org/officeDocument/2006/relationships/slide" Target="slides/slide158.xml"/><Relationship Id="rId175" Type="http://schemas.openxmlformats.org/officeDocument/2006/relationships/slide" Target="slides/slide174.xml"/><Relationship Id="rId170" Type="http://schemas.openxmlformats.org/officeDocument/2006/relationships/slide" Target="slides/slide169.xml"/><Relationship Id="rId16" Type="http://schemas.openxmlformats.org/officeDocument/2006/relationships/slide" Target="slides/slide15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123" Type="http://schemas.openxmlformats.org/officeDocument/2006/relationships/slide" Target="slides/slide122.xml"/><Relationship Id="rId128" Type="http://schemas.openxmlformats.org/officeDocument/2006/relationships/slide" Target="slides/slide127.xml"/><Relationship Id="rId144" Type="http://schemas.openxmlformats.org/officeDocument/2006/relationships/slide" Target="slides/slide143.xml"/><Relationship Id="rId149" Type="http://schemas.openxmlformats.org/officeDocument/2006/relationships/slide" Target="slides/slide148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160" Type="http://schemas.openxmlformats.org/officeDocument/2006/relationships/slide" Target="slides/slide159.xml"/><Relationship Id="rId165" Type="http://schemas.openxmlformats.org/officeDocument/2006/relationships/slide" Target="slides/slide164.xml"/><Relationship Id="rId181" Type="http://schemas.openxmlformats.org/officeDocument/2006/relationships/slide" Target="slides/slide180.xml"/><Relationship Id="rId186" Type="http://schemas.openxmlformats.org/officeDocument/2006/relationships/presProps" Target="presProps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113" Type="http://schemas.openxmlformats.org/officeDocument/2006/relationships/slide" Target="slides/slide112.xml"/><Relationship Id="rId118" Type="http://schemas.openxmlformats.org/officeDocument/2006/relationships/slide" Target="slides/slide117.xml"/><Relationship Id="rId134" Type="http://schemas.openxmlformats.org/officeDocument/2006/relationships/slide" Target="slides/slide133.xml"/><Relationship Id="rId139" Type="http://schemas.openxmlformats.org/officeDocument/2006/relationships/slide" Target="slides/slide138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150" Type="http://schemas.openxmlformats.org/officeDocument/2006/relationships/slide" Target="slides/slide149.xml"/><Relationship Id="rId155" Type="http://schemas.openxmlformats.org/officeDocument/2006/relationships/slide" Target="slides/slide154.xml"/><Relationship Id="rId171" Type="http://schemas.openxmlformats.org/officeDocument/2006/relationships/slide" Target="slides/slide170.xml"/><Relationship Id="rId176" Type="http://schemas.openxmlformats.org/officeDocument/2006/relationships/slide" Target="slides/slide175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59" Type="http://schemas.openxmlformats.org/officeDocument/2006/relationships/slide" Target="slides/slide58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124" Type="http://schemas.openxmlformats.org/officeDocument/2006/relationships/slide" Target="slides/slide123.xml"/><Relationship Id="rId129" Type="http://schemas.openxmlformats.org/officeDocument/2006/relationships/slide" Target="slides/slide128.xml"/><Relationship Id="rId54" Type="http://schemas.openxmlformats.org/officeDocument/2006/relationships/slide" Target="slides/slide53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40" Type="http://schemas.openxmlformats.org/officeDocument/2006/relationships/slide" Target="slides/slide139.xml"/><Relationship Id="rId145" Type="http://schemas.openxmlformats.org/officeDocument/2006/relationships/slide" Target="slides/slide144.xml"/><Relationship Id="rId161" Type="http://schemas.openxmlformats.org/officeDocument/2006/relationships/slide" Target="slides/slide160.xml"/><Relationship Id="rId166" Type="http://schemas.openxmlformats.org/officeDocument/2006/relationships/slide" Target="slides/slide165.xml"/><Relationship Id="rId182" Type="http://schemas.openxmlformats.org/officeDocument/2006/relationships/slide" Target="slides/slide181.xml"/><Relationship Id="rId187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49" Type="http://schemas.openxmlformats.org/officeDocument/2006/relationships/slide" Target="slides/slide48.xml"/><Relationship Id="rId114" Type="http://schemas.openxmlformats.org/officeDocument/2006/relationships/slide" Target="slides/slide113.xml"/><Relationship Id="rId119" Type="http://schemas.openxmlformats.org/officeDocument/2006/relationships/slide" Target="slides/slide118.xml"/><Relationship Id="rId44" Type="http://schemas.openxmlformats.org/officeDocument/2006/relationships/slide" Target="slides/slide43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130" Type="http://schemas.openxmlformats.org/officeDocument/2006/relationships/slide" Target="slides/slide129.xml"/><Relationship Id="rId135" Type="http://schemas.openxmlformats.org/officeDocument/2006/relationships/slide" Target="slides/slide134.xml"/><Relationship Id="rId151" Type="http://schemas.openxmlformats.org/officeDocument/2006/relationships/slide" Target="slides/slide150.xml"/><Relationship Id="rId156" Type="http://schemas.openxmlformats.org/officeDocument/2006/relationships/slide" Target="slides/slide155.xml"/><Relationship Id="rId177" Type="http://schemas.openxmlformats.org/officeDocument/2006/relationships/slide" Target="slides/slide176.xml"/><Relationship Id="rId172" Type="http://schemas.openxmlformats.org/officeDocument/2006/relationships/slide" Target="slides/slide171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120" Type="http://schemas.openxmlformats.org/officeDocument/2006/relationships/slide" Target="slides/slide119.xml"/><Relationship Id="rId125" Type="http://schemas.openxmlformats.org/officeDocument/2006/relationships/slide" Target="slides/slide124.xml"/><Relationship Id="rId141" Type="http://schemas.openxmlformats.org/officeDocument/2006/relationships/slide" Target="slides/slide140.xml"/><Relationship Id="rId146" Type="http://schemas.openxmlformats.org/officeDocument/2006/relationships/slide" Target="slides/slide145.xml"/><Relationship Id="rId167" Type="http://schemas.openxmlformats.org/officeDocument/2006/relationships/slide" Target="slides/slide166.xml"/><Relationship Id="rId188" Type="http://schemas.openxmlformats.org/officeDocument/2006/relationships/theme" Target="theme/theme1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162" Type="http://schemas.openxmlformats.org/officeDocument/2006/relationships/slide" Target="slides/slide161.xml"/><Relationship Id="rId183" Type="http://schemas.openxmlformats.org/officeDocument/2006/relationships/slide" Target="slides/slide182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15" Type="http://schemas.openxmlformats.org/officeDocument/2006/relationships/slide" Target="slides/slide114.xml"/><Relationship Id="rId131" Type="http://schemas.openxmlformats.org/officeDocument/2006/relationships/slide" Target="slides/slide130.xml"/><Relationship Id="rId136" Type="http://schemas.openxmlformats.org/officeDocument/2006/relationships/slide" Target="slides/slide135.xml"/><Relationship Id="rId157" Type="http://schemas.openxmlformats.org/officeDocument/2006/relationships/slide" Target="slides/slide156.xml"/><Relationship Id="rId178" Type="http://schemas.openxmlformats.org/officeDocument/2006/relationships/slide" Target="slides/slide177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52" Type="http://schemas.openxmlformats.org/officeDocument/2006/relationships/slide" Target="slides/slide151.xml"/><Relationship Id="rId173" Type="http://schemas.openxmlformats.org/officeDocument/2006/relationships/slide" Target="slides/slide172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26" Type="http://schemas.openxmlformats.org/officeDocument/2006/relationships/slide" Target="slides/slide125.xml"/><Relationship Id="rId147" Type="http://schemas.openxmlformats.org/officeDocument/2006/relationships/slide" Target="slides/slide146.xml"/><Relationship Id="rId168" Type="http://schemas.openxmlformats.org/officeDocument/2006/relationships/slide" Target="slides/slide167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121" Type="http://schemas.openxmlformats.org/officeDocument/2006/relationships/slide" Target="slides/slide120.xml"/><Relationship Id="rId142" Type="http://schemas.openxmlformats.org/officeDocument/2006/relationships/slide" Target="slides/slide141.xml"/><Relationship Id="rId163" Type="http://schemas.openxmlformats.org/officeDocument/2006/relationships/slide" Target="slides/slide162.xml"/><Relationship Id="rId184" Type="http://schemas.openxmlformats.org/officeDocument/2006/relationships/slide" Target="slides/slide183.xml"/><Relationship Id="rId189" Type="http://schemas.openxmlformats.org/officeDocument/2006/relationships/tableStyles" Target="tableStyles.xml"/><Relationship Id="rId3" Type="http://schemas.openxmlformats.org/officeDocument/2006/relationships/slide" Target="slides/slide2.xml"/><Relationship Id="rId25" Type="http://schemas.openxmlformats.org/officeDocument/2006/relationships/slide" Target="slides/slide24.xml"/><Relationship Id="rId46" Type="http://schemas.openxmlformats.org/officeDocument/2006/relationships/slide" Target="slides/slide45.xml"/><Relationship Id="rId67" Type="http://schemas.openxmlformats.org/officeDocument/2006/relationships/slide" Target="slides/slide66.xml"/><Relationship Id="rId116" Type="http://schemas.openxmlformats.org/officeDocument/2006/relationships/slide" Target="slides/slide115.xml"/><Relationship Id="rId137" Type="http://schemas.openxmlformats.org/officeDocument/2006/relationships/slide" Target="slides/slide136.xml"/><Relationship Id="rId158" Type="http://schemas.openxmlformats.org/officeDocument/2006/relationships/slide" Target="slides/slide157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62" Type="http://schemas.openxmlformats.org/officeDocument/2006/relationships/slide" Target="slides/slide61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111" Type="http://schemas.openxmlformats.org/officeDocument/2006/relationships/slide" Target="slides/slide110.xml"/><Relationship Id="rId132" Type="http://schemas.openxmlformats.org/officeDocument/2006/relationships/slide" Target="slides/slide131.xml"/><Relationship Id="rId153" Type="http://schemas.openxmlformats.org/officeDocument/2006/relationships/slide" Target="slides/slide152.xml"/><Relationship Id="rId174" Type="http://schemas.openxmlformats.org/officeDocument/2006/relationships/slide" Target="slides/slide173.xml"/><Relationship Id="rId179" Type="http://schemas.openxmlformats.org/officeDocument/2006/relationships/slide" Target="slides/slide178.xml"/><Relationship Id="rId15" Type="http://schemas.openxmlformats.org/officeDocument/2006/relationships/slide" Target="slides/slide14.xml"/><Relationship Id="rId36" Type="http://schemas.openxmlformats.org/officeDocument/2006/relationships/slide" Target="slides/slide35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27" Type="http://schemas.openxmlformats.org/officeDocument/2006/relationships/slide" Target="slides/slide12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52" Type="http://schemas.openxmlformats.org/officeDocument/2006/relationships/slide" Target="slides/slide51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122" Type="http://schemas.openxmlformats.org/officeDocument/2006/relationships/slide" Target="slides/slide121.xml"/><Relationship Id="rId143" Type="http://schemas.openxmlformats.org/officeDocument/2006/relationships/slide" Target="slides/slide142.xml"/><Relationship Id="rId148" Type="http://schemas.openxmlformats.org/officeDocument/2006/relationships/slide" Target="slides/slide147.xml"/><Relationship Id="rId164" Type="http://schemas.openxmlformats.org/officeDocument/2006/relationships/slide" Target="slides/slide163.xml"/><Relationship Id="rId169" Type="http://schemas.openxmlformats.org/officeDocument/2006/relationships/slide" Target="slides/slide168.xml"/><Relationship Id="rId18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80" Type="http://schemas.openxmlformats.org/officeDocument/2006/relationships/slide" Target="slides/slide179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12"/>
  <c:chart>
    <c:autoTitleDeleted val="1"/>
    <c:plotArea>
      <c:layout/>
      <c:lineChart>
        <c:grouping val="standard"/>
        <c:ser>
          <c:idx val="0"/>
          <c:order val="0"/>
          <c:tx>
            <c:strRef>
              <c:f>Sheet1!$B$1</c:f>
              <c:strCache>
                <c:ptCount val="1"/>
                <c:pt idx="0">
                  <c:v>Column1</c:v>
                </c:pt>
              </c:strCache>
            </c:strRef>
          </c:tx>
          <c:marker>
            <c:symbol val="none"/>
          </c:marker>
          <c:cat>
            <c:numRef>
              <c:f>Sheet1!$A$2:$A$27</c:f>
              <c:numCache>
                <c:formatCode>General</c:formatCode>
                <c:ptCount val="26"/>
              </c:numCache>
            </c:numRef>
          </c:cat>
          <c:val>
            <c:numRef>
              <c:f>Sheet1!$B$2:$B$27</c:f>
              <c:numCache>
                <c:formatCode>General</c:formatCode>
                <c:ptCount val="26"/>
                <c:pt idx="0">
                  <c:v>0</c:v>
                </c:pt>
                <c:pt idx="1">
                  <c:v>1</c:v>
                </c:pt>
                <c:pt idx="2">
                  <c:v>2</c:v>
                </c:pt>
                <c:pt idx="3">
                  <c:v>3</c:v>
                </c:pt>
                <c:pt idx="4">
                  <c:v>4</c:v>
                </c:pt>
                <c:pt idx="5">
                  <c:v>5</c:v>
                </c:pt>
                <c:pt idx="6">
                  <c:v>4</c:v>
                </c:pt>
                <c:pt idx="7">
                  <c:v>3</c:v>
                </c:pt>
                <c:pt idx="8">
                  <c:v>3</c:v>
                </c:pt>
                <c:pt idx="9">
                  <c:v>3</c:v>
                </c:pt>
                <c:pt idx="10">
                  <c:v>3</c:v>
                </c:pt>
                <c:pt idx="11">
                  <c:v>3</c:v>
                </c:pt>
                <c:pt idx="12">
                  <c:v>4</c:v>
                </c:pt>
                <c:pt idx="13">
                  <c:v>5</c:v>
                </c:pt>
                <c:pt idx="14">
                  <c:v>6</c:v>
                </c:pt>
                <c:pt idx="15">
                  <c:v>7</c:v>
                </c:pt>
                <c:pt idx="16">
                  <c:v>8</c:v>
                </c:pt>
                <c:pt idx="17">
                  <c:v>9</c:v>
                </c:pt>
                <c:pt idx="18">
                  <c:v>10</c:v>
                </c:pt>
                <c:pt idx="19">
                  <c:v>9</c:v>
                </c:pt>
                <c:pt idx="20">
                  <c:v>8</c:v>
                </c:pt>
                <c:pt idx="21">
                  <c:v>7</c:v>
                </c:pt>
                <c:pt idx="22">
                  <c:v>6</c:v>
                </c:pt>
                <c:pt idx="23">
                  <c:v>5</c:v>
                </c:pt>
                <c:pt idx="24">
                  <c:v>5</c:v>
                </c:pt>
                <c:pt idx="25">
                  <c:v>5</c:v>
                </c:pt>
              </c:numCache>
            </c:numRef>
          </c:val>
        </c:ser>
        <c:marker val="1"/>
        <c:axId val="53148672"/>
        <c:axId val="53425280"/>
      </c:lineChart>
      <c:catAx>
        <c:axId val="53148672"/>
        <c:scaling>
          <c:orientation val="minMax"/>
        </c:scaling>
        <c:axPos val="b"/>
        <c:title>
          <c:tx>
            <c:rich>
              <a:bodyPr/>
              <a:lstStyle/>
              <a:p>
                <a:pPr>
                  <a:defRPr/>
                </a:pPr>
                <a:r>
                  <a:rPr lang="en-US"/>
                  <a:t>states</a:t>
                </a:r>
              </a:p>
            </c:rich>
          </c:tx>
        </c:title>
        <c:numFmt formatCode="General" sourceLinked="1"/>
        <c:majorTickMark val="none"/>
        <c:tickLblPos val="none"/>
        <c:crossAx val="53425280"/>
        <c:crosses val="autoZero"/>
        <c:auto val="1"/>
        <c:lblAlgn val="ctr"/>
        <c:lblOffset val="100"/>
      </c:catAx>
      <c:valAx>
        <c:axId val="53425280"/>
        <c:scaling>
          <c:orientation val="minMax"/>
        </c:scaling>
        <c:axPos val="l"/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en-US"/>
                  <a:t>values</a:t>
                </a:r>
              </a:p>
            </c:rich>
          </c:tx>
        </c:title>
        <c:numFmt formatCode="General" sourceLinked="1"/>
        <c:majorTickMark val="none"/>
        <c:tickLblPos val="none"/>
        <c:crossAx val="53148672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101.wmf"/><Relationship Id="rId1" Type="http://schemas.openxmlformats.org/officeDocument/2006/relationships/image" Target="../media/image100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107.wmf"/><Relationship Id="rId1" Type="http://schemas.openxmlformats.org/officeDocument/2006/relationships/image" Target="../media/image106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776C736-E0E3-46FD-B134-35919E9760D5}" type="datetimeFigureOut">
              <a:rPr lang="en-US" smtClean="0"/>
              <a:pPr/>
              <a:t>3/31/2020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Predicted that machines would have 30% chance of passing 5-minute test by the year 2000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1E72822-39EC-4284-92EC-8BB2119733A9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 baseline="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h1(S) = 7</a:t>
            </a:r>
          </a:p>
          <a:p>
            <a:r>
              <a:rPr lang="en-US" dirty="0" smtClean="0"/>
              <a:t>h2(S) = 2+3+3+2+4+2+0+2 = 18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E72822-39EC-4284-92EC-8BB2119733A9}" type="slidenum">
              <a:rPr lang="en-US" smtClean="0"/>
              <a:pPr/>
              <a:t>151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EAB8D2-93D8-4CF6-A28F-00957D37D9F3}" type="datetimeFigureOut">
              <a:rPr lang="en-US" smtClean="0"/>
              <a:pPr/>
              <a:t>3/31/2020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EA62EE-3E93-421D-9B80-91C2D6F9EF9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EAB8D2-93D8-4CF6-A28F-00957D37D9F3}" type="datetimeFigureOut">
              <a:rPr lang="en-US" smtClean="0"/>
              <a:pPr/>
              <a:t>3/31/2020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EA62EE-3E93-421D-9B80-91C2D6F9EF9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EAB8D2-93D8-4CF6-A28F-00957D37D9F3}" type="datetimeFigureOut">
              <a:rPr lang="en-US" smtClean="0"/>
              <a:pPr/>
              <a:t>3/31/2020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EA62EE-3E93-421D-9B80-91C2D6F9EF9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EAB8D2-93D8-4CF6-A28F-00957D37D9F3}" type="datetimeFigureOut">
              <a:rPr lang="en-US" smtClean="0"/>
              <a:pPr/>
              <a:t>3/31/2020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EA62EE-3E93-421D-9B80-91C2D6F9EF9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EAB8D2-93D8-4CF6-A28F-00957D37D9F3}" type="datetimeFigureOut">
              <a:rPr lang="en-US" smtClean="0"/>
              <a:pPr/>
              <a:t>3/31/2020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EA62EE-3E93-421D-9B80-91C2D6F9EF9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EAB8D2-93D8-4CF6-A28F-00957D37D9F3}" type="datetimeFigureOut">
              <a:rPr lang="en-US" smtClean="0"/>
              <a:pPr/>
              <a:t>3/31/2020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EA62EE-3E93-421D-9B80-91C2D6F9EF9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EAB8D2-93D8-4CF6-A28F-00957D37D9F3}" type="datetimeFigureOut">
              <a:rPr lang="en-US" smtClean="0"/>
              <a:pPr/>
              <a:t>3/31/2020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EA62EE-3E93-421D-9B80-91C2D6F9EF9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EAB8D2-93D8-4CF6-A28F-00957D37D9F3}" type="datetimeFigureOut">
              <a:rPr lang="en-US" smtClean="0"/>
              <a:pPr/>
              <a:t>3/31/2020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EA62EE-3E93-421D-9B80-91C2D6F9EF9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EAB8D2-93D8-4CF6-A28F-00957D37D9F3}" type="datetimeFigureOut">
              <a:rPr lang="en-US" smtClean="0"/>
              <a:pPr/>
              <a:t>3/31/2020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EA62EE-3E93-421D-9B80-91C2D6F9EF9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EAB8D2-93D8-4CF6-A28F-00957D37D9F3}" type="datetimeFigureOut">
              <a:rPr lang="en-US" smtClean="0"/>
              <a:pPr/>
              <a:t>3/31/2020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EA62EE-3E93-421D-9B80-91C2D6F9EF9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EAB8D2-93D8-4CF6-A28F-00957D37D9F3}" type="datetimeFigureOut">
              <a:rPr lang="en-US" smtClean="0"/>
              <a:pPr/>
              <a:t>3/31/2020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EA62EE-3E93-421D-9B80-91C2D6F9EF9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EAB8D2-93D8-4CF6-A28F-00957D37D9F3}" type="datetimeFigureOut">
              <a:rPr lang="en-US" smtClean="0"/>
              <a:pPr/>
              <a:t>3/31/2020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EA62EE-3E93-421D-9B80-91C2D6F9EF99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gif"/><Relationship Id="rId1" Type="http://schemas.openxmlformats.org/officeDocument/2006/relationships/slideLayout" Target="../slideLayouts/slideLayout6.xml"/></Relationships>
</file>

<file path=ppt/slides/_rels/slide1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gif"/><Relationship Id="rId1" Type="http://schemas.openxmlformats.org/officeDocument/2006/relationships/slideLayout" Target="../slideLayouts/slideLayout6.xml"/></Relationships>
</file>

<file path=ppt/slides/_rels/slide1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gif"/><Relationship Id="rId1" Type="http://schemas.openxmlformats.org/officeDocument/2006/relationships/slideLayout" Target="../slideLayouts/slideLayout6.xml"/></Relationships>
</file>

<file path=ppt/slides/_rels/slide10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2.xml"/></Relationships>
</file>

<file path=ppt/slides/_rels/slide10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/Relationships>
</file>

<file path=ppt/slides/_rels/slide10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gif"/><Relationship Id="rId1" Type="http://schemas.openxmlformats.org/officeDocument/2006/relationships/slideLayout" Target="../slideLayouts/slideLayout6.xml"/></Relationships>
</file>

<file path=ppt/slides/_rels/slide10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gif"/><Relationship Id="rId1" Type="http://schemas.openxmlformats.org/officeDocument/2006/relationships/slideLayout" Target="../slideLayouts/slideLayout6.xml"/></Relationships>
</file>

<file path=ppt/slides/_rels/slide10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gif"/><Relationship Id="rId1" Type="http://schemas.openxmlformats.org/officeDocument/2006/relationships/slideLayout" Target="../slideLayouts/slideLayout6.xml"/></Relationships>
</file>

<file path=ppt/slides/_rels/slide10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gif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1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gif"/><Relationship Id="rId1" Type="http://schemas.openxmlformats.org/officeDocument/2006/relationships/slideLayout" Target="../slideLayouts/slideLayout6.xml"/></Relationships>
</file>

<file path=ppt/slides/_rels/slide1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gif"/><Relationship Id="rId1" Type="http://schemas.openxmlformats.org/officeDocument/2006/relationships/slideLayout" Target="../slideLayouts/slideLayout6.xml"/></Relationships>
</file>

<file path=ppt/slides/_rels/slide1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gif"/><Relationship Id="rId1" Type="http://schemas.openxmlformats.org/officeDocument/2006/relationships/slideLayout" Target="../slideLayouts/slideLayout6.xml"/></Relationships>
</file>

<file path=ppt/slides/_rels/slide1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gif"/><Relationship Id="rId1" Type="http://schemas.openxmlformats.org/officeDocument/2006/relationships/slideLayout" Target="../slideLayouts/slideLayout6.xml"/></Relationships>
</file>

<file path=ppt/slides/_rels/slide1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gif"/><Relationship Id="rId1" Type="http://schemas.openxmlformats.org/officeDocument/2006/relationships/slideLayout" Target="../slideLayouts/slideLayout6.xml"/></Relationships>
</file>

<file path=ppt/slides/_rels/slide1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gif"/><Relationship Id="rId2" Type="http://schemas.openxmlformats.org/officeDocument/2006/relationships/image" Target="../media/image74.gif"/><Relationship Id="rId1" Type="http://schemas.openxmlformats.org/officeDocument/2006/relationships/slideLayout" Target="../slideLayouts/slideLayout6.xml"/></Relationships>
</file>

<file path=ppt/slides/_rels/slide1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gif"/><Relationship Id="rId1" Type="http://schemas.openxmlformats.org/officeDocument/2006/relationships/slideLayout" Target="../slideLayouts/slideLayout6.xml"/></Relationships>
</file>

<file path=ppt/slides/_rels/slide1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gif"/><Relationship Id="rId1" Type="http://schemas.openxmlformats.org/officeDocument/2006/relationships/slideLayout" Target="../slideLayouts/slideLayout6.xml"/></Relationships>
</file>

<file path=ppt/slides/_rels/slide1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gif"/><Relationship Id="rId1" Type="http://schemas.openxmlformats.org/officeDocument/2006/relationships/slideLayout" Target="../slideLayouts/slideLayout6.xml"/></Relationships>
</file>

<file path=ppt/slides/_rels/slide1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gif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gif"/><Relationship Id="rId1" Type="http://schemas.openxmlformats.org/officeDocument/2006/relationships/slideLayout" Target="../slideLayouts/slideLayout6.xml"/></Relationships>
</file>

<file path=ppt/slides/_rels/slide1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gif"/><Relationship Id="rId1" Type="http://schemas.openxmlformats.org/officeDocument/2006/relationships/slideLayout" Target="../slideLayouts/slideLayout6.xml"/></Relationships>
</file>

<file path=ppt/slides/_rels/slide1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gif"/><Relationship Id="rId1" Type="http://schemas.openxmlformats.org/officeDocument/2006/relationships/slideLayout" Target="../slideLayouts/slideLayout6.xml"/></Relationships>
</file>

<file path=ppt/slides/_rels/slide1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gif"/><Relationship Id="rId1" Type="http://schemas.openxmlformats.org/officeDocument/2006/relationships/slideLayout" Target="../slideLayouts/slideLayout6.xml"/></Relationships>
</file>

<file path=ppt/slides/_rels/slide1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gif"/><Relationship Id="rId1" Type="http://schemas.openxmlformats.org/officeDocument/2006/relationships/slideLayout" Target="../slideLayouts/slideLayout6.xml"/></Relationships>
</file>

<file path=ppt/slides/_rels/slide1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gif"/><Relationship Id="rId1" Type="http://schemas.openxmlformats.org/officeDocument/2006/relationships/slideLayout" Target="../slideLayouts/slideLayout6.xml"/></Relationships>
</file>

<file path=ppt/slides/_rels/slide1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gif"/><Relationship Id="rId1" Type="http://schemas.openxmlformats.org/officeDocument/2006/relationships/slideLayout" Target="../slideLayouts/slideLayout6.xml"/></Relationships>
</file>

<file path=ppt/slides/_rels/slide1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6.gif"/><Relationship Id="rId1" Type="http://schemas.openxmlformats.org/officeDocument/2006/relationships/slideLayout" Target="../slideLayouts/slideLayout6.xml"/></Relationships>
</file>

<file path=ppt/slides/_rels/slide1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7.gif"/><Relationship Id="rId1" Type="http://schemas.openxmlformats.org/officeDocument/2006/relationships/slideLayout" Target="../slideLayouts/slideLayout6.xml"/></Relationships>
</file>

<file path=ppt/slides/_rels/slide1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8.gif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9.gif"/><Relationship Id="rId1" Type="http://schemas.openxmlformats.org/officeDocument/2006/relationships/slideLayout" Target="../slideLayouts/slideLayout6.xml"/></Relationships>
</file>

<file path=ppt/slides/_rels/slide1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0.png"/><Relationship Id="rId1" Type="http://schemas.openxmlformats.org/officeDocument/2006/relationships/slideLayout" Target="../slideLayouts/slideLayout6.xml"/></Relationships>
</file>

<file path=ppt/slides/_rels/slide1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1.png"/><Relationship Id="rId1" Type="http://schemas.openxmlformats.org/officeDocument/2006/relationships/slideLayout" Target="../slideLayouts/slideLayout6.xml"/></Relationships>
</file>

<file path=ppt/slides/_rels/slide1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2.png"/><Relationship Id="rId1" Type="http://schemas.openxmlformats.org/officeDocument/2006/relationships/slideLayout" Target="../slideLayouts/slideLayout6.xml"/></Relationships>
</file>

<file path=ppt/slides/_rels/slide1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/Relationships>
</file>

<file path=ppt/slides/_rels/slide1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3.gif"/><Relationship Id="rId1" Type="http://schemas.openxmlformats.org/officeDocument/2006/relationships/slideLayout" Target="../slideLayouts/slideLayout6.xml"/></Relationships>
</file>

<file path=ppt/slides/_rels/slide1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4.gif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5.gif"/><Relationship Id="rId1" Type="http://schemas.openxmlformats.org/officeDocument/2006/relationships/slideLayout" Target="../slideLayouts/slideLayout6.xml"/></Relationships>
</file>

<file path=ppt/slides/_rels/slide1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6.gif"/><Relationship Id="rId1" Type="http://schemas.openxmlformats.org/officeDocument/2006/relationships/slideLayout" Target="../slideLayouts/slideLayout6.xml"/></Relationships>
</file>

<file path=ppt/slides/_rels/slide1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7.gif"/><Relationship Id="rId1" Type="http://schemas.openxmlformats.org/officeDocument/2006/relationships/slideLayout" Target="../slideLayouts/slideLayout6.xml"/></Relationships>
</file>

<file path=ppt/slides/_rels/slide1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8.gif"/><Relationship Id="rId1" Type="http://schemas.openxmlformats.org/officeDocument/2006/relationships/slideLayout" Target="../slideLayouts/slideLayout6.xml"/></Relationships>
</file>

<file path=ppt/slides/_rels/slide1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9.png"/><Relationship Id="rId1" Type="http://schemas.openxmlformats.org/officeDocument/2006/relationships/slideLayout" Target="../slideLayouts/slideLayout2.xml"/></Relationships>
</file>

<file path=ppt/slides/_rels/slide1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oleObject2.bin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http://eecs.wsu.edu/~cook/ai/lectures/applets/ep/ep.html" TargetMode="External"/><Relationship Id="rId1" Type="http://schemas.openxmlformats.org/officeDocument/2006/relationships/slideLayout" Target="../slideLayouts/slideLayout6.xml"/></Relationships>
</file>

<file path=ppt/slides/_rels/slide1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2.png"/><Relationship Id="rId1" Type="http://schemas.openxmlformats.org/officeDocument/2006/relationships/slideLayout" Target="../slideLayouts/slideLayout2.xml"/></Relationships>
</file>

<file path=ppt/slides/_rels/slide1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3.png"/><Relationship Id="rId1" Type="http://schemas.openxmlformats.org/officeDocument/2006/relationships/slideLayout" Target="../slideLayouts/slideLayout2.xml"/></Relationships>
</file>

<file path=ppt/slides/_rels/slide1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4.png"/><Relationship Id="rId1" Type="http://schemas.openxmlformats.org/officeDocument/2006/relationships/slideLayout" Target="../slideLayouts/slideLayout2.xml"/></Relationships>
</file>

<file path=ppt/slides/_rels/slide1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5.jpeg"/><Relationship Id="rId1" Type="http://schemas.openxmlformats.org/officeDocument/2006/relationships/slideLayout" Target="../slideLayouts/slideLayout7.xml"/></Relationships>
</file>

<file path=ppt/slides/_rels/slide1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1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math.uu.nl/people/beukers/anneal/anneal.html" TargetMode="External"/><Relationship Id="rId7" Type="http://schemas.openxmlformats.org/officeDocument/2006/relationships/oleObject" Target="../embeddings/oleObject5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4.bin"/><Relationship Id="rId5" Type="http://schemas.openxmlformats.org/officeDocument/2006/relationships/oleObject" Target="../embeddings/oleObject3.bin"/><Relationship Id="rId4" Type="http://schemas.openxmlformats.org/officeDocument/2006/relationships/hyperlink" Target="http://www.lbreyer.com/sima.html" TargetMode="External"/></Relationships>
</file>

<file path=ppt/slides/_rels/slide1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8.png"/><Relationship Id="rId1" Type="http://schemas.openxmlformats.org/officeDocument/2006/relationships/slideLayout" Target="../slideLayouts/slideLayout7.xml"/></Relationships>
</file>

<file path=ppt/slides/_rels/slide1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hyperlink" Target="http://eecs.wsu.edu/~cook/ai/lectures/applets/hanoi/Hanoi1.html" TargetMode="External"/><Relationship Id="rId1" Type="http://schemas.openxmlformats.org/officeDocument/2006/relationships/slideLayout" Target="../slideLayouts/slideLayout6.xml"/></Relationships>
</file>

<file path=ppt/slides/_rels/slide1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9.gif"/><Relationship Id="rId1" Type="http://schemas.openxmlformats.org/officeDocument/2006/relationships/slideLayout" Target="../slideLayouts/slideLayout6.xml"/></Relationships>
</file>

<file path=ppt/slides/_rels/slide175.xml.rels><?xml version="1.0" encoding="UTF-8" standalone="yes"?>
<Relationships xmlns="http://schemas.openxmlformats.org/package/2006/relationships"><Relationship Id="rId3" Type="http://schemas.openxmlformats.org/officeDocument/2006/relationships/hyperlink" Target="http://math.hws.edu/xJava/GA/" TargetMode="External"/><Relationship Id="rId2" Type="http://schemas.openxmlformats.org/officeDocument/2006/relationships/hyperlink" Target="http://eecs.wsu.edu/~cook/ai/lectures/applets/gatsp/TSP.html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eecs.wsu.edu/~cook/ai/lectures/movies/gapacman.rm" TargetMode="External"/></Relationships>
</file>

<file path=ppt/slides/_rels/slide176.xml.rels><?xml version="1.0" encoding="UTF-8" standalone="yes"?>
<Relationships xmlns="http://schemas.openxmlformats.org/package/2006/relationships"><Relationship Id="rId2" Type="http://schemas.openxmlformats.org/officeDocument/2006/relationships/hyperlink" Target="http://eecs.wsu.edu/~cook/ai/lectures/applets/gatd/gatd.html" TargetMode="External"/><Relationship Id="rId1" Type="http://schemas.openxmlformats.org/officeDocument/2006/relationships/slideLayout" Target="../slideLayouts/slideLayout2.xml"/></Relationships>
</file>

<file path=ppt/slides/_rels/slide17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e.ed.ac.uk/~rjt/ga.html" TargetMode="External"/><Relationship Id="rId2" Type="http://schemas.openxmlformats.org/officeDocument/2006/relationships/hyperlink" Target="http://eecs.wsu.edu/~cook/ai/lectures/applets/gaanim/environ.htm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www.pbs.org/saf/1103/video/watchonline.htm" TargetMode="External"/><Relationship Id="rId4" Type="http://schemas.openxmlformats.org/officeDocument/2006/relationships/hyperlink" Target="http://eecs.wsu.edu/~cook/ai/lectures/movies/gamove.rm" TargetMode="External"/></Relationships>
</file>

<file path=ppt/slides/_rels/slide1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0.png"/><Relationship Id="rId1" Type="http://schemas.openxmlformats.org/officeDocument/2006/relationships/slideLayout" Target="../slideLayouts/slideLayout2.xml"/></Relationships>
</file>

<file path=ppt/slides/_rels/slide1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hyperlink" Target="http://www.javaonthebrain.com/java/rubik/" TargetMode="External"/><Relationship Id="rId1" Type="http://schemas.openxmlformats.org/officeDocument/2006/relationships/slideLayout" Target="../slideLayouts/slideLayout6.xml"/></Relationships>
</file>

<file path=ppt/slides/_rels/slide1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hyperlink" Target="http://www.spaz.ca/aaron/SCS/queens/" TargetMode="Externa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hyperlink" Target="http://www.nondot.org/sabre/java/CannMiss/index.html" TargetMode="External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nondot.org/sabre/java/CannMiss/index.html" TargetMode="External"/><Relationship Id="rId2" Type="http://schemas.openxmlformats.org/officeDocument/2006/relationships/hyperlink" Target="http://eecs.wsu.edu/~cook/ai/lectures/movies/waterjug2.mpg" TargetMode="Externa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9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aispace.org/index.shtml" TargetMode="External"/><Relationship Id="rId2" Type="http://schemas.openxmlformats.org/officeDocument/2006/relationships/hyperlink" Target="http://eecs.wsu.edu/~cook/ai/lectures/applets/search/bfs.html" TargetMode="Externa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2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hyperlink" Target="http://eecs.wsu.edu/~cook/ai/lectures/applets/search/dfs.html" TargetMode="External"/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6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gif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gif"/><Relationship Id="rId1" Type="http://schemas.openxmlformats.org/officeDocument/2006/relationships/slideLayout" Target="../slideLayouts/slideLayout6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gif"/><Relationship Id="rId1" Type="http://schemas.openxmlformats.org/officeDocument/2006/relationships/slideLayout" Target="../slideLayouts/slideLayout6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gif"/><Relationship Id="rId1" Type="http://schemas.openxmlformats.org/officeDocument/2006/relationships/slideLayout" Target="../slideLayouts/slideLayout6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gif"/><Relationship Id="rId1" Type="http://schemas.openxmlformats.org/officeDocument/2006/relationships/slideLayout" Target="../slideLayouts/slideLayout6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gif"/><Relationship Id="rId1" Type="http://schemas.openxmlformats.org/officeDocument/2006/relationships/slideLayout" Target="../slideLayouts/slideLayout6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gif"/><Relationship Id="rId1" Type="http://schemas.openxmlformats.org/officeDocument/2006/relationships/slideLayout" Target="../slideLayouts/slideLayout6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gif"/><Relationship Id="rId1" Type="http://schemas.openxmlformats.org/officeDocument/2006/relationships/slideLayout" Target="../slideLayouts/slideLayout6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gif"/><Relationship Id="rId1" Type="http://schemas.openxmlformats.org/officeDocument/2006/relationships/slideLayout" Target="../slideLayouts/slideLayout6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gif"/><Relationship Id="rId1" Type="http://schemas.openxmlformats.org/officeDocument/2006/relationships/slideLayout" Target="../slideLayouts/slideLayout6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gif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gif"/><Relationship Id="rId1" Type="http://schemas.openxmlformats.org/officeDocument/2006/relationships/slideLayout" Target="../slideLayouts/slideLayout6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gif"/><Relationship Id="rId1" Type="http://schemas.openxmlformats.org/officeDocument/2006/relationships/slideLayout" Target="../slideLayouts/slideLayout6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gif"/><Relationship Id="rId1" Type="http://schemas.openxmlformats.org/officeDocument/2006/relationships/slideLayout" Target="../slideLayouts/slideLayout6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gif"/><Relationship Id="rId1" Type="http://schemas.openxmlformats.org/officeDocument/2006/relationships/slideLayout" Target="../slideLayouts/slideLayout6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gif"/><Relationship Id="rId1" Type="http://schemas.openxmlformats.org/officeDocument/2006/relationships/slideLayout" Target="../slideLayouts/slideLayout6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gif"/><Relationship Id="rId1" Type="http://schemas.openxmlformats.org/officeDocument/2006/relationships/slideLayout" Target="../slideLayouts/slideLayout6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6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6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gif"/><Relationship Id="rId1" Type="http://schemas.openxmlformats.org/officeDocument/2006/relationships/slideLayout" Target="../slideLayouts/slideLayout6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gif"/><Relationship Id="rId1" Type="http://schemas.openxmlformats.org/officeDocument/2006/relationships/slideLayout" Target="../slideLayouts/slideLayout6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gif"/><Relationship Id="rId1" Type="http://schemas.openxmlformats.org/officeDocument/2006/relationships/slideLayout" Target="../slideLayouts/slideLayout6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gif"/><Relationship Id="rId1" Type="http://schemas.openxmlformats.org/officeDocument/2006/relationships/slideLayout" Target="../slideLayouts/slideLayout6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gif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gif"/><Relationship Id="rId1" Type="http://schemas.openxmlformats.org/officeDocument/2006/relationships/slideLayout" Target="../slideLayouts/slideLayout6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gif"/><Relationship Id="rId1" Type="http://schemas.openxmlformats.org/officeDocument/2006/relationships/slideLayout" Target="../slideLayouts/slideLayout6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gif"/><Relationship Id="rId1" Type="http://schemas.openxmlformats.org/officeDocument/2006/relationships/slideLayout" Target="../slideLayouts/slideLayout6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gif"/><Relationship Id="rId1" Type="http://schemas.openxmlformats.org/officeDocument/2006/relationships/slideLayout" Target="../slideLayouts/slideLayout6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gif"/><Relationship Id="rId1" Type="http://schemas.openxmlformats.org/officeDocument/2006/relationships/slideLayout" Target="../slideLayouts/slideLayout6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gif"/><Relationship Id="rId1" Type="http://schemas.openxmlformats.org/officeDocument/2006/relationships/slideLayout" Target="../slideLayouts/slideLayout6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gif"/><Relationship Id="rId1" Type="http://schemas.openxmlformats.org/officeDocument/2006/relationships/slideLayout" Target="../slideLayouts/slideLayout6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gif"/><Relationship Id="rId1" Type="http://schemas.openxmlformats.org/officeDocument/2006/relationships/slideLayout" Target="../slideLayouts/slideLayout6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gif"/><Relationship Id="rId1" Type="http://schemas.openxmlformats.org/officeDocument/2006/relationships/slideLayout" Target="../slideLayouts/slideLayout6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gif"/><Relationship Id="rId1" Type="http://schemas.openxmlformats.org/officeDocument/2006/relationships/slideLayout" Target="../slideLayouts/slideLayout6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gif"/><Relationship Id="rId1" Type="http://schemas.openxmlformats.org/officeDocument/2006/relationships/slideLayout" Target="../slideLayouts/slideLayout6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gif"/><Relationship Id="rId1" Type="http://schemas.openxmlformats.org/officeDocument/2006/relationships/slideLayout" Target="../slideLayouts/slideLayout6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gif"/><Relationship Id="rId1" Type="http://schemas.openxmlformats.org/officeDocument/2006/relationships/slideLayout" Target="../slideLayouts/slideLayout6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gif"/><Relationship Id="rId1" Type="http://schemas.openxmlformats.org/officeDocument/2006/relationships/slideLayout" Target="../slideLayouts/slideLayout6.xm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gif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/Relationships>
</file>

<file path=ppt/slides/_rels/slide9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hyperlink" Target="http://eecs.wsu.edu/~cook/ai/lectures/applets/ep/ep.html" TargetMode="External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6.xml"/><Relationship Id="rId4" Type="http://schemas.openxmlformats.org/officeDocument/2006/relationships/hyperlink" Target="http://www.aispace.org/index.shtml" TargetMode="External"/></Relationships>
</file>

<file path=ppt/slides/_rels/slide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gif"/><Relationship Id="rId1" Type="http://schemas.openxmlformats.org/officeDocument/2006/relationships/slideLayout" Target="../slideLayouts/slideLayout6.xml"/></Relationships>
</file>

<file path=ppt/slides/_rels/slide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gif"/><Relationship Id="rId1" Type="http://schemas.openxmlformats.org/officeDocument/2006/relationships/slideLayout" Target="../slideLayouts/slideLayout6.xml"/></Relationships>
</file>

<file path=ppt/slides/_rels/slide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gif"/><Relationship Id="rId1" Type="http://schemas.openxmlformats.org/officeDocument/2006/relationships/slideLayout" Target="../slideLayouts/slideLayout6.xml"/></Relationships>
</file>

<file path=ppt/slides/_rels/slide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gif"/><Relationship Id="rId1" Type="http://schemas.openxmlformats.org/officeDocument/2006/relationships/slideLayout" Target="../slideLayouts/slideLayout6.xml"/></Relationships>
</file>

<file path=ppt/slides/_rels/slide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gif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Artificial Intelligence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Search</a:t>
            </a:r>
            <a:endParaRPr 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Assumptions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1600200" y="1676400"/>
            <a:ext cx="5715000" cy="3505200"/>
          </a:xfrm>
        </p:spPr>
        <p:txBody>
          <a:bodyPr/>
          <a:lstStyle/>
          <a:p>
            <a:r>
              <a:rPr lang="en-US" dirty="0" smtClean="0"/>
              <a:t>Static or dynamic?</a:t>
            </a:r>
          </a:p>
          <a:p>
            <a:r>
              <a:rPr lang="en-US" dirty="0" smtClean="0"/>
              <a:t>Fully or partially observable?</a:t>
            </a:r>
          </a:p>
          <a:p>
            <a:r>
              <a:rPr lang="en-US" dirty="0" smtClean="0"/>
              <a:t>Discrete or continuous?</a:t>
            </a:r>
          </a:p>
          <a:p>
            <a:r>
              <a:rPr lang="en-US" dirty="0" smtClean="0"/>
              <a:t>Deterministic or stochastic?</a:t>
            </a:r>
          </a:p>
          <a:p>
            <a:r>
              <a:rPr lang="en-US" dirty="0" smtClean="0"/>
              <a:t>Episodic or sequential?</a:t>
            </a:r>
          </a:p>
          <a:p>
            <a:r>
              <a:rPr lang="en-US" dirty="0" smtClean="0">
                <a:solidFill>
                  <a:srgbClr val="0070C0"/>
                </a:solidFill>
              </a:rPr>
              <a:t>Single agent </a:t>
            </a:r>
            <a:r>
              <a:rPr lang="en-US" dirty="0" smtClean="0"/>
              <a:t>or multiple agent?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Example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3" name="Picture 2" descr="a5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895475" y="1323975"/>
            <a:ext cx="5353050" cy="4210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Example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3" name="Picture 2" descr="a6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895475" y="1323975"/>
            <a:ext cx="5353050" cy="4210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Example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3" name="Picture 2" descr="a7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895475" y="1323975"/>
            <a:ext cx="5353050" cy="4210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Optimality of A*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71600"/>
            <a:ext cx="8229600" cy="1523999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Suppose a suboptimal goal G</a:t>
            </a:r>
            <a:r>
              <a:rPr lang="en-US" baseline="-25000" dirty="0" smtClean="0"/>
              <a:t>2</a:t>
            </a:r>
            <a:r>
              <a:rPr lang="en-US" dirty="0" smtClean="0"/>
              <a:t> is on the open list</a:t>
            </a:r>
          </a:p>
          <a:p>
            <a:r>
              <a:rPr lang="en-US" dirty="0" smtClean="0"/>
              <a:t>Let n be unexpanded node on smallest-cost path to optimal goal G</a:t>
            </a:r>
            <a:r>
              <a:rPr lang="en-US" baseline="-25000" dirty="0" smtClean="0"/>
              <a:t>1</a:t>
            </a: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09800" y="2971800"/>
            <a:ext cx="4191000" cy="194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1676400" y="5257800"/>
            <a:ext cx="5324984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f(G</a:t>
            </a:r>
            <a:r>
              <a:rPr lang="en-US" baseline="-25000" dirty="0" smtClean="0"/>
              <a:t>2</a:t>
            </a:r>
            <a:r>
              <a:rPr lang="en-US" dirty="0" smtClean="0"/>
              <a:t>) = g(G</a:t>
            </a:r>
            <a:r>
              <a:rPr lang="en-US" baseline="-25000" dirty="0" smtClean="0"/>
              <a:t>2</a:t>
            </a:r>
            <a:r>
              <a:rPr lang="en-US" dirty="0" smtClean="0"/>
              <a:t>)       since h(G</a:t>
            </a:r>
            <a:r>
              <a:rPr lang="en-US" baseline="-25000" dirty="0" smtClean="0"/>
              <a:t>2</a:t>
            </a:r>
            <a:r>
              <a:rPr lang="en-US" dirty="0" smtClean="0"/>
              <a:t>) = 0</a:t>
            </a:r>
          </a:p>
          <a:p>
            <a:r>
              <a:rPr lang="en-US" dirty="0" smtClean="0"/>
              <a:t>          &gt;= g(G</a:t>
            </a:r>
            <a:r>
              <a:rPr lang="en-US" baseline="-25000" dirty="0" smtClean="0"/>
              <a:t>1</a:t>
            </a:r>
            <a:r>
              <a:rPr lang="en-US" dirty="0" smtClean="0"/>
              <a:t>)     since G</a:t>
            </a:r>
            <a:r>
              <a:rPr lang="en-US" baseline="-25000" dirty="0" smtClean="0"/>
              <a:t>2</a:t>
            </a:r>
            <a:r>
              <a:rPr lang="en-US" dirty="0" smtClean="0"/>
              <a:t> is suboptimal</a:t>
            </a:r>
          </a:p>
          <a:p>
            <a:r>
              <a:rPr lang="en-US" dirty="0" smtClean="0"/>
              <a:t>          &gt;= f(n)        since h is admissible</a:t>
            </a:r>
          </a:p>
          <a:p>
            <a:endParaRPr lang="en-US" dirty="0" smtClean="0"/>
          </a:p>
          <a:p>
            <a:r>
              <a:rPr lang="en-US" dirty="0" smtClean="0"/>
              <a:t>Since f(G</a:t>
            </a:r>
            <a:r>
              <a:rPr lang="en-US" baseline="-25000" dirty="0" smtClean="0"/>
              <a:t>2</a:t>
            </a:r>
            <a:r>
              <a:rPr lang="en-US" dirty="0" smtClean="0"/>
              <a:t>) &gt; f(n), A* will never select G</a:t>
            </a:r>
            <a:r>
              <a:rPr lang="en-US" baseline="-25000" dirty="0" smtClean="0"/>
              <a:t>2</a:t>
            </a:r>
            <a:r>
              <a:rPr lang="en-US" dirty="0" smtClean="0"/>
              <a:t> for expansion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Comparison of Search Techniques</a:t>
            </a:r>
            <a:endParaRPr lang="en-US" dirty="0">
              <a:solidFill>
                <a:srgbClr val="FF0000"/>
              </a:solidFill>
            </a:endParaRPr>
          </a:p>
        </p:txBody>
      </p:sp>
      <p:graphicFrame>
        <p:nvGraphicFramePr>
          <p:cNvPr id="3" name="Table 2"/>
          <p:cNvGraphicFramePr>
            <a:graphicFrameLocks noGrp="1"/>
          </p:cNvGraphicFramePr>
          <p:nvPr/>
        </p:nvGraphicFramePr>
        <p:xfrm>
          <a:off x="990600" y="1752600"/>
          <a:ext cx="6400801" cy="2590801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1103585"/>
                <a:gridCol w="662151"/>
                <a:gridCol w="588579"/>
                <a:gridCol w="588579"/>
                <a:gridCol w="588579"/>
                <a:gridCol w="662151"/>
                <a:gridCol w="588579"/>
                <a:gridCol w="809299"/>
                <a:gridCol w="809299"/>
              </a:tblGrid>
              <a:tr h="442332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DFS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BFS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UCS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IDS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Best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HC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Beam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A*</a:t>
                      </a:r>
                      <a:endParaRPr lang="en-US" dirty="0"/>
                    </a:p>
                  </a:txBody>
                  <a:tcPr/>
                </a:tc>
              </a:tr>
              <a:tr h="442332">
                <a:tc>
                  <a:txBody>
                    <a:bodyPr/>
                    <a:lstStyle/>
                    <a:p>
                      <a:r>
                        <a:rPr lang="en-US" dirty="0" smtClean="0"/>
                        <a:t>Complete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Y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Y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Y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Y</a:t>
                      </a:r>
                      <a:endParaRPr lang="en-US" dirty="0"/>
                    </a:p>
                  </a:txBody>
                  <a:tcPr/>
                </a:tc>
              </a:tr>
              <a:tr h="442332">
                <a:tc>
                  <a:txBody>
                    <a:bodyPr/>
                    <a:lstStyle/>
                    <a:p>
                      <a:r>
                        <a:rPr lang="en-US" dirty="0" smtClean="0"/>
                        <a:t>Optimal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Y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Y</a:t>
                      </a:r>
                      <a:endParaRPr lang="en-US" dirty="0"/>
                    </a:p>
                  </a:txBody>
                  <a:tcPr/>
                </a:tc>
              </a:tr>
              <a:tr h="442332">
                <a:tc>
                  <a:txBody>
                    <a:bodyPr/>
                    <a:lstStyle/>
                    <a:p>
                      <a:r>
                        <a:rPr lang="en-US" dirty="0" smtClean="0"/>
                        <a:t>Heuristic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Y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Y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Y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Y</a:t>
                      </a:r>
                      <a:endParaRPr lang="en-US" dirty="0"/>
                    </a:p>
                  </a:txBody>
                  <a:tcPr/>
                </a:tc>
              </a:tr>
              <a:tr h="379141">
                <a:tc>
                  <a:txBody>
                    <a:bodyPr/>
                    <a:lstStyle/>
                    <a:p>
                      <a:r>
                        <a:rPr lang="en-US" dirty="0" smtClean="0"/>
                        <a:t>Time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err="1" smtClean="0"/>
                        <a:t>b</a:t>
                      </a:r>
                      <a:r>
                        <a:rPr lang="en-US" baseline="30000" dirty="0" err="1" smtClean="0"/>
                        <a:t>m</a:t>
                      </a:r>
                      <a:endParaRPr lang="en-US" baseline="30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b</a:t>
                      </a:r>
                      <a:r>
                        <a:rPr lang="en-US" baseline="30000" dirty="0" smtClean="0"/>
                        <a:t>d+1</a:t>
                      </a:r>
                      <a:endParaRPr lang="en-US" baseline="30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err="1" smtClean="0"/>
                        <a:t>b</a:t>
                      </a:r>
                      <a:r>
                        <a:rPr lang="en-US" baseline="30000" dirty="0" err="1" smtClean="0"/>
                        <a:t>m</a:t>
                      </a:r>
                      <a:endParaRPr lang="en-US" baseline="300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err="1" smtClean="0"/>
                        <a:t>b</a:t>
                      </a:r>
                      <a:r>
                        <a:rPr lang="en-US" baseline="30000" dirty="0" err="1" smtClean="0"/>
                        <a:t>d</a:t>
                      </a:r>
                      <a:endParaRPr lang="en-US" baseline="300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err="1" smtClean="0"/>
                        <a:t>b</a:t>
                      </a:r>
                      <a:r>
                        <a:rPr lang="en-US" baseline="30000" dirty="0" err="1" smtClean="0"/>
                        <a:t>m</a:t>
                      </a:r>
                      <a:endParaRPr lang="en-US" baseline="300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err="1" smtClean="0"/>
                        <a:t>bm</a:t>
                      </a:r>
                      <a:endParaRPr lang="en-US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nm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err="1" smtClean="0"/>
                        <a:t>b</a:t>
                      </a:r>
                      <a:r>
                        <a:rPr lang="en-US" baseline="30000" dirty="0" err="1" smtClean="0"/>
                        <a:t>m</a:t>
                      </a:r>
                      <a:endParaRPr lang="en-US" baseline="30000" dirty="0" smtClean="0"/>
                    </a:p>
                  </a:txBody>
                  <a:tcPr/>
                </a:tc>
              </a:tr>
              <a:tr h="442332">
                <a:tc>
                  <a:txBody>
                    <a:bodyPr/>
                    <a:lstStyle/>
                    <a:p>
                      <a:r>
                        <a:rPr lang="en-US" dirty="0" smtClean="0"/>
                        <a:t>Space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err="1" smtClean="0"/>
                        <a:t>bm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b</a:t>
                      </a:r>
                      <a:r>
                        <a:rPr lang="en-US" baseline="30000" dirty="0" smtClean="0"/>
                        <a:t>d+1</a:t>
                      </a:r>
                      <a:endParaRPr lang="en-US" baseline="30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err="1" smtClean="0"/>
                        <a:t>b</a:t>
                      </a:r>
                      <a:r>
                        <a:rPr lang="en-US" baseline="30000" dirty="0" err="1" smtClean="0"/>
                        <a:t>m</a:t>
                      </a:r>
                      <a:endParaRPr lang="en-US" baseline="300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err="1" smtClean="0"/>
                        <a:t>bd</a:t>
                      </a:r>
                      <a:endParaRPr lang="en-US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err="1" smtClean="0"/>
                        <a:t>b</a:t>
                      </a:r>
                      <a:r>
                        <a:rPr lang="en-US" baseline="30000" dirty="0" err="1" smtClean="0"/>
                        <a:t>m</a:t>
                      </a:r>
                      <a:endParaRPr lang="en-US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b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err="1" smtClean="0"/>
                        <a:t>bn</a:t>
                      </a:r>
                      <a:endParaRPr lang="en-US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err="1" smtClean="0"/>
                        <a:t>b</a:t>
                      </a:r>
                      <a:r>
                        <a:rPr lang="en-US" baseline="30000" dirty="0" err="1" smtClean="0"/>
                        <a:t>m</a:t>
                      </a:r>
                      <a:endParaRPr lang="en-US" baseline="30000" dirty="0" smtClean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76400" y="4800600"/>
            <a:ext cx="5715000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IDA*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533400" y="1676400"/>
            <a:ext cx="8305800" cy="4800600"/>
          </a:xfrm>
        </p:spPr>
        <p:txBody>
          <a:bodyPr>
            <a:normAutofit fontScale="85000" lnSpcReduction="20000"/>
          </a:bodyPr>
          <a:lstStyle/>
          <a:p>
            <a:r>
              <a:rPr lang="en-US" dirty="0" smtClean="0"/>
              <a:t>Series of Depth-First Searches</a:t>
            </a:r>
          </a:p>
          <a:p>
            <a:r>
              <a:rPr lang="en-US" dirty="0" smtClean="0"/>
              <a:t>Like Iterative Deepening Search, except</a:t>
            </a:r>
          </a:p>
          <a:p>
            <a:pPr lvl="1"/>
            <a:r>
              <a:rPr lang="en-US" dirty="0" smtClean="0"/>
              <a:t>Use A* cost threshold instead of depth threshold</a:t>
            </a:r>
          </a:p>
          <a:p>
            <a:pPr lvl="1"/>
            <a:r>
              <a:rPr lang="en-US" dirty="0" smtClean="0"/>
              <a:t>Ensures optimal solution</a:t>
            </a:r>
          </a:p>
          <a:p>
            <a:r>
              <a:rPr lang="en-US" dirty="0" err="1" smtClean="0"/>
              <a:t>QueuingFn</a:t>
            </a:r>
            <a:r>
              <a:rPr lang="en-US" dirty="0" smtClean="0"/>
              <a:t> </a:t>
            </a:r>
            <a:r>
              <a:rPr lang="en-US" dirty="0" err="1" smtClean="0"/>
              <a:t>enqueues</a:t>
            </a:r>
            <a:r>
              <a:rPr lang="en-US" dirty="0" smtClean="0"/>
              <a:t> at front if f(child) &lt;= threshold</a:t>
            </a:r>
          </a:p>
          <a:p>
            <a:r>
              <a:rPr lang="en-US" dirty="0" smtClean="0"/>
              <a:t>Threshold</a:t>
            </a:r>
          </a:p>
          <a:p>
            <a:pPr lvl="1"/>
            <a:r>
              <a:rPr lang="en-US" dirty="0" smtClean="0"/>
              <a:t>h(root) first iteration</a:t>
            </a:r>
          </a:p>
          <a:p>
            <a:pPr lvl="1"/>
            <a:r>
              <a:rPr lang="en-US" dirty="0" smtClean="0"/>
              <a:t>Subsequent iterations</a:t>
            </a:r>
          </a:p>
          <a:p>
            <a:pPr lvl="2"/>
            <a:r>
              <a:rPr lang="en-US" dirty="0" smtClean="0"/>
              <a:t>f(</a:t>
            </a:r>
            <a:r>
              <a:rPr lang="en-US" dirty="0" err="1" smtClean="0"/>
              <a:t>min_child</a:t>
            </a:r>
            <a:r>
              <a:rPr lang="en-US" dirty="0" smtClean="0"/>
              <a:t>)</a:t>
            </a:r>
          </a:p>
          <a:p>
            <a:pPr lvl="2"/>
            <a:r>
              <a:rPr lang="en-US" dirty="0" err="1" smtClean="0"/>
              <a:t>min_child</a:t>
            </a:r>
            <a:r>
              <a:rPr lang="en-US" dirty="0" smtClean="0"/>
              <a:t> is the cut off child with the minimum f value</a:t>
            </a:r>
          </a:p>
          <a:p>
            <a:pPr lvl="1"/>
            <a:r>
              <a:rPr lang="en-US" dirty="0" smtClean="0"/>
              <a:t>Increase always includes at least one new node</a:t>
            </a:r>
          </a:p>
          <a:p>
            <a:pPr lvl="1"/>
            <a:r>
              <a:rPr lang="en-US" dirty="0" smtClean="0"/>
              <a:t>Makes sure search never looks beyond optimal cost solution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Example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3" name="Picture 2" descr="a0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895475" y="1323975"/>
            <a:ext cx="5353050" cy="4210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Example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4" name="Picture 3" descr="a1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895475" y="1323975"/>
            <a:ext cx="5353050" cy="4210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Example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3" name="Picture 2" descr="a2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895475" y="1323975"/>
            <a:ext cx="5353050" cy="4210050"/>
          </a:xfrm>
          <a:prstGeom prst="rect">
            <a:avLst/>
          </a:prstGeom>
        </p:spPr>
      </p:pic>
    </p:spTree>
  </p:cSld>
  <p:clrMapOvr>
    <a:masterClrMapping/>
  </p:clrMapOvr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Example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3" name="Picture 2" descr="a3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895475" y="1323975"/>
            <a:ext cx="5353050" cy="421005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Search Example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172200" y="1676400"/>
            <a:ext cx="2971800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accent5"/>
                </a:solidFill>
              </a:rPr>
              <a:t>Formulate goal: </a:t>
            </a:r>
            <a:r>
              <a:rPr lang="en-US" dirty="0" smtClean="0"/>
              <a:t>Be in Bucharest.</a:t>
            </a:r>
          </a:p>
          <a:p>
            <a:endParaRPr lang="en-US" dirty="0" smtClean="0"/>
          </a:p>
          <a:p>
            <a:r>
              <a:rPr lang="en-US" dirty="0" smtClean="0">
                <a:solidFill>
                  <a:schemeClr val="accent5"/>
                </a:solidFill>
              </a:rPr>
              <a:t>Formulate problem: </a:t>
            </a:r>
            <a:r>
              <a:rPr lang="en-US" dirty="0" smtClean="0"/>
              <a:t>states are cities, operators drive between pairs of cities</a:t>
            </a:r>
          </a:p>
          <a:p>
            <a:endParaRPr lang="en-US" dirty="0" smtClean="0"/>
          </a:p>
          <a:p>
            <a:r>
              <a:rPr lang="en-US" dirty="0" smtClean="0">
                <a:solidFill>
                  <a:schemeClr val="accent5"/>
                </a:solidFill>
              </a:rPr>
              <a:t>Find solution:  </a:t>
            </a:r>
            <a:r>
              <a:rPr lang="en-US" dirty="0" smtClean="0"/>
              <a:t>Find a sequence of cities (e.g., Arad, Sibiu, </a:t>
            </a:r>
            <a:r>
              <a:rPr lang="en-US" dirty="0" err="1" smtClean="0"/>
              <a:t>Fagaras</a:t>
            </a:r>
            <a:r>
              <a:rPr lang="en-US" dirty="0" smtClean="0"/>
              <a:t>, Bucharest) that leads from the current state to a state meeting the goal condition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1712119"/>
            <a:ext cx="6161383" cy="365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Example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3" name="Picture 2" descr="a4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895475" y="1323975"/>
            <a:ext cx="5353050" cy="4210050"/>
          </a:xfrm>
          <a:prstGeom prst="rect">
            <a:avLst/>
          </a:prstGeom>
        </p:spPr>
      </p:pic>
    </p:spTree>
  </p:cSld>
  <p:clrMapOvr>
    <a:masterClrMapping/>
  </p:clrMapOvr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Example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3" name="Picture 2" descr="a5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895475" y="1323975"/>
            <a:ext cx="5353050" cy="4210050"/>
          </a:xfrm>
          <a:prstGeom prst="rect">
            <a:avLst/>
          </a:prstGeom>
        </p:spPr>
      </p:pic>
    </p:spTree>
  </p:cSld>
  <p:clrMapOvr>
    <a:masterClrMapping/>
  </p:clrMapOvr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Example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3" name="Picture 2" descr="a6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895475" y="1323975"/>
            <a:ext cx="5353050" cy="4210050"/>
          </a:xfrm>
          <a:prstGeom prst="rect">
            <a:avLst/>
          </a:prstGeom>
        </p:spPr>
      </p:pic>
    </p:spTree>
  </p:cSld>
  <p:clrMapOvr>
    <a:masterClrMapping/>
  </p:clrMapOvr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Example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3" name="Picture 2" descr="a7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895475" y="1323975"/>
            <a:ext cx="5353050" cy="4210050"/>
          </a:xfrm>
          <a:prstGeom prst="rect">
            <a:avLst/>
          </a:prstGeom>
        </p:spPr>
      </p:pic>
    </p:spTree>
  </p:cSld>
  <p:clrMapOvr>
    <a:masterClrMapping/>
  </p:clrMapOvr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Example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3" name="Picture 2" descr="a8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895475" y="1323975"/>
            <a:ext cx="5353050" cy="4210050"/>
          </a:xfrm>
          <a:prstGeom prst="rect">
            <a:avLst/>
          </a:prstGeom>
        </p:spPr>
      </p:pic>
    </p:spTree>
  </p:cSld>
  <p:clrMapOvr>
    <a:masterClrMapping/>
  </p:clrMapOvr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Example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3" name="Picture 2" descr="a9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895475" y="1323975"/>
            <a:ext cx="5353050" cy="4210050"/>
          </a:xfrm>
          <a:prstGeom prst="rect">
            <a:avLst/>
          </a:prstGeom>
        </p:spPr>
      </p:pic>
      <p:pic>
        <p:nvPicPr>
          <p:cNvPr id="4" name="Picture 3" descr="a10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895475" y="1323975"/>
            <a:ext cx="5353050" cy="4210050"/>
          </a:xfrm>
          <a:prstGeom prst="rect">
            <a:avLst/>
          </a:prstGeom>
        </p:spPr>
      </p:pic>
    </p:spTree>
  </p:cSld>
  <p:clrMapOvr>
    <a:masterClrMapping/>
  </p:clrMapOvr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Example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3" name="Picture 2" descr="a11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895475" y="1323975"/>
            <a:ext cx="5353050" cy="4210050"/>
          </a:xfrm>
          <a:prstGeom prst="rect">
            <a:avLst/>
          </a:prstGeom>
        </p:spPr>
      </p:pic>
    </p:spTree>
  </p:cSld>
  <p:clrMapOvr>
    <a:masterClrMapping/>
  </p:clrMapOvr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Example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3" name="Picture 2" descr="a12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895475" y="1323975"/>
            <a:ext cx="5353050" cy="4210050"/>
          </a:xfrm>
          <a:prstGeom prst="rect">
            <a:avLst/>
          </a:prstGeom>
        </p:spPr>
      </p:pic>
    </p:spTree>
  </p:cSld>
  <p:clrMapOvr>
    <a:masterClrMapping/>
  </p:clrMapOvr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Example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3" name="Picture 2" descr="a12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895475" y="1323975"/>
            <a:ext cx="5353050" cy="4210050"/>
          </a:xfrm>
          <a:prstGeom prst="rect">
            <a:avLst/>
          </a:prstGeom>
        </p:spPr>
      </p:pic>
    </p:spTree>
  </p:cSld>
  <p:clrMapOvr>
    <a:masterClrMapping/>
  </p:clrMapOvr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Example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3" name="Picture 2" descr="a13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895475" y="1323975"/>
            <a:ext cx="5353050" cy="421005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Search Space Definitions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9" name="Content Placeholder 8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5257800"/>
          </a:xfrm>
        </p:spPr>
        <p:txBody>
          <a:bodyPr>
            <a:normAutofit fontScale="77500" lnSpcReduction="20000"/>
          </a:bodyPr>
          <a:lstStyle/>
          <a:p>
            <a:r>
              <a:rPr lang="en-US" dirty="0" smtClean="0">
                <a:solidFill>
                  <a:schemeClr val="accent5"/>
                </a:solidFill>
              </a:rPr>
              <a:t>State</a:t>
            </a:r>
          </a:p>
          <a:p>
            <a:pPr lvl="1"/>
            <a:r>
              <a:rPr lang="en-US" dirty="0" smtClean="0"/>
              <a:t>A description of a possible state of the world</a:t>
            </a:r>
          </a:p>
          <a:p>
            <a:pPr lvl="1"/>
            <a:r>
              <a:rPr lang="en-US" dirty="0" smtClean="0"/>
              <a:t>Includes all features of the world that are pertinent to the problem</a:t>
            </a:r>
          </a:p>
          <a:p>
            <a:r>
              <a:rPr lang="en-US" dirty="0" smtClean="0">
                <a:solidFill>
                  <a:schemeClr val="accent5"/>
                </a:solidFill>
              </a:rPr>
              <a:t>Initial state</a:t>
            </a:r>
          </a:p>
          <a:p>
            <a:pPr lvl="1"/>
            <a:r>
              <a:rPr lang="en-US" dirty="0" smtClean="0"/>
              <a:t>Description of all pertinent aspects of the state in which the agent starts the search</a:t>
            </a:r>
          </a:p>
          <a:p>
            <a:r>
              <a:rPr lang="en-US" dirty="0" smtClean="0">
                <a:solidFill>
                  <a:schemeClr val="accent5"/>
                </a:solidFill>
              </a:rPr>
              <a:t>Goal test</a:t>
            </a:r>
          </a:p>
          <a:p>
            <a:pPr lvl="1"/>
            <a:r>
              <a:rPr lang="en-US" dirty="0" smtClean="0"/>
              <a:t>Conditions the agent is trying to meet (e.g., have $1M)</a:t>
            </a:r>
          </a:p>
          <a:p>
            <a:r>
              <a:rPr lang="en-US" dirty="0" smtClean="0">
                <a:solidFill>
                  <a:schemeClr val="accent5"/>
                </a:solidFill>
              </a:rPr>
              <a:t>Goal state</a:t>
            </a:r>
          </a:p>
          <a:p>
            <a:pPr lvl="1"/>
            <a:r>
              <a:rPr lang="en-US" dirty="0" smtClean="0"/>
              <a:t>Any state which meets the goal condition</a:t>
            </a:r>
          </a:p>
          <a:p>
            <a:pPr lvl="1"/>
            <a:r>
              <a:rPr lang="en-US" dirty="0" smtClean="0"/>
              <a:t>Thursday, have $1M, live in NYC</a:t>
            </a:r>
          </a:p>
          <a:p>
            <a:pPr lvl="1"/>
            <a:r>
              <a:rPr lang="en-US" dirty="0" smtClean="0"/>
              <a:t>Friday, have $1M, live in Valparaiso</a:t>
            </a:r>
          </a:p>
          <a:p>
            <a:r>
              <a:rPr lang="en-US" dirty="0" smtClean="0">
                <a:solidFill>
                  <a:schemeClr val="accent5"/>
                </a:solidFill>
              </a:rPr>
              <a:t>Action</a:t>
            </a:r>
          </a:p>
          <a:p>
            <a:pPr lvl="1"/>
            <a:r>
              <a:rPr lang="en-US" dirty="0" smtClean="0"/>
              <a:t>Function that maps (transitions) from one state to another</a:t>
            </a:r>
            <a:endParaRPr lang="en-US" dirty="0"/>
          </a:p>
        </p:txBody>
      </p:sp>
    </p:spTree>
  </p:cSld>
  <p:clrMapOvr>
    <a:masterClrMapping/>
  </p:clrMapOvr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Example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3" name="Picture 2" descr="a14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895475" y="1323975"/>
            <a:ext cx="5353050" cy="4210050"/>
          </a:xfrm>
          <a:prstGeom prst="rect">
            <a:avLst/>
          </a:prstGeom>
        </p:spPr>
      </p:pic>
    </p:spTree>
  </p:cSld>
  <p:clrMapOvr>
    <a:masterClrMapping/>
  </p:clrMapOvr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Example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3" name="Picture 2" descr="a15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895475" y="1323975"/>
            <a:ext cx="5353050" cy="4210050"/>
          </a:xfrm>
          <a:prstGeom prst="rect">
            <a:avLst/>
          </a:prstGeom>
        </p:spPr>
      </p:pic>
    </p:spTree>
  </p:cSld>
  <p:clrMapOvr>
    <a:masterClrMapping/>
  </p:clrMapOvr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Example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3" name="Picture 2" descr="a16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895475" y="1323975"/>
            <a:ext cx="5353050" cy="4210050"/>
          </a:xfrm>
          <a:prstGeom prst="rect">
            <a:avLst/>
          </a:prstGeom>
        </p:spPr>
      </p:pic>
    </p:spTree>
  </p:cSld>
  <p:clrMapOvr>
    <a:masterClrMapping/>
  </p:clrMapOvr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Example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3" name="Picture 2" descr="a17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895475" y="1323975"/>
            <a:ext cx="5353050" cy="4210050"/>
          </a:xfrm>
          <a:prstGeom prst="rect">
            <a:avLst/>
          </a:prstGeom>
        </p:spPr>
      </p:pic>
    </p:spTree>
  </p:cSld>
  <p:clrMapOvr>
    <a:masterClrMapping/>
  </p:clrMapOvr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Example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3" name="Picture 2" descr="a18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895475" y="1323975"/>
            <a:ext cx="5353050" cy="4210050"/>
          </a:xfrm>
          <a:prstGeom prst="rect">
            <a:avLst/>
          </a:prstGeom>
        </p:spPr>
      </p:pic>
    </p:spTree>
  </p:cSld>
  <p:clrMapOvr>
    <a:masterClrMapping/>
  </p:clrMapOvr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Example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3" name="Picture 2" descr="a19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895475" y="1323975"/>
            <a:ext cx="5353050" cy="4210050"/>
          </a:xfrm>
          <a:prstGeom prst="rect">
            <a:avLst/>
          </a:prstGeom>
        </p:spPr>
      </p:pic>
    </p:spTree>
  </p:cSld>
  <p:clrMapOvr>
    <a:masterClrMapping/>
  </p:clrMapOvr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Example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3" name="Picture 2" descr="a20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895475" y="1323975"/>
            <a:ext cx="5353050" cy="4210050"/>
          </a:xfrm>
          <a:prstGeom prst="rect">
            <a:avLst/>
          </a:prstGeom>
        </p:spPr>
      </p:pic>
    </p:spTree>
  </p:cSld>
  <p:clrMapOvr>
    <a:masterClrMapping/>
  </p:clrMapOvr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Example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3" name="Picture 2" descr="a21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895475" y="1323975"/>
            <a:ext cx="5353050" cy="4210050"/>
          </a:xfrm>
          <a:prstGeom prst="rect">
            <a:avLst/>
          </a:prstGeom>
        </p:spPr>
      </p:pic>
    </p:spTree>
  </p:cSld>
  <p:clrMapOvr>
    <a:masterClrMapping/>
  </p:clrMapOvr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Example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3" name="Picture 2" descr="a22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895475" y="1323975"/>
            <a:ext cx="5353050" cy="4210050"/>
          </a:xfrm>
          <a:prstGeom prst="rect">
            <a:avLst/>
          </a:prstGeom>
        </p:spPr>
      </p:pic>
    </p:spTree>
  </p:cSld>
  <p:clrMapOvr>
    <a:masterClrMapping/>
  </p:clrMapOvr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Example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3" name="Picture 2" descr="a23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895475" y="1323975"/>
            <a:ext cx="5353050" cy="421005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Search Space Definitions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9" name="Content Placeholder 8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5257800"/>
          </a:xfrm>
        </p:spPr>
        <p:txBody>
          <a:bodyPr>
            <a:normAutofit fontScale="77500" lnSpcReduction="20000"/>
          </a:bodyPr>
          <a:lstStyle/>
          <a:p>
            <a:r>
              <a:rPr lang="en-US" dirty="0" smtClean="0">
                <a:solidFill>
                  <a:schemeClr val="accent5"/>
                </a:solidFill>
              </a:rPr>
              <a:t>Problem formulation</a:t>
            </a:r>
          </a:p>
          <a:p>
            <a:pPr lvl="1"/>
            <a:r>
              <a:rPr lang="en-US" dirty="0" smtClean="0"/>
              <a:t>Describe a general problem as a search problem</a:t>
            </a:r>
          </a:p>
          <a:p>
            <a:r>
              <a:rPr lang="en-US" dirty="0" smtClean="0">
                <a:solidFill>
                  <a:schemeClr val="accent5"/>
                </a:solidFill>
              </a:rPr>
              <a:t>Solution</a:t>
            </a:r>
          </a:p>
          <a:p>
            <a:pPr lvl="1"/>
            <a:r>
              <a:rPr lang="en-US" dirty="0" smtClean="0"/>
              <a:t>Sequence of actions that transitions the world from the initial state to a goal state</a:t>
            </a:r>
          </a:p>
          <a:p>
            <a:r>
              <a:rPr lang="en-US" dirty="0" smtClean="0">
                <a:solidFill>
                  <a:schemeClr val="accent5"/>
                </a:solidFill>
              </a:rPr>
              <a:t>Solution cost (additive)</a:t>
            </a:r>
          </a:p>
          <a:p>
            <a:pPr lvl="1"/>
            <a:r>
              <a:rPr lang="en-US" dirty="0" smtClean="0"/>
              <a:t>Sum of the cost of operators</a:t>
            </a:r>
          </a:p>
          <a:p>
            <a:pPr lvl="1"/>
            <a:r>
              <a:rPr lang="en-US" dirty="0" smtClean="0"/>
              <a:t>Alternative:  sum of distances, number of steps, etc.</a:t>
            </a:r>
          </a:p>
          <a:p>
            <a:r>
              <a:rPr lang="en-US" dirty="0" smtClean="0">
                <a:solidFill>
                  <a:schemeClr val="accent5"/>
                </a:solidFill>
              </a:rPr>
              <a:t>Search</a:t>
            </a:r>
          </a:p>
          <a:p>
            <a:pPr lvl="1"/>
            <a:r>
              <a:rPr lang="en-US" dirty="0" smtClean="0"/>
              <a:t>Process of looking for a solution</a:t>
            </a:r>
          </a:p>
          <a:p>
            <a:pPr lvl="1"/>
            <a:r>
              <a:rPr lang="en-US" dirty="0" smtClean="0"/>
              <a:t>Search algorithm takes problem as input and returns solution</a:t>
            </a:r>
          </a:p>
          <a:p>
            <a:pPr lvl="1"/>
            <a:r>
              <a:rPr lang="en-US" dirty="0" smtClean="0"/>
              <a:t>We are searching through a space of possible states</a:t>
            </a:r>
          </a:p>
          <a:p>
            <a:r>
              <a:rPr lang="en-US" dirty="0" smtClean="0">
                <a:solidFill>
                  <a:schemeClr val="accent5"/>
                </a:solidFill>
              </a:rPr>
              <a:t>Execution</a:t>
            </a:r>
          </a:p>
          <a:p>
            <a:pPr lvl="1"/>
            <a:r>
              <a:rPr lang="en-US" dirty="0" smtClean="0"/>
              <a:t>Process of executing sequence of actions (solution)</a:t>
            </a:r>
            <a:endParaRPr lang="en-US" dirty="0"/>
          </a:p>
        </p:txBody>
      </p:sp>
    </p:spTree>
  </p:cSld>
  <p:clrMapOvr>
    <a:masterClrMapping/>
  </p:clrMapOvr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Example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3" name="Picture 2" descr="a24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895475" y="1323975"/>
            <a:ext cx="5353050" cy="4210050"/>
          </a:xfrm>
          <a:prstGeom prst="rect">
            <a:avLst/>
          </a:prstGeom>
        </p:spPr>
      </p:pic>
    </p:spTree>
  </p:cSld>
  <p:clrMapOvr>
    <a:masterClrMapping/>
  </p:clrMapOvr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Example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95400" y="2019300"/>
            <a:ext cx="6553200" cy="281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Example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19213" y="1633538"/>
            <a:ext cx="6505575" cy="3590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Example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47850" y="1381125"/>
            <a:ext cx="5448300" cy="4791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Analysis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Some redundant search</a:t>
            </a:r>
          </a:p>
          <a:p>
            <a:pPr lvl="1"/>
            <a:r>
              <a:rPr lang="en-US" dirty="0" smtClean="0"/>
              <a:t>Small amount compared to work done on last iteration</a:t>
            </a:r>
          </a:p>
          <a:p>
            <a:r>
              <a:rPr lang="en-US" dirty="0" smtClean="0"/>
              <a:t>Dangerous if continuous-valued h(n) values or if values very close</a:t>
            </a:r>
          </a:p>
          <a:p>
            <a:pPr lvl="1"/>
            <a:r>
              <a:rPr lang="en-US" dirty="0" smtClean="0"/>
              <a:t>If threshold = 21.1 and value is 21.2, probably only include 1 new node each iteration</a:t>
            </a:r>
          </a:p>
          <a:p>
            <a:r>
              <a:rPr lang="en-US" dirty="0" smtClean="0"/>
              <a:t>Time complexity is O(</a:t>
            </a:r>
            <a:r>
              <a:rPr lang="en-US" dirty="0" err="1" smtClean="0"/>
              <a:t>b</a:t>
            </a:r>
            <a:r>
              <a:rPr lang="en-US" baseline="30000" dirty="0" err="1" smtClean="0"/>
              <a:t>m</a:t>
            </a:r>
            <a:r>
              <a:rPr lang="en-US" dirty="0" smtClean="0"/>
              <a:t>)</a:t>
            </a:r>
          </a:p>
          <a:p>
            <a:r>
              <a:rPr lang="en-US" dirty="0" smtClean="0"/>
              <a:t>Space complexity is O(m)</a:t>
            </a:r>
            <a:endParaRPr lang="en-US" dirty="0"/>
          </a:p>
        </p:txBody>
      </p:sp>
    </p:spTree>
  </p:cSld>
  <p:clrMapOvr>
    <a:masterClrMapping/>
  </p:clrMapOvr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Comparison of Search Techniques</a:t>
            </a:r>
            <a:endParaRPr lang="en-US" dirty="0">
              <a:solidFill>
                <a:srgbClr val="FF0000"/>
              </a:solidFill>
            </a:endParaRPr>
          </a:p>
        </p:txBody>
      </p:sp>
      <p:graphicFrame>
        <p:nvGraphicFramePr>
          <p:cNvPr id="3" name="Table 2"/>
          <p:cNvGraphicFramePr>
            <a:graphicFrameLocks noGrp="1"/>
          </p:cNvGraphicFramePr>
          <p:nvPr/>
        </p:nvGraphicFramePr>
        <p:xfrm>
          <a:off x="990600" y="1752600"/>
          <a:ext cx="7162801" cy="2590801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1096346"/>
                <a:gridCol w="657808"/>
                <a:gridCol w="584718"/>
                <a:gridCol w="584718"/>
                <a:gridCol w="584718"/>
                <a:gridCol w="657808"/>
                <a:gridCol w="584718"/>
                <a:gridCol w="803989"/>
                <a:gridCol w="803989"/>
                <a:gridCol w="803989"/>
              </a:tblGrid>
              <a:tr h="442332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DFS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BFS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UCS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IDS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Best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HC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Beam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A*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IDA*</a:t>
                      </a:r>
                      <a:endParaRPr lang="en-US" dirty="0"/>
                    </a:p>
                  </a:txBody>
                  <a:tcPr/>
                </a:tc>
              </a:tr>
              <a:tr h="442332">
                <a:tc>
                  <a:txBody>
                    <a:bodyPr/>
                    <a:lstStyle/>
                    <a:p>
                      <a:r>
                        <a:rPr lang="en-US" dirty="0" smtClean="0"/>
                        <a:t>Complete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Y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Y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Y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Y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Y</a:t>
                      </a:r>
                      <a:endParaRPr lang="en-US" dirty="0"/>
                    </a:p>
                  </a:txBody>
                  <a:tcPr/>
                </a:tc>
              </a:tr>
              <a:tr h="442332">
                <a:tc>
                  <a:txBody>
                    <a:bodyPr/>
                    <a:lstStyle/>
                    <a:p>
                      <a:r>
                        <a:rPr lang="en-US" dirty="0" smtClean="0"/>
                        <a:t>Optimal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Y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Y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Y</a:t>
                      </a:r>
                      <a:endParaRPr lang="en-US" dirty="0"/>
                    </a:p>
                  </a:txBody>
                  <a:tcPr/>
                </a:tc>
              </a:tr>
              <a:tr h="442332">
                <a:tc>
                  <a:txBody>
                    <a:bodyPr/>
                    <a:lstStyle/>
                    <a:p>
                      <a:r>
                        <a:rPr lang="en-US" dirty="0" smtClean="0"/>
                        <a:t>Heuristic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Y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Y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Y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Y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Y</a:t>
                      </a:r>
                      <a:endParaRPr lang="en-US" dirty="0"/>
                    </a:p>
                  </a:txBody>
                  <a:tcPr/>
                </a:tc>
              </a:tr>
              <a:tr h="379141">
                <a:tc>
                  <a:txBody>
                    <a:bodyPr/>
                    <a:lstStyle/>
                    <a:p>
                      <a:r>
                        <a:rPr lang="en-US" dirty="0" smtClean="0"/>
                        <a:t>Time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err="1" smtClean="0"/>
                        <a:t>b</a:t>
                      </a:r>
                      <a:r>
                        <a:rPr lang="en-US" baseline="30000" dirty="0" err="1" smtClean="0"/>
                        <a:t>m</a:t>
                      </a:r>
                      <a:endParaRPr lang="en-US" baseline="30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b</a:t>
                      </a:r>
                      <a:r>
                        <a:rPr lang="en-US" baseline="30000" dirty="0" smtClean="0"/>
                        <a:t>d+1</a:t>
                      </a:r>
                      <a:endParaRPr lang="en-US" baseline="30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err="1" smtClean="0"/>
                        <a:t>b</a:t>
                      </a:r>
                      <a:r>
                        <a:rPr lang="en-US" baseline="30000" dirty="0" err="1" smtClean="0"/>
                        <a:t>m</a:t>
                      </a:r>
                      <a:endParaRPr lang="en-US" baseline="300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err="1" smtClean="0"/>
                        <a:t>b</a:t>
                      </a:r>
                      <a:r>
                        <a:rPr lang="en-US" baseline="30000" dirty="0" err="1" smtClean="0"/>
                        <a:t>d</a:t>
                      </a:r>
                      <a:endParaRPr lang="en-US" baseline="300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err="1" smtClean="0"/>
                        <a:t>b</a:t>
                      </a:r>
                      <a:r>
                        <a:rPr lang="en-US" baseline="30000" dirty="0" err="1" smtClean="0"/>
                        <a:t>m</a:t>
                      </a:r>
                      <a:endParaRPr lang="en-US" baseline="300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err="1" smtClean="0"/>
                        <a:t>bm</a:t>
                      </a:r>
                      <a:endParaRPr lang="en-US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nm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err="1" smtClean="0"/>
                        <a:t>b</a:t>
                      </a:r>
                      <a:r>
                        <a:rPr lang="en-US" baseline="30000" dirty="0" err="1" smtClean="0"/>
                        <a:t>m</a:t>
                      </a:r>
                      <a:endParaRPr lang="en-US" baseline="300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err="1" smtClean="0"/>
                        <a:t>b</a:t>
                      </a:r>
                      <a:r>
                        <a:rPr lang="en-US" baseline="30000" dirty="0" err="1" smtClean="0"/>
                        <a:t>m</a:t>
                      </a:r>
                      <a:endParaRPr lang="en-US" baseline="30000" dirty="0" smtClean="0"/>
                    </a:p>
                  </a:txBody>
                  <a:tcPr/>
                </a:tc>
              </a:tr>
              <a:tr h="442332">
                <a:tc>
                  <a:txBody>
                    <a:bodyPr/>
                    <a:lstStyle/>
                    <a:p>
                      <a:r>
                        <a:rPr lang="en-US" dirty="0" smtClean="0"/>
                        <a:t>Space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err="1" smtClean="0"/>
                        <a:t>bm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b</a:t>
                      </a:r>
                      <a:r>
                        <a:rPr lang="en-US" baseline="30000" dirty="0" smtClean="0"/>
                        <a:t>d+1</a:t>
                      </a:r>
                      <a:endParaRPr lang="en-US" baseline="30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err="1" smtClean="0"/>
                        <a:t>b</a:t>
                      </a:r>
                      <a:r>
                        <a:rPr lang="en-US" baseline="30000" dirty="0" err="1" smtClean="0"/>
                        <a:t>m</a:t>
                      </a:r>
                      <a:endParaRPr lang="en-US" baseline="300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err="1" smtClean="0"/>
                        <a:t>bd</a:t>
                      </a:r>
                      <a:endParaRPr lang="en-US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err="1" smtClean="0"/>
                        <a:t>b</a:t>
                      </a:r>
                      <a:r>
                        <a:rPr lang="en-US" baseline="30000" dirty="0" err="1" smtClean="0"/>
                        <a:t>m</a:t>
                      </a:r>
                      <a:endParaRPr lang="en-US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b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err="1" smtClean="0"/>
                        <a:t>bn</a:t>
                      </a:r>
                      <a:endParaRPr lang="en-US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err="1" smtClean="0"/>
                        <a:t>b</a:t>
                      </a:r>
                      <a:r>
                        <a:rPr lang="en-US" baseline="30000" dirty="0" err="1" smtClean="0"/>
                        <a:t>m</a:t>
                      </a:r>
                      <a:endParaRPr lang="en-US" baseline="300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err="1" smtClean="0"/>
                        <a:t>bm</a:t>
                      </a:r>
                      <a:endParaRPr lang="en-US" dirty="0" smtClean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76400" y="4800600"/>
            <a:ext cx="5715000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RBFS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Recursive Best First Search</a:t>
            </a:r>
          </a:p>
          <a:p>
            <a:pPr lvl="1"/>
            <a:r>
              <a:rPr lang="en-US" dirty="0" smtClean="0"/>
              <a:t>Linear space variant of A*</a:t>
            </a:r>
          </a:p>
          <a:p>
            <a:r>
              <a:rPr lang="en-US" dirty="0" smtClean="0"/>
              <a:t>Perform A* search but discard </a:t>
            </a:r>
            <a:r>
              <a:rPr lang="en-US" dirty="0" err="1" smtClean="0"/>
              <a:t>subtrees</a:t>
            </a:r>
            <a:r>
              <a:rPr lang="en-US" dirty="0" smtClean="0"/>
              <a:t> when perform recursion</a:t>
            </a:r>
          </a:p>
          <a:p>
            <a:r>
              <a:rPr lang="en-US" dirty="0" smtClean="0"/>
              <a:t>Keep track of alternative (next best) </a:t>
            </a:r>
            <a:r>
              <a:rPr lang="en-US" dirty="0" err="1" smtClean="0"/>
              <a:t>subtree</a:t>
            </a:r>
            <a:endParaRPr lang="en-US" dirty="0" smtClean="0"/>
          </a:p>
          <a:p>
            <a:r>
              <a:rPr lang="en-US" dirty="0" smtClean="0"/>
              <a:t>Expand </a:t>
            </a:r>
            <a:r>
              <a:rPr lang="en-US" dirty="0" err="1" smtClean="0"/>
              <a:t>subtree</a:t>
            </a:r>
            <a:r>
              <a:rPr lang="en-US" dirty="0" smtClean="0"/>
              <a:t> until f value greater than bound</a:t>
            </a:r>
          </a:p>
          <a:p>
            <a:r>
              <a:rPr lang="en-US" dirty="0" smtClean="0"/>
              <a:t>Update f values before (from parent)                and after (from descendant) recursive call</a:t>
            </a:r>
            <a:endParaRPr lang="en-US" dirty="0"/>
          </a:p>
        </p:txBody>
      </p:sp>
    </p:spTree>
  </p:cSld>
  <p:clrMapOvr>
    <a:masterClrMapping/>
  </p:clrMapOvr>
</p:sld>
</file>

<file path=ppt/slides/slide1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Algorithm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62000" y="1371600"/>
            <a:ext cx="7660046" cy="535531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accent5"/>
                </a:solidFill>
              </a:rPr>
              <a:t>// Input is current node and f limit</a:t>
            </a:r>
          </a:p>
          <a:p>
            <a:r>
              <a:rPr lang="en-US" dirty="0" smtClean="0">
                <a:solidFill>
                  <a:schemeClr val="accent5"/>
                </a:solidFill>
              </a:rPr>
              <a:t>// Returns goal node or failure, updated limit</a:t>
            </a:r>
          </a:p>
          <a:p>
            <a:r>
              <a:rPr lang="en-US" dirty="0" smtClean="0"/>
              <a:t>RBFS(n, limit)</a:t>
            </a:r>
          </a:p>
          <a:p>
            <a:r>
              <a:rPr lang="en-US" dirty="0" smtClean="0"/>
              <a:t>   if Goal(n)</a:t>
            </a:r>
          </a:p>
          <a:p>
            <a:r>
              <a:rPr lang="en-US" dirty="0" smtClean="0"/>
              <a:t>      return n</a:t>
            </a:r>
          </a:p>
          <a:p>
            <a:r>
              <a:rPr lang="en-US" dirty="0" smtClean="0"/>
              <a:t>   children = Expand(n)</a:t>
            </a:r>
          </a:p>
          <a:p>
            <a:r>
              <a:rPr lang="en-US" dirty="0" smtClean="0"/>
              <a:t>   if children empty</a:t>
            </a:r>
          </a:p>
          <a:p>
            <a:r>
              <a:rPr lang="en-US" dirty="0" smtClean="0"/>
              <a:t>      return failure, infinity</a:t>
            </a:r>
          </a:p>
          <a:p>
            <a:r>
              <a:rPr lang="en-US" dirty="0" smtClean="0"/>
              <a:t>   for each c in children</a:t>
            </a:r>
          </a:p>
          <a:p>
            <a:r>
              <a:rPr lang="en-US" dirty="0" smtClean="0"/>
              <a:t>      f[c] = max(g(c)+h(c), f[n])		     </a:t>
            </a:r>
            <a:r>
              <a:rPr lang="en-US" dirty="0" smtClean="0">
                <a:solidFill>
                  <a:schemeClr val="accent5"/>
                </a:solidFill>
              </a:rPr>
              <a:t>// Update f[c] based on parent</a:t>
            </a:r>
          </a:p>
          <a:p>
            <a:r>
              <a:rPr lang="en-US" dirty="0" smtClean="0"/>
              <a:t>   repeat</a:t>
            </a:r>
          </a:p>
          <a:p>
            <a:r>
              <a:rPr lang="en-US" dirty="0" smtClean="0"/>
              <a:t>      best = child with smallest f value</a:t>
            </a:r>
          </a:p>
          <a:p>
            <a:r>
              <a:rPr lang="en-US" dirty="0" smtClean="0"/>
              <a:t>      if f[best] &gt; limit</a:t>
            </a:r>
          </a:p>
          <a:p>
            <a:r>
              <a:rPr lang="en-US" dirty="0" smtClean="0"/>
              <a:t>         return failure, f[best]</a:t>
            </a:r>
          </a:p>
          <a:p>
            <a:r>
              <a:rPr lang="en-US" dirty="0" smtClean="0"/>
              <a:t>      alternative = second-lowest f-value among children</a:t>
            </a:r>
          </a:p>
          <a:p>
            <a:r>
              <a:rPr lang="en-US" dirty="0" smtClean="0"/>
              <a:t>      </a:t>
            </a:r>
            <a:r>
              <a:rPr lang="en-US" dirty="0" err="1" smtClean="0"/>
              <a:t>newlimit</a:t>
            </a:r>
            <a:r>
              <a:rPr lang="en-US" dirty="0" smtClean="0"/>
              <a:t> = min(limit, alternative)</a:t>
            </a:r>
          </a:p>
          <a:p>
            <a:r>
              <a:rPr lang="en-US" dirty="0" smtClean="0"/>
              <a:t>      result, f[best] = RBFS(best, </a:t>
            </a:r>
            <a:r>
              <a:rPr lang="en-US" dirty="0" err="1" smtClean="0"/>
              <a:t>newlimit</a:t>
            </a:r>
            <a:r>
              <a:rPr lang="en-US" dirty="0" smtClean="0"/>
              <a:t>)   </a:t>
            </a:r>
            <a:r>
              <a:rPr lang="en-US" dirty="0" smtClean="0">
                <a:solidFill>
                  <a:schemeClr val="accent5"/>
                </a:solidFill>
              </a:rPr>
              <a:t>// Update f[best] based on descendant</a:t>
            </a:r>
          </a:p>
          <a:p>
            <a:r>
              <a:rPr lang="en-US" dirty="0" smtClean="0"/>
              <a:t>   if result not equal to failure</a:t>
            </a:r>
          </a:p>
          <a:p>
            <a:r>
              <a:rPr lang="en-US" dirty="0" smtClean="0"/>
              <a:t>      return result</a:t>
            </a:r>
            <a:endParaRPr lang="en-US" dirty="0"/>
          </a:p>
        </p:txBody>
      </p:sp>
    </p:spTree>
  </p:cSld>
  <p:clrMapOvr>
    <a:masterClrMapping/>
  </p:clrMapOvr>
</p:sld>
</file>

<file path=ppt/slides/slide1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Example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3" name="Picture 2" descr="a0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033587" y="1990725"/>
            <a:ext cx="5076825" cy="2876550"/>
          </a:xfrm>
          <a:prstGeom prst="rect">
            <a:avLst/>
          </a:prstGeom>
        </p:spPr>
      </p:pic>
    </p:spTree>
  </p:cSld>
  <p:clrMapOvr>
    <a:masterClrMapping/>
  </p:clrMapOvr>
</p:sld>
</file>

<file path=ppt/slides/slide1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Example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4" name="Picture 3" descr="a1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033587" y="1990725"/>
            <a:ext cx="5076825" cy="287655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Problem Formulation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066800" y="2209800"/>
            <a:ext cx="67818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A search problem is defined by the</a:t>
            </a:r>
          </a:p>
          <a:p>
            <a:endParaRPr lang="en-US" sz="2400" dirty="0" smtClean="0"/>
          </a:p>
          <a:p>
            <a:pPr marL="342900" indent="-342900">
              <a:buFont typeface="+mj-lt"/>
              <a:buAutoNum type="arabicPeriod"/>
            </a:pPr>
            <a:r>
              <a:rPr lang="en-US" sz="2400" dirty="0" smtClean="0"/>
              <a:t>Initial state (e.g., Arad)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2400" dirty="0" smtClean="0"/>
              <a:t>Operators (e.g., Arad -&gt; </a:t>
            </a:r>
            <a:r>
              <a:rPr lang="en-US" sz="2400" dirty="0" err="1" smtClean="0"/>
              <a:t>Zerind</a:t>
            </a:r>
            <a:r>
              <a:rPr lang="en-US" sz="2400" dirty="0" smtClean="0"/>
              <a:t>, Arad -&gt; Sibiu, etc.)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2400" dirty="0" smtClean="0"/>
              <a:t>Goal test (e.g., at Bucharest)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2400" dirty="0" smtClean="0"/>
              <a:t>Solution cost (e.g., path cost)</a:t>
            </a:r>
            <a:endParaRPr lang="en-US" sz="2400" dirty="0"/>
          </a:p>
        </p:txBody>
      </p:sp>
    </p:spTree>
  </p:cSld>
  <p:clrMapOvr>
    <a:masterClrMapping/>
  </p:clrMapOvr>
</p:sld>
</file>

<file path=ppt/slides/slide1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Example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4" name="Picture 3" descr="a2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033587" y="1990725"/>
            <a:ext cx="5076825" cy="2876550"/>
          </a:xfrm>
          <a:prstGeom prst="rect">
            <a:avLst/>
          </a:prstGeom>
        </p:spPr>
      </p:pic>
    </p:spTree>
  </p:cSld>
  <p:clrMapOvr>
    <a:masterClrMapping/>
  </p:clrMapOvr>
</p:sld>
</file>

<file path=ppt/slides/slide1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Example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4" name="Picture 3" descr="a3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033587" y="1990725"/>
            <a:ext cx="5076825" cy="2876550"/>
          </a:xfrm>
          <a:prstGeom prst="rect">
            <a:avLst/>
          </a:prstGeom>
        </p:spPr>
      </p:pic>
    </p:spTree>
  </p:cSld>
  <p:clrMapOvr>
    <a:masterClrMapping/>
  </p:clrMapOvr>
</p:sld>
</file>

<file path=ppt/slides/slide1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Example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4" name="Picture 3" descr="a4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033587" y="1990725"/>
            <a:ext cx="5076825" cy="2876550"/>
          </a:xfrm>
          <a:prstGeom prst="rect">
            <a:avLst/>
          </a:prstGeom>
        </p:spPr>
      </p:pic>
    </p:spTree>
  </p:cSld>
  <p:clrMapOvr>
    <a:masterClrMapping/>
  </p:clrMapOvr>
</p:sld>
</file>

<file path=ppt/slides/slide1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Example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4" name="Picture 3" descr="a5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033587" y="1990725"/>
            <a:ext cx="5076825" cy="2876550"/>
          </a:xfrm>
          <a:prstGeom prst="rect">
            <a:avLst/>
          </a:prstGeom>
        </p:spPr>
      </p:pic>
    </p:spTree>
  </p:cSld>
  <p:clrMapOvr>
    <a:masterClrMapping/>
  </p:clrMapOvr>
</p:sld>
</file>

<file path=ppt/slides/slide1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Analysis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Optimal if h(n) is admissible</a:t>
            </a:r>
          </a:p>
          <a:p>
            <a:r>
              <a:rPr lang="en-US" dirty="0" smtClean="0"/>
              <a:t>Space is O(</a:t>
            </a:r>
            <a:r>
              <a:rPr lang="en-US" dirty="0" err="1" smtClean="0"/>
              <a:t>bm</a:t>
            </a:r>
            <a:r>
              <a:rPr lang="en-US" dirty="0" smtClean="0"/>
              <a:t>)</a:t>
            </a:r>
          </a:p>
          <a:p>
            <a:r>
              <a:rPr lang="en-US" dirty="0" smtClean="0"/>
              <a:t>Features</a:t>
            </a:r>
          </a:p>
          <a:p>
            <a:pPr lvl="1"/>
            <a:r>
              <a:rPr lang="en-US" dirty="0" smtClean="0"/>
              <a:t>Potentially exponential time in cost of solution</a:t>
            </a:r>
          </a:p>
          <a:p>
            <a:pPr lvl="1"/>
            <a:r>
              <a:rPr lang="en-US" dirty="0" smtClean="0"/>
              <a:t>More efficient than IDA*</a:t>
            </a:r>
          </a:p>
          <a:p>
            <a:pPr lvl="1"/>
            <a:r>
              <a:rPr lang="en-US" dirty="0" smtClean="0"/>
              <a:t>Keeps more information than IDA* but benefits from storing this information</a:t>
            </a:r>
            <a:endParaRPr lang="en-US" dirty="0"/>
          </a:p>
        </p:txBody>
      </p:sp>
    </p:spTree>
  </p:cSld>
  <p:clrMapOvr>
    <a:masterClrMapping/>
  </p:clrMapOvr>
</p:sld>
</file>

<file path=ppt/slides/slide1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SMA*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Simplified Memory-Bounded A* Search</a:t>
            </a:r>
          </a:p>
          <a:p>
            <a:r>
              <a:rPr lang="en-US" dirty="0" smtClean="0"/>
              <a:t>Perform A* search</a:t>
            </a:r>
          </a:p>
          <a:p>
            <a:r>
              <a:rPr lang="en-US" dirty="0" smtClean="0"/>
              <a:t>When memory is full</a:t>
            </a:r>
          </a:p>
          <a:p>
            <a:pPr lvl="1"/>
            <a:r>
              <a:rPr lang="en-US" dirty="0" smtClean="0"/>
              <a:t>Discard worst leaf (largest f(n) value)</a:t>
            </a:r>
          </a:p>
          <a:p>
            <a:pPr lvl="1"/>
            <a:r>
              <a:rPr lang="en-US" dirty="0" smtClean="0"/>
              <a:t>Back value of discarded node to parent</a:t>
            </a:r>
          </a:p>
          <a:p>
            <a:r>
              <a:rPr lang="en-US" dirty="0" smtClean="0"/>
              <a:t>Optimal if solution fits in memory</a:t>
            </a:r>
            <a:endParaRPr lang="en-US" dirty="0"/>
          </a:p>
        </p:txBody>
      </p:sp>
    </p:spTree>
  </p:cSld>
  <p:clrMapOvr>
    <a:masterClrMapping/>
  </p:clrMapOvr>
</p:sld>
</file>

<file path=ppt/slides/slide1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5717172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5715000" y="152400"/>
            <a:ext cx="3429000" cy="1143000"/>
          </a:xfrm>
        </p:spPr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Example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5715000" y="1219200"/>
            <a:ext cx="3429000" cy="5638800"/>
          </a:xfrm>
        </p:spPr>
        <p:txBody>
          <a:bodyPr>
            <a:normAutofit fontScale="62500" lnSpcReduction="20000"/>
          </a:bodyPr>
          <a:lstStyle/>
          <a:p>
            <a:r>
              <a:rPr lang="en-US" dirty="0" smtClean="0"/>
              <a:t>Let </a:t>
            </a:r>
            <a:r>
              <a:rPr lang="en-US" dirty="0" err="1" smtClean="0"/>
              <a:t>MaxNodes</a:t>
            </a:r>
            <a:r>
              <a:rPr lang="en-US" dirty="0" smtClean="0"/>
              <a:t> = 3</a:t>
            </a:r>
          </a:p>
          <a:p>
            <a:r>
              <a:rPr lang="en-US" dirty="0" smtClean="0"/>
              <a:t>Initially B&amp;G added to open list, then hit max</a:t>
            </a:r>
          </a:p>
          <a:p>
            <a:r>
              <a:rPr lang="en-US" dirty="0" smtClean="0"/>
              <a:t>B is larger f value so discard but save f(B)=15 at parent A</a:t>
            </a:r>
          </a:p>
          <a:p>
            <a:pPr lvl="1"/>
            <a:r>
              <a:rPr lang="en-US" dirty="0" smtClean="0"/>
              <a:t>Add H but f(H)=18. Not a goal and cannot go </a:t>
            </a:r>
            <a:r>
              <a:rPr lang="en-US" dirty="0" err="1" smtClean="0"/>
              <a:t>deper</a:t>
            </a:r>
            <a:r>
              <a:rPr lang="en-US" dirty="0" smtClean="0"/>
              <a:t>, so set f(h)=infinity and save at G.</a:t>
            </a:r>
          </a:p>
          <a:p>
            <a:r>
              <a:rPr lang="en-US" dirty="0" smtClean="0"/>
              <a:t>Generate next child I with f(I)=24, bigger child of A. We have seen all children of G, so reset f(G)=24.</a:t>
            </a:r>
          </a:p>
          <a:p>
            <a:r>
              <a:rPr lang="en-US" dirty="0" smtClean="0"/>
              <a:t>Regenerate B and child C. This is not goal so f(c) reset to infinity</a:t>
            </a:r>
          </a:p>
          <a:p>
            <a:r>
              <a:rPr lang="en-US" dirty="0" smtClean="0"/>
              <a:t>Generate second child D with f(D)=24, backing up value to ancestors</a:t>
            </a:r>
          </a:p>
          <a:p>
            <a:r>
              <a:rPr lang="en-US" dirty="0" smtClean="0"/>
              <a:t>D is a goal node, so search terminates.</a:t>
            </a:r>
            <a:endParaRPr lang="en-US" dirty="0"/>
          </a:p>
        </p:txBody>
      </p:sp>
    </p:spTree>
  </p:cSld>
  <p:clrMapOvr>
    <a:masterClrMapping/>
  </p:clrMapOvr>
</p:sld>
</file>

<file path=ppt/slides/slide1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Heuristic Functions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Q:  Given that we will only use heuristic functions that do not overestimate, what type of heuristic functions (among these) perform best?</a:t>
            </a:r>
          </a:p>
          <a:p>
            <a:r>
              <a:rPr lang="en-US" dirty="0" smtClean="0"/>
              <a:t>A: Those that produce higher h(n) values.</a:t>
            </a:r>
            <a:endParaRPr lang="en-US" dirty="0"/>
          </a:p>
        </p:txBody>
      </p:sp>
    </p:spTree>
  </p:cSld>
  <p:clrMapOvr>
    <a:masterClrMapping/>
  </p:clrMapOvr>
</p:sld>
</file>

<file path=ppt/slides/slide1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Reasons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Higher h value means closer to actual distance</a:t>
            </a:r>
          </a:p>
          <a:p>
            <a:r>
              <a:rPr lang="en-US" dirty="0" smtClean="0"/>
              <a:t>Any node n on open list with</a:t>
            </a:r>
          </a:p>
          <a:p>
            <a:pPr lvl="1"/>
            <a:r>
              <a:rPr lang="en-US" smtClean="0"/>
              <a:t>f(n</a:t>
            </a:r>
            <a:r>
              <a:rPr lang="en-US" dirty="0" smtClean="0"/>
              <a:t>) &lt; f*(goal)</a:t>
            </a:r>
          </a:p>
          <a:p>
            <a:pPr lvl="1"/>
            <a:r>
              <a:rPr lang="en-US" dirty="0" smtClean="0"/>
              <a:t>will be selected for expansion by A*</a:t>
            </a:r>
          </a:p>
          <a:p>
            <a:r>
              <a:rPr lang="en-US" dirty="0" smtClean="0"/>
              <a:t>This means if a lot of nodes have a low underestimate (lower than actual optimum cost)</a:t>
            </a:r>
          </a:p>
          <a:p>
            <a:pPr lvl="1"/>
            <a:r>
              <a:rPr lang="en-US" dirty="0" smtClean="0"/>
              <a:t>All of them will be expanded</a:t>
            </a:r>
          </a:p>
          <a:p>
            <a:pPr lvl="1"/>
            <a:r>
              <a:rPr lang="en-US" dirty="0" smtClean="0"/>
              <a:t>Results in increased search time and space</a:t>
            </a:r>
          </a:p>
        </p:txBody>
      </p:sp>
    </p:spTree>
  </p:cSld>
  <p:clrMapOvr>
    <a:masterClrMapping/>
  </p:clrMapOvr>
</p:sld>
</file>

<file path=ppt/slides/slide1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>
                <a:solidFill>
                  <a:srgbClr val="FF0000"/>
                </a:solidFill>
              </a:rPr>
              <a:t>Informedness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If h1 and h2 are both admissible and</a:t>
            </a:r>
          </a:p>
          <a:p>
            <a:r>
              <a:rPr lang="en-US" dirty="0" smtClean="0"/>
              <a:t>For all x, h1(x) &gt; h2(x), then h1 “dominates” h2</a:t>
            </a:r>
          </a:p>
          <a:p>
            <a:pPr lvl="1"/>
            <a:r>
              <a:rPr lang="en-US" dirty="0" smtClean="0"/>
              <a:t>Can also say h1 is “more informed” than h2</a:t>
            </a:r>
          </a:p>
          <a:p>
            <a:r>
              <a:rPr lang="en-US" dirty="0" smtClean="0"/>
              <a:t>Example</a:t>
            </a:r>
          </a:p>
          <a:p>
            <a:pPr lvl="1"/>
            <a:r>
              <a:rPr lang="en-US" dirty="0" smtClean="0"/>
              <a:t>h1(x):</a:t>
            </a:r>
          </a:p>
          <a:p>
            <a:pPr lvl="1"/>
            <a:r>
              <a:rPr lang="en-US" dirty="0" smtClean="0"/>
              <a:t>h2(x):  Euclidean distance</a:t>
            </a:r>
          </a:p>
          <a:p>
            <a:pPr lvl="1"/>
            <a:r>
              <a:rPr lang="en-US" dirty="0" smtClean="0"/>
              <a:t>h2 dominates h1  </a:t>
            </a:r>
            <a:endParaRPr lang="en-US" dirty="0"/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/>
        </p:nvGraphicFramePr>
        <p:xfrm>
          <a:off x="2209800" y="3962400"/>
          <a:ext cx="1193800" cy="406400"/>
        </p:xfrm>
        <a:graphic>
          <a:graphicData uri="http://schemas.openxmlformats.org/presentationml/2006/ole">
            <p:oleObj spid="_x0000_s5122" name="Equation" r:id="rId3" imgW="596880" imgH="203040" progId="">
              <p:embed/>
            </p:oleObj>
          </a:graphicData>
        </a:graphic>
      </p:graphicFrame>
      <p:graphicFrame>
        <p:nvGraphicFramePr>
          <p:cNvPr id="5124" name="Object 4"/>
          <p:cNvGraphicFramePr>
            <a:graphicFrameLocks noChangeAspect="1"/>
          </p:cNvGraphicFramePr>
          <p:nvPr/>
        </p:nvGraphicFramePr>
        <p:xfrm>
          <a:off x="5105400" y="4419600"/>
          <a:ext cx="2590800" cy="471055"/>
        </p:xfrm>
        <a:graphic>
          <a:graphicData uri="http://schemas.openxmlformats.org/presentationml/2006/ole">
            <p:oleObj spid="_x0000_s5124" name="Equation" r:id="rId4" imgW="1612800" imgH="304560" progId="">
              <p:embed/>
            </p:oleObj>
          </a:graphicData>
        </a:graphic>
      </p:graphicFrame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Example Problems – Eight Puzzle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724400" y="1676400"/>
            <a:ext cx="4419600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accent5"/>
                </a:solidFill>
              </a:rPr>
              <a:t>States: </a:t>
            </a:r>
            <a:r>
              <a:rPr lang="en-US" dirty="0" smtClean="0"/>
              <a:t>tile locations</a:t>
            </a:r>
          </a:p>
          <a:p>
            <a:endParaRPr lang="en-US" dirty="0" smtClean="0"/>
          </a:p>
          <a:p>
            <a:r>
              <a:rPr lang="en-US" dirty="0" smtClean="0">
                <a:solidFill>
                  <a:schemeClr val="accent5"/>
                </a:solidFill>
              </a:rPr>
              <a:t>Initial state: </a:t>
            </a:r>
            <a:r>
              <a:rPr lang="en-US" dirty="0" smtClean="0"/>
              <a:t>one specific tile configuration</a:t>
            </a:r>
          </a:p>
          <a:p>
            <a:endParaRPr lang="en-US" dirty="0" smtClean="0"/>
          </a:p>
          <a:p>
            <a:r>
              <a:rPr lang="en-US" dirty="0" smtClean="0">
                <a:solidFill>
                  <a:schemeClr val="accent5"/>
                </a:solidFill>
              </a:rPr>
              <a:t>Operators:  </a:t>
            </a:r>
            <a:r>
              <a:rPr lang="en-US" dirty="0" smtClean="0"/>
              <a:t>move blank tile left, right, up, or down</a:t>
            </a:r>
          </a:p>
          <a:p>
            <a:endParaRPr lang="en-US" dirty="0" smtClean="0"/>
          </a:p>
          <a:p>
            <a:r>
              <a:rPr lang="en-US" dirty="0" smtClean="0">
                <a:solidFill>
                  <a:schemeClr val="accent5"/>
                </a:solidFill>
              </a:rPr>
              <a:t>Goal:  </a:t>
            </a:r>
            <a:r>
              <a:rPr lang="en-US" dirty="0" smtClean="0"/>
              <a:t>tiles are numbered from one to eight around the square</a:t>
            </a:r>
          </a:p>
          <a:p>
            <a:endParaRPr lang="en-US" dirty="0" smtClean="0"/>
          </a:p>
          <a:p>
            <a:r>
              <a:rPr lang="en-US" dirty="0" smtClean="0">
                <a:solidFill>
                  <a:schemeClr val="accent5"/>
                </a:solidFill>
              </a:rPr>
              <a:t>Path cost:  </a:t>
            </a:r>
            <a:r>
              <a:rPr lang="en-US" dirty="0" smtClean="0"/>
              <a:t>cost of 1 per move (solution cost same as number of most or path length)</a:t>
            </a:r>
          </a:p>
          <a:p>
            <a:endParaRPr lang="en-US" dirty="0" smtClean="0"/>
          </a:p>
          <a:p>
            <a:endParaRPr lang="en-US" dirty="0" smtClean="0"/>
          </a:p>
          <a:p>
            <a:r>
              <a:rPr lang="en-US" dirty="0" smtClean="0">
                <a:hlinkClick r:id="rId2"/>
              </a:rPr>
              <a:t>Eight puzzle applet</a:t>
            </a:r>
            <a:endParaRPr lang="en-US" dirty="0" smtClean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2400" y="1752600"/>
            <a:ext cx="4314825" cy="2162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Effect on Search Cost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If h2(n) &gt;= h1(n) for all n (both are admissible)</a:t>
            </a:r>
          </a:p>
          <a:p>
            <a:pPr lvl="1"/>
            <a:r>
              <a:rPr lang="en-US" dirty="0" smtClean="0"/>
              <a:t>then h2 dominates h1 and is better for search</a:t>
            </a:r>
          </a:p>
          <a:p>
            <a:r>
              <a:rPr lang="en-US" dirty="0" smtClean="0"/>
              <a:t>Typical search costs</a:t>
            </a:r>
          </a:p>
          <a:p>
            <a:pPr lvl="1"/>
            <a:r>
              <a:rPr lang="en-US" dirty="0" smtClean="0"/>
              <a:t>d=14, IDS expands 3,473,941 nodes</a:t>
            </a:r>
          </a:p>
          <a:p>
            <a:pPr lvl="2"/>
            <a:r>
              <a:rPr lang="en-US" dirty="0" smtClean="0"/>
              <a:t>A* with h1 expands 539 nodes</a:t>
            </a:r>
          </a:p>
          <a:p>
            <a:pPr lvl="2"/>
            <a:r>
              <a:rPr lang="en-US" dirty="0" smtClean="0"/>
              <a:t>A* with h2 expands 113 nodes</a:t>
            </a:r>
          </a:p>
          <a:p>
            <a:pPr lvl="1"/>
            <a:r>
              <a:rPr lang="en-US" dirty="0" smtClean="0"/>
              <a:t>d=24, IDS expands ~54,000,000,000 nodes</a:t>
            </a:r>
          </a:p>
          <a:p>
            <a:pPr lvl="2"/>
            <a:r>
              <a:rPr lang="en-US" dirty="0" smtClean="0"/>
              <a:t>A* with h1 expands 39,135 nodes</a:t>
            </a:r>
          </a:p>
          <a:p>
            <a:pPr lvl="2"/>
            <a:r>
              <a:rPr lang="en-US" dirty="0" smtClean="0"/>
              <a:t>A* with h2 expands 1,641 nodes</a:t>
            </a:r>
            <a:endParaRPr lang="en-US" dirty="0"/>
          </a:p>
        </p:txBody>
      </p:sp>
    </p:spTree>
  </p:cSld>
  <p:clrMapOvr>
    <a:masterClrMapping/>
  </p:clrMapOvr>
</p:sld>
</file>

<file path=ppt/slides/slide1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52400"/>
            <a:ext cx="91440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Which of these heuristics are admissible?</a:t>
            </a:r>
            <a:br>
              <a:rPr lang="en-US" dirty="0" smtClean="0">
                <a:solidFill>
                  <a:srgbClr val="FF0000"/>
                </a:solidFill>
              </a:rPr>
            </a:br>
            <a:r>
              <a:rPr lang="en-US" sz="3600" dirty="0" smtClean="0">
                <a:solidFill>
                  <a:schemeClr val="accent5"/>
                </a:solidFill>
              </a:rPr>
              <a:t>Which are more informed?</a:t>
            </a:r>
            <a:endParaRPr lang="en-US" dirty="0">
              <a:solidFill>
                <a:schemeClr val="accent5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4114800"/>
            <a:ext cx="8229600" cy="2468563"/>
          </a:xfrm>
        </p:spPr>
        <p:txBody>
          <a:bodyPr>
            <a:normAutofit fontScale="62500" lnSpcReduction="20000"/>
          </a:bodyPr>
          <a:lstStyle/>
          <a:p>
            <a:r>
              <a:rPr lang="en-US" dirty="0" smtClean="0"/>
              <a:t>h1(n) = #tiles in wrong position</a:t>
            </a:r>
          </a:p>
          <a:p>
            <a:r>
              <a:rPr lang="en-US" dirty="0" smtClean="0"/>
              <a:t>h2(n) = Sum of Manhattan distance between each tile and goal location for the tile</a:t>
            </a:r>
          </a:p>
          <a:p>
            <a:r>
              <a:rPr lang="en-US" dirty="0" smtClean="0"/>
              <a:t>h3(n) = 0</a:t>
            </a:r>
          </a:p>
          <a:p>
            <a:r>
              <a:rPr lang="en-US" dirty="0" smtClean="0"/>
              <a:t>h4(n) = 1</a:t>
            </a:r>
          </a:p>
          <a:p>
            <a:r>
              <a:rPr lang="en-US" dirty="0" smtClean="0"/>
              <a:t>h5(n) = min(2, h*[n])</a:t>
            </a:r>
          </a:p>
          <a:p>
            <a:r>
              <a:rPr lang="en-US" dirty="0" smtClean="0"/>
              <a:t>h6(n) = Manhattan distance for blank tile</a:t>
            </a:r>
          </a:p>
          <a:p>
            <a:r>
              <a:rPr lang="en-US" dirty="0" smtClean="0"/>
              <a:t>h7(n) = max(2, h*[n])</a:t>
            </a:r>
            <a:endParaRPr lang="en-US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57400" y="1371600"/>
            <a:ext cx="4976812" cy="24938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Generating Heuristic Functions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Generate heuristic for simpler (relaxed) problem</a:t>
            </a:r>
          </a:p>
          <a:p>
            <a:pPr lvl="1"/>
            <a:r>
              <a:rPr lang="en-US" dirty="0" smtClean="0"/>
              <a:t>Relaxed problem has fewer restrictions </a:t>
            </a:r>
          </a:p>
          <a:p>
            <a:pPr lvl="1"/>
            <a:r>
              <a:rPr lang="en-US" dirty="0" smtClean="0"/>
              <a:t>Eight puzzle where multiple tiles can be in the same spot </a:t>
            </a:r>
          </a:p>
          <a:p>
            <a:pPr lvl="1"/>
            <a:r>
              <a:rPr lang="en-US" dirty="0" smtClean="0"/>
              <a:t>Cost of optimal solution to relaxed problem is an admissible heuristic for the original problem </a:t>
            </a:r>
          </a:p>
          <a:p>
            <a:r>
              <a:rPr lang="en-US" dirty="0" smtClean="0"/>
              <a:t>Learn heuristic from experience </a:t>
            </a:r>
            <a:endParaRPr lang="en-US" dirty="0"/>
          </a:p>
        </p:txBody>
      </p:sp>
    </p:spTree>
  </p:cSld>
  <p:clrMapOvr>
    <a:masterClrMapping/>
  </p:clrMapOvr>
</p:sld>
</file>

<file path=ppt/slides/slide1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Iterative Improvement Algorithms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Hill climbing</a:t>
            </a:r>
          </a:p>
          <a:p>
            <a:r>
              <a:rPr lang="en-US" dirty="0" smtClean="0"/>
              <a:t>Simulated annealing</a:t>
            </a:r>
          </a:p>
          <a:p>
            <a:r>
              <a:rPr lang="en-US" dirty="0" smtClean="0"/>
              <a:t>Genetic algorithms</a:t>
            </a:r>
          </a:p>
        </p:txBody>
      </p:sp>
    </p:spTree>
  </p:cSld>
  <p:clrMapOvr>
    <a:masterClrMapping/>
  </p:clrMapOvr>
</p:sld>
</file>

<file path=ppt/slides/slide1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Iterative Improvement Algorithms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 smtClean="0"/>
              <a:t>For many optimization problems,                                </a:t>
            </a:r>
            <a:r>
              <a:rPr lang="en-US" dirty="0" smtClean="0">
                <a:solidFill>
                  <a:srgbClr val="FF0000"/>
                </a:solidFill>
              </a:rPr>
              <a:t>solution path</a:t>
            </a:r>
            <a:r>
              <a:rPr lang="en-US" dirty="0" smtClean="0"/>
              <a:t> is irrelevant</a:t>
            </a:r>
          </a:p>
          <a:p>
            <a:pPr lvl="1"/>
            <a:r>
              <a:rPr lang="en-US" dirty="0" smtClean="0"/>
              <a:t>Just want to reach goal state</a:t>
            </a:r>
          </a:p>
          <a:p>
            <a:r>
              <a:rPr lang="en-US" dirty="0" smtClean="0"/>
              <a:t>State space / search space</a:t>
            </a:r>
          </a:p>
          <a:p>
            <a:pPr lvl="1"/>
            <a:r>
              <a:rPr lang="en-US" dirty="0" smtClean="0"/>
              <a:t>Set of “complete” configurations</a:t>
            </a:r>
          </a:p>
          <a:p>
            <a:pPr lvl="1"/>
            <a:r>
              <a:rPr lang="en-US" dirty="0" smtClean="0"/>
              <a:t>Want to find optimal configuration                                        (or at least one that satisfies goal constraints)</a:t>
            </a:r>
          </a:p>
          <a:p>
            <a:r>
              <a:rPr lang="en-US" dirty="0" smtClean="0"/>
              <a:t>For these cases, use iterative improvement algorithm</a:t>
            </a:r>
          </a:p>
          <a:p>
            <a:pPr lvl="1"/>
            <a:r>
              <a:rPr lang="en-US" dirty="0" smtClean="0"/>
              <a:t>Keep a single current state</a:t>
            </a:r>
          </a:p>
          <a:p>
            <a:pPr lvl="1"/>
            <a:r>
              <a:rPr lang="en-US" dirty="0" smtClean="0"/>
              <a:t>Try to improve it</a:t>
            </a:r>
          </a:p>
          <a:p>
            <a:r>
              <a:rPr lang="en-US" dirty="0" smtClean="0"/>
              <a:t>Constant memory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1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Example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Traveling salesman</a:t>
            </a:r>
          </a:p>
          <a:p>
            <a:pPr>
              <a:spcBef>
                <a:spcPts val="20400"/>
              </a:spcBef>
            </a:pPr>
            <a:r>
              <a:rPr lang="en-US" dirty="0" smtClean="0"/>
              <a:t>Start with any complete tour</a:t>
            </a:r>
          </a:p>
          <a:p>
            <a:pPr>
              <a:spcBef>
                <a:spcPts val="600"/>
              </a:spcBef>
            </a:pPr>
            <a:r>
              <a:rPr lang="en-US" dirty="0" smtClean="0"/>
              <a:t>Operator: Perform </a:t>
            </a:r>
            <a:r>
              <a:rPr lang="en-US" dirty="0" err="1" smtClean="0"/>
              <a:t>pairwise</a:t>
            </a:r>
            <a:r>
              <a:rPr lang="en-US" dirty="0" smtClean="0"/>
              <a:t> exchanges</a:t>
            </a:r>
            <a:endParaRPr lang="en-US" dirty="0"/>
          </a:p>
        </p:txBody>
      </p:sp>
      <p:pic>
        <p:nvPicPr>
          <p:cNvPr id="177154" name="Picture 2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905000" y="2209800"/>
            <a:ext cx="3733800" cy="23823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Example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N-queens</a:t>
            </a:r>
          </a:p>
          <a:p>
            <a:pPr>
              <a:spcBef>
                <a:spcPts val="19200"/>
              </a:spcBef>
            </a:pPr>
            <a:r>
              <a:rPr lang="en-US" dirty="0" smtClean="0"/>
              <a:t>Put </a:t>
            </a:r>
            <a:r>
              <a:rPr lang="en-US" i="1" dirty="0" smtClean="0"/>
              <a:t>n</a:t>
            </a:r>
            <a:r>
              <a:rPr lang="en-US" dirty="0" smtClean="0"/>
              <a:t> queens on an </a:t>
            </a:r>
            <a:r>
              <a:rPr lang="en-US" i="1" dirty="0" smtClean="0"/>
              <a:t>n </a:t>
            </a:r>
            <a:r>
              <a:rPr lang="en-US" i="1" dirty="0" smtClean="0">
                <a:cs typeface="Arial" charset="0"/>
              </a:rPr>
              <a:t>× </a:t>
            </a:r>
            <a:r>
              <a:rPr lang="en-US" i="1" dirty="0" smtClean="0"/>
              <a:t>n</a:t>
            </a:r>
            <a:r>
              <a:rPr lang="en-US" dirty="0" smtClean="0"/>
              <a:t> board with no two queens on the same row, column, or diagonal</a:t>
            </a:r>
          </a:p>
          <a:p>
            <a:pPr>
              <a:spcBef>
                <a:spcPts val="600"/>
              </a:spcBef>
            </a:pPr>
            <a:r>
              <a:rPr lang="en-US" dirty="0" smtClean="0"/>
              <a:t>Operator: Move queen to reduce #conflicts</a:t>
            </a:r>
            <a:endParaRPr lang="en-US" dirty="0"/>
          </a:p>
        </p:txBody>
      </p:sp>
      <p:pic>
        <p:nvPicPr>
          <p:cNvPr id="5" name="Picture 4" descr="4queens-sequence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14400" y="2133600"/>
            <a:ext cx="7467600" cy="18605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Hill Climbing (gradient ascent/descent)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“Like climbing Mount Everest in thick fog with amnesia”</a:t>
            </a:r>
          </a:p>
          <a:p>
            <a:endParaRPr lang="en-US" dirty="0"/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7969" t="27083" r="13281" b="36459"/>
          <a:stretch>
            <a:fillRect/>
          </a:stretch>
        </p:blipFill>
        <p:spPr bwMode="auto">
          <a:xfrm>
            <a:off x="838200" y="2743200"/>
            <a:ext cx="7620000" cy="3030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chapter04b_Page_07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4470" y="0"/>
            <a:ext cx="8875059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Local Beam Search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Keep k states instead of 1</a:t>
            </a:r>
          </a:p>
          <a:p>
            <a:r>
              <a:rPr lang="en-US" dirty="0" smtClean="0"/>
              <a:t>Choose top k of all successors</a:t>
            </a:r>
          </a:p>
          <a:p>
            <a:r>
              <a:rPr lang="en-US" dirty="0" smtClean="0"/>
              <a:t>Problem</a:t>
            </a:r>
          </a:p>
          <a:p>
            <a:pPr lvl="1"/>
            <a:r>
              <a:rPr lang="en-US" dirty="0" smtClean="0"/>
              <a:t>Many times all k states end up on same local hill</a:t>
            </a:r>
          </a:p>
          <a:p>
            <a:pPr lvl="1"/>
            <a:r>
              <a:rPr lang="en-US" dirty="0" smtClean="0"/>
              <a:t>Choose k successors RANDOMLY</a:t>
            </a:r>
          </a:p>
          <a:p>
            <a:pPr lvl="1"/>
            <a:r>
              <a:rPr lang="en-US" dirty="0" smtClean="0"/>
              <a:t>Bias toward good ones</a:t>
            </a:r>
          </a:p>
          <a:p>
            <a:r>
              <a:rPr lang="en-US" dirty="0" smtClean="0"/>
              <a:t>Similar to natural selection</a:t>
            </a:r>
            <a:endParaRPr lang="en-US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Example Problems – Robot Assembly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724400" y="1676400"/>
            <a:ext cx="441960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accent5"/>
                </a:solidFill>
              </a:rPr>
              <a:t>States: </a:t>
            </a:r>
            <a:r>
              <a:rPr lang="en-US" dirty="0" smtClean="0"/>
              <a:t>real-valued coordinates of</a:t>
            </a:r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 robot joint angles</a:t>
            </a:r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 parts of the object to be assembled</a:t>
            </a:r>
          </a:p>
          <a:p>
            <a:r>
              <a:rPr lang="en-US" dirty="0" smtClean="0"/>
              <a:t>	</a:t>
            </a:r>
          </a:p>
          <a:p>
            <a:r>
              <a:rPr lang="en-US" dirty="0" smtClean="0">
                <a:solidFill>
                  <a:schemeClr val="accent5"/>
                </a:solidFill>
              </a:rPr>
              <a:t>Operators:  </a:t>
            </a:r>
            <a:r>
              <a:rPr lang="en-US" dirty="0" smtClean="0"/>
              <a:t>rotation of joint angles</a:t>
            </a:r>
          </a:p>
          <a:p>
            <a:r>
              <a:rPr lang="en-US" dirty="0" smtClean="0"/>
              <a:t>	</a:t>
            </a:r>
          </a:p>
          <a:p>
            <a:r>
              <a:rPr lang="en-US" dirty="0" smtClean="0">
                <a:solidFill>
                  <a:schemeClr val="accent5"/>
                </a:solidFill>
              </a:rPr>
              <a:t>Goal test:  </a:t>
            </a:r>
            <a:r>
              <a:rPr lang="en-US" dirty="0" smtClean="0"/>
              <a:t>complete assembly</a:t>
            </a:r>
          </a:p>
          <a:p>
            <a:endParaRPr lang="en-US" dirty="0" smtClean="0"/>
          </a:p>
          <a:p>
            <a:r>
              <a:rPr lang="en-US" dirty="0" smtClean="0">
                <a:solidFill>
                  <a:schemeClr val="accent5"/>
                </a:solidFill>
              </a:rPr>
              <a:t>Path cost:  </a:t>
            </a:r>
            <a:r>
              <a:rPr lang="en-US" dirty="0" smtClean="0"/>
              <a:t>time to complete assembly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1676400"/>
            <a:ext cx="4343400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Simulated Annealing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dirty="0" smtClean="0"/>
              <a:t>Pure hill climbing is not complete, but pure random search is inefficient. </a:t>
            </a:r>
          </a:p>
          <a:p>
            <a:r>
              <a:rPr lang="en-US" dirty="0" smtClean="0"/>
              <a:t>Simulated annealing offers a compromise. </a:t>
            </a:r>
          </a:p>
          <a:p>
            <a:r>
              <a:rPr lang="en-US" dirty="0" smtClean="0"/>
              <a:t>Inspired by </a:t>
            </a:r>
            <a:r>
              <a:rPr lang="en-US" b="1" dirty="0" smtClean="0">
                <a:solidFill>
                  <a:schemeClr val="accent5"/>
                </a:solidFill>
              </a:rPr>
              <a:t>annealing</a:t>
            </a:r>
            <a:r>
              <a:rPr lang="en-US" dirty="0" smtClean="0"/>
              <a:t> process of gradually cooling a liquid until it changes to a low-energy state. </a:t>
            </a:r>
          </a:p>
          <a:p>
            <a:r>
              <a:rPr lang="en-US" dirty="0" smtClean="0"/>
              <a:t>Very similar to hill climbing, except include a user-defined </a:t>
            </a:r>
            <a:r>
              <a:rPr lang="en-US" b="1" dirty="0" smtClean="0">
                <a:solidFill>
                  <a:schemeClr val="accent5"/>
                </a:solidFill>
              </a:rPr>
              <a:t>temperature schedule</a:t>
            </a:r>
            <a:r>
              <a:rPr lang="en-US" dirty="0" smtClean="0"/>
              <a:t>. </a:t>
            </a:r>
          </a:p>
          <a:p>
            <a:r>
              <a:rPr lang="en-US" dirty="0" smtClean="0"/>
              <a:t>When temperature is “high”, allow some random moves. </a:t>
            </a:r>
          </a:p>
          <a:p>
            <a:r>
              <a:rPr lang="en-US" dirty="0" smtClean="0"/>
              <a:t>When temperature “cools”, reduce probability of random move. </a:t>
            </a:r>
          </a:p>
          <a:p>
            <a:r>
              <a:rPr lang="en-US" dirty="0" smtClean="0"/>
              <a:t>If T is decreased slowly enough, guaranteed to reach best state. </a:t>
            </a:r>
          </a:p>
        </p:txBody>
      </p:sp>
    </p:spTree>
  </p:cSld>
  <p:clrMapOvr>
    <a:masterClrMapping/>
  </p:clrMapOvr>
</p:sld>
</file>

<file path=ppt/slides/slide1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Algorithm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219200" y="1600200"/>
            <a:ext cx="7128746" cy="34163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function </a:t>
            </a:r>
            <a:r>
              <a:rPr lang="en-US" dirty="0" err="1" smtClean="0"/>
              <a:t>SimulatedAnnealing</a:t>
            </a:r>
            <a:r>
              <a:rPr lang="en-US" dirty="0" smtClean="0"/>
              <a:t>(problem, schedule)  // returns solution state</a:t>
            </a:r>
          </a:p>
          <a:p>
            <a:r>
              <a:rPr lang="en-US" dirty="0" smtClean="0"/>
              <a:t>   current = </a:t>
            </a:r>
            <a:r>
              <a:rPr lang="en-US" dirty="0" err="1" smtClean="0"/>
              <a:t>MakeNode</a:t>
            </a:r>
            <a:r>
              <a:rPr lang="en-US" dirty="0" smtClean="0"/>
              <a:t>(Initial-State(problem))</a:t>
            </a:r>
          </a:p>
          <a:p>
            <a:r>
              <a:rPr lang="en-US" dirty="0" smtClean="0"/>
              <a:t>   for t = 1 to infinity</a:t>
            </a:r>
          </a:p>
          <a:p>
            <a:r>
              <a:rPr lang="en-US" dirty="0" smtClean="0"/>
              <a:t>      T = schedule[t]</a:t>
            </a:r>
          </a:p>
          <a:p>
            <a:r>
              <a:rPr lang="en-US" dirty="0" smtClean="0"/>
              <a:t>      if T = 0</a:t>
            </a:r>
          </a:p>
          <a:p>
            <a:r>
              <a:rPr lang="en-US" dirty="0" smtClean="0"/>
              <a:t>         return current</a:t>
            </a:r>
          </a:p>
          <a:p>
            <a:r>
              <a:rPr lang="en-US" dirty="0" smtClean="0"/>
              <a:t>      next = randomly-selected child of current </a:t>
            </a:r>
          </a:p>
          <a:p>
            <a:r>
              <a:rPr lang="en-US" dirty="0" smtClean="0"/>
              <a:t>             = Value[next] - Value[current]</a:t>
            </a:r>
          </a:p>
          <a:p>
            <a:r>
              <a:rPr lang="en-US" dirty="0" smtClean="0"/>
              <a:t>      if         &gt; 0 </a:t>
            </a:r>
          </a:p>
          <a:p>
            <a:r>
              <a:rPr lang="en-US" dirty="0" smtClean="0"/>
              <a:t>         current = next             		 // if better than accept state</a:t>
            </a:r>
          </a:p>
          <a:p>
            <a:endParaRPr lang="en-US" dirty="0" smtClean="0"/>
          </a:p>
          <a:p>
            <a:r>
              <a:rPr lang="en-US" dirty="0" smtClean="0"/>
              <a:t>      else current = next with probability 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1524000" y="5334000"/>
            <a:ext cx="454271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hlinkClick r:id="rId3"/>
              </a:rPr>
              <a:t>Simulated annealing applet</a:t>
            </a:r>
            <a:endParaRPr lang="en-US" dirty="0" smtClean="0"/>
          </a:p>
          <a:p>
            <a:endParaRPr lang="en-US" dirty="0" smtClean="0"/>
          </a:p>
          <a:p>
            <a:r>
              <a:rPr lang="en-US" dirty="0" smtClean="0">
                <a:hlinkClick r:id="rId4"/>
              </a:rPr>
              <a:t>Traveling salesman simulated annealing applet</a:t>
            </a:r>
            <a:endParaRPr lang="en-US" dirty="0"/>
          </a:p>
        </p:txBody>
      </p:sp>
      <p:graphicFrame>
        <p:nvGraphicFramePr>
          <p:cNvPr id="8194" name="Object 2"/>
          <p:cNvGraphicFramePr>
            <a:graphicFrameLocks noChangeAspect="1"/>
          </p:cNvGraphicFramePr>
          <p:nvPr/>
        </p:nvGraphicFramePr>
        <p:xfrm>
          <a:off x="1828800" y="3810000"/>
          <a:ext cx="380999" cy="258792"/>
        </p:xfrm>
        <a:graphic>
          <a:graphicData uri="http://schemas.openxmlformats.org/presentationml/2006/ole">
            <p:oleObj spid="_x0000_s190466" name="Equation" r:id="rId5" imgW="241200" imgH="164880" progId="">
              <p:embed/>
            </p:oleObj>
          </a:graphicData>
        </a:graphic>
      </p:graphicFrame>
      <p:graphicFrame>
        <p:nvGraphicFramePr>
          <p:cNvPr id="6" name="Object 2"/>
          <p:cNvGraphicFramePr>
            <a:graphicFrameLocks noChangeAspect="1"/>
          </p:cNvGraphicFramePr>
          <p:nvPr/>
        </p:nvGraphicFramePr>
        <p:xfrm>
          <a:off x="1600200" y="3581400"/>
          <a:ext cx="380999" cy="258792"/>
        </p:xfrm>
        <a:graphic>
          <a:graphicData uri="http://schemas.openxmlformats.org/presentationml/2006/ole">
            <p:oleObj spid="_x0000_s190467" name="Equation" r:id="rId6" imgW="241200" imgH="164880" progId="">
              <p:embed/>
            </p:oleObj>
          </a:graphicData>
        </a:graphic>
      </p:graphicFrame>
      <p:graphicFrame>
        <p:nvGraphicFramePr>
          <p:cNvPr id="8196" name="Object 4"/>
          <p:cNvGraphicFramePr>
            <a:graphicFrameLocks noChangeAspect="1"/>
          </p:cNvGraphicFramePr>
          <p:nvPr/>
        </p:nvGraphicFramePr>
        <p:xfrm>
          <a:off x="4953000" y="4495800"/>
          <a:ext cx="485776" cy="485775"/>
        </p:xfrm>
        <a:graphic>
          <a:graphicData uri="http://schemas.openxmlformats.org/presentationml/2006/ole">
            <p:oleObj spid="_x0000_s190468" name="Equation" r:id="rId7" imgW="304560" imgH="304560" progId="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Genetic Algorithms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What is a Genetic Algorithm (GA)?</a:t>
            </a:r>
          </a:p>
          <a:p>
            <a:pPr lvl="1"/>
            <a:r>
              <a:rPr lang="en-US" dirty="0" smtClean="0"/>
              <a:t>An adaptation procedure based on the mechanics of natural genetics and natural selection</a:t>
            </a:r>
          </a:p>
          <a:p>
            <a:r>
              <a:rPr lang="en-US" dirty="0" smtClean="0"/>
              <a:t>Gas have 2 essential components</a:t>
            </a:r>
          </a:p>
          <a:p>
            <a:pPr lvl="1"/>
            <a:r>
              <a:rPr lang="en-US" dirty="0" smtClean="0"/>
              <a:t>Survival of the fittest</a:t>
            </a:r>
          </a:p>
          <a:p>
            <a:pPr lvl="1"/>
            <a:r>
              <a:rPr lang="en-US" dirty="0" smtClean="0"/>
              <a:t>Recombination</a:t>
            </a:r>
          </a:p>
          <a:p>
            <a:r>
              <a:rPr lang="en-US" dirty="0" smtClean="0"/>
              <a:t>Representation</a:t>
            </a:r>
          </a:p>
          <a:p>
            <a:pPr lvl="1"/>
            <a:r>
              <a:rPr lang="en-US" dirty="0" smtClean="0"/>
              <a:t>Chromosome = string</a:t>
            </a:r>
          </a:p>
          <a:p>
            <a:pPr lvl="1"/>
            <a:r>
              <a:rPr lang="en-US" dirty="0" smtClean="0"/>
              <a:t>Gene = single bit or single subsequence in string, represents 1 attribute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998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52600" y="152400"/>
            <a:ext cx="5468193" cy="647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Humans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600200"/>
            <a:ext cx="8686800" cy="4724400"/>
          </a:xfrm>
        </p:spPr>
        <p:txBody>
          <a:bodyPr>
            <a:normAutofit fontScale="77500" lnSpcReduction="20000"/>
          </a:bodyPr>
          <a:lstStyle/>
          <a:p>
            <a:r>
              <a:rPr lang="en-US" dirty="0" smtClean="0"/>
              <a:t>DNA made up of 4 nucleic acids (4-bit code)</a:t>
            </a:r>
          </a:p>
          <a:p>
            <a:r>
              <a:rPr lang="en-US" dirty="0" smtClean="0"/>
              <a:t>46 chromosomes in humans, each contain 3 billion DNA</a:t>
            </a:r>
          </a:p>
          <a:p>
            <a:pPr>
              <a:spcAft>
                <a:spcPts val="600"/>
              </a:spcAft>
            </a:pPr>
            <a:r>
              <a:rPr lang="en-US" dirty="0" smtClean="0"/>
              <a:t>4</a:t>
            </a:r>
            <a:r>
              <a:rPr lang="en-US" baseline="30000" dirty="0" smtClean="0"/>
              <a:t>3 billion</a:t>
            </a:r>
            <a:r>
              <a:rPr lang="en-US" dirty="0" smtClean="0"/>
              <a:t> combinations of bits</a:t>
            </a:r>
          </a:p>
          <a:p>
            <a:r>
              <a:rPr lang="en-US" dirty="0" smtClean="0"/>
              <a:t>Can random search find humans?</a:t>
            </a:r>
          </a:p>
          <a:p>
            <a:pPr lvl="1"/>
            <a:r>
              <a:rPr lang="en-US" dirty="0" smtClean="0"/>
              <a:t>Assume only 0.1% genome must be discovered, 3(10</a:t>
            </a:r>
            <a:r>
              <a:rPr lang="en-US" baseline="30000" dirty="0" smtClean="0"/>
              <a:t>6</a:t>
            </a:r>
            <a:r>
              <a:rPr lang="en-US" dirty="0" smtClean="0"/>
              <a:t>) nucleotides</a:t>
            </a:r>
          </a:p>
          <a:p>
            <a:pPr lvl="1"/>
            <a:r>
              <a:rPr lang="en-US" dirty="0" smtClean="0"/>
              <a:t>Assume very short generation, 1 generation/second</a:t>
            </a:r>
          </a:p>
          <a:p>
            <a:pPr lvl="1"/>
            <a:r>
              <a:rPr lang="en-US" dirty="0" smtClean="0"/>
              <a:t>3.2(</a:t>
            </a:r>
            <a:r>
              <a:rPr lang="en-US" baseline="30000" dirty="0" smtClean="0"/>
              <a:t>10</a:t>
            </a:r>
            <a:r>
              <a:rPr lang="en-US" baseline="60000" dirty="0" smtClean="0"/>
              <a:t>107</a:t>
            </a:r>
            <a:r>
              <a:rPr lang="en-US" dirty="0" smtClean="0"/>
              <a:t>) individuals per year, but 10</a:t>
            </a:r>
            <a:r>
              <a:rPr lang="en-US" baseline="30000" dirty="0" smtClean="0"/>
              <a:t>1.8(10</a:t>
            </a:r>
            <a:r>
              <a:rPr lang="en-US" baseline="60000" dirty="0" smtClean="0"/>
              <a:t>7</a:t>
            </a:r>
            <a:r>
              <a:rPr lang="en-US" baseline="30000" dirty="0" smtClean="0"/>
              <a:t>)</a:t>
            </a:r>
            <a:r>
              <a:rPr lang="en-US" dirty="0" smtClean="0"/>
              <a:t> alternatives</a:t>
            </a:r>
          </a:p>
          <a:p>
            <a:pPr lvl="1">
              <a:spcAft>
                <a:spcPts val="600"/>
              </a:spcAft>
            </a:pPr>
            <a:r>
              <a:rPr lang="en-US" dirty="0" smtClean="0"/>
              <a:t>10</a:t>
            </a:r>
            <a:r>
              <a:rPr lang="en-US" baseline="30000" dirty="0" smtClean="0"/>
              <a:t>18</a:t>
            </a:r>
            <a:r>
              <a:rPr lang="en-US" baseline="50000" dirty="0" smtClean="0"/>
              <a:t>10</a:t>
            </a:r>
            <a:r>
              <a:rPr lang="en-US" baseline="70000" dirty="0" smtClean="0"/>
              <a:t>6</a:t>
            </a:r>
            <a:r>
              <a:rPr lang="en-US" dirty="0" smtClean="0"/>
              <a:t> years to generate human randomly</a:t>
            </a:r>
          </a:p>
          <a:p>
            <a:r>
              <a:rPr lang="en-US" dirty="0" smtClean="0"/>
              <a:t>Self reproduction, self repair, adaptability are the rule in natural systems, they hardly exist in the artificial world</a:t>
            </a:r>
          </a:p>
          <a:p>
            <a:r>
              <a:rPr lang="en-US" dirty="0" smtClean="0"/>
              <a:t>Finding and adopting nature’s approach to computational design should unlock many doors in science and engineering</a:t>
            </a:r>
            <a:endParaRPr lang="en-US" dirty="0"/>
          </a:p>
        </p:txBody>
      </p:sp>
    </p:spTree>
  </p:cSld>
  <p:clrMapOvr>
    <a:masterClrMapping/>
  </p:clrMapOvr>
</p:sld>
</file>

<file path=ppt/slides/slide1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GAs Exhibit Search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Each attempt a GA makes towards a solution is called a </a:t>
            </a:r>
            <a:r>
              <a:rPr lang="en-US" dirty="0" smtClean="0">
                <a:solidFill>
                  <a:schemeClr val="accent5"/>
                </a:solidFill>
              </a:rPr>
              <a:t>chromosome</a:t>
            </a:r>
          </a:p>
          <a:p>
            <a:pPr lvl="1"/>
            <a:r>
              <a:rPr lang="en-US" dirty="0" smtClean="0"/>
              <a:t>A sequence of information that can be interpreted as a possible solution</a:t>
            </a:r>
          </a:p>
          <a:p>
            <a:r>
              <a:rPr lang="en-US" dirty="0" smtClean="0"/>
              <a:t>Typically, a chromosome is represented as sequence of binary digits</a:t>
            </a:r>
          </a:p>
          <a:p>
            <a:pPr lvl="1"/>
            <a:r>
              <a:rPr lang="en-US" dirty="0" smtClean="0"/>
              <a:t>Each digit is a </a:t>
            </a:r>
            <a:r>
              <a:rPr lang="en-US" dirty="0" smtClean="0">
                <a:solidFill>
                  <a:schemeClr val="accent5"/>
                </a:solidFill>
              </a:rPr>
              <a:t>gene</a:t>
            </a:r>
          </a:p>
          <a:p>
            <a:r>
              <a:rPr lang="en-US" dirty="0" smtClean="0"/>
              <a:t>A GA maintains a collection or </a:t>
            </a:r>
            <a:r>
              <a:rPr lang="en-US" dirty="0" smtClean="0">
                <a:solidFill>
                  <a:schemeClr val="accent5"/>
                </a:solidFill>
              </a:rPr>
              <a:t>population</a:t>
            </a:r>
            <a:r>
              <a:rPr lang="en-US" dirty="0" smtClean="0"/>
              <a:t> of chromosomes</a:t>
            </a:r>
          </a:p>
          <a:p>
            <a:pPr lvl="1"/>
            <a:r>
              <a:rPr lang="en-US" dirty="0" smtClean="0"/>
              <a:t>Each chromosome in the population represents a different guess at the solution</a:t>
            </a:r>
            <a:endParaRPr lang="en-US" dirty="0"/>
          </a:p>
        </p:txBody>
      </p:sp>
    </p:spTree>
  </p:cSld>
  <p:clrMapOvr>
    <a:masterClrMapping/>
  </p:clrMapOvr>
</p:sld>
</file>

<file path=ppt/slides/slide1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The GA Procedure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dirty="0" smtClean="0"/>
              <a:t>Initialize a population (of solution guesses)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Do (once for each generation)</a:t>
            </a:r>
          </a:p>
          <a:p>
            <a:pPr marL="914400" lvl="1" indent="-514350">
              <a:buFont typeface="+mj-lt"/>
              <a:buAutoNum type="alphaLcPeriod"/>
            </a:pPr>
            <a:r>
              <a:rPr lang="en-US" dirty="0" smtClean="0"/>
              <a:t>Evaluate each chromosome in the population using a </a:t>
            </a:r>
            <a:r>
              <a:rPr lang="en-US" dirty="0" smtClean="0">
                <a:solidFill>
                  <a:schemeClr val="accent5"/>
                </a:solidFill>
              </a:rPr>
              <a:t>fitness function</a:t>
            </a:r>
          </a:p>
          <a:p>
            <a:pPr marL="914400" lvl="1" indent="-514350">
              <a:buFont typeface="+mj-lt"/>
              <a:buAutoNum type="alphaLcPeriod"/>
            </a:pPr>
            <a:r>
              <a:rPr lang="en-US" dirty="0" smtClean="0"/>
              <a:t>Apply GA operators to population to create a new population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Finish when solution is reached or number of generations has reached an allowable maximum.</a:t>
            </a:r>
            <a:endParaRPr lang="en-US" dirty="0"/>
          </a:p>
        </p:txBody>
      </p:sp>
    </p:spTree>
  </p:cSld>
  <p:clrMapOvr>
    <a:masterClrMapping/>
  </p:clrMapOvr>
</p:sld>
</file>

<file path=ppt/slides/slide1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Common Operators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Reproduction</a:t>
            </a:r>
          </a:p>
          <a:p>
            <a:r>
              <a:rPr lang="en-US" dirty="0" smtClean="0"/>
              <a:t>Crossover</a:t>
            </a:r>
          </a:p>
          <a:p>
            <a:r>
              <a:rPr lang="en-US" dirty="0" smtClean="0"/>
              <a:t>Mutation</a:t>
            </a:r>
            <a:endParaRPr lang="en-US" dirty="0"/>
          </a:p>
        </p:txBody>
      </p:sp>
    </p:spTree>
  </p:cSld>
  <p:clrMapOvr>
    <a:masterClrMapping/>
  </p:clrMapOvr>
</p:sld>
</file>

<file path=ppt/slides/slide1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Reproduction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Select individuals x according to their fitness values f(x)</a:t>
            </a:r>
          </a:p>
          <a:p>
            <a:pPr lvl="1"/>
            <a:r>
              <a:rPr lang="en-US" dirty="0" smtClean="0"/>
              <a:t>Like beam search</a:t>
            </a:r>
          </a:p>
          <a:p>
            <a:r>
              <a:rPr lang="en-US" dirty="0" smtClean="0"/>
              <a:t>Fittest individuals survive (and possibly mate) for next generation</a:t>
            </a:r>
            <a:endParaRPr lang="en-US" dirty="0"/>
          </a:p>
        </p:txBody>
      </p:sp>
    </p:spTree>
  </p:cSld>
  <p:clrMapOvr>
    <a:masterClrMapping/>
  </p:clrMapOvr>
</p:sld>
</file>

<file path=ppt/slides/slide1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Crossover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2438400"/>
          </a:xfrm>
        </p:spPr>
        <p:txBody>
          <a:bodyPr/>
          <a:lstStyle/>
          <a:p>
            <a:r>
              <a:rPr lang="en-US" dirty="0" smtClean="0"/>
              <a:t>Select two parents</a:t>
            </a:r>
          </a:p>
          <a:p>
            <a:r>
              <a:rPr lang="en-US" dirty="0" smtClean="0"/>
              <a:t>Select cross site</a:t>
            </a:r>
          </a:p>
          <a:p>
            <a:r>
              <a:rPr lang="en-US" dirty="0" smtClean="0"/>
              <a:t>Cut and splice pieces of one parent to those of the other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362200" y="4495800"/>
            <a:ext cx="123783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1 1 1 1 1</a:t>
            </a:r>
          </a:p>
          <a:p>
            <a:r>
              <a:rPr lang="en-US" sz="2400" dirty="0" smtClean="0"/>
              <a:t>0 0 0 0 0</a:t>
            </a:r>
            <a:endParaRPr lang="en-US" sz="2400" dirty="0"/>
          </a:p>
        </p:txBody>
      </p:sp>
      <p:sp>
        <p:nvSpPr>
          <p:cNvPr id="5" name="TextBox 4"/>
          <p:cNvSpPr txBox="1"/>
          <p:nvPr/>
        </p:nvSpPr>
        <p:spPr>
          <a:xfrm>
            <a:off x="4724400" y="4495800"/>
            <a:ext cx="123783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1 1 0 0 0</a:t>
            </a:r>
          </a:p>
          <a:p>
            <a:r>
              <a:rPr lang="en-US" sz="2400" dirty="0" smtClean="0"/>
              <a:t>0 0 1 1 1</a:t>
            </a:r>
            <a:endParaRPr lang="en-US" sz="2400" dirty="0"/>
          </a:p>
        </p:txBody>
      </p:sp>
      <p:cxnSp>
        <p:nvCxnSpPr>
          <p:cNvPr id="7" name="Straight Arrow Connector 6"/>
          <p:cNvCxnSpPr/>
          <p:nvPr/>
        </p:nvCxnSpPr>
        <p:spPr>
          <a:xfrm>
            <a:off x="3657600" y="4953000"/>
            <a:ext cx="990600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 rot="5400000">
            <a:off x="2286794" y="4952206"/>
            <a:ext cx="1066800" cy="1588"/>
          </a:xfrm>
          <a:prstGeom prst="line">
            <a:avLst/>
          </a:prstGeom>
          <a:ln w="38100"/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Example Problems – Towers of Hanoi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724400" y="1676400"/>
            <a:ext cx="4419600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accent5"/>
                </a:solidFill>
              </a:rPr>
              <a:t>States: </a:t>
            </a:r>
            <a:r>
              <a:rPr lang="en-US" dirty="0" smtClean="0"/>
              <a:t>combinations of poles and disks</a:t>
            </a:r>
          </a:p>
          <a:p>
            <a:r>
              <a:rPr lang="en-US" dirty="0" smtClean="0"/>
              <a:t>	</a:t>
            </a:r>
          </a:p>
          <a:p>
            <a:r>
              <a:rPr lang="en-US" dirty="0" smtClean="0">
                <a:solidFill>
                  <a:schemeClr val="accent5"/>
                </a:solidFill>
              </a:rPr>
              <a:t>Operators:  </a:t>
            </a:r>
            <a:r>
              <a:rPr lang="en-US" dirty="0" smtClean="0"/>
              <a:t>move disk x from pole y to pole z subject to constraints</a:t>
            </a:r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 cannot move disk on top of smaller disk</a:t>
            </a:r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 cannot move disk if other disks on top</a:t>
            </a:r>
          </a:p>
          <a:p>
            <a:r>
              <a:rPr lang="en-US" dirty="0" smtClean="0"/>
              <a:t>	</a:t>
            </a:r>
          </a:p>
          <a:p>
            <a:r>
              <a:rPr lang="en-US" dirty="0" smtClean="0">
                <a:solidFill>
                  <a:schemeClr val="accent5"/>
                </a:solidFill>
              </a:rPr>
              <a:t>Goal test:  </a:t>
            </a:r>
            <a:r>
              <a:rPr lang="en-US" dirty="0" smtClean="0"/>
              <a:t>disks from largest (at bottom) to smallest on goal pole</a:t>
            </a:r>
          </a:p>
          <a:p>
            <a:endParaRPr lang="en-US" dirty="0" smtClean="0"/>
          </a:p>
          <a:p>
            <a:r>
              <a:rPr lang="en-US" dirty="0" smtClean="0">
                <a:solidFill>
                  <a:schemeClr val="accent5"/>
                </a:solidFill>
              </a:rPr>
              <a:t>Path cost:  </a:t>
            </a:r>
            <a:r>
              <a:rPr lang="en-US" dirty="0" smtClean="0"/>
              <a:t>1 per move</a:t>
            </a:r>
          </a:p>
          <a:p>
            <a:endParaRPr lang="en-US" dirty="0" smtClean="0"/>
          </a:p>
          <a:p>
            <a:r>
              <a:rPr lang="en-US" dirty="0" smtClean="0">
                <a:hlinkClick r:id="rId2"/>
              </a:rPr>
              <a:t>Towers of Hanoi applet</a:t>
            </a:r>
            <a:endParaRPr lang="en-US" dirty="0" smtClean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199" y="1905000"/>
            <a:ext cx="3911599" cy="167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Mutation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2438400"/>
          </a:xfrm>
        </p:spPr>
        <p:txBody>
          <a:bodyPr/>
          <a:lstStyle/>
          <a:p>
            <a:r>
              <a:rPr lang="en-US" dirty="0" smtClean="0"/>
              <a:t>With small probability, randomly alter 1 bit</a:t>
            </a:r>
          </a:p>
          <a:p>
            <a:r>
              <a:rPr lang="en-US" dirty="0" smtClean="0"/>
              <a:t>Minor operator</a:t>
            </a:r>
          </a:p>
          <a:p>
            <a:r>
              <a:rPr lang="en-US" dirty="0" smtClean="0"/>
              <a:t>An insurance policy against lost bits</a:t>
            </a:r>
          </a:p>
          <a:p>
            <a:r>
              <a:rPr lang="en-US" dirty="0" smtClean="0"/>
              <a:t>Pushes out of local minima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524000" y="4114800"/>
            <a:ext cx="1616725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Population:</a:t>
            </a:r>
          </a:p>
          <a:p>
            <a:endParaRPr lang="en-US" sz="2400" dirty="0" smtClean="0"/>
          </a:p>
          <a:p>
            <a:r>
              <a:rPr lang="en-US" sz="2400" dirty="0" smtClean="0"/>
              <a:t>1 1 0 0 0 0</a:t>
            </a:r>
          </a:p>
          <a:p>
            <a:r>
              <a:rPr lang="en-US" sz="2400" dirty="0" smtClean="0"/>
              <a:t>1 0 1 0 0 0</a:t>
            </a:r>
          </a:p>
          <a:p>
            <a:r>
              <a:rPr lang="en-US" sz="2400" dirty="0" smtClean="0"/>
              <a:t>1 0 0 1 0 0</a:t>
            </a:r>
          </a:p>
          <a:p>
            <a:r>
              <a:rPr lang="en-US" sz="2400" dirty="0" smtClean="0"/>
              <a:t>0 1 0 0 0 0</a:t>
            </a:r>
            <a:endParaRPr lang="en-US" sz="2400" dirty="0"/>
          </a:p>
        </p:txBody>
      </p:sp>
      <p:sp>
        <p:nvSpPr>
          <p:cNvPr id="5" name="TextBox 4"/>
          <p:cNvSpPr txBox="1"/>
          <p:nvPr/>
        </p:nvSpPr>
        <p:spPr>
          <a:xfrm>
            <a:off x="3886200" y="4114800"/>
            <a:ext cx="4332661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Goal:  0 1 1 1 1 1</a:t>
            </a:r>
          </a:p>
          <a:p>
            <a:endParaRPr lang="en-US" sz="2400" dirty="0" smtClean="0"/>
          </a:p>
          <a:p>
            <a:r>
              <a:rPr lang="en-US" sz="2400" dirty="0" smtClean="0">
                <a:solidFill>
                  <a:schemeClr val="accent5"/>
                </a:solidFill>
              </a:rPr>
              <a:t>Mutation needed to find the goal</a:t>
            </a:r>
            <a:endParaRPr lang="en-US" sz="2400" dirty="0">
              <a:solidFill>
                <a:schemeClr val="accent5"/>
              </a:solidFill>
            </a:endParaRPr>
          </a:p>
        </p:txBody>
      </p:sp>
    </p:spTree>
  </p:cSld>
  <p:clrMapOvr>
    <a:masterClrMapping/>
  </p:clrMapOvr>
</p:sld>
</file>

<file path=ppt/slides/slide1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Example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Solution = 0 0 1 0 1 0</a:t>
            </a:r>
          </a:p>
          <a:p>
            <a:r>
              <a:rPr lang="en-US" dirty="0" smtClean="0"/>
              <a:t>Fitness(x) = #digits that match solution</a:t>
            </a:r>
          </a:p>
          <a:p>
            <a:pPr marL="514350" indent="-514350">
              <a:buNone/>
            </a:pPr>
            <a:r>
              <a:rPr lang="en-US" dirty="0" smtClean="0"/>
              <a:t>A) 0 1 0 1 0 1	Score: 1</a:t>
            </a:r>
          </a:p>
          <a:p>
            <a:pPr marL="514350" indent="-514350">
              <a:buNone/>
            </a:pPr>
            <a:r>
              <a:rPr lang="en-US" dirty="0" smtClean="0"/>
              <a:t>B) 1 1 1 1 0 1	Score: 1</a:t>
            </a:r>
          </a:p>
          <a:p>
            <a:pPr marL="514350" indent="-514350">
              <a:buNone/>
            </a:pPr>
            <a:r>
              <a:rPr lang="en-US" dirty="0" smtClean="0"/>
              <a:t>C) 0 1 1 0 1 1	Score: </a:t>
            </a:r>
            <a:r>
              <a:rPr lang="en-US" dirty="0" smtClean="0">
                <a:solidFill>
                  <a:schemeClr val="accent5"/>
                </a:solidFill>
              </a:rPr>
              <a:t>3</a:t>
            </a:r>
          </a:p>
          <a:p>
            <a:pPr marL="514350" indent="-514350">
              <a:buNone/>
            </a:pPr>
            <a:r>
              <a:rPr lang="en-US" dirty="0" smtClean="0"/>
              <a:t>D) 1 0 1 1 0 0	Score: </a:t>
            </a:r>
            <a:r>
              <a:rPr lang="en-US" dirty="0" smtClean="0">
                <a:solidFill>
                  <a:schemeClr val="accent5"/>
                </a:solidFill>
              </a:rPr>
              <a:t>3</a:t>
            </a:r>
          </a:p>
          <a:p>
            <a:pPr marL="514350" indent="-514350">
              <a:buNone/>
            </a:pPr>
            <a:endParaRPr lang="en-US" dirty="0" smtClean="0"/>
          </a:p>
          <a:p>
            <a:pPr marL="514350" indent="-514350">
              <a:buNone/>
            </a:pPr>
            <a:r>
              <a:rPr lang="en-US" dirty="0" smtClean="0"/>
              <a:t>Recombine top two twice.</a:t>
            </a:r>
          </a:p>
          <a:p>
            <a:pPr marL="514350" indent="-514350">
              <a:buNone/>
            </a:pPr>
            <a:r>
              <a:rPr lang="en-US" dirty="0" smtClean="0"/>
              <a:t>Note: 64 possible combinations</a:t>
            </a:r>
            <a:endParaRPr lang="en-US" dirty="0"/>
          </a:p>
        </p:txBody>
      </p:sp>
    </p:spTree>
  </p:cSld>
  <p:clrMapOvr>
    <a:masterClrMapping/>
  </p:clrMapOvr>
</p:sld>
</file>

<file path=ppt/slides/slide1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Example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en-US" sz="2400" dirty="0" smtClean="0"/>
              <a:t>Solution = 0 0 1 0 1 0</a:t>
            </a:r>
          </a:p>
          <a:p>
            <a:pPr marL="514350" indent="-514350">
              <a:buNone/>
            </a:pPr>
            <a:r>
              <a:rPr lang="en-US" sz="2400" dirty="0" smtClean="0"/>
              <a:t>C) 0 1 1 0 1 1		</a:t>
            </a:r>
          </a:p>
          <a:p>
            <a:pPr marL="514350" indent="-514350">
              <a:buNone/>
            </a:pPr>
            <a:r>
              <a:rPr lang="en-US" sz="2400" dirty="0" smtClean="0"/>
              <a:t>D) 1 0 1 1 0 0		</a:t>
            </a:r>
          </a:p>
          <a:p>
            <a:pPr marL="514350" indent="-514350">
              <a:buNone/>
            </a:pPr>
            <a:endParaRPr lang="en-US" sz="2400" dirty="0" smtClean="0"/>
          </a:p>
          <a:p>
            <a:pPr marL="514350" indent="-514350">
              <a:buNone/>
            </a:pPr>
            <a:r>
              <a:rPr lang="en-US" sz="2400" dirty="0" smtClean="0"/>
              <a:t>E) 0 </a:t>
            </a:r>
            <a:r>
              <a:rPr lang="en-US" sz="2400" dirty="0" smtClean="0">
                <a:solidFill>
                  <a:schemeClr val="accent5"/>
                </a:solidFill>
              </a:rPr>
              <a:t>|</a:t>
            </a:r>
            <a:r>
              <a:rPr lang="en-US" sz="2400" dirty="0" smtClean="0"/>
              <a:t> 0 1 1 0 0		Score: </a:t>
            </a:r>
            <a:r>
              <a:rPr lang="en-US" sz="2400" dirty="0" smtClean="0">
                <a:solidFill>
                  <a:schemeClr val="accent5"/>
                </a:solidFill>
              </a:rPr>
              <a:t>4</a:t>
            </a:r>
            <a:endParaRPr lang="en-US" sz="2400" dirty="0" smtClean="0"/>
          </a:p>
          <a:p>
            <a:pPr marL="514350" indent="-514350">
              <a:buNone/>
            </a:pPr>
            <a:r>
              <a:rPr lang="en-US" sz="2400" dirty="0" smtClean="0"/>
              <a:t>F) 1 </a:t>
            </a:r>
            <a:r>
              <a:rPr lang="en-US" sz="2400" dirty="0" smtClean="0">
                <a:solidFill>
                  <a:schemeClr val="accent5"/>
                </a:solidFill>
              </a:rPr>
              <a:t>|</a:t>
            </a:r>
            <a:r>
              <a:rPr lang="en-US" sz="2400" dirty="0" smtClean="0"/>
              <a:t> 1 1 0 1 1		Score: 3</a:t>
            </a:r>
          </a:p>
          <a:p>
            <a:pPr marL="514350" indent="-514350">
              <a:buNone/>
            </a:pPr>
            <a:r>
              <a:rPr lang="en-US" sz="2400" dirty="0" smtClean="0"/>
              <a:t>G) 0 1 1 0 1 </a:t>
            </a:r>
            <a:r>
              <a:rPr lang="en-US" sz="2400" dirty="0" smtClean="0">
                <a:solidFill>
                  <a:schemeClr val="accent5"/>
                </a:solidFill>
              </a:rPr>
              <a:t>|</a:t>
            </a:r>
            <a:r>
              <a:rPr lang="en-US" sz="2400" dirty="0" smtClean="0"/>
              <a:t> 0		Score: </a:t>
            </a:r>
            <a:r>
              <a:rPr lang="en-US" sz="2400" dirty="0" smtClean="0">
                <a:solidFill>
                  <a:schemeClr val="accent5"/>
                </a:solidFill>
              </a:rPr>
              <a:t>4</a:t>
            </a:r>
          </a:p>
          <a:p>
            <a:pPr marL="514350" indent="-514350">
              <a:buNone/>
            </a:pPr>
            <a:r>
              <a:rPr lang="en-US" sz="2400" dirty="0" smtClean="0"/>
              <a:t>H) 1 0 1 1 0 </a:t>
            </a:r>
            <a:r>
              <a:rPr lang="en-US" sz="2400" dirty="0" smtClean="0">
                <a:solidFill>
                  <a:schemeClr val="accent5"/>
                </a:solidFill>
              </a:rPr>
              <a:t>|</a:t>
            </a:r>
            <a:r>
              <a:rPr lang="en-US" sz="2400" dirty="0" smtClean="0"/>
              <a:t> 1		Score: 2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r>
              <a:rPr lang="en-US" sz="2400" dirty="0" smtClean="0"/>
              <a:t>Next generation:</a:t>
            </a:r>
          </a:p>
          <a:p>
            <a:pPr>
              <a:buNone/>
            </a:pPr>
            <a:r>
              <a:rPr lang="en-US" sz="2400" dirty="0" smtClean="0"/>
              <a:t>E) 0 0 1 1 0 0</a:t>
            </a:r>
          </a:p>
          <a:p>
            <a:pPr>
              <a:buNone/>
            </a:pPr>
            <a:r>
              <a:rPr lang="en-US" sz="2400" dirty="0" smtClean="0"/>
              <a:t>F) 0 1 1 0 1 0</a:t>
            </a:r>
          </a:p>
          <a:p>
            <a:pPr>
              <a:buNone/>
            </a:pPr>
            <a:endParaRPr lang="en-US" sz="2400" dirty="0" smtClean="0"/>
          </a:p>
          <a:p>
            <a:pPr>
              <a:buNone/>
            </a:pPr>
            <a:r>
              <a:rPr lang="en-US" sz="2400" dirty="0" smtClean="0"/>
              <a:t>G) 0 1 1 </a:t>
            </a:r>
            <a:r>
              <a:rPr lang="en-US" sz="2400" dirty="0" smtClean="0">
                <a:solidFill>
                  <a:schemeClr val="accent5"/>
                </a:solidFill>
              </a:rPr>
              <a:t>|</a:t>
            </a:r>
            <a:r>
              <a:rPr lang="en-US" sz="2400" dirty="0" smtClean="0"/>
              <a:t> 1 0 0		Score: 3</a:t>
            </a:r>
          </a:p>
          <a:p>
            <a:pPr>
              <a:buNone/>
            </a:pPr>
            <a:r>
              <a:rPr lang="en-US" sz="2400" dirty="0" smtClean="0"/>
              <a:t>H) 0 0 1 </a:t>
            </a:r>
            <a:r>
              <a:rPr lang="en-US" sz="2400" dirty="0" smtClean="0">
                <a:solidFill>
                  <a:schemeClr val="accent5"/>
                </a:solidFill>
              </a:rPr>
              <a:t>|</a:t>
            </a:r>
            <a:r>
              <a:rPr lang="en-US" sz="2400" dirty="0" smtClean="0"/>
              <a:t> 0 1 0		Score: </a:t>
            </a:r>
            <a:r>
              <a:rPr lang="en-US" sz="2400" dirty="0" smtClean="0">
                <a:solidFill>
                  <a:schemeClr val="accent5"/>
                </a:solidFill>
              </a:rPr>
              <a:t>6</a:t>
            </a:r>
          </a:p>
          <a:p>
            <a:pPr marL="514350" indent="-514350">
              <a:buNone/>
            </a:pPr>
            <a:r>
              <a:rPr lang="en-US" sz="2400" dirty="0" smtClean="0"/>
              <a:t>I)   0 0 | 1 0 1 0	Score: </a:t>
            </a:r>
            <a:r>
              <a:rPr lang="en-US" sz="2400" dirty="0" smtClean="0">
                <a:solidFill>
                  <a:schemeClr val="accent5"/>
                </a:solidFill>
              </a:rPr>
              <a:t>6</a:t>
            </a:r>
          </a:p>
          <a:p>
            <a:pPr marL="514350" indent="-514350">
              <a:buNone/>
            </a:pPr>
            <a:r>
              <a:rPr lang="en-US" sz="2400" dirty="0" smtClean="0"/>
              <a:t>J)  0 1 | 1 1 0 0		Score: 3</a:t>
            </a:r>
          </a:p>
          <a:p>
            <a:pPr marL="514350" indent="-514350">
              <a:buAutoNum type="alphaUcParenR" startAt="10"/>
            </a:pPr>
            <a:endParaRPr lang="en-US" sz="2400" dirty="0" smtClean="0"/>
          </a:p>
          <a:p>
            <a:pPr marL="514350" indent="-514350">
              <a:buNone/>
            </a:pPr>
            <a:r>
              <a:rPr lang="en-US" sz="2400" dirty="0" smtClean="0">
                <a:solidFill>
                  <a:srgbClr val="FF0000"/>
                </a:solidFill>
              </a:rPr>
              <a:t>DONE!  Got it in 10 guesses.</a:t>
            </a:r>
          </a:p>
        </p:txBody>
      </p:sp>
    </p:spTree>
  </p:cSld>
  <p:clrMapOvr>
    <a:masterClrMapping/>
  </p:clrMapOvr>
</p:sld>
</file>

<file path=ppt/slides/slide1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Issues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How select original population?</a:t>
            </a:r>
          </a:p>
          <a:p>
            <a:r>
              <a:rPr lang="en-US" dirty="0" smtClean="0"/>
              <a:t>How handle non-binary solution types?</a:t>
            </a:r>
          </a:p>
          <a:p>
            <a:r>
              <a:rPr lang="en-US" dirty="0" smtClean="0"/>
              <a:t>What should be the size of the population?</a:t>
            </a:r>
          </a:p>
          <a:p>
            <a:r>
              <a:rPr lang="en-US" dirty="0" smtClean="0"/>
              <a:t>What is the optimal mutation rate?</a:t>
            </a:r>
          </a:p>
          <a:p>
            <a:r>
              <a:rPr lang="en-US" dirty="0" smtClean="0"/>
              <a:t>How are mates picked for crossover?</a:t>
            </a:r>
          </a:p>
          <a:p>
            <a:r>
              <a:rPr lang="en-US" dirty="0" smtClean="0"/>
              <a:t>Can any chromosome appear more than once in a population?</a:t>
            </a:r>
          </a:p>
          <a:p>
            <a:r>
              <a:rPr lang="en-US" dirty="0" smtClean="0"/>
              <a:t>When should the GA halt?</a:t>
            </a:r>
          </a:p>
          <a:p>
            <a:r>
              <a:rPr lang="en-US" dirty="0" smtClean="0"/>
              <a:t>Local minima?</a:t>
            </a:r>
          </a:p>
          <a:p>
            <a:r>
              <a:rPr lang="en-US" dirty="0" smtClean="0"/>
              <a:t>Parallel algorithms?</a:t>
            </a:r>
            <a:endParaRPr lang="en-US" dirty="0"/>
          </a:p>
        </p:txBody>
      </p:sp>
    </p:spTree>
  </p:cSld>
  <p:clrMapOvr>
    <a:masterClrMapping/>
  </p:clrMapOvr>
</p:sld>
</file>

<file path=ppt/slides/slide1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GAs for Mazes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7" name="Picture 6" descr="maze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43000" y="1295400"/>
            <a:ext cx="6859870" cy="5257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GAs for Optimization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hlinkClick r:id="rId2"/>
              </a:rPr>
              <a:t>Traveling salesman problem</a:t>
            </a:r>
            <a:endParaRPr lang="en-US" dirty="0" smtClean="0"/>
          </a:p>
          <a:p>
            <a:r>
              <a:rPr lang="en-US" dirty="0" smtClean="0">
                <a:hlinkClick r:id="rId3"/>
              </a:rPr>
              <a:t>Eaters</a:t>
            </a:r>
            <a:endParaRPr lang="en-US" dirty="0" smtClean="0"/>
          </a:p>
          <a:p>
            <a:r>
              <a:rPr lang="en-US" dirty="0" smtClean="0">
                <a:hlinkClick r:id="rId4"/>
              </a:rPr>
              <a:t>Hierarchical GAs for game playing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GAs for Control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hlinkClick r:id="rId2"/>
              </a:rPr>
              <a:t>Simulator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GAs for Graphic Animation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hlinkClick r:id="rId2"/>
              </a:rPr>
              <a:t>Simulator</a:t>
            </a:r>
            <a:endParaRPr lang="en-US" dirty="0" smtClean="0"/>
          </a:p>
          <a:p>
            <a:r>
              <a:rPr lang="en-US" dirty="0" smtClean="0">
                <a:hlinkClick r:id="rId3"/>
              </a:rPr>
              <a:t>Evolving Circles</a:t>
            </a:r>
            <a:endParaRPr lang="en-US" dirty="0" smtClean="0"/>
          </a:p>
          <a:p>
            <a:r>
              <a:rPr lang="en-US" dirty="0" smtClean="0">
                <a:hlinkClick r:id="rId4"/>
              </a:rPr>
              <a:t>3D Animation</a:t>
            </a:r>
            <a:endParaRPr lang="en-US" dirty="0" smtClean="0"/>
          </a:p>
          <a:p>
            <a:r>
              <a:rPr lang="en-US" dirty="0" smtClean="0">
                <a:hlinkClick r:id="rId5"/>
              </a:rPr>
              <a:t>Scientific American Frontiers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Biased Roulette Wheel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1447800"/>
          </a:xfrm>
        </p:spPr>
        <p:txBody>
          <a:bodyPr/>
          <a:lstStyle/>
          <a:p>
            <a:r>
              <a:rPr lang="en-US" dirty="0" smtClean="0"/>
              <a:t>For each hypothesis, spin the roulette wheel to determine the guess</a:t>
            </a:r>
            <a:endParaRPr lang="en-US" dirty="0"/>
          </a:p>
        </p:txBody>
      </p:sp>
      <p:pic>
        <p:nvPicPr>
          <p:cNvPr id="17101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0" y="2743200"/>
            <a:ext cx="4200525" cy="37404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Inversion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1447800"/>
          </a:xfrm>
        </p:spPr>
        <p:txBody>
          <a:bodyPr/>
          <a:lstStyle/>
          <a:p>
            <a:r>
              <a:rPr lang="en-US" dirty="0" smtClean="0"/>
              <a:t>Invert selected subsequence</a:t>
            </a:r>
          </a:p>
          <a:p>
            <a:r>
              <a:rPr lang="en-US" dirty="0" smtClean="0"/>
              <a:t>1 0 </a:t>
            </a:r>
            <a:r>
              <a:rPr lang="en-US" dirty="0" smtClean="0">
                <a:solidFill>
                  <a:schemeClr val="accent5"/>
                </a:solidFill>
              </a:rPr>
              <a:t>|</a:t>
            </a:r>
            <a:r>
              <a:rPr lang="en-US" dirty="0" smtClean="0"/>
              <a:t> 1 1 0 </a:t>
            </a:r>
            <a:r>
              <a:rPr lang="en-US" dirty="0" smtClean="0">
                <a:solidFill>
                  <a:schemeClr val="accent5"/>
                </a:solidFill>
              </a:rPr>
              <a:t>|</a:t>
            </a:r>
            <a:r>
              <a:rPr lang="en-US" dirty="0" smtClean="0"/>
              <a:t> 1 1    -&gt;     1 0 0 1 1 1 1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Example Problems – Rubik’s Cube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724400" y="1676400"/>
            <a:ext cx="4419600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accent5"/>
                </a:solidFill>
              </a:rPr>
              <a:t>States: </a:t>
            </a:r>
            <a:r>
              <a:rPr lang="en-US" dirty="0" smtClean="0"/>
              <a:t>list of colors for each cell on each face</a:t>
            </a:r>
          </a:p>
          <a:p>
            <a:endParaRPr lang="en-US" dirty="0" smtClean="0"/>
          </a:p>
          <a:p>
            <a:r>
              <a:rPr lang="en-US" dirty="0" smtClean="0">
                <a:solidFill>
                  <a:schemeClr val="accent5"/>
                </a:solidFill>
              </a:rPr>
              <a:t>Initial state: </a:t>
            </a:r>
            <a:r>
              <a:rPr lang="en-US" dirty="0" smtClean="0"/>
              <a:t>one specific cube configuration</a:t>
            </a:r>
          </a:p>
          <a:p>
            <a:endParaRPr lang="en-US" dirty="0" smtClean="0"/>
          </a:p>
          <a:p>
            <a:r>
              <a:rPr lang="en-US" dirty="0" smtClean="0">
                <a:solidFill>
                  <a:schemeClr val="accent5"/>
                </a:solidFill>
              </a:rPr>
              <a:t>Operators:  </a:t>
            </a:r>
            <a:r>
              <a:rPr lang="en-US" dirty="0" smtClean="0"/>
              <a:t>rotate row x or column y on face z direction a</a:t>
            </a:r>
          </a:p>
          <a:p>
            <a:endParaRPr lang="en-US" dirty="0" smtClean="0"/>
          </a:p>
          <a:p>
            <a:r>
              <a:rPr lang="en-US" dirty="0" smtClean="0">
                <a:solidFill>
                  <a:schemeClr val="accent5"/>
                </a:solidFill>
              </a:rPr>
              <a:t>Goal:  </a:t>
            </a:r>
            <a:r>
              <a:rPr lang="en-US" dirty="0" smtClean="0"/>
              <a:t>configuration has only one color on each face</a:t>
            </a:r>
          </a:p>
          <a:p>
            <a:endParaRPr lang="en-US" dirty="0" smtClean="0"/>
          </a:p>
          <a:p>
            <a:r>
              <a:rPr lang="en-US" dirty="0" smtClean="0">
                <a:solidFill>
                  <a:schemeClr val="accent5"/>
                </a:solidFill>
              </a:rPr>
              <a:t>Path cost:  </a:t>
            </a:r>
            <a:r>
              <a:rPr lang="en-US" dirty="0" smtClean="0"/>
              <a:t>1 per move</a:t>
            </a:r>
          </a:p>
          <a:p>
            <a:endParaRPr lang="en-US" dirty="0" smtClean="0"/>
          </a:p>
          <a:p>
            <a:endParaRPr lang="en-US" dirty="0" smtClean="0"/>
          </a:p>
          <a:p>
            <a:r>
              <a:rPr lang="en-US" dirty="0" smtClean="0">
                <a:hlinkClick r:id="rId2"/>
              </a:rPr>
              <a:t>Rubik’s cube applet</a:t>
            </a:r>
            <a:endParaRPr lang="en-US" dirty="0" smtClean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5800" y="1524000"/>
            <a:ext cx="3152775" cy="3110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Elitism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1447800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Some of the best chromosomes from previous generation replace some of the worst chromosomes from current generation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K-point crossover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534400" cy="3200399"/>
          </a:xfrm>
        </p:spPr>
        <p:txBody>
          <a:bodyPr>
            <a:normAutofit fontScale="92500"/>
          </a:bodyPr>
          <a:lstStyle/>
          <a:p>
            <a:r>
              <a:rPr lang="en-US" dirty="0" smtClean="0"/>
              <a:t>Pick k random splice points to crossover parents</a:t>
            </a:r>
          </a:p>
          <a:p>
            <a:r>
              <a:rPr lang="en-US" dirty="0" smtClean="0"/>
              <a:t>Example</a:t>
            </a:r>
          </a:p>
          <a:p>
            <a:pPr lvl="1"/>
            <a:r>
              <a:rPr lang="en-US" dirty="0" smtClean="0"/>
              <a:t>K = 3</a:t>
            </a:r>
          </a:p>
          <a:p>
            <a:pPr lvl="1">
              <a:buNone/>
            </a:pPr>
            <a:r>
              <a:rPr lang="en-US" dirty="0" smtClean="0"/>
              <a:t>1 1 </a:t>
            </a:r>
            <a:r>
              <a:rPr lang="en-US" dirty="0" smtClean="0">
                <a:solidFill>
                  <a:schemeClr val="accent5"/>
                </a:solidFill>
              </a:rPr>
              <a:t>|</a:t>
            </a:r>
            <a:r>
              <a:rPr lang="en-US" dirty="0" smtClean="0"/>
              <a:t> 1 1 1 </a:t>
            </a:r>
            <a:r>
              <a:rPr lang="en-US" dirty="0" smtClean="0">
                <a:solidFill>
                  <a:schemeClr val="accent5"/>
                </a:solidFill>
              </a:rPr>
              <a:t>|</a:t>
            </a:r>
            <a:r>
              <a:rPr lang="en-US" dirty="0" smtClean="0"/>
              <a:t> 1 1 </a:t>
            </a:r>
            <a:r>
              <a:rPr lang="en-US" dirty="0" smtClean="0">
                <a:solidFill>
                  <a:schemeClr val="accent5"/>
                </a:solidFill>
              </a:rPr>
              <a:t>|</a:t>
            </a:r>
            <a:r>
              <a:rPr lang="en-US" dirty="0" smtClean="0"/>
              <a:t> 1 1 1 1 1	-&gt;	1 1 0 0 0 1 1 0 0 0 0 0</a:t>
            </a:r>
          </a:p>
          <a:p>
            <a:pPr lvl="1">
              <a:buNone/>
            </a:pPr>
            <a:r>
              <a:rPr lang="en-US" dirty="0" smtClean="0"/>
              <a:t>0 0 </a:t>
            </a:r>
            <a:r>
              <a:rPr lang="en-US" dirty="0" smtClean="0">
                <a:solidFill>
                  <a:schemeClr val="accent5"/>
                </a:solidFill>
              </a:rPr>
              <a:t>|</a:t>
            </a:r>
            <a:r>
              <a:rPr lang="en-US" dirty="0" smtClean="0"/>
              <a:t> 0 0 0 </a:t>
            </a:r>
            <a:r>
              <a:rPr lang="en-US" dirty="0" smtClean="0">
                <a:solidFill>
                  <a:schemeClr val="accent5"/>
                </a:solidFill>
              </a:rPr>
              <a:t>|</a:t>
            </a:r>
            <a:r>
              <a:rPr lang="en-US" dirty="0" smtClean="0"/>
              <a:t> 0 0 </a:t>
            </a:r>
            <a:r>
              <a:rPr lang="en-US" dirty="0" smtClean="0">
                <a:solidFill>
                  <a:schemeClr val="accent5"/>
                </a:solidFill>
              </a:rPr>
              <a:t>|</a:t>
            </a:r>
            <a:r>
              <a:rPr lang="en-US" dirty="0" smtClean="0"/>
              <a:t> 0 0 0 0 0		0 0 1 1 1 0 0 1 1 1 1 1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Diversity Measure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Fitness ignores diversity</a:t>
            </a:r>
          </a:p>
          <a:p>
            <a:r>
              <a:rPr lang="en-US" dirty="0" smtClean="0"/>
              <a:t>As a result, populations tend to become uniform</a:t>
            </a:r>
          </a:p>
          <a:p>
            <a:r>
              <a:rPr lang="en-US" dirty="0" smtClean="0"/>
              <a:t>Rank-space method</a:t>
            </a:r>
          </a:p>
          <a:p>
            <a:pPr lvl="1"/>
            <a:r>
              <a:rPr lang="en-US" dirty="0" smtClean="0"/>
              <a:t>Sort population by sum of fitness rank and diversity rank</a:t>
            </a:r>
          </a:p>
          <a:p>
            <a:pPr lvl="1"/>
            <a:r>
              <a:rPr lang="en-US" dirty="0" smtClean="0"/>
              <a:t>Diversity rank is the result of sorting by the function 1/d</a:t>
            </a:r>
            <a:r>
              <a:rPr lang="en-US" baseline="30000" dirty="0" smtClean="0"/>
              <a:t>2</a:t>
            </a:r>
            <a:endParaRPr lang="en-US" baseline="30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Classifier Systems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GAs and load balancing</a:t>
            </a:r>
          </a:p>
          <a:p>
            <a:r>
              <a:rPr lang="en-US" dirty="0" smtClean="0"/>
              <a:t>SAMUEL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Example Problems – Eight Queens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724400" y="1676400"/>
            <a:ext cx="4419600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accent5"/>
                </a:solidFill>
              </a:rPr>
              <a:t>States: </a:t>
            </a:r>
            <a:r>
              <a:rPr lang="en-US" dirty="0" smtClean="0"/>
              <a:t>locations of 8 queens on chess board</a:t>
            </a:r>
          </a:p>
          <a:p>
            <a:endParaRPr lang="en-US" dirty="0" smtClean="0"/>
          </a:p>
          <a:p>
            <a:r>
              <a:rPr lang="en-US" dirty="0" smtClean="0">
                <a:solidFill>
                  <a:schemeClr val="accent5"/>
                </a:solidFill>
              </a:rPr>
              <a:t>Initial state: </a:t>
            </a:r>
            <a:r>
              <a:rPr lang="en-US" dirty="0" smtClean="0"/>
              <a:t>one specific queens configuration</a:t>
            </a:r>
          </a:p>
          <a:p>
            <a:endParaRPr lang="en-US" dirty="0" smtClean="0"/>
          </a:p>
          <a:p>
            <a:r>
              <a:rPr lang="en-US" dirty="0" smtClean="0">
                <a:solidFill>
                  <a:schemeClr val="accent5"/>
                </a:solidFill>
              </a:rPr>
              <a:t>Operators:  </a:t>
            </a:r>
            <a:r>
              <a:rPr lang="en-US" dirty="0" smtClean="0"/>
              <a:t>move queen x to row y and column z</a:t>
            </a:r>
          </a:p>
          <a:p>
            <a:endParaRPr lang="en-US" dirty="0" smtClean="0"/>
          </a:p>
          <a:p>
            <a:r>
              <a:rPr lang="en-US" dirty="0" smtClean="0">
                <a:solidFill>
                  <a:schemeClr val="accent5"/>
                </a:solidFill>
              </a:rPr>
              <a:t>Goal:  </a:t>
            </a:r>
            <a:r>
              <a:rPr lang="en-US" dirty="0" smtClean="0"/>
              <a:t>no queen can attack another (cannot be in same row, column, or diagonal)</a:t>
            </a:r>
          </a:p>
          <a:p>
            <a:endParaRPr lang="en-US" dirty="0" smtClean="0"/>
          </a:p>
          <a:p>
            <a:r>
              <a:rPr lang="en-US" dirty="0" smtClean="0">
                <a:solidFill>
                  <a:schemeClr val="accent5"/>
                </a:solidFill>
              </a:rPr>
              <a:t>Path cost:  </a:t>
            </a:r>
            <a:r>
              <a:rPr lang="en-US" dirty="0" smtClean="0"/>
              <a:t>0 per move</a:t>
            </a:r>
          </a:p>
          <a:p>
            <a:endParaRPr lang="en-US" dirty="0" smtClean="0"/>
          </a:p>
          <a:p>
            <a:endParaRPr lang="en-US" dirty="0" smtClean="0"/>
          </a:p>
          <a:p>
            <a:r>
              <a:rPr lang="en-US" dirty="0" smtClean="0">
                <a:hlinkClick r:id="rId2"/>
              </a:rPr>
              <a:t>Eight queens applet</a:t>
            </a:r>
            <a:endParaRPr lang="en-US" dirty="0" smtClean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2000" y="1676400"/>
            <a:ext cx="3114675" cy="3114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Search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600200"/>
            <a:ext cx="8305800" cy="5029200"/>
          </a:xfrm>
        </p:spPr>
        <p:txBody>
          <a:bodyPr>
            <a:normAutofit fontScale="77500" lnSpcReduction="20000"/>
          </a:bodyPr>
          <a:lstStyle/>
          <a:p>
            <a:r>
              <a:rPr lang="en-US" dirty="0" smtClean="0"/>
              <a:t>Search permeates all of AI</a:t>
            </a:r>
          </a:p>
          <a:p>
            <a:r>
              <a:rPr lang="en-US" dirty="0" smtClean="0"/>
              <a:t>What choices are we searching through?</a:t>
            </a:r>
          </a:p>
          <a:p>
            <a:pPr lvl="1"/>
            <a:r>
              <a:rPr lang="en-US" dirty="0" smtClean="0">
                <a:solidFill>
                  <a:schemeClr val="accent5"/>
                </a:solidFill>
              </a:rPr>
              <a:t>Problem solving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Action combinations (move 1, then move 3, then move 2...) </a:t>
            </a:r>
          </a:p>
          <a:p>
            <a:pPr lvl="1"/>
            <a:r>
              <a:rPr lang="en-US" dirty="0" smtClean="0">
                <a:solidFill>
                  <a:schemeClr val="accent5"/>
                </a:solidFill>
              </a:rPr>
              <a:t>Natural language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Ways to map words to parts of speech </a:t>
            </a:r>
          </a:p>
          <a:p>
            <a:pPr lvl="1"/>
            <a:r>
              <a:rPr lang="en-US" dirty="0" smtClean="0">
                <a:solidFill>
                  <a:schemeClr val="accent5"/>
                </a:solidFill>
              </a:rPr>
              <a:t>Computer vision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Ways to map features to object model </a:t>
            </a:r>
          </a:p>
          <a:p>
            <a:pPr lvl="1"/>
            <a:r>
              <a:rPr lang="en-US" dirty="0" smtClean="0">
                <a:solidFill>
                  <a:schemeClr val="accent5"/>
                </a:solidFill>
              </a:rPr>
              <a:t>Machine learning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Possible concepts that fit examples seen so far </a:t>
            </a:r>
          </a:p>
          <a:p>
            <a:pPr lvl="1"/>
            <a:r>
              <a:rPr lang="en-US" dirty="0" smtClean="0">
                <a:solidFill>
                  <a:schemeClr val="accent5"/>
                </a:solidFill>
              </a:rPr>
              <a:t>Motion planning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Sequence of moves to reach goal destination</a:t>
            </a:r>
          </a:p>
          <a:p>
            <a:r>
              <a:rPr lang="en-US" dirty="0" smtClean="0"/>
              <a:t>An intelligent agent is trying to find a set or sequence of actions to achieve a goal</a:t>
            </a:r>
          </a:p>
          <a:p>
            <a:r>
              <a:rPr lang="en-US" dirty="0" smtClean="0"/>
              <a:t>This is a </a:t>
            </a:r>
            <a:r>
              <a:rPr lang="en-US" dirty="0" smtClean="0">
                <a:solidFill>
                  <a:srgbClr val="FF0000"/>
                </a:solidFill>
              </a:rPr>
              <a:t>goal-based agent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Example Problems –                        Missionaries and Cannibals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724400" y="1676400"/>
            <a:ext cx="4419600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accent5"/>
                </a:solidFill>
              </a:rPr>
              <a:t>States: </a:t>
            </a:r>
            <a:r>
              <a:rPr lang="en-US" dirty="0" smtClean="0"/>
              <a:t>number of missionaries, cannibals, and boat on near river bank</a:t>
            </a:r>
          </a:p>
          <a:p>
            <a:endParaRPr lang="en-US" dirty="0" smtClean="0"/>
          </a:p>
          <a:p>
            <a:r>
              <a:rPr lang="en-US" dirty="0" smtClean="0">
                <a:solidFill>
                  <a:schemeClr val="accent5"/>
                </a:solidFill>
              </a:rPr>
              <a:t>Initial state: </a:t>
            </a:r>
            <a:r>
              <a:rPr lang="en-US" dirty="0" smtClean="0"/>
              <a:t>all objects on near river bank</a:t>
            </a:r>
          </a:p>
          <a:p>
            <a:endParaRPr lang="en-US" dirty="0" smtClean="0"/>
          </a:p>
          <a:p>
            <a:r>
              <a:rPr lang="en-US" dirty="0" smtClean="0">
                <a:solidFill>
                  <a:schemeClr val="accent5"/>
                </a:solidFill>
              </a:rPr>
              <a:t>Operators:  </a:t>
            </a:r>
            <a:r>
              <a:rPr lang="en-US" dirty="0" smtClean="0"/>
              <a:t>move boat with x missionaries and y cannibals to other side of river</a:t>
            </a:r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 no more cannibals than missionaries on either river bank or in boat</a:t>
            </a:r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 boat holds at most m occupants</a:t>
            </a:r>
          </a:p>
          <a:p>
            <a:endParaRPr lang="en-US" dirty="0" smtClean="0"/>
          </a:p>
          <a:p>
            <a:r>
              <a:rPr lang="en-US" dirty="0" smtClean="0">
                <a:solidFill>
                  <a:schemeClr val="accent5"/>
                </a:solidFill>
              </a:rPr>
              <a:t>Goal:  </a:t>
            </a:r>
            <a:r>
              <a:rPr lang="en-US" dirty="0" smtClean="0"/>
              <a:t>all objects on far river bank</a:t>
            </a:r>
          </a:p>
          <a:p>
            <a:endParaRPr lang="en-US" dirty="0" smtClean="0"/>
          </a:p>
          <a:p>
            <a:r>
              <a:rPr lang="en-US" dirty="0" smtClean="0">
                <a:solidFill>
                  <a:schemeClr val="accent5"/>
                </a:solidFill>
              </a:rPr>
              <a:t>Path cost:  </a:t>
            </a:r>
            <a:r>
              <a:rPr lang="en-US" dirty="0" smtClean="0"/>
              <a:t>1 per river crossing</a:t>
            </a:r>
          </a:p>
          <a:p>
            <a:endParaRPr lang="en-US" dirty="0" smtClean="0"/>
          </a:p>
          <a:p>
            <a:endParaRPr lang="en-US" dirty="0" smtClean="0"/>
          </a:p>
          <a:p>
            <a:r>
              <a:rPr lang="en-US" dirty="0" smtClean="0">
                <a:hlinkClick r:id="rId2"/>
              </a:rPr>
              <a:t>Missionaries and cannibals applet</a:t>
            </a:r>
            <a:endParaRPr lang="en-US" dirty="0" smtClean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9600" y="1981200"/>
            <a:ext cx="2762250" cy="274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Example Problems –Water Jug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724400" y="1676400"/>
            <a:ext cx="4419600" cy="53553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accent5"/>
                </a:solidFill>
              </a:rPr>
              <a:t>States: </a:t>
            </a:r>
            <a:r>
              <a:rPr lang="en-US" dirty="0" smtClean="0"/>
              <a:t>Contents of 4-gallon jug and 3-gallon jug</a:t>
            </a:r>
          </a:p>
          <a:p>
            <a:endParaRPr lang="en-US" dirty="0" smtClean="0"/>
          </a:p>
          <a:p>
            <a:r>
              <a:rPr lang="en-US" dirty="0" smtClean="0">
                <a:solidFill>
                  <a:schemeClr val="accent5"/>
                </a:solidFill>
              </a:rPr>
              <a:t>Initial state: </a:t>
            </a:r>
            <a:r>
              <a:rPr lang="en-US" dirty="0" smtClean="0"/>
              <a:t>(0,0)</a:t>
            </a:r>
          </a:p>
          <a:p>
            <a:endParaRPr lang="en-US" dirty="0" smtClean="0"/>
          </a:p>
          <a:p>
            <a:r>
              <a:rPr lang="en-US" dirty="0" smtClean="0">
                <a:solidFill>
                  <a:schemeClr val="accent5"/>
                </a:solidFill>
              </a:rPr>
              <a:t>Operators:</a:t>
            </a:r>
            <a:endParaRPr lang="en-US" dirty="0" smtClean="0"/>
          </a:p>
          <a:p>
            <a:pPr>
              <a:buFont typeface="Arial" pitchFamily="34" charset="0"/>
              <a:buChar char="•"/>
            </a:pPr>
            <a:r>
              <a:rPr lang="en-US" dirty="0" smtClean="0">
                <a:solidFill>
                  <a:schemeClr val="accent5"/>
                </a:solidFill>
              </a:rPr>
              <a:t> </a:t>
            </a:r>
            <a:r>
              <a:rPr lang="en-US" dirty="0" smtClean="0"/>
              <a:t>fill jug x from faucet</a:t>
            </a:r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 pour contents of jug x in jug y until y full</a:t>
            </a:r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 dump contents of jug x down drain</a:t>
            </a:r>
          </a:p>
          <a:p>
            <a:endParaRPr lang="en-US" dirty="0" smtClean="0"/>
          </a:p>
          <a:p>
            <a:r>
              <a:rPr lang="en-US" dirty="0" smtClean="0">
                <a:solidFill>
                  <a:schemeClr val="accent5"/>
                </a:solidFill>
              </a:rPr>
              <a:t>Goal:  </a:t>
            </a:r>
            <a:r>
              <a:rPr lang="en-US" dirty="0" smtClean="0"/>
              <a:t>(2,n)</a:t>
            </a:r>
          </a:p>
          <a:p>
            <a:endParaRPr lang="en-US" dirty="0" smtClean="0"/>
          </a:p>
          <a:p>
            <a:r>
              <a:rPr lang="en-US" dirty="0" smtClean="0">
                <a:solidFill>
                  <a:schemeClr val="accent5"/>
                </a:solidFill>
              </a:rPr>
              <a:t>Path cost:  </a:t>
            </a:r>
            <a:r>
              <a:rPr lang="en-US" dirty="0" smtClean="0"/>
              <a:t>1 per fill</a:t>
            </a:r>
          </a:p>
          <a:p>
            <a:endParaRPr lang="en-US" dirty="0" smtClean="0"/>
          </a:p>
          <a:p>
            <a:endParaRPr lang="en-US" dirty="0" smtClean="0"/>
          </a:p>
          <a:p>
            <a:r>
              <a:rPr lang="en-US" dirty="0" smtClean="0">
                <a:hlinkClick r:id="rId2"/>
              </a:rPr>
              <a:t>Saving the world, Part I</a:t>
            </a:r>
          </a:p>
          <a:p>
            <a:endParaRPr lang="en-US" dirty="0" smtClean="0">
              <a:hlinkClick r:id="rId2"/>
            </a:endParaRPr>
          </a:p>
          <a:p>
            <a:r>
              <a:rPr lang="en-US" dirty="0" smtClean="0">
                <a:hlinkClick r:id="rId2"/>
              </a:rPr>
              <a:t>Saving the world, Part II</a:t>
            </a:r>
            <a:endParaRPr lang="en-US" dirty="0" smtClean="0">
              <a:hlinkClick r:id="rId3"/>
            </a:endParaRPr>
          </a:p>
          <a:p>
            <a:endParaRPr lang="en-US" dirty="0" smtClean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295400" y="1905000"/>
            <a:ext cx="1757778" cy="335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Sample Search Problems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1981200" y="1676400"/>
            <a:ext cx="5715000" cy="3505200"/>
          </a:xfrm>
        </p:spPr>
        <p:txBody>
          <a:bodyPr/>
          <a:lstStyle/>
          <a:p>
            <a:r>
              <a:rPr lang="en-US" dirty="0" smtClean="0"/>
              <a:t>Graph coloring</a:t>
            </a:r>
          </a:p>
          <a:p>
            <a:r>
              <a:rPr lang="en-US" dirty="0" smtClean="0"/>
              <a:t>Protein folding</a:t>
            </a:r>
          </a:p>
          <a:p>
            <a:r>
              <a:rPr lang="en-US" dirty="0" smtClean="0"/>
              <a:t>Game playing</a:t>
            </a:r>
          </a:p>
          <a:p>
            <a:r>
              <a:rPr lang="en-US" dirty="0" smtClean="0"/>
              <a:t>Airline travel</a:t>
            </a:r>
          </a:p>
          <a:p>
            <a:r>
              <a:rPr lang="en-US" dirty="0" smtClean="0"/>
              <a:t>Proving algebraic equalities</a:t>
            </a:r>
          </a:p>
          <a:p>
            <a:r>
              <a:rPr lang="en-US" dirty="0" smtClean="0"/>
              <a:t>Robot motion planning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Visualize Search Space as a Tree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762000" y="1447800"/>
            <a:ext cx="2667000" cy="5181600"/>
          </a:xfrm>
        </p:spPr>
        <p:txBody>
          <a:bodyPr>
            <a:normAutofit fontScale="77500" lnSpcReduction="20000"/>
          </a:bodyPr>
          <a:lstStyle/>
          <a:p>
            <a:r>
              <a:rPr lang="en-US" dirty="0" smtClean="0"/>
              <a:t>States are nodes</a:t>
            </a:r>
          </a:p>
          <a:p>
            <a:r>
              <a:rPr lang="en-US" dirty="0" smtClean="0"/>
              <a:t>Actions are edges</a:t>
            </a:r>
          </a:p>
          <a:p>
            <a:r>
              <a:rPr lang="en-US" dirty="0" smtClean="0"/>
              <a:t>Initial state is root</a:t>
            </a:r>
          </a:p>
          <a:p>
            <a:r>
              <a:rPr lang="en-US" dirty="0" smtClean="0"/>
              <a:t>Solution is path from root to goal node</a:t>
            </a:r>
          </a:p>
          <a:p>
            <a:r>
              <a:rPr lang="en-US" dirty="0" smtClean="0"/>
              <a:t>Edges sometimes have associated costs</a:t>
            </a:r>
          </a:p>
          <a:p>
            <a:r>
              <a:rPr lang="en-US" dirty="0" smtClean="0"/>
              <a:t>States resulting from operator are children</a:t>
            </a:r>
            <a:endParaRPr lang="en-US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33800" y="1828800"/>
            <a:ext cx="524886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Search Problem Example (as a tree)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76400" y="1600200"/>
            <a:ext cx="6005513" cy="4624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249362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Search Function –</a:t>
            </a:r>
            <a:br>
              <a:rPr lang="en-US" dirty="0" smtClean="0">
                <a:solidFill>
                  <a:srgbClr val="FF0000"/>
                </a:solidFill>
              </a:rPr>
            </a:br>
            <a:r>
              <a:rPr lang="en-US" dirty="0" smtClean="0">
                <a:solidFill>
                  <a:schemeClr val="accent5"/>
                </a:solidFill>
              </a:rPr>
              <a:t>Uninformed</a:t>
            </a:r>
            <a:r>
              <a:rPr lang="en-US" dirty="0" smtClean="0">
                <a:solidFill>
                  <a:srgbClr val="FF0000"/>
                </a:solidFill>
              </a:rPr>
              <a:t> Searches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38200" y="2057400"/>
            <a:ext cx="7772400" cy="3416320"/>
          </a:xfrm>
          <a:prstGeom prst="rect">
            <a:avLst/>
          </a:prstGeom>
          <a:noFill/>
          <a:ln>
            <a:solidFill>
              <a:schemeClr val="accent5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 smtClean="0"/>
              <a:t>Open = initial state			// open list is all generated states</a:t>
            </a:r>
          </a:p>
          <a:p>
            <a:r>
              <a:rPr lang="en-US" dirty="0" smtClean="0"/>
              <a:t>				// that have not been “expanded”</a:t>
            </a:r>
          </a:p>
          <a:p>
            <a:r>
              <a:rPr lang="en-US" dirty="0" smtClean="0"/>
              <a:t>While open not empty		// one iteration of search algorithm</a:t>
            </a:r>
          </a:p>
          <a:p>
            <a:r>
              <a:rPr lang="en-US" dirty="0" smtClean="0"/>
              <a:t>   state = First(open)		// current state is first state in open</a:t>
            </a:r>
          </a:p>
          <a:p>
            <a:r>
              <a:rPr lang="en-US" dirty="0" smtClean="0"/>
              <a:t>   Pop(open)			// remove new current state from open</a:t>
            </a:r>
          </a:p>
          <a:p>
            <a:r>
              <a:rPr lang="en-US" dirty="0" smtClean="0"/>
              <a:t>   if Goal(state)			// test current state for goal condition</a:t>
            </a:r>
          </a:p>
          <a:p>
            <a:r>
              <a:rPr lang="en-US" dirty="0" smtClean="0"/>
              <a:t>      return “succeed”		// search is complete</a:t>
            </a:r>
          </a:p>
          <a:p>
            <a:r>
              <a:rPr lang="en-US" dirty="0" smtClean="0"/>
              <a:t>				// else expand the current state by</a:t>
            </a:r>
          </a:p>
          <a:p>
            <a:r>
              <a:rPr lang="en-US" dirty="0" smtClean="0"/>
              <a:t>				// generating children and</a:t>
            </a:r>
          </a:p>
          <a:p>
            <a:r>
              <a:rPr lang="en-US" dirty="0" smtClean="0"/>
              <a:t>				// reorder open list per search strategy</a:t>
            </a:r>
          </a:p>
          <a:p>
            <a:r>
              <a:rPr lang="en-US" dirty="0" smtClean="0"/>
              <a:t>   else open = </a:t>
            </a:r>
            <a:r>
              <a:rPr lang="en-US" dirty="0" err="1" smtClean="0"/>
              <a:t>QueueFunction</a:t>
            </a:r>
            <a:r>
              <a:rPr lang="en-US" dirty="0" smtClean="0"/>
              <a:t>(open, Expand(state))</a:t>
            </a:r>
          </a:p>
          <a:p>
            <a:r>
              <a:rPr lang="en-US" dirty="0" smtClean="0"/>
              <a:t>Return “fail”</a:t>
            </a:r>
            <a:endParaRPr lang="en-US" dirty="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Search Strategies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9" name="Content Placeholder 8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5257800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chemeClr val="accent5"/>
                </a:solidFill>
              </a:rPr>
              <a:t>Search strategies differ only in </a:t>
            </a:r>
            <a:r>
              <a:rPr lang="en-US" dirty="0" err="1" smtClean="0">
                <a:solidFill>
                  <a:schemeClr val="accent5"/>
                </a:solidFill>
              </a:rPr>
              <a:t>QueuingFunction</a:t>
            </a:r>
            <a:endParaRPr lang="en-US" dirty="0" smtClean="0">
              <a:solidFill>
                <a:schemeClr val="accent5"/>
              </a:solidFill>
            </a:endParaRPr>
          </a:p>
          <a:p>
            <a:r>
              <a:rPr lang="en-US" dirty="0" smtClean="0">
                <a:solidFill>
                  <a:schemeClr val="accent5"/>
                </a:solidFill>
              </a:rPr>
              <a:t>Features by which to compare search strategies</a:t>
            </a:r>
          </a:p>
          <a:p>
            <a:pPr lvl="1"/>
            <a:r>
              <a:rPr lang="en-US" dirty="0" smtClean="0"/>
              <a:t>Completeness (always find solution)</a:t>
            </a:r>
          </a:p>
          <a:p>
            <a:pPr lvl="1"/>
            <a:r>
              <a:rPr lang="en-US" dirty="0" smtClean="0"/>
              <a:t>Cost of search (time and space)</a:t>
            </a:r>
          </a:p>
          <a:p>
            <a:pPr lvl="1"/>
            <a:r>
              <a:rPr lang="en-US" dirty="0" smtClean="0"/>
              <a:t>Cost of solution, optimal solution</a:t>
            </a:r>
          </a:p>
          <a:p>
            <a:pPr lvl="1"/>
            <a:r>
              <a:rPr lang="en-US" dirty="0" smtClean="0"/>
              <a:t>Make use of knowledge of the domain</a:t>
            </a:r>
          </a:p>
          <a:p>
            <a:pPr lvl="2"/>
            <a:r>
              <a:rPr lang="en-US" dirty="0" smtClean="0"/>
              <a:t>“uninformed search” vs. “informed search”</a:t>
            </a: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Breadth-First Search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1066800" y="1676400"/>
            <a:ext cx="7315200" cy="4419600"/>
          </a:xfrm>
        </p:spPr>
        <p:txBody>
          <a:bodyPr>
            <a:normAutofit fontScale="92500"/>
          </a:bodyPr>
          <a:lstStyle/>
          <a:p>
            <a:r>
              <a:rPr lang="en-US" dirty="0" smtClean="0"/>
              <a:t>Generate children of a state, </a:t>
            </a:r>
            <a:r>
              <a:rPr lang="en-US" dirty="0" err="1" smtClean="0"/>
              <a:t>QueueingFn</a:t>
            </a:r>
            <a:r>
              <a:rPr lang="en-US" dirty="0" smtClean="0"/>
              <a:t> adds the children to the </a:t>
            </a:r>
            <a:r>
              <a:rPr lang="en-US" dirty="0" smtClean="0">
                <a:solidFill>
                  <a:schemeClr val="accent5"/>
                </a:solidFill>
              </a:rPr>
              <a:t>end</a:t>
            </a:r>
            <a:r>
              <a:rPr lang="en-US" dirty="0" smtClean="0"/>
              <a:t> of the open list </a:t>
            </a:r>
          </a:p>
          <a:p>
            <a:r>
              <a:rPr lang="en-US" dirty="0" smtClean="0"/>
              <a:t>Level-by-level search </a:t>
            </a:r>
          </a:p>
          <a:p>
            <a:r>
              <a:rPr lang="en-US" dirty="0" smtClean="0"/>
              <a:t>Order in which children are inserted on open list is arbitrary</a:t>
            </a:r>
          </a:p>
          <a:p>
            <a:r>
              <a:rPr lang="en-US" dirty="0" smtClean="0"/>
              <a:t>In tree, assume children are considered left-to-right unless specified differently</a:t>
            </a:r>
          </a:p>
          <a:p>
            <a:r>
              <a:rPr lang="en-US" dirty="0" smtClean="0"/>
              <a:t>Number of children is “branching factor” b 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276600" y="4038600"/>
            <a:ext cx="2515625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b = 2</a:t>
            </a:r>
          </a:p>
          <a:p>
            <a:endParaRPr lang="en-US" dirty="0" smtClean="0"/>
          </a:p>
          <a:p>
            <a:r>
              <a:rPr lang="en-US" dirty="0" smtClean="0">
                <a:hlinkClick r:id="rId2"/>
              </a:rPr>
              <a:t>Example trees</a:t>
            </a:r>
            <a:endParaRPr lang="en-US" dirty="0" smtClean="0"/>
          </a:p>
          <a:p>
            <a:endParaRPr lang="en-US" dirty="0" smtClean="0"/>
          </a:p>
          <a:p>
            <a:r>
              <a:rPr lang="en-US" dirty="0" smtClean="0">
                <a:hlinkClick r:id="rId3"/>
              </a:rPr>
              <a:t>Search algorithms applet</a:t>
            </a:r>
            <a:endParaRPr lang="en-US" dirty="0" smtClean="0"/>
          </a:p>
          <a:p>
            <a:endParaRPr lang="en-US" dirty="0" smtClean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BFS Examples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1676400"/>
            <a:ext cx="9144000" cy="18680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Analysis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371600"/>
            <a:ext cx="9144000" cy="5029200"/>
          </a:xfrm>
        </p:spPr>
        <p:txBody>
          <a:bodyPr>
            <a:normAutofit fontScale="70000" lnSpcReduction="20000"/>
          </a:bodyPr>
          <a:lstStyle/>
          <a:p>
            <a:r>
              <a:rPr lang="en-US" dirty="0" smtClean="0"/>
              <a:t>Assume goal node at level d with constant branching factor b</a:t>
            </a:r>
          </a:p>
          <a:p>
            <a:pPr>
              <a:buNone/>
            </a:pPr>
            <a:endParaRPr lang="en-US" dirty="0" smtClean="0"/>
          </a:p>
          <a:p>
            <a:r>
              <a:rPr lang="en-US" dirty="0" smtClean="0"/>
              <a:t>Time complexity (measured in #nodes generated)</a:t>
            </a:r>
          </a:p>
          <a:p>
            <a:pPr lvl="1">
              <a:buFont typeface="Wingdings" pitchFamily="2" charset="2"/>
              <a:buChar char="Ø"/>
            </a:pPr>
            <a:r>
              <a:rPr lang="en-US" dirty="0" smtClean="0"/>
              <a:t>1 (1</a:t>
            </a:r>
            <a:r>
              <a:rPr lang="en-US" baseline="30000" dirty="0" smtClean="0"/>
              <a:t>st</a:t>
            </a:r>
            <a:r>
              <a:rPr lang="en-US" dirty="0" smtClean="0"/>
              <a:t> level ) + b (2</a:t>
            </a:r>
            <a:r>
              <a:rPr lang="en-US" baseline="30000" dirty="0" smtClean="0"/>
              <a:t>nd</a:t>
            </a:r>
            <a:r>
              <a:rPr lang="en-US" dirty="0" smtClean="0"/>
              <a:t> level) + b</a:t>
            </a:r>
            <a:r>
              <a:rPr lang="en-US" baseline="30000" dirty="0" smtClean="0"/>
              <a:t>2</a:t>
            </a:r>
            <a:r>
              <a:rPr lang="en-US" dirty="0" smtClean="0"/>
              <a:t> (3</a:t>
            </a:r>
            <a:r>
              <a:rPr lang="en-US" baseline="30000" dirty="0" smtClean="0"/>
              <a:t>rd</a:t>
            </a:r>
            <a:r>
              <a:rPr lang="en-US" dirty="0" smtClean="0"/>
              <a:t> level) + … + </a:t>
            </a:r>
            <a:r>
              <a:rPr lang="en-US" dirty="0" err="1" smtClean="0"/>
              <a:t>b</a:t>
            </a:r>
            <a:r>
              <a:rPr lang="en-US" baseline="30000" dirty="0" err="1" smtClean="0"/>
              <a:t>d</a:t>
            </a:r>
            <a:r>
              <a:rPr lang="en-US" dirty="0" smtClean="0"/>
              <a:t> (goal level) + (b</a:t>
            </a:r>
            <a:r>
              <a:rPr lang="en-US" baseline="30000" dirty="0" smtClean="0"/>
              <a:t>d+1</a:t>
            </a:r>
            <a:r>
              <a:rPr lang="en-US" dirty="0" smtClean="0"/>
              <a:t> – b)              = O(b</a:t>
            </a:r>
            <a:r>
              <a:rPr lang="en-US" baseline="30000" dirty="0" smtClean="0"/>
              <a:t>d</a:t>
            </a:r>
            <a:r>
              <a:rPr lang="en-US" dirty="0" smtClean="0"/>
              <a:t>+1)</a:t>
            </a:r>
          </a:p>
          <a:p>
            <a:pPr lvl="1">
              <a:buNone/>
            </a:pPr>
            <a:endParaRPr lang="en-US" dirty="0" smtClean="0"/>
          </a:p>
          <a:p>
            <a:r>
              <a:rPr lang="en-US" dirty="0" smtClean="0"/>
              <a:t>This assumes goal on far right of level</a:t>
            </a:r>
          </a:p>
          <a:p>
            <a:r>
              <a:rPr lang="en-US" dirty="0" smtClean="0"/>
              <a:t>Space complexity</a:t>
            </a:r>
          </a:p>
          <a:p>
            <a:pPr lvl="1">
              <a:buFont typeface="Wingdings" pitchFamily="2" charset="2"/>
              <a:buChar char="Ø"/>
            </a:pPr>
            <a:r>
              <a:rPr lang="en-US" dirty="0" smtClean="0"/>
              <a:t>At most majority of nodes at level d + majority of nodes at level d+1 = O(b</a:t>
            </a:r>
            <a:r>
              <a:rPr lang="en-US" baseline="30000" dirty="0" smtClean="0"/>
              <a:t>d+1</a:t>
            </a:r>
            <a:r>
              <a:rPr lang="en-US" dirty="0" smtClean="0"/>
              <a:t>)</a:t>
            </a:r>
          </a:p>
          <a:p>
            <a:pPr lvl="1">
              <a:buFont typeface="Wingdings" pitchFamily="2" charset="2"/>
              <a:buChar char="Ø"/>
            </a:pPr>
            <a:r>
              <a:rPr lang="en-US" dirty="0" smtClean="0"/>
              <a:t>Exponential time and space</a:t>
            </a:r>
          </a:p>
          <a:p>
            <a:pPr lvl="1">
              <a:buNone/>
            </a:pPr>
            <a:endParaRPr lang="en-US" dirty="0" smtClean="0"/>
          </a:p>
          <a:p>
            <a:r>
              <a:rPr lang="en-US" dirty="0" smtClean="0"/>
              <a:t>Features</a:t>
            </a:r>
          </a:p>
          <a:p>
            <a:pPr lvl="1">
              <a:buFont typeface="Wingdings" pitchFamily="2" charset="2"/>
              <a:buChar char="Ø"/>
            </a:pPr>
            <a:r>
              <a:rPr lang="en-US" dirty="0" smtClean="0"/>
              <a:t>Simple to implement</a:t>
            </a:r>
          </a:p>
          <a:p>
            <a:pPr lvl="1">
              <a:buFont typeface="Wingdings" pitchFamily="2" charset="2"/>
              <a:buChar char="Ø"/>
            </a:pPr>
            <a:r>
              <a:rPr lang="en-US" dirty="0" smtClean="0"/>
              <a:t>Complete</a:t>
            </a:r>
          </a:p>
          <a:p>
            <a:pPr lvl="1">
              <a:buFont typeface="Wingdings" pitchFamily="2" charset="2"/>
              <a:buChar char="Ø"/>
            </a:pPr>
            <a:r>
              <a:rPr lang="en-US" dirty="0" smtClean="0"/>
              <a:t>Finds shortest solution (not necessarily least-cost unless all operators have equal cost)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Problem-solving Agent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362200" y="2057400"/>
            <a:ext cx="3932936" cy="2585323"/>
          </a:xfrm>
          <a:prstGeom prst="rect">
            <a:avLst/>
          </a:prstGeom>
          <a:noFill/>
          <a:ln>
            <a:solidFill>
              <a:schemeClr val="accent5"/>
            </a:solidFill>
          </a:ln>
        </p:spPr>
        <p:txBody>
          <a:bodyPr wrap="none" rtlCol="0">
            <a:spAutoFit/>
          </a:bodyPr>
          <a:lstStyle/>
          <a:p>
            <a:r>
              <a:rPr lang="en-US" dirty="0" err="1" smtClean="0"/>
              <a:t>SimpleProblemSolvingAgent</a:t>
            </a:r>
            <a:r>
              <a:rPr lang="en-US" dirty="0" smtClean="0"/>
              <a:t>(percept)</a:t>
            </a:r>
          </a:p>
          <a:p>
            <a:r>
              <a:rPr lang="en-US" dirty="0" smtClean="0"/>
              <a:t>   state = </a:t>
            </a:r>
            <a:r>
              <a:rPr lang="en-US" dirty="0" err="1" smtClean="0"/>
              <a:t>UpdateState</a:t>
            </a:r>
            <a:r>
              <a:rPr lang="en-US" dirty="0" smtClean="0"/>
              <a:t>(state, percept)</a:t>
            </a:r>
          </a:p>
          <a:p>
            <a:r>
              <a:rPr lang="en-US" dirty="0" smtClean="0"/>
              <a:t>   if sequence is empty then</a:t>
            </a:r>
          </a:p>
          <a:p>
            <a:r>
              <a:rPr lang="en-US" dirty="0" smtClean="0"/>
              <a:t>   goal = </a:t>
            </a:r>
            <a:r>
              <a:rPr lang="en-US" dirty="0" err="1" smtClean="0"/>
              <a:t>FormulateGoal</a:t>
            </a:r>
            <a:r>
              <a:rPr lang="en-US" dirty="0" smtClean="0"/>
              <a:t>(state)</a:t>
            </a:r>
          </a:p>
          <a:p>
            <a:r>
              <a:rPr lang="en-US" dirty="0" smtClean="0"/>
              <a:t>   problem = </a:t>
            </a:r>
            <a:r>
              <a:rPr lang="en-US" dirty="0" err="1" smtClean="0"/>
              <a:t>FormulateProblem</a:t>
            </a:r>
            <a:r>
              <a:rPr lang="en-US" dirty="0" smtClean="0"/>
              <a:t>(state, g)</a:t>
            </a:r>
          </a:p>
          <a:p>
            <a:r>
              <a:rPr lang="en-US" dirty="0" smtClean="0"/>
              <a:t>   sequence = Search(problem)</a:t>
            </a:r>
          </a:p>
          <a:p>
            <a:r>
              <a:rPr lang="en-US" dirty="0" smtClean="0"/>
              <a:t>   action = First(sequence)</a:t>
            </a:r>
          </a:p>
          <a:p>
            <a:r>
              <a:rPr lang="en-US" dirty="0" smtClean="0"/>
              <a:t>   sequence = Rest(sequence)</a:t>
            </a:r>
          </a:p>
          <a:p>
            <a:r>
              <a:rPr lang="en-US" dirty="0" smtClean="0"/>
              <a:t>   Return action</a:t>
            </a:r>
            <a:endParaRPr lang="en-US" dirty="0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Analysis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219200"/>
            <a:ext cx="9144000" cy="1752600"/>
          </a:xfrm>
        </p:spPr>
        <p:txBody>
          <a:bodyPr>
            <a:normAutofit/>
          </a:bodyPr>
          <a:lstStyle/>
          <a:p>
            <a:r>
              <a:rPr lang="en-US" dirty="0" smtClean="0"/>
              <a:t>See what happens with b=10</a:t>
            </a:r>
          </a:p>
          <a:p>
            <a:pPr lvl="1"/>
            <a:r>
              <a:rPr lang="en-US" dirty="0" smtClean="0"/>
              <a:t>expand 10,000 nodes/second</a:t>
            </a:r>
          </a:p>
          <a:p>
            <a:pPr lvl="1"/>
            <a:r>
              <a:rPr lang="en-US" dirty="0" smtClean="0"/>
              <a:t>1,000 bytes/node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1219200" y="3124200"/>
          <a:ext cx="6400800" cy="3169920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1524000"/>
                <a:gridCol w="1524000"/>
                <a:gridCol w="1524000"/>
                <a:gridCol w="18288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/>
                        <a:t>Depth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/>
                        <a:t>Nodes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/>
                        <a:t>Time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/>
                        <a:t>Memory</a:t>
                      </a:r>
                      <a:endParaRPr lang="en-US" sz="20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r"/>
                      <a:r>
                        <a:rPr lang="en-US" sz="2000" dirty="0"/>
                        <a:t>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000" dirty="0"/>
                        <a:t>1110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000"/>
                        <a:t>.11 seconds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000"/>
                        <a:t>1 megabyte</a:t>
                      </a: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r"/>
                      <a:r>
                        <a:rPr lang="en-US" sz="2000"/>
                        <a:t>4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000" dirty="0"/>
                        <a:t>111,100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000" dirty="0"/>
                        <a:t>11 seconds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000"/>
                        <a:t>106 megabytes</a:t>
                      </a: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r"/>
                      <a:r>
                        <a:rPr lang="en-US" sz="2000"/>
                        <a:t>6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000" dirty="0" smtClean="0"/>
                        <a:t>10</a:t>
                      </a:r>
                      <a:r>
                        <a:rPr lang="en-US" sz="2000" baseline="30000" dirty="0" smtClean="0"/>
                        <a:t>7</a:t>
                      </a:r>
                      <a:endParaRPr lang="en-US" sz="2000" baseline="30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000" dirty="0"/>
                        <a:t>19 minutes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000"/>
                        <a:t>10 gigabytes</a:t>
                      </a: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r"/>
                      <a:r>
                        <a:rPr lang="en-US" sz="2000"/>
                        <a:t>8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000" dirty="0" smtClean="0"/>
                        <a:t>10</a:t>
                      </a:r>
                      <a:r>
                        <a:rPr lang="en-US" sz="2000" baseline="30000" dirty="0" smtClean="0"/>
                        <a:t>9</a:t>
                      </a:r>
                      <a:endParaRPr lang="en-US" sz="2000" baseline="30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000" dirty="0"/>
                        <a:t>31 hours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000" dirty="0"/>
                        <a:t>1 terabyte</a:t>
                      </a: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r"/>
                      <a:r>
                        <a:rPr lang="en-US" sz="2000"/>
                        <a:t>10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000" dirty="0" smtClean="0"/>
                        <a:t>10</a:t>
                      </a:r>
                      <a:r>
                        <a:rPr lang="en-US" sz="2000" baseline="30000" dirty="0" smtClean="0"/>
                        <a:t>11</a:t>
                      </a:r>
                      <a:endParaRPr lang="en-US" sz="2000" baseline="30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000"/>
                        <a:t>129 days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000" dirty="0"/>
                        <a:t>101 terabytes</a:t>
                      </a: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r"/>
                      <a:r>
                        <a:rPr lang="en-US" sz="2000"/>
                        <a:t>12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000" dirty="0" smtClean="0"/>
                        <a:t>10</a:t>
                      </a:r>
                      <a:r>
                        <a:rPr lang="en-US" sz="2000" baseline="30000" dirty="0" smtClean="0"/>
                        <a:t>13</a:t>
                      </a:r>
                      <a:endParaRPr lang="en-US" sz="2000" baseline="30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000"/>
                        <a:t>35 years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000" dirty="0"/>
                        <a:t>10 </a:t>
                      </a:r>
                      <a:r>
                        <a:rPr lang="en-US" sz="2000" dirty="0" err="1"/>
                        <a:t>petabytes</a:t>
                      </a:r>
                      <a:endParaRPr lang="en-US" sz="20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r"/>
                      <a:r>
                        <a:rPr lang="en-US" sz="2000"/>
                        <a:t>15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000" dirty="0" smtClean="0"/>
                        <a:t>10</a:t>
                      </a:r>
                      <a:r>
                        <a:rPr lang="en-US" sz="2000" baseline="30000" dirty="0" smtClean="0"/>
                        <a:t>15</a:t>
                      </a:r>
                      <a:endParaRPr lang="en-US" sz="2000" baseline="30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000" dirty="0" smtClean="0"/>
                        <a:t>3,523 </a:t>
                      </a:r>
                      <a:r>
                        <a:rPr lang="en-US" sz="2000" dirty="0"/>
                        <a:t>years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000" dirty="0"/>
                        <a:t>1 </a:t>
                      </a:r>
                      <a:r>
                        <a:rPr lang="en-US" sz="2000" dirty="0" err="1"/>
                        <a:t>exabyte</a:t>
                      </a:r>
                      <a:endParaRPr lang="en-US" sz="2000" dirty="0"/>
                    </a:p>
                  </a:txBody>
                  <a:tcPr anchor="ctr"/>
                </a:tc>
              </a:tr>
            </a:tbl>
          </a:graphicData>
        </a:graphic>
      </p:graphicFrame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Depth-First Search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1066800" y="1676400"/>
            <a:ext cx="7315200" cy="4419600"/>
          </a:xfrm>
        </p:spPr>
        <p:txBody>
          <a:bodyPr>
            <a:normAutofit/>
          </a:bodyPr>
          <a:lstStyle/>
          <a:p>
            <a:r>
              <a:rPr lang="en-US" dirty="0" err="1" smtClean="0"/>
              <a:t>QueueingFn</a:t>
            </a:r>
            <a:r>
              <a:rPr lang="en-US" dirty="0" smtClean="0"/>
              <a:t> adds the children to the </a:t>
            </a:r>
            <a:r>
              <a:rPr lang="en-US" dirty="0" smtClean="0">
                <a:solidFill>
                  <a:schemeClr val="accent5"/>
                </a:solidFill>
              </a:rPr>
              <a:t>front</a:t>
            </a:r>
            <a:r>
              <a:rPr lang="en-US" dirty="0" smtClean="0"/>
              <a:t> of the open list </a:t>
            </a:r>
          </a:p>
          <a:p>
            <a:r>
              <a:rPr lang="en-US" dirty="0" smtClean="0"/>
              <a:t>BFS emulates FIFO queue</a:t>
            </a:r>
          </a:p>
          <a:p>
            <a:r>
              <a:rPr lang="en-US" dirty="0" smtClean="0"/>
              <a:t>DFS emulates LIFO stack</a:t>
            </a:r>
          </a:p>
          <a:p>
            <a:r>
              <a:rPr lang="en-US" dirty="0" smtClean="0"/>
              <a:t>Net effect</a:t>
            </a:r>
          </a:p>
          <a:p>
            <a:pPr lvl="1"/>
            <a:r>
              <a:rPr lang="en-US" dirty="0" smtClean="0"/>
              <a:t>Follow leftmost path to bottom, then backtrack</a:t>
            </a:r>
          </a:p>
          <a:p>
            <a:pPr lvl="1"/>
            <a:r>
              <a:rPr lang="en-US" dirty="0" smtClean="0"/>
              <a:t>Expand deepest node first 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7639229" y="1828800"/>
            <a:ext cx="15047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hlinkClick r:id="rId2"/>
              </a:rPr>
              <a:t>Example trees</a:t>
            </a:r>
            <a:endParaRPr lang="en-US" dirty="0" smtClean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DFS Examples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38200" y="1171575"/>
            <a:ext cx="6815139" cy="5697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Analysis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219200"/>
            <a:ext cx="9144000" cy="5638800"/>
          </a:xfrm>
        </p:spPr>
        <p:txBody>
          <a:bodyPr>
            <a:normAutofit fontScale="70000" lnSpcReduction="20000"/>
          </a:bodyPr>
          <a:lstStyle/>
          <a:p>
            <a:r>
              <a:rPr lang="en-US" dirty="0" smtClean="0"/>
              <a:t>Time complexity</a:t>
            </a:r>
          </a:p>
          <a:p>
            <a:pPr lvl="1">
              <a:buFont typeface="Wingdings" pitchFamily="2" charset="2"/>
              <a:buChar char="Ø"/>
            </a:pPr>
            <a:r>
              <a:rPr lang="en-US" dirty="0" smtClean="0"/>
              <a:t>In the worst case, search entire space</a:t>
            </a:r>
          </a:p>
          <a:p>
            <a:pPr lvl="1">
              <a:buFont typeface="Wingdings" pitchFamily="2" charset="2"/>
              <a:buChar char="Ø"/>
            </a:pPr>
            <a:r>
              <a:rPr lang="en-US" dirty="0" smtClean="0"/>
              <a:t>Goal may be at level d but tree may continue to level m, m&gt;=d</a:t>
            </a:r>
          </a:p>
          <a:p>
            <a:pPr lvl="1">
              <a:buFont typeface="Wingdings" pitchFamily="2" charset="2"/>
              <a:buChar char="Ø"/>
            </a:pPr>
            <a:r>
              <a:rPr lang="en-US" dirty="0" smtClean="0"/>
              <a:t>O(</a:t>
            </a:r>
            <a:r>
              <a:rPr lang="en-US" dirty="0" err="1" smtClean="0"/>
              <a:t>b</a:t>
            </a:r>
            <a:r>
              <a:rPr lang="en-US" baseline="30000" dirty="0" err="1" smtClean="0"/>
              <a:t>m</a:t>
            </a:r>
            <a:r>
              <a:rPr lang="en-US" dirty="0" smtClean="0"/>
              <a:t>)</a:t>
            </a:r>
          </a:p>
          <a:p>
            <a:pPr lvl="1">
              <a:buFont typeface="Wingdings" pitchFamily="2" charset="2"/>
              <a:buChar char="Ø"/>
            </a:pPr>
            <a:r>
              <a:rPr lang="en-US" dirty="0" smtClean="0"/>
              <a:t>Particularly bad if tree is infinitely deep</a:t>
            </a:r>
          </a:p>
          <a:p>
            <a:pPr lvl="1">
              <a:buNone/>
            </a:pPr>
            <a:endParaRPr lang="en-US" dirty="0" smtClean="0"/>
          </a:p>
          <a:p>
            <a:r>
              <a:rPr lang="en-US" dirty="0" smtClean="0"/>
              <a:t>Space complexity</a:t>
            </a:r>
          </a:p>
          <a:p>
            <a:pPr lvl="1">
              <a:buFont typeface="Wingdings" pitchFamily="2" charset="2"/>
              <a:buChar char="Ø"/>
            </a:pPr>
            <a:r>
              <a:rPr lang="en-US" dirty="0" smtClean="0"/>
              <a:t>Only need to save one set of children at each level</a:t>
            </a:r>
          </a:p>
          <a:p>
            <a:pPr lvl="1">
              <a:buFont typeface="Wingdings" pitchFamily="2" charset="2"/>
              <a:buChar char="Ø"/>
            </a:pPr>
            <a:r>
              <a:rPr lang="en-US" dirty="0" smtClean="0"/>
              <a:t>1 + b + b + … + b (m levels total) = O(</a:t>
            </a:r>
            <a:r>
              <a:rPr lang="en-US" dirty="0" err="1" smtClean="0"/>
              <a:t>bm</a:t>
            </a:r>
            <a:r>
              <a:rPr lang="en-US" dirty="0" smtClean="0"/>
              <a:t>)</a:t>
            </a:r>
          </a:p>
          <a:p>
            <a:pPr lvl="1">
              <a:buFont typeface="Wingdings" pitchFamily="2" charset="2"/>
              <a:buChar char="Ø"/>
            </a:pPr>
            <a:r>
              <a:rPr lang="en-US" dirty="0" smtClean="0"/>
              <a:t>For previous example, DFS requires 118kb instead of 10 </a:t>
            </a:r>
            <a:r>
              <a:rPr lang="en-US" dirty="0" err="1" smtClean="0"/>
              <a:t>petabytes</a:t>
            </a:r>
            <a:r>
              <a:rPr lang="en-US" dirty="0" smtClean="0"/>
              <a:t> for d=12 (10 billion times less)</a:t>
            </a:r>
          </a:p>
          <a:p>
            <a:pPr lvl="1">
              <a:buNone/>
            </a:pPr>
            <a:endParaRPr lang="en-US" dirty="0" smtClean="0"/>
          </a:p>
          <a:p>
            <a:r>
              <a:rPr lang="en-US" dirty="0" smtClean="0"/>
              <a:t>Benefits</a:t>
            </a:r>
          </a:p>
          <a:p>
            <a:pPr lvl="1">
              <a:buFont typeface="Wingdings" pitchFamily="2" charset="2"/>
              <a:buChar char="Ø"/>
            </a:pPr>
            <a:r>
              <a:rPr lang="en-US" dirty="0" smtClean="0"/>
              <a:t>May not always find solution</a:t>
            </a:r>
          </a:p>
          <a:p>
            <a:pPr lvl="1">
              <a:buFont typeface="Wingdings" pitchFamily="2" charset="2"/>
              <a:buChar char="Ø"/>
            </a:pPr>
            <a:r>
              <a:rPr lang="en-US" dirty="0" smtClean="0"/>
              <a:t>Solution is not necessarily shortest or least cost</a:t>
            </a:r>
          </a:p>
          <a:p>
            <a:pPr lvl="1">
              <a:buFont typeface="Wingdings" pitchFamily="2" charset="2"/>
              <a:buChar char="Ø"/>
            </a:pPr>
            <a:r>
              <a:rPr lang="en-US" dirty="0" smtClean="0"/>
              <a:t>If many solutions, may find one quickly (quickly moves to depth d)</a:t>
            </a:r>
          </a:p>
          <a:p>
            <a:pPr lvl="1">
              <a:buFont typeface="Wingdings" pitchFamily="2" charset="2"/>
              <a:buChar char="Ø"/>
            </a:pPr>
            <a:r>
              <a:rPr lang="en-US" dirty="0" smtClean="0"/>
              <a:t>Simple to implement</a:t>
            </a:r>
          </a:p>
          <a:p>
            <a:pPr lvl="1">
              <a:buFont typeface="Wingdings" pitchFamily="2" charset="2"/>
              <a:buChar char="Ø"/>
            </a:pPr>
            <a:r>
              <a:rPr lang="en-US" dirty="0" smtClean="0"/>
              <a:t>Space often bigger constraint, so more usable than BFS for large problems</a:t>
            </a: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Comparison of Search Techniques</a:t>
            </a:r>
            <a:endParaRPr lang="en-US" dirty="0">
              <a:solidFill>
                <a:srgbClr val="FF0000"/>
              </a:solidFill>
            </a:endParaRPr>
          </a:p>
        </p:txBody>
      </p:sp>
      <p:graphicFrame>
        <p:nvGraphicFramePr>
          <p:cNvPr id="3" name="Table 2"/>
          <p:cNvGraphicFramePr>
            <a:graphicFrameLocks noGrp="1"/>
          </p:cNvGraphicFramePr>
          <p:nvPr/>
        </p:nvGraphicFramePr>
        <p:xfrm>
          <a:off x="990600" y="2057400"/>
          <a:ext cx="2362200" cy="2225040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1143000"/>
                <a:gridCol w="609600"/>
                <a:gridCol w="609600"/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DFS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BFS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Complete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Y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Optimal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N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Heuristic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N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Time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err="1" smtClean="0"/>
                        <a:t>b</a:t>
                      </a:r>
                      <a:r>
                        <a:rPr lang="en-US" baseline="30000" dirty="0" err="1" smtClean="0"/>
                        <a:t>m</a:t>
                      </a:r>
                      <a:endParaRPr lang="en-US" baseline="30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b</a:t>
                      </a:r>
                      <a:r>
                        <a:rPr lang="en-US" baseline="30000" dirty="0" smtClean="0"/>
                        <a:t>d+1</a:t>
                      </a:r>
                      <a:endParaRPr lang="en-US" baseline="300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Space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err="1" smtClean="0"/>
                        <a:t>bm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b</a:t>
                      </a:r>
                      <a:r>
                        <a:rPr lang="en-US" baseline="30000" dirty="0" smtClean="0"/>
                        <a:t>d+1</a:t>
                      </a:r>
                      <a:endParaRPr lang="en-US" baseline="30000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76400" y="4800600"/>
            <a:ext cx="5715000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Avoiding Repeated States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457200" y="2286000"/>
            <a:ext cx="8305800" cy="3505200"/>
          </a:xfrm>
        </p:spPr>
        <p:txBody>
          <a:bodyPr>
            <a:normAutofit/>
          </a:bodyPr>
          <a:lstStyle/>
          <a:p>
            <a:r>
              <a:rPr lang="en-US" dirty="0" smtClean="0"/>
              <a:t>Do not return to parent or grandparent state</a:t>
            </a:r>
          </a:p>
          <a:p>
            <a:pPr lvl="1"/>
            <a:r>
              <a:rPr lang="en-US" dirty="0" smtClean="0"/>
              <a:t>In 8 puzzle, do not move up right after down</a:t>
            </a:r>
          </a:p>
          <a:p>
            <a:r>
              <a:rPr lang="en-US" dirty="0" smtClean="0"/>
              <a:t>Do not create solution paths with cycles</a:t>
            </a:r>
          </a:p>
          <a:p>
            <a:r>
              <a:rPr lang="en-US" dirty="0" smtClean="0"/>
              <a:t>Do not generate repeated states (need to store and check potentially large number of states)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3124200" y="1219200"/>
            <a:ext cx="244611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>
                <a:solidFill>
                  <a:schemeClr val="accent5"/>
                </a:solidFill>
              </a:rPr>
              <a:t>Can we do it?</a:t>
            </a:r>
            <a:endParaRPr lang="en-US" sz="3200" dirty="0">
              <a:solidFill>
                <a:schemeClr val="accent5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Maze Example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600200"/>
            <a:ext cx="4191000" cy="5029200"/>
          </a:xfrm>
        </p:spPr>
        <p:txBody>
          <a:bodyPr>
            <a:normAutofit/>
          </a:bodyPr>
          <a:lstStyle/>
          <a:p>
            <a:r>
              <a:rPr lang="en-US" sz="2800" dirty="0" smtClean="0"/>
              <a:t>States are cells in a maze</a:t>
            </a:r>
          </a:p>
          <a:p>
            <a:r>
              <a:rPr lang="en-US" sz="2800" dirty="0" smtClean="0"/>
              <a:t>Move N, E, S, or W</a:t>
            </a:r>
          </a:p>
          <a:p>
            <a:r>
              <a:rPr lang="en-US" sz="2800" dirty="0" smtClean="0"/>
              <a:t>What would BFS do (expand E, then N, W, S)?</a:t>
            </a:r>
          </a:p>
          <a:p>
            <a:r>
              <a:rPr lang="en-US" sz="2800" dirty="0" smtClean="0"/>
              <a:t>What would DFS do?</a:t>
            </a:r>
          </a:p>
          <a:p>
            <a:r>
              <a:rPr lang="en-US" sz="2800" dirty="0" smtClean="0"/>
              <a:t>What if order changed to N, E, S, W and loops are prevented?</a:t>
            </a:r>
          </a:p>
          <a:p>
            <a:endParaRPr lang="en-US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00600" y="1981200"/>
            <a:ext cx="3352800" cy="33291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Uniform Cost Search (</a:t>
            </a:r>
            <a:r>
              <a:rPr lang="en-US" dirty="0" err="1" smtClean="0">
                <a:solidFill>
                  <a:srgbClr val="FF0000"/>
                </a:solidFill>
              </a:rPr>
              <a:t>Branch&amp;Bound</a:t>
            </a:r>
            <a:r>
              <a:rPr lang="en-US" dirty="0" smtClean="0">
                <a:solidFill>
                  <a:srgbClr val="FF0000"/>
                </a:solidFill>
              </a:rPr>
              <a:t>)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914400" y="1676400"/>
            <a:ext cx="7467600" cy="4419600"/>
          </a:xfrm>
        </p:spPr>
        <p:txBody>
          <a:bodyPr>
            <a:normAutofit fontScale="85000" lnSpcReduction="10000"/>
          </a:bodyPr>
          <a:lstStyle/>
          <a:p>
            <a:r>
              <a:rPr lang="en-US" dirty="0" err="1" smtClean="0"/>
              <a:t>QueueingFn</a:t>
            </a:r>
            <a:r>
              <a:rPr lang="en-US" dirty="0" smtClean="0"/>
              <a:t> is </a:t>
            </a:r>
            <a:r>
              <a:rPr lang="en-US" dirty="0" err="1" smtClean="0"/>
              <a:t>SortByCostSoFar</a:t>
            </a:r>
            <a:endParaRPr lang="en-US" dirty="0" smtClean="0"/>
          </a:p>
          <a:p>
            <a:r>
              <a:rPr lang="en-US" dirty="0" smtClean="0"/>
              <a:t>Cost from root to current node n is g(n)</a:t>
            </a:r>
          </a:p>
          <a:p>
            <a:pPr lvl="1"/>
            <a:r>
              <a:rPr lang="en-US" dirty="0" smtClean="0"/>
              <a:t>Add operator costs along path</a:t>
            </a:r>
            <a:endParaRPr lang="en-US" dirty="0"/>
          </a:p>
          <a:p>
            <a:r>
              <a:rPr lang="en-US" dirty="0" smtClean="0"/>
              <a:t>First goal found is least-cost solution</a:t>
            </a:r>
          </a:p>
          <a:p>
            <a:r>
              <a:rPr lang="en-US" dirty="0" smtClean="0"/>
              <a:t>Space &amp; time can be exponential because large </a:t>
            </a:r>
            <a:r>
              <a:rPr lang="en-US" dirty="0" err="1" smtClean="0"/>
              <a:t>subtrees</a:t>
            </a:r>
            <a:r>
              <a:rPr lang="en-US" dirty="0" smtClean="0"/>
              <a:t> with inexpensive steps may be explored before useful paths with costly steps</a:t>
            </a:r>
          </a:p>
          <a:p>
            <a:r>
              <a:rPr lang="en-US" dirty="0" smtClean="0"/>
              <a:t>If costs are equal, time and space are O(</a:t>
            </a:r>
            <a:r>
              <a:rPr lang="en-US" dirty="0" err="1" smtClean="0"/>
              <a:t>b</a:t>
            </a:r>
            <a:r>
              <a:rPr lang="en-US" baseline="30000" dirty="0" err="1" smtClean="0"/>
              <a:t>d</a:t>
            </a:r>
            <a:r>
              <a:rPr lang="en-US" dirty="0" smtClean="0"/>
              <a:t>)</a:t>
            </a:r>
          </a:p>
          <a:p>
            <a:pPr lvl="1"/>
            <a:r>
              <a:rPr lang="en-US" dirty="0" smtClean="0"/>
              <a:t>Otherwise, complexity related to cost of optimal solution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UCS Example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95400" y="1762125"/>
            <a:ext cx="6812280" cy="4257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UCS Example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4" name="Picture 3" descr="a0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085975" y="1990725"/>
            <a:ext cx="4972050" cy="287655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819400" y="5562600"/>
            <a:ext cx="13106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Open list:  C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Assumptions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1600200" y="1676400"/>
            <a:ext cx="5715000" cy="3505200"/>
          </a:xfrm>
        </p:spPr>
        <p:txBody>
          <a:bodyPr/>
          <a:lstStyle/>
          <a:p>
            <a:r>
              <a:rPr lang="en-US" dirty="0" smtClean="0"/>
              <a:t>Static or dynamic?</a:t>
            </a:r>
            <a:endParaRPr lang="en-US" dirty="0"/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1981200" y="4724400"/>
            <a:ext cx="3886200" cy="639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Environment is 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static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chemeClr val="accent5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UCS Example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5" name="Picture 4" descr="a1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085975" y="1990725"/>
            <a:ext cx="4972050" cy="287655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819400" y="5562600"/>
            <a:ext cx="33095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Open list:  B(2) T(1) O(3) E(2) P(5)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UCS Example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5" name="Picture 4" descr="a1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085975" y="1990725"/>
            <a:ext cx="4972050" cy="287655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819400" y="5562600"/>
            <a:ext cx="33095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Open list:  T(1) B(2) E(2) O(3) P(5)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UCS Example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3" name="Picture 2" descr="a2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085975" y="1990725"/>
            <a:ext cx="4972050" cy="287655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819400" y="5562600"/>
            <a:ext cx="28863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Open list:  B(2) E(2) O(3) P(5)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UCS Example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3" name="Picture 2" descr="a3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085975" y="1990725"/>
            <a:ext cx="4972050" cy="287655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819400" y="5562600"/>
            <a:ext cx="24503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Open list:  E(2) O(3) P(5)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UCS Example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3" name="Picture 2" descr="a4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085975" y="1990725"/>
            <a:ext cx="4972050" cy="287655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819400" y="5562600"/>
            <a:ext cx="37471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Open list:  E(2) O(3) A(3) S(5) P(5) R(6)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UCS Example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3" name="Picture 2" descr="a5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085975" y="1990725"/>
            <a:ext cx="4972050" cy="287655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819400" y="5562600"/>
            <a:ext cx="33239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Open list:  O(3) A(3) S(5) P(5) R(6)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UCS Example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3" name="Picture 2" descr="a6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085975" y="1990725"/>
            <a:ext cx="4972050" cy="287655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819400" y="5562600"/>
            <a:ext cx="389786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Open list:  O(3) A(3) S(5) P(5) R(6) G(10)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UCS Example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3" name="Picture 2" descr="a7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085975" y="1990725"/>
            <a:ext cx="4972050" cy="287655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819400" y="5562600"/>
            <a:ext cx="34345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Open list:  A(3) S(5) P(5) R(6) G(10)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UCS Example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3" name="Picture 2" descr="a8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085975" y="1990725"/>
            <a:ext cx="4972050" cy="287655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819400" y="5562600"/>
            <a:ext cx="42633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Open list:  A(3) I(4) S(5) N(5) P(5) R(6) G(10)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UCS Example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3" name="Picture 2" descr="a9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085975" y="1990725"/>
            <a:ext cx="4972050" cy="287655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819400" y="5562600"/>
            <a:ext cx="38193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Open list:  I(4) P(5) S(5) N(5) R(6) G(10)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Assumptions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1600200" y="1676400"/>
            <a:ext cx="5715000" cy="3505200"/>
          </a:xfrm>
        </p:spPr>
        <p:txBody>
          <a:bodyPr/>
          <a:lstStyle/>
          <a:p>
            <a:r>
              <a:rPr lang="en-US" dirty="0" smtClean="0"/>
              <a:t>Static or dynamic?</a:t>
            </a:r>
          </a:p>
          <a:p>
            <a:r>
              <a:rPr lang="en-US" dirty="0" smtClean="0"/>
              <a:t>Fully or partially observable?</a:t>
            </a:r>
            <a:endParaRPr lang="en-US" dirty="0"/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1981200" y="4724400"/>
            <a:ext cx="5715000" cy="639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Environment is 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fully observable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chemeClr val="accent5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UCS Example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3" name="Picture 2" descr="a10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085975" y="1990725"/>
            <a:ext cx="4972050" cy="287655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819400" y="5562600"/>
            <a:ext cx="38690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Open list:  P(5) S(5) N(5) R(6) Z(6) G(10)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UCS Example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3" name="Picture 2" descr="a11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085975" y="1990725"/>
            <a:ext cx="4972050" cy="287655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819400" y="5562600"/>
            <a:ext cx="48356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Open list:  S(5) N(5) R(6) Z(6) F(6) D(8) G(10) L(10)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UCS Example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3" name="Picture 2" descr="a12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085975" y="1990725"/>
            <a:ext cx="4972050" cy="287655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819400" y="5562600"/>
            <a:ext cx="44188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Open list:  N(5) R(6) Z(6) F(6) D(8) G(10) L(10)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UCS Example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3" name="Picture 2" descr="a13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085975" y="1990725"/>
            <a:ext cx="4972050" cy="287655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819400" y="5562600"/>
            <a:ext cx="35227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Open list:  Z(6) F(6) D(8) G(10) L(10)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UCS Example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3" name="Picture 2" descr="a14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085975" y="1990725"/>
            <a:ext cx="4972050" cy="287655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819400" y="5562600"/>
            <a:ext cx="31043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Open list:  F(6) D(8) G(10) L(10)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UCS Example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3" name="Picture 2" descr="a15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085975" y="1990725"/>
            <a:ext cx="4972050" cy="2876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Comparison of Search Techniques</a:t>
            </a:r>
            <a:endParaRPr lang="en-US" dirty="0">
              <a:solidFill>
                <a:srgbClr val="FF0000"/>
              </a:solidFill>
            </a:endParaRPr>
          </a:p>
        </p:txBody>
      </p:sp>
      <p:graphicFrame>
        <p:nvGraphicFramePr>
          <p:cNvPr id="3" name="Table 2"/>
          <p:cNvGraphicFramePr>
            <a:graphicFrameLocks noGrp="1"/>
          </p:cNvGraphicFramePr>
          <p:nvPr/>
        </p:nvGraphicFramePr>
        <p:xfrm>
          <a:off x="990600" y="1752600"/>
          <a:ext cx="2819401" cy="2590801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1084384"/>
                <a:gridCol w="578339"/>
                <a:gridCol w="578339"/>
                <a:gridCol w="578339"/>
              </a:tblGrid>
              <a:tr h="442332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DFS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BFS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UCS</a:t>
                      </a:r>
                      <a:endParaRPr lang="en-US" dirty="0"/>
                    </a:p>
                  </a:txBody>
                  <a:tcPr/>
                </a:tc>
              </a:tr>
              <a:tr h="442332">
                <a:tc>
                  <a:txBody>
                    <a:bodyPr/>
                    <a:lstStyle/>
                    <a:p>
                      <a:r>
                        <a:rPr lang="en-US" dirty="0" smtClean="0"/>
                        <a:t>Complete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Y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Y</a:t>
                      </a:r>
                      <a:endParaRPr lang="en-US" dirty="0"/>
                    </a:p>
                  </a:txBody>
                  <a:tcPr/>
                </a:tc>
              </a:tr>
              <a:tr h="442332">
                <a:tc>
                  <a:txBody>
                    <a:bodyPr/>
                    <a:lstStyle/>
                    <a:p>
                      <a:r>
                        <a:rPr lang="en-US" dirty="0" smtClean="0"/>
                        <a:t>Optimal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Y</a:t>
                      </a:r>
                      <a:endParaRPr lang="en-US" dirty="0"/>
                    </a:p>
                  </a:txBody>
                  <a:tcPr/>
                </a:tc>
              </a:tr>
              <a:tr h="442332">
                <a:tc>
                  <a:txBody>
                    <a:bodyPr/>
                    <a:lstStyle/>
                    <a:p>
                      <a:r>
                        <a:rPr lang="en-US" dirty="0" smtClean="0"/>
                        <a:t>Heuristic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N</a:t>
                      </a:r>
                      <a:endParaRPr lang="en-US" dirty="0"/>
                    </a:p>
                  </a:txBody>
                  <a:tcPr/>
                </a:tc>
              </a:tr>
              <a:tr h="379141">
                <a:tc>
                  <a:txBody>
                    <a:bodyPr/>
                    <a:lstStyle/>
                    <a:p>
                      <a:r>
                        <a:rPr lang="en-US" dirty="0" smtClean="0"/>
                        <a:t>Time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err="1" smtClean="0"/>
                        <a:t>b</a:t>
                      </a:r>
                      <a:r>
                        <a:rPr lang="en-US" baseline="30000" dirty="0" err="1" smtClean="0"/>
                        <a:t>m</a:t>
                      </a:r>
                      <a:endParaRPr lang="en-US" baseline="30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b</a:t>
                      </a:r>
                      <a:r>
                        <a:rPr lang="en-US" baseline="30000" dirty="0" smtClean="0"/>
                        <a:t>d+1</a:t>
                      </a:r>
                      <a:endParaRPr lang="en-US" baseline="30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err="1" smtClean="0"/>
                        <a:t>b</a:t>
                      </a:r>
                      <a:r>
                        <a:rPr lang="en-US" baseline="30000" dirty="0" err="1" smtClean="0"/>
                        <a:t>m</a:t>
                      </a:r>
                      <a:endParaRPr lang="en-US" baseline="30000" dirty="0" smtClean="0"/>
                    </a:p>
                  </a:txBody>
                  <a:tcPr/>
                </a:tc>
              </a:tr>
              <a:tr h="442332">
                <a:tc>
                  <a:txBody>
                    <a:bodyPr/>
                    <a:lstStyle/>
                    <a:p>
                      <a:r>
                        <a:rPr lang="en-US" dirty="0" smtClean="0"/>
                        <a:t>Space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err="1" smtClean="0"/>
                        <a:t>bm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b</a:t>
                      </a:r>
                      <a:r>
                        <a:rPr lang="en-US" baseline="30000" dirty="0" smtClean="0"/>
                        <a:t>d+1</a:t>
                      </a:r>
                      <a:endParaRPr lang="en-US" baseline="30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err="1" smtClean="0"/>
                        <a:t>b</a:t>
                      </a:r>
                      <a:r>
                        <a:rPr lang="en-US" baseline="30000" dirty="0" err="1" smtClean="0"/>
                        <a:t>m</a:t>
                      </a:r>
                      <a:endParaRPr lang="en-US" baseline="30000" dirty="0" smtClean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76400" y="4800600"/>
            <a:ext cx="5715000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Iterative Deepening Search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914400" y="1676400"/>
            <a:ext cx="7467600" cy="4648200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DFS with depth bound</a:t>
            </a:r>
          </a:p>
          <a:p>
            <a:r>
              <a:rPr lang="en-US" dirty="0" err="1" smtClean="0"/>
              <a:t>QueuingFn</a:t>
            </a:r>
            <a:r>
              <a:rPr lang="en-US" dirty="0" smtClean="0"/>
              <a:t> is </a:t>
            </a:r>
            <a:r>
              <a:rPr lang="en-US" dirty="0" err="1" smtClean="0"/>
              <a:t>enqueue</a:t>
            </a:r>
            <a:r>
              <a:rPr lang="en-US" dirty="0" smtClean="0"/>
              <a:t> at front as with DFS</a:t>
            </a:r>
          </a:p>
          <a:p>
            <a:pPr lvl="1"/>
            <a:r>
              <a:rPr lang="en-US" dirty="0" smtClean="0"/>
              <a:t>Expand(state) only returns children such that depth(child) &lt;= threshold</a:t>
            </a:r>
          </a:p>
          <a:p>
            <a:pPr lvl="1"/>
            <a:r>
              <a:rPr lang="en-US" dirty="0" smtClean="0"/>
              <a:t>This prevents search from going down infinite path</a:t>
            </a:r>
          </a:p>
          <a:p>
            <a:r>
              <a:rPr lang="en-US" dirty="0" smtClean="0"/>
              <a:t>First threshold is 1</a:t>
            </a:r>
          </a:p>
          <a:p>
            <a:pPr lvl="1"/>
            <a:r>
              <a:rPr lang="en-US" dirty="0" smtClean="0"/>
              <a:t>If do not find solution, increment threshold and repeat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Examples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09625" y="1"/>
            <a:ext cx="7191375" cy="68909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Analysis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71600"/>
            <a:ext cx="8229600" cy="4876800"/>
          </a:xfrm>
        </p:spPr>
        <p:txBody>
          <a:bodyPr>
            <a:noAutofit/>
          </a:bodyPr>
          <a:lstStyle/>
          <a:p>
            <a:r>
              <a:rPr lang="en-US" dirty="0" smtClean="0"/>
              <a:t>What about the repeated work?</a:t>
            </a:r>
          </a:p>
          <a:p>
            <a:r>
              <a:rPr lang="en-US" dirty="0" smtClean="0"/>
              <a:t>Time complexity (number of generated nodes)</a:t>
            </a:r>
          </a:p>
          <a:p>
            <a:pPr lvl="1">
              <a:buFont typeface="Wingdings" pitchFamily="2" charset="2"/>
              <a:buChar char="Ø"/>
            </a:pPr>
            <a:r>
              <a:rPr lang="en-US" dirty="0" smtClean="0"/>
              <a:t>[b] + [b + b</a:t>
            </a:r>
            <a:r>
              <a:rPr lang="en-US" baseline="30000" dirty="0" smtClean="0"/>
              <a:t>2</a:t>
            </a:r>
            <a:r>
              <a:rPr lang="en-US" dirty="0" smtClean="0"/>
              <a:t>] + .. + [b + b</a:t>
            </a:r>
            <a:r>
              <a:rPr lang="en-US" baseline="30000" dirty="0" smtClean="0"/>
              <a:t>2</a:t>
            </a:r>
            <a:r>
              <a:rPr lang="en-US" dirty="0" smtClean="0"/>
              <a:t> + .. + </a:t>
            </a:r>
            <a:r>
              <a:rPr lang="en-US" dirty="0" err="1" smtClean="0"/>
              <a:t>b</a:t>
            </a:r>
            <a:r>
              <a:rPr lang="en-US" baseline="30000" dirty="0" err="1" smtClean="0"/>
              <a:t>d</a:t>
            </a:r>
            <a:r>
              <a:rPr lang="en-US" dirty="0" smtClean="0"/>
              <a:t>]</a:t>
            </a:r>
          </a:p>
          <a:p>
            <a:pPr lvl="1">
              <a:buFont typeface="Wingdings" pitchFamily="2" charset="2"/>
              <a:buChar char="Ø"/>
            </a:pPr>
            <a:r>
              <a:rPr lang="en-US" dirty="0" smtClean="0"/>
              <a:t>(d)b + (d-1) b</a:t>
            </a:r>
            <a:r>
              <a:rPr lang="en-US" baseline="30000" dirty="0" smtClean="0"/>
              <a:t>2 +</a:t>
            </a:r>
            <a:r>
              <a:rPr lang="en-US" dirty="0" smtClean="0"/>
              <a:t> … + (1) </a:t>
            </a:r>
            <a:r>
              <a:rPr lang="en-US" dirty="0" err="1" smtClean="0"/>
              <a:t>b</a:t>
            </a:r>
            <a:r>
              <a:rPr lang="en-US" baseline="30000" dirty="0" err="1" smtClean="0"/>
              <a:t>d</a:t>
            </a:r>
            <a:endParaRPr lang="en-US" baseline="30000" dirty="0" smtClean="0"/>
          </a:p>
          <a:p>
            <a:pPr lvl="1">
              <a:buFont typeface="Wingdings" pitchFamily="2" charset="2"/>
              <a:buChar char="Ø"/>
            </a:pPr>
            <a:r>
              <a:rPr lang="en-US" dirty="0" smtClean="0"/>
              <a:t>O(</a:t>
            </a:r>
            <a:r>
              <a:rPr lang="en-US" dirty="0" err="1" smtClean="0"/>
              <a:t>b</a:t>
            </a:r>
            <a:r>
              <a:rPr lang="en-US" baseline="30000" dirty="0" err="1" smtClean="0"/>
              <a:t>d</a:t>
            </a:r>
            <a:r>
              <a:rPr lang="en-US" dirty="0" smtClean="0"/>
              <a:t>)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Assumptions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1600200" y="1676400"/>
            <a:ext cx="5715000" cy="3505200"/>
          </a:xfrm>
        </p:spPr>
        <p:txBody>
          <a:bodyPr/>
          <a:lstStyle/>
          <a:p>
            <a:r>
              <a:rPr lang="en-US" dirty="0" smtClean="0"/>
              <a:t>Static or dynamic?</a:t>
            </a:r>
          </a:p>
          <a:p>
            <a:r>
              <a:rPr lang="en-US" dirty="0" smtClean="0"/>
              <a:t>Fully or partially observable?</a:t>
            </a:r>
          </a:p>
          <a:p>
            <a:r>
              <a:rPr lang="en-US" dirty="0" smtClean="0"/>
              <a:t>Discrete or continuous?</a:t>
            </a:r>
            <a:endParaRPr lang="en-US" dirty="0"/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1981200" y="4724400"/>
            <a:ext cx="5715000" cy="639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Environment is 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discrete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chemeClr val="accent5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Analysis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38200"/>
            <a:ext cx="8229600" cy="4572000"/>
          </a:xfrm>
        </p:spPr>
        <p:txBody>
          <a:bodyPr>
            <a:noAutofit/>
          </a:bodyPr>
          <a:lstStyle/>
          <a:p>
            <a:pPr lvl="1">
              <a:buNone/>
            </a:pPr>
            <a:endParaRPr lang="en-US" dirty="0" smtClean="0"/>
          </a:p>
          <a:p>
            <a:r>
              <a:rPr lang="en-US" dirty="0" smtClean="0"/>
              <a:t>Repeated work is approximately 1/b of total work</a:t>
            </a:r>
          </a:p>
          <a:p>
            <a:pPr lvl="1">
              <a:buFont typeface="Wingdings" pitchFamily="2" charset="2"/>
              <a:buChar char="Ø"/>
            </a:pPr>
            <a:r>
              <a:rPr lang="en-US" dirty="0" smtClean="0"/>
              <a:t>Negligible</a:t>
            </a:r>
          </a:p>
          <a:p>
            <a:pPr lvl="1">
              <a:buFont typeface="Wingdings" pitchFamily="2" charset="2"/>
              <a:buChar char="Ø"/>
            </a:pPr>
            <a:r>
              <a:rPr lang="en-US" dirty="0" smtClean="0"/>
              <a:t>Example:  b=10, d=5</a:t>
            </a:r>
          </a:p>
          <a:p>
            <a:pPr lvl="1">
              <a:buFont typeface="Wingdings" pitchFamily="2" charset="2"/>
              <a:buChar char="Ø"/>
            </a:pPr>
            <a:r>
              <a:rPr lang="en-US" dirty="0" smtClean="0"/>
              <a:t>N(BFS) = 1,111,100</a:t>
            </a:r>
          </a:p>
          <a:p>
            <a:pPr lvl="1">
              <a:buFont typeface="Wingdings" pitchFamily="2" charset="2"/>
              <a:buChar char="Ø"/>
            </a:pPr>
            <a:r>
              <a:rPr lang="en-US" dirty="0" smtClean="0"/>
              <a:t>N(IDS) = 123,450</a:t>
            </a:r>
          </a:p>
          <a:p>
            <a:r>
              <a:rPr lang="en-US" dirty="0" smtClean="0"/>
              <a:t>Features</a:t>
            </a:r>
          </a:p>
          <a:p>
            <a:pPr lvl="1"/>
            <a:r>
              <a:rPr lang="en-US" dirty="0" smtClean="0"/>
              <a:t>Shortest solution, not necessarily least cost</a:t>
            </a:r>
          </a:p>
          <a:p>
            <a:pPr lvl="1"/>
            <a:r>
              <a:rPr lang="en-US" dirty="0" smtClean="0"/>
              <a:t>Is there a better way to decide threshold?  (</a:t>
            </a:r>
            <a:r>
              <a:rPr lang="en-US" dirty="0" smtClean="0">
                <a:solidFill>
                  <a:schemeClr val="accent5"/>
                </a:solidFill>
              </a:rPr>
              <a:t>IDA*</a:t>
            </a:r>
            <a:r>
              <a:rPr lang="en-US" dirty="0" smtClean="0"/>
              <a:t>)</a:t>
            </a:r>
            <a:endParaRPr lang="en-US" dirty="0"/>
          </a:p>
        </p:txBody>
      </p:sp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Comparison of Search Techniques</a:t>
            </a:r>
            <a:endParaRPr lang="en-US" dirty="0">
              <a:solidFill>
                <a:srgbClr val="FF0000"/>
              </a:solidFill>
            </a:endParaRPr>
          </a:p>
        </p:txBody>
      </p:sp>
      <p:graphicFrame>
        <p:nvGraphicFramePr>
          <p:cNvPr id="3" name="Table 2"/>
          <p:cNvGraphicFramePr>
            <a:graphicFrameLocks noGrp="1"/>
          </p:cNvGraphicFramePr>
          <p:nvPr/>
        </p:nvGraphicFramePr>
        <p:xfrm>
          <a:off x="990600" y="1752600"/>
          <a:ext cx="3429002" cy="2590801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1094362"/>
                <a:gridCol w="583660"/>
                <a:gridCol w="583660"/>
                <a:gridCol w="583660"/>
                <a:gridCol w="583660"/>
              </a:tblGrid>
              <a:tr h="442332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DFS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BFS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UCS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IDS</a:t>
                      </a:r>
                      <a:endParaRPr lang="en-US" dirty="0"/>
                    </a:p>
                  </a:txBody>
                  <a:tcPr/>
                </a:tc>
              </a:tr>
              <a:tr h="442332">
                <a:tc>
                  <a:txBody>
                    <a:bodyPr/>
                    <a:lstStyle/>
                    <a:p>
                      <a:r>
                        <a:rPr lang="en-US" dirty="0" smtClean="0"/>
                        <a:t>Complete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Y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Y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Y</a:t>
                      </a:r>
                      <a:endParaRPr lang="en-US" dirty="0"/>
                    </a:p>
                  </a:txBody>
                  <a:tcPr/>
                </a:tc>
              </a:tr>
              <a:tr h="442332">
                <a:tc>
                  <a:txBody>
                    <a:bodyPr/>
                    <a:lstStyle/>
                    <a:p>
                      <a:r>
                        <a:rPr lang="en-US" dirty="0" smtClean="0"/>
                        <a:t>Optimal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Y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N</a:t>
                      </a:r>
                      <a:endParaRPr lang="en-US" dirty="0"/>
                    </a:p>
                  </a:txBody>
                  <a:tcPr/>
                </a:tc>
              </a:tr>
              <a:tr h="442332">
                <a:tc>
                  <a:txBody>
                    <a:bodyPr/>
                    <a:lstStyle/>
                    <a:p>
                      <a:r>
                        <a:rPr lang="en-US" dirty="0" smtClean="0"/>
                        <a:t>Heuristic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N</a:t>
                      </a:r>
                      <a:endParaRPr lang="en-US" dirty="0"/>
                    </a:p>
                  </a:txBody>
                  <a:tcPr/>
                </a:tc>
              </a:tr>
              <a:tr h="379141">
                <a:tc>
                  <a:txBody>
                    <a:bodyPr/>
                    <a:lstStyle/>
                    <a:p>
                      <a:r>
                        <a:rPr lang="en-US" dirty="0" smtClean="0"/>
                        <a:t>Time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err="1" smtClean="0"/>
                        <a:t>b</a:t>
                      </a:r>
                      <a:r>
                        <a:rPr lang="en-US" baseline="30000" dirty="0" err="1" smtClean="0"/>
                        <a:t>m</a:t>
                      </a:r>
                      <a:endParaRPr lang="en-US" baseline="30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b</a:t>
                      </a:r>
                      <a:r>
                        <a:rPr lang="en-US" baseline="30000" dirty="0" smtClean="0"/>
                        <a:t>d+1</a:t>
                      </a:r>
                      <a:endParaRPr lang="en-US" baseline="30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err="1" smtClean="0"/>
                        <a:t>b</a:t>
                      </a:r>
                      <a:r>
                        <a:rPr lang="en-US" baseline="30000" dirty="0" err="1" smtClean="0"/>
                        <a:t>m</a:t>
                      </a:r>
                      <a:endParaRPr lang="en-US" baseline="300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err="1" smtClean="0"/>
                        <a:t>b</a:t>
                      </a:r>
                      <a:r>
                        <a:rPr lang="en-US" baseline="30000" dirty="0" err="1" smtClean="0"/>
                        <a:t>d</a:t>
                      </a:r>
                      <a:endParaRPr lang="en-US" baseline="30000" dirty="0" smtClean="0"/>
                    </a:p>
                  </a:txBody>
                  <a:tcPr/>
                </a:tc>
              </a:tr>
              <a:tr h="442332">
                <a:tc>
                  <a:txBody>
                    <a:bodyPr/>
                    <a:lstStyle/>
                    <a:p>
                      <a:r>
                        <a:rPr lang="en-US" dirty="0" smtClean="0"/>
                        <a:t>Space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err="1" smtClean="0"/>
                        <a:t>bm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b</a:t>
                      </a:r>
                      <a:r>
                        <a:rPr lang="en-US" baseline="30000" dirty="0" smtClean="0"/>
                        <a:t>d+1</a:t>
                      </a:r>
                      <a:endParaRPr lang="en-US" baseline="30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err="1" smtClean="0"/>
                        <a:t>b</a:t>
                      </a:r>
                      <a:r>
                        <a:rPr lang="en-US" baseline="30000" dirty="0" err="1" smtClean="0"/>
                        <a:t>m</a:t>
                      </a:r>
                      <a:endParaRPr lang="en-US" baseline="300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err="1" smtClean="0"/>
                        <a:t>bd</a:t>
                      </a:r>
                      <a:endParaRPr lang="en-US" dirty="0" smtClean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76400" y="4800600"/>
            <a:ext cx="5715000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Bidirectional Search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685800" y="1676400"/>
            <a:ext cx="3581400" cy="4648200"/>
          </a:xfrm>
        </p:spPr>
        <p:txBody>
          <a:bodyPr>
            <a:normAutofit fontScale="70000" lnSpcReduction="20000"/>
          </a:bodyPr>
          <a:lstStyle/>
          <a:p>
            <a:r>
              <a:rPr lang="en-US" dirty="0" smtClean="0"/>
              <a:t>Search forward from initial state to goal AND backward from goal state to initial state</a:t>
            </a:r>
          </a:p>
          <a:p>
            <a:r>
              <a:rPr lang="en-US" dirty="0" smtClean="0"/>
              <a:t>Can prune many options</a:t>
            </a:r>
          </a:p>
          <a:p>
            <a:r>
              <a:rPr lang="en-US" dirty="0" smtClean="0"/>
              <a:t>Considerations</a:t>
            </a:r>
          </a:p>
          <a:p>
            <a:pPr lvl="1"/>
            <a:r>
              <a:rPr lang="en-US" dirty="0" smtClean="0"/>
              <a:t>Which goal state(s) to use</a:t>
            </a:r>
          </a:p>
          <a:p>
            <a:pPr lvl="1"/>
            <a:r>
              <a:rPr lang="en-US" dirty="0" smtClean="0"/>
              <a:t>How determine when searches overlap</a:t>
            </a:r>
          </a:p>
          <a:p>
            <a:pPr lvl="1"/>
            <a:r>
              <a:rPr lang="en-US" dirty="0" smtClean="0"/>
              <a:t>Which search to use for each direction</a:t>
            </a:r>
          </a:p>
          <a:p>
            <a:pPr lvl="1"/>
            <a:r>
              <a:rPr lang="en-US" dirty="0" smtClean="0"/>
              <a:t>Here, two BFS searches</a:t>
            </a:r>
          </a:p>
          <a:p>
            <a:r>
              <a:rPr lang="en-US" dirty="0" smtClean="0"/>
              <a:t>Time and space is O(</a:t>
            </a:r>
            <a:r>
              <a:rPr lang="en-US" dirty="0" err="1" smtClean="0"/>
              <a:t>b</a:t>
            </a:r>
            <a:r>
              <a:rPr lang="en-US" baseline="30000" dirty="0" err="1" smtClean="0"/>
              <a:t>d</a:t>
            </a:r>
            <a:r>
              <a:rPr lang="en-US" baseline="30000" dirty="0" smtClean="0"/>
              <a:t>/2</a:t>
            </a:r>
            <a:r>
              <a:rPr lang="en-US" dirty="0" smtClean="0"/>
              <a:t>)</a:t>
            </a: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19600" y="2286000"/>
            <a:ext cx="4430887" cy="25208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Informed Searches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029200"/>
          </a:xfrm>
        </p:spPr>
        <p:txBody>
          <a:bodyPr>
            <a:normAutofit fontScale="70000" lnSpcReduction="20000"/>
          </a:bodyPr>
          <a:lstStyle/>
          <a:p>
            <a:r>
              <a:rPr lang="en-US" dirty="0" smtClean="0"/>
              <a:t>Best-first search, Hill climbing, Beam search, A*, IDA*, RBFS, SMA*</a:t>
            </a:r>
          </a:p>
          <a:p>
            <a:r>
              <a:rPr lang="en-US" dirty="0" smtClean="0"/>
              <a:t>New terms</a:t>
            </a:r>
          </a:p>
          <a:p>
            <a:pPr lvl="1"/>
            <a:r>
              <a:rPr lang="en-US" dirty="0" smtClean="0"/>
              <a:t>Heuristics</a:t>
            </a:r>
          </a:p>
          <a:p>
            <a:pPr lvl="1"/>
            <a:r>
              <a:rPr lang="en-US" dirty="0" smtClean="0"/>
              <a:t>Optimal solution</a:t>
            </a:r>
          </a:p>
          <a:p>
            <a:pPr lvl="1"/>
            <a:r>
              <a:rPr lang="en-US" dirty="0" err="1" smtClean="0"/>
              <a:t>Informedness</a:t>
            </a:r>
            <a:endParaRPr lang="en-US" dirty="0" smtClean="0"/>
          </a:p>
          <a:p>
            <a:pPr lvl="1"/>
            <a:r>
              <a:rPr lang="en-US" dirty="0" smtClean="0"/>
              <a:t>Hill climbing problems</a:t>
            </a:r>
          </a:p>
          <a:p>
            <a:pPr lvl="1"/>
            <a:r>
              <a:rPr lang="en-US" dirty="0" smtClean="0"/>
              <a:t>Admissibility</a:t>
            </a:r>
          </a:p>
          <a:p>
            <a:r>
              <a:rPr lang="en-US" dirty="0" smtClean="0"/>
              <a:t>New parameters</a:t>
            </a:r>
          </a:p>
          <a:p>
            <a:pPr lvl="1"/>
            <a:r>
              <a:rPr lang="en-US" dirty="0" smtClean="0"/>
              <a:t>g(n) = estimated cost from initial state to state n</a:t>
            </a:r>
          </a:p>
          <a:p>
            <a:pPr lvl="1"/>
            <a:r>
              <a:rPr lang="en-US" dirty="0" smtClean="0"/>
              <a:t>h(n) = estimated cost (distance) from state n to closest goal</a:t>
            </a:r>
          </a:p>
          <a:p>
            <a:pPr lvl="1"/>
            <a:r>
              <a:rPr lang="en-US" dirty="0" smtClean="0"/>
              <a:t>h(n) is our heuristic</a:t>
            </a:r>
          </a:p>
          <a:p>
            <a:pPr lvl="2"/>
            <a:r>
              <a:rPr lang="en-US" dirty="0" smtClean="0"/>
              <a:t>Robot path planning, h(n) could be Euclidean distance</a:t>
            </a:r>
          </a:p>
          <a:p>
            <a:pPr lvl="2"/>
            <a:r>
              <a:rPr lang="en-US" dirty="0" smtClean="0"/>
              <a:t>8 puzzle, h(n) could be #tiles out of place</a:t>
            </a:r>
          </a:p>
          <a:p>
            <a:r>
              <a:rPr lang="en-US" dirty="0" smtClean="0"/>
              <a:t>Search algorithms which use h(n) to guide search are            </a:t>
            </a:r>
            <a:r>
              <a:rPr lang="en-US" dirty="0" smtClean="0">
                <a:solidFill>
                  <a:schemeClr val="accent5"/>
                </a:solidFill>
              </a:rPr>
              <a:t>heuristic search </a:t>
            </a:r>
            <a:r>
              <a:rPr lang="en-US" dirty="0" smtClean="0"/>
              <a:t>algorithms</a:t>
            </a:r>
          </a:p>
        </p:txBody>
      </p:sp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Best-First Search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1066800" y="1676400"/>
            <a:ext cx="7315200" cy="4419600"/>
          </a:xfrm>
        </p:spPr>
        <p:txBody>
          <a:bodyPr>
            <a:normAutofit/>
          </a:bodyPr>
          <a:lstStyle/>
          <a:p>
            <a:r>
              <a:rPr lang="en-US" dirty="0" err="1" smtClean="0"/>
              <a:t>QueueingFn</a:t>
            </a:r>
            <a:r>
              <a:rPr lang="en-US" dirty="0" smtClean="0"/>
              <a:t> is sort-by-h</a:t>
            </a:r>
          </a:p>
          <a:p>
            <a:r>
              <a:rPr lang="en-US" dirty="0" smtClean="0"/>
              <a:t>Best-first search only as good as heuristic</a:t>
            </a:r>
          </a:p>
          <a:p>
            <a:pPr lvl="1"/>
            <a:r>
              <a:rPr lang="en-US" dirty="0" smtClean="0"/>
              <a:t>Example heuristic for 8 puzzle:           Manhattan Distance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Example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3" name="Picture 2" descr="a0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033587" y="1990725"/>
            <a:ext cx="5076825" cy="2876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Example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4" name="Picture 3" descr="a1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033587" y="1990725"/>
            <a:ext cx="5076825" cy="2876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Example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3" name="Picture 2" descr="a2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033587" y="1990725"/>
            <a:ext cx="5076825" cy="2876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Example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3" name="Picture 2" descr="a3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033587" y="1990725"/>
            <a:ext cx="5076825" cy="2876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Example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3" name="Picture 2" descr="a4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033587" y="1990725"/>
            <a:ext cx="5076825" cy="2876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Assumptions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1600200" y="1676400"/>
            <a:ext cx="5715000" cy="3505200"/>
          </a:xfrm>
        </p:spPr>
        <p:txBody>
          <a:bodyPr/>
          <a:lstStyle/>
          <a:p>
            <a:r>
              <a:rPr lang="en-US" dirty="0" smtClean="0"/>
              <a:t>Static or dynamic?</a:t>
            </a:r>
          </a:p>
          <a:p>
            <a:r>
              <a:rPr lang="en-US" dirty="0" smtClean="0"/>
              <a:t>Fully or partially observable?</a:t>
            </a:r>
          </a:p>
          <a:p>
            <a:r>
              <a:rPr lang="en-US" dirty="0" smtClean="0"/>
              <a:t>Discrete or continuous?</a:t>
            </a:r>
          </a:p>
          <a:p>
            <a:r>
              <a:rPr lang="en-US" dirty="0" smtClean="0"/>
              <a:t>Deterministic or stochastic?</a:t>
            </a:r>
            <a:endParaRPr lang="en-US" dirty="0"/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1981200" y="4724400"/>
            <a:ext cx="5715000" cy="639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Environment is 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deterministic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chemeClr val="accent5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Example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3" name="Picture 2" descr="a5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033587" y="1990725"/>
            <a:ext cx="5076825" cy="2876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Example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3" name="Picture 2" descr="a6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033587" y="1990725"/>
            <a:ext cx="5076825" cy="2876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Example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3" name="Picture 2" descr="a7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033587" y="1990725"/>
            <a:ext cx="5076825" cy="2876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Example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3" name="Picture 2" descr="a8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033587" y="1990725"/>
            <a:ext cx="5076825" cy="2876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Comparison of Search Techniques</a:t>
            </a:r>
            <a:endParaRPr lang="en-US" dirty="0">
              <a:solidFill>
                <a:srgbClr val="FF0000"/>
              </a:solidFill>
            </a:endParaRPr>
          </a:p>
        </p:txBody>
      </p:sp>
      <p:graphicFrame>
        <p:nvGraphicFramePr>
          <p:cNvPr id="3" name="Table 2"/>
          <p:cNvGraphicFramePr>
            <a:graphicFrameLocks noGrp="1"/>
          </p:cNvGraphicFramePr>
          <p:nvPr/>
        </p:nvGraphicFramePr>
        <p:xfrm>
          <a:off x="990600" y="1752600"/>
          <a:ext cx="4114798" cy="2590801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1122218"/>
                <a:gridCol w="598516"/>
                <a:gridCol w="598516"/>
                <a:gridCol w="598516"/>
                <a:gridCol w="598516"/>
                <a:gridCol w="598516"/>
              </a:tblGrid>
              <a:tr h="442332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DFS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BFS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UCS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IDS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Best</a:t>
                      </a:r>
                      <a:endParaRPr lang="en-US" dirty="0"/>
                    </a:p>
                  </a:txBody>
                  <a:tcPr/>
                </a:tc>
              </a:tr>
              <a:tr h="442332">
                <a:tc>
                  <a:txBody>
                    <a:bodyPr/>
                    <a:lstStyle/>
                    <a:p>
                      <a:r>
                        <a:rPr lang="en-US" dirty="0" smtClean="0"/>
                        <a:t>Complete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Y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Y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Y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N</a:t>
                      </a:r>
                      <a:endParaRPr lang="en-US" dirty="0"/>
                    </a:p>
                  </a:txBody>
                  <a:tcPr/>
                </a:tc>
              </a:tr>
              <a:tr h="442332">
                <a:tc>
                  <a:txBody>
                    <a:bodyPr/>
                    <a:lstStyle/>
                    <a:p>
                      <a:r>
                        <a:rPr lang="en-US" dirty="0" smtClean="0"/>
                        <a:t>Optimal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Y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N</a:t>
                      </a:r>
                      <a:endParaRPr lang="en-US" dirty="0"/>
                    </a:p>
                  </a:txBody>
                  <a:tcPr/>
                </a:tc>
              </a:tr>
              <a:tr h="442332">
                <a:tc>
                  <a:txBody>
                    <a:bodyPr/>
                    <a:lstStyle/>
                    <a:p>
                      <a:r>
                        <a:rPr lang="en-US" dirty="0" smtClean="0"/>
                        <a:t>Heuristic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Y</a:t>
                      </a:r>
                      <a:endParaRPr lang="en-US" dirty="0"/>
                    </a:p>
                  </a:txBody>
                  <a:tcPr/>
                </a:tc>
              </a:tr>
              <a:tr h="379141">
                <a:tc>
                  <a:txBody>
                    <a:bodyPr/>
                    <a:lstStyle/>
                    <a:p>
                      <a:r>
                        <a:rPr lang="en-US" dirty="0" smtClean="0"/>
                        <a:t>Time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err="1" smtClean="0"/>
                        <a:t>b</a:t>
                      </a:r>
                      <a:r>
                        <a:rPr lang="en-US" baseline="30000" dirty="0" err="1" smtClean="0"/>
                        <a:t>m</a:t>
                      </a:r>
                      <a:endParaRPr lang="en-US" baseline="30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b</a:t>
                      </a:r>
                      <a:r>
                        <a:rPr lang="en-US" baseline="30000" dirty="0" smtClean="0"/>
                        <a:t>d+1</a:t>
                      </a:r>
                      <a:endParaRPr lang="en-US" baseline="30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err="1" smtClean="0"/>
                        <a:t>b</a:t>
                      </a:r>
                      <a:r>
                        <a:rPr lang="en-US" baseline="30000" dirty="0" err="1" smtClean="0"/>
                        <a:t>m</a:t>
                      </a:r>
                      <a:endParaRPr lang="en-US" baseline="300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err="1" smtClean="0"/>
                        <a:t>b</a:t>
                      </a:r>
                      <a:r>
                        <a:rPr lang="en-US" baseline="30000" dirty="0" err="1" smtClean="0"/>
                        <a:t>d</a:t>
                      </a:r>
                      <a:endParaRPr lang="en-US" baseline="300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err="1" smtClean="0"/>
                        <a:t>b</a:t>
                      </a:r>
                      <a:r>
                        <a:rPr lang="en-US" baseline="30000" dirty="0" err="1" smtClean="0"/>
                        <a:t>m</a:t>
                      </a:r>
                      <a:endParaRPr lang="en-US" baseline="30000" dirty="0" smtClean="0"/>
                    </a:p>
                  </a:txBody>
                  <a:tcPr/>
                </a:tc>
              </a:tr>
              <a:tr h="442332">
                <a:tc>
                  <a:txBody>
                    <a:bodyPr/>
                    <a:lstStyle/>
                    <a:p>
                      <a:r>
                        <a:rPr lang="en-US" dirty="0" smtClean="0"/>
                        <a:t>Space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err="1" smtClean="0"/>
                        <a:t>bm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b</a:t>
                      </a:r>
                      <a:r>
                        <a:rPr lang="en-US" baseline="30000" dirty="0" smtClean="0"/>
                        <a:t>d+1</a:t>
                      </a:r>
                      <a:endParaRPr lang="en-US" baseline="30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err="1" smtClean="0"/>
                        <a:t>b</a:t>
                      </a:r>
                      <a:r>
                        <a:rPr lang="en-US" baseline="30000" dirty="0" err="1" smtClean="0"/>
                        <a:t>m</a:t>
                      </a:r>
                      <a:endParaRPr lang="en-US" baseline="300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err="1" smtClean="0"/>
                        <a:t>bd</a:t>
                      </a:r>
                      <a:endParaRPr lang="en-US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err="1" smtClean="0"/>
                        <a:t>b</a:t>
                      </a:r>
                      <a:r>
                        <a:rPr lang="en-US" baseline="30000" dirty="0" err="1" smtClean="0"/>
                        <a:t>m</a:t>
                      </a:r>
                      <a:endParaRPr lang="en-US" dirty="0" smtClean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76400" y="4800600"/>
            <a:ext cx="5715000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Hill Climbing (Greedy Search)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1066800" y="1676400"/>
            <a:ext cx="7315200" cy="4648200"/>
          </a:xfrm>
        </p:spPr>
        <p:txBody>
          <a:bodyPr>
            <a:normAutofit fontScale="92500" lnSpcReduction="10000"/>
          </a:bodyPr>
          <a:lstStyle/>
          <a:p>
            <a:r>
              <a:rPr lang="en-US" dirty="0" err="1" smtClean="0"/>
              <a:t>QueueingFn</a:t>
            </a:r>
            <a:r>
              <a:rPr lang="en-US" dirty="0" smtClean="0"/>
              <a:t> is sort-by-h</a:t>
            </a:r>
          </a:p>
          <a:p>
            <a:pPr lvl="1"/>
            <a:r>
              <a:rPr lang="en-US" dirty="0" smtClean="0"/>
              <a:t>Only keep lowest-h state on open list</a:t>
            </a:r>
          </a:p>
          <a:p>
            <a:r>
              <a:rPr lang="en-US" dirty="0" smtClean="0"/>
              <a:t>Best-first search is </a:t>
            </a:r>
            <a:r>
              <a:rPr lang="en-US" dirty="0" smtClean="0">
                <a:solidFill>
                  <a:schemeClr val="accent5"/>
                </a:solidFill>
              </a:rPr>
              <a:t>tentative</a:t>
            </a:r>
          </a:p>
          <a:p>
            <a:r>
              <a:rPr lang="en-US" dirty="0" smtClean="0"/>
              <a:t>Hill climbing is </a:t>
            </a:r>
            <a:r>
              <a:rPr lang="en-US" dirty="0" smtClean="0">
                <a:solidFill>
                  <a:schemeClr val="accent5"/>
                </a:solidFill>
              </a:rPr>
              <a:t>irrevocable</a:t>
            </a:r>
          </a:p>
          <a:p>
            <a:r>
              <a:rPr lang="en-US" dirty="0" smtClean="0"/>
              <a:t>Features</a:t>
            </a:r>
          </a:p>
          <a:p>
            <a:pPr lvl="1"/>
            <a:r>
              <a:rPr lang="en-US" dirty="0" smtClean="0"/>
              <a:t>Much faster</a:t>
            </a:r>
          </a:p>
          <a:p>
            <a:pPr lvl="1"/>
            <a:r>
              <a:rPr lang="en-US" dirty="0" smtClean="0"/>
              <a:t>Less memory</a:t>
            </a:r>
          </a:p>
          <a:p>
            <a:pPr lvl="1"/>
            <a:r>
              <a:rPr lang="en-US" dirty="0" smtClean="0"/>
              <a:t>Dependent upon h(n)</a:t>
            </a:r>
          </a:p>
          <a:p>
            <a:pPr lvl="1"/>
            <a:r>
              <a:rPr lang="en-US" dirty="0" smtClean="0"/>
              <a:t>If bad h(n), may prune away all goals</a:t>
            </a:r>
          </a:p>
          <a:p>
            <a:pPr lvl="1"/>
            <a:r>
              <a:rPr lang="en-US" dirty="0" smtClean="0"/>
              <a:t>Not complete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Example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3" name="Picture 2" descr="a0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033587" y="1990725"/>
            <a:ext cx="5076825" cy="2876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Example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4" name="Picture 3" descr="a1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033587" y="1990725"/>
            <a:ext cx="5076825" cy="2876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Hill Climbing Issues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3000" y="1447800"/>
            <a:ext cx="6781800" cy="1295400"/>
          </a:xfrm>
        </p:spPr>
        <p:txBody>
          <a:bodyPr>
            <a:normAutofit fontScale="62500" lnSpcReduction="20000"/>
          </a:bodyPr>
          <a:lstStyle/>
          <a:p>
            <a:r>
              <a:rPr lang="en-US" dirty="0" smtClean="0"/>
              <a:t>Also referred to as gradient descent</a:t>
            </a:r>
          </a:p>
          <a:p>
            <a:r>
              <a:rPr lang="en-US" dirty="0" smtClean="0"/>
              <a:t>Foothill problem / local maxima / local minima</a:t>
            </a:r>
          </a:p>
          <a:p>
            <a:r>
              <a:rPr lang="en-US" dirty="0" smtClean="0"/>
              <a:t>Can be solved with random walk or more steps</a:t>
            </a:r>
          </a:p>
          <a:p>
            <a:r>
              <a:rPr lang="en-US" dirty="0" smtClean="0"/>
              <a:t>Other problems:  ridges, plateaus</a:t>
            </a:r>
            <a:endParaRPr lang="en-US" dirty="0"/>
          </a:p>
        </p:txBody>
      </p:sp>
      <p:graphicFrame>
        <p:nvGraphicFramePr>
          <p:cNvPr id="4" name="Chart 3"/>
          <p:cNvGraphicFramePr/>
          <p:nvPr/>
        </p:nvGraphicFramePr>
        <p:xfrm>
          <a:off x="1447800" y="2794000"/>
          <a:ext cx="6096000" cy="40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2438400" y="4267200"/>
            <a:ext cx="14477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accent5"/>
                </a:solidFill>
              </a:rPr>
              <a:t>local maxima</a:t>
            </a:r>
            <a:endParaRPr lang="en-US" dirty="0">
              <a:solidFill>
                <a:schemeClr val="accent5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029200" y="2819400"/>
            <a:ext cx="1600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accent5"/>
                </a:solidFill>
              </a:rPr>
              <a:t>global maxima</a:t>
            </a:r>
            <a:endParaRPr lang="en-US" dirty="0">
              <a:solidFill>
                <a:schemeClr val="accent5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Comparison of Search Techniques</a:t>
            </a:r>
            <a:endParaRPr lang="en-US" dirty="0">
              <a:solidFill>
                <a:srgbClr val="FF0000"/>
              </a:solidFill>
            </a:endParaRPr>
          </a:p>
        </p:txBody>
      </p:sp>
      <p:graphicFrame>
        <p:nvGraphicFramePr>
          <p:cNvPr id="3" name="Table 2"/>
          <p:cNvGraphicFramePr>
            <a:graphicFrameLocks noGrp="1"/>
          </p:cNvGraphicFramePr>
          <p:nvPr/>
        </p:nvGraphicFramePr>
        <p:xfrm>
          <a:off x="990600" y="1752600"/>
          <a:ext cx="4724402" cy="2590801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1124858"/>
                <a:gridCol w="599924"/>
                <a:gridCol w="599924"/>
                <a:gridCol w="599924"/>
                <a:gridCol w="599924"/>
                <a:gridCol w="599924"/>
                <a:gridCol w="599924"/>
              </a:tblGrid>
              <a:tr h="442332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DFS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BFS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UCS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IDS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Best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HC</a:t>
                      </a:r>
                      <a:endParaRPr lang="en-US" dirty="0"/>
                    </a:p>
                  </a:txBody>
                  <a:tcPr/>
                </a:tc>
              </a:tr>
              <a:tr h="442332">
                <a:tc>
                  <a:txBody>
                    <a:bodyPr/>
                    <a:lstStyle/>
                    <a:p>
                      <a:r>
                        <a:rPr lang="en-US" dirty="0" smtClean="0"/>
                        <a:t>Complete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Y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Y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Y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N</a:t>
                      </a:r>
                      <a:endParaRPr lang="en-US" dirty="0"/>
                    </a:p>
                  </a:txBody>
                  <a:tcPr/>
                </a:tc>
              </a:tr>
              <a:tr h="442332">
                <a:tc>
                  <a:txBody>
                    <a:bodyPr/>
                    <a:lstStyle/>
                    <a:p>
                      <a:r>
                        <a:rPr lang="en-US" dirty="0" smtClean="0"/>
                        <a:t>Optimal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Y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N</a:t>
                      </a:r>
                      <a:endParaRPr lang="en-US" dirty="0"/>
                    </a:p>
                  </a:txBody>
                  <a:tcPr/>
                </a:tc>
              </a:tr>
              <a:tr h="442332">
                <a:tc>
                  <a:txBody>
                    <a:bodyPr/>
                    <a:lstStyle/>
                    <a:p>
                      <a:r>
                        <a:rPr lang="en-US" dirty="0" smtClean="0"/>
                        <a:t>Heuristic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Y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Y</a:t>
                      </a:r>
                      <a:endParaRPr lang="en-US" dirty="0"/>
                    </a:p>
                  </a:txBody>
                  <a:tcPr/>
                </a:tc>
              </a:tr>
              <a:tr h="379141">
                <a:tc>
                  <a:txBody>
                    <a:bodyPr/>
                    <a:lstStyle/>
                    <a:p>
                      <a:r>
                        <a:rPr lang="en-US" dirty="0" smtClean="0"/>
                        <a:t>Time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err="1" smtClean="0"/>
                        <a:t>b</a:t>
                      </a:r>
                      <a:r>
                        <a:rPr lang="en-US" baseline="30000" dirty="0" err="1" smtClean="0"/>
                        <a:t>m</a:t>
                      </a:r>
                      <a:endParaRPr lang="en-US" baseline="30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b</a:t>
                      </a:r>
                      <a:r>
                        <a:rPr lang="en-US" baseline="30000" dirty="0" smtClean="0"/>
                        <a:t>d+1</a:t>
                      </a:r>
                      <a:endParaRPr lang="en-US" baseline="30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err="1" smtClean="0"/>
                        <a:t>b</a:t>
                      </a:r>
                      <a:r>
                        <a:rPr lang="en-US" baseline="30000" dirty="0" err="1" smtClean="0"/>
                        <a:t>m</a:t>
                      </a:r>
                      <a:endParaRPr lang="en-US" baseline="300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err="1" smtClean="0"/>
                        <a:t>b</a:t>
                      </a:r>
                      <a:r>
                        <a:rPr lang="en-US" baseline="30000" dirty="0" err="1" smtClean="0"/>
                        <a:t>d</a:t>
                      </a:r>
                      <a:endParaRPr lang="en-US" baseline="300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err="1" smtClean="0"/>
                        <a:t>b</a:t>
                      </a:r>
                      <a:r>
                        <a:rPr lang="en-US" baseline="30000" dirty="0" err="1" smtClean="0"/>
                        <a:t>m</a:t>
                      </a:r>
                      <a:endParaRPr lang="en-US" baseline="300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err="1" smtClean="0"/>
                        <a:t>mn</a:t>
                      </a:r>
                      <a:endParaRPr lang="en-US" dirty="0" smtClean="0"/>
                    </a:p>
                  </a:txBody>
                  <a:tcPr/>
                </a:tc>
              </a:tr>
              <a:tr h="442332">
                <a:tc>
                  <a:txBody>
                    <a:bodyPr/>
                    <a:lstStyle/>
                    <a:p>
                      <a:r>
                        <a:rPr lang="en-US" dirty="0" smtClean="0"/>
                        <a:t>Space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err="1" smtClean="0"/>
                        <a:t>bm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b</a:t>
                      </a:r>
                      <a:r>
                        <a:rPr lang="en-US" baseline="30000" dirty="0" smtClean="0"/>
                        <a:t>d+1</a:t>
                      </a:r>
                      <a:endParaRPr lang="en-US" baseline="30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err="1" smtClean="0"/>
                        <a:t>b</a:t>
                      </a:r>
                      <a:r>
                        <a:rPr lang="en-US" baseline="30000" dirty="0" err="1" smtClean="0"/>
                        <a:t>m</a:t>
                      </a:r>
                      <a:endParaRPr lang="en-US" baseline="300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err="1" smtClean="0"/>
                        <a:t>bd</a:t>
                      </a:r>
                      <a:endParaRPr lang="en-US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err="1" smtClean="0"/>
                        <a:t>b</a:t>
                      </a:r>
                      <a:r>
                        <a:rPr lang="en-US" baseline="30000" dirty="0" err="1" smtClean="0"/>
                        <a:t>m</a:t>
                      </a:r>
                      <a:endParaRPr lang="en-US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b</a:t>
                      </a: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76400" y="4800600"/>
            <a:ext cx="5715000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Assumptions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1600200" y="1676400"/>
            <a:ext cx="5715000" cy="3505200"/>
          </a:xfrm>
        </p:spPr>
        <p:txBody>
          <a:bodyPr/>
          <a:lstStyle/>
          <a:p>
            <a:r>
              <a:rPr lang="en-US" dirty="0" smtClean="0"/>
              <a:t>Static or dynamic?</a:t>
            </a:r>
          </a:p>
          <a:p>
            <a:r>
              <a:rPr lang="en-US" dirty="0" smtClean="0"/>
              <a:t>Fully or partially observable?</a:t>
            </a:r>
          </a:p>
          <a:p>
            <a:r>
              <a:rPr lang="en-US" dirty="0" smtClean="0"/>
              <a:t>Discrete or continuous?</a:t>
            </a:r>
          </a:p>
          <a:p>
            <a:r>
              <a:rPr lang="en-US" dirty="0" smtClean="0"/>
              <a:t>Deterministic or stochastic?</a:t>
            </a:r>
          </a:p>
          <a:p>
            <a:r>
              <a:rPr lang="en-US" dirty="0" smtClean="0"/>
              <a:t>Episodic or sequential?</a:t>
            </a:r>
            <a:endParaRPr lang="en-US" dirty="0"/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1981200" y="4724400"/>
            <a:ext cx="5715000" cy="639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Environment is 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sequential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chemeClr val="accent5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Beam Search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1066800" y="1676400"/>
            <a:ext cx="7772400" cy="4648200"/>
          </a:xfrm>
        </p:spPr>
        <p:txBody>
          <a:bodyPr>
            <a:normAutofit/>
          </a:bodyPr>
          <a:lstStyle/>
          <a:p>
            <a:r>
              <a:rPr lang="en-US" dirty="0" err="1" smtClean="0"/>
              <a:t>QueueingFn</a:t>
            </a:r>
            <a:r>
              <a:rPr lang="en-US" dirty="0" smtClean="0"/>
              <a:t> is sort-by-h</a:t>
            </a:r>
          </a:p>
          <a:p>
            <a:pPr lvl="1"/>
            <a:r>
              <a:rPr lang="en-US" dirty="0" smtClean="0"/>
              <a:t>Only keep best (lowest-h) n nodes on open list</a:t>
            </a:r>
          </a:p>
          <a:p>
            <a:r>
              <a:rPr lang="en-US" dirty="0" smtClean="0"/>
              <a:t>n is the “beam width”</a:t>
            </a:r>
          </a:p>
          <a:p>
            <a:pPr lvl="1"/>
            <a:r>
              <a:rPr lang="en-US" dirty="0" smtClean="0"/>
              <a:t>n = 1, Hill climbing</a:t>
            </a:r>
          </a:p>
          <a:p>
            <a:pPr lvl="1"/>
            <a:r>
              <a:rPr lang="en-US" dirty="0" smtClean="0"/>
              <a:t>n = infinity, Best first search</a:t>
            </a:r>
          </a:p>
          <a:p>
            <a:pPr lvl="1"/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Example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3" name="Picture 2" descr="a0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033587" y="1990725"/>
            <a:ext cx="5076825" cy="2876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Example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4" name="Picture 3" descr="a1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033587" y="1990725"/>
            <a:ext cx="5076825" cy="2876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Example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3" name="Picture 2" descr="a2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033587" y="1990725"/>
            <a:ext cx="5076825" cy="2876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Example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3" name="Picture 2" descr="a3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033587" y="1990725"/>
            <a:ext cx="5076825" cy="2876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Example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3" name="Picture 2" descr="a4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033587" y="1990725"/>
            <a:ext cx="5076825" cy="2876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Example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3" name="Picture 2" descr="a5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033587" y="1990725"/>
            <a:ext cx="5076825" cy="2876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Example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3" name="Picture 2" descr="a6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033587" y="1990725"/>
            <a:ext cx="5076825" cy="2876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Example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3" name="Picture 2" descr="a7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033587" y="1990725"/>
            <a:ext cx="5076825" cy="2876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Example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3" name="Picture 2" descr="a8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033587" y="1990725"/>
            <a:ext cx="5076825" cy="2876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Assumptions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1600200" y="1676400"/>
            <a:ext cx="5715000" cy="3505200"/>
          </a:xfrm>
        </p:spPr>
        <p:txBody>
          <a:bodyPr/>
          <a:lstStyle/>
          <a:p>
            <a:r>
              <a:rPr lang="en-US" dirty="0" smtClean="0"/>
              <a:t>Static or dynamic?</a:t>
            </a:r>
          </a:p>
          <a:p>
            <a:r>
              <a:rPr lang="en-US" dirty="0" smtClean="0"/>
              <a:t>Fully or partially observable?</a:t>
            </a:r>
          </a:p>
          <a:p>
            <a:r>
              <a:rPr lang="en-US" dirty="0" smtClean="0"/>
              <a:t>Discrete or continuous?</a:t>
            </a:r>
          </a:p>
          <a:p>
            <a:r>
              <a:rPr lang="en-US" dirty="0" smtClean="0"/>
              <a:t>Deterministic or stochastic?</a:t>
            </a:r>
          </a:p>
          <a:p>
            <a:r>
              <a:rPr lang="en-US" dirty="0" smtClean="0"/>
              <a:t>Episodic or sequential?</a:t>
            </a:r>
          </a:p>
          <a:p>
            <a:r>
              <a:rPr lang="en-US" dirty="0" smtClean="0"/>
              <a:t>Single agent or multiple agent?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Comparison of Search Techniques</a:t>
            </a:r>
            <a:endParaRPr lang="en-US" dirty="0">
              <a:solidFill>
                <a:srgbClr val="FF0000"/>
              </a:solidFill>
            </a:endParaRPr>
          </a:p>
        </p:txBody>
      </p:sp>
      <p:graphicFrame>
        <p:nvGraphicFramePr>
          <p:cNvPr id="3" name="Table 2"/>
          <p:cNvGraphicFramePr>
            <a:graphicFrameLocks noGrp="1"/>
          </p:cNvGraphicFramePr>
          <p:nvPr/>
        </p:nvGraphicFramePr>
        <p:xfrm>
          <a:off x="990600" y="1752600"/>
          <a:ext cx="5791203" cy="2590801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1143000"/>
                <a:gridCol w="685800"/>
                <a:gridCol w="609600"/>
                <a:gridCol w="609600"/>
                <a:gridCol w="609600"/>
                <a:gridCol w="685800"/>
                <a:gridCol w="609600"/>
                <a:gridCol w="838203"/>
              </a:tblGrid>
              <a:tr h="442332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DFS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BFS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UCS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IDS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Best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HC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Beam</a:t>
                      </a:r>
                      <a:endParaRPr lang="en-US" dirty="0"/>
                    </a:p>
                  </a:txBody>
                  <a:tcPr/>
                </a:tc>
              </a:tr>
              <a:tr h="442332">
                <a:tc>
                  <a:txBody>
                    <a:bodyPr/>
                    <a:lstStyle/>
                    <a:p>
                      <a:r>
                        <a:rPr lang="en-US" dirty="0" smtClean="0"/>
                        <a:t>Complete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Y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Y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Y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N</a:t>
                      </a:r>
                      <a:endParaRPr lang="en-US" dirty="0"/>
                    </a:p>
                  </a:txBody>
                  <a:tcPr/>
                </a:tc>
              </a:tr>
              <a:tr h="442332">
                <a:tc>
                  <a:txBody>
                    <a:bodyPr/>
                    <a:lstStyle/>
                    <a:p>
                      <a:r>
                        <a:rPr lang="en-US" dirty="0" smtClean="0"/>
                        <a:t>Optimal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Y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N</a:t>
                      </a:r>
                      <a:endParaRPr lang="en-US" dirty="0"/>
                    </a:p>
                  </a:txBody>
                  <a:tcPr/>
                </a:tc>
              </a:tr>
              <a:tr h="442332">
                <a:tc>
                  <a:txBody>
                    <a:bodyPr/>
                    <a:lstStyle/>
                    <a:p>
                      <a:r>
                        <a:rPr lang="en-US" dirty="0" smtClean="0"/>
                        <a:t>Heuristic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Y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Y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Y</a:t>
                      </a:r>
                      <a:endParaRPr lang="en-US" dirty="0"/>
                    </a:p>
                  </a:txBody>
                  <a:tcPr/>
                </a:tc>
              </a:tr>
              <a:tr h="379141">
                <a:tc>
                  <a:txBody>
                    <a:bodyPr/>
                    <a:lstStyle/>
                    <a:p>
                      <a:r>
                        <a:rPr lang="en-US" dirty="0" smtClean="0"/>
                        <a:t>Time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err="1" smtClean="0"/>
                        <a:t>b</a:t>
                      </a:r>
                      <a:r>
                        <a:rPr lang="en-US" baseline="30000" dirty="0" err="1" smtClean="0"/>
                        <a:t>m</a:t>
                      </a:r>
                      <a:endParaRPr lang="en-US" baseline="30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b</a:t>
                      </a:r>
                      <a:r>
                        <a:rPr lang="en-US" baseline="30000" dirty="0" smtClean="0"/>
                        <a:t>d+1</a:t>
                      </a:r>
                      <a:endParaRPr lang="en-US" baseline="30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err="1" smtClean="0"/>
                        <a:t>b</a:t>
                      </a:r>
                      <a:r>
                        <a:rPr lang="en-US" baseline="30000" dirty="0" err="1" smtClean="0"/>
                        <a:t>m</a:t>
                      </a:r>
                      <a:endParaRPr lang="en-US" baseline="300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err="1" smtClean="0"/>
                        <a:t>b</a:t>
                      </a:r>
                      <a:r>
                        <a:rPr lang="en-US" baseline="30000" dirty="0" err="1" smtClean="0"/>
                        <a:t>d</a:t>
                      </a:r>
                      <a:endParaRPr lang="en-US" baseline="300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err="1" smtClean="0"/>
                        <a:t>b</a:t>
                      </a:r>
                      <a:r>
                        <a:rPr lang="en-US" baseline="30000" dirty="0" err="1" smtClean="0"/>
                        <a:t>m</a:t>
                      </a:r>
                      <a:endParaRPr lang="en-US" baseline="300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err="1" smtClean="0"/>
                        <a:t>bm</a:t>
                      </a:r>
                      <a:endParaRPr lang="en-US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nm</a:t>
                      </a:r>
                    </a:p>
                  </a:txBody>
                  <a:tcPr/>
                </a:tc>
              </a:tr>
              <a:tr h="442332">
                <a:tc>
                  <a:txBody>
                    <a:bodyPr/>
                    <a:lstStyle/>
                    <a:p>
                      <a:r>
                        <a:rPr lang="en-US" dirty="0" smtClean="0"/>
                        <a:t>Space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err="1" smtClean="0"/>
                        <a:t>bm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b</a:t>
                      </a:r>
                      <a:r>
                        <a:rPr lang="en-US" baseline="30000" dirty="0" smtClean="0"/>
                        <a:t>d+1</a:t>
                      </a:r>
                      <a:endParaRPr lang="en-US" baseline="30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err="1" smtClean="0"/>
                        <a:t>b</a:t>
                      </a:r>
                      <a:r>
                        <a:rPr lang="en-US" baseline="30000" dirty="0" err="1" smtClean="0"/>
                        <a:t>m</a:t>
                      </a:r>
                      <a:endParaRPr lang="en-US" baseline="300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err="1" smtClean="0"/>
                        <a:t>bd</a:t>
                      </a:r>
                      <a:endParaRPr lang="en-US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err="1" smtClean="0"/>
                        <a:t>b</a:t>
                      </a:r>
                      <a:r>
                        <a:rPr lang="en-US" baseline="30000" dirty="0" err="1" smtClean="0"/>
                        <a:t>m</a:t>
                      </a:r>
                      <a:endParaRPr lang="en-US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b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err="1" smtClean="0"/>
                        <a:t>bn</a:t>
                      </a:r>
                      <a:endParaRPr lang="en-US" dirty="0" smtClean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76400" y="4800600"/>
            <a:ext cx="5715000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A*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1066800" y="1676400"/>
            <a:ext cx="7772400" cy="4648200"/>
          </a:xfrm>
        </p:spPr>
        <p:txBody>
          <a:bodyPr>
            <a:normAutofit/>
          </a:bodyPr>
          <a:lstStyle/>
          <a:p>
            <a:r>
              <a:rPr lang="en-US" dirty="0" err="1" smtClean="0"/>
              <a:t>QueueingFn</a:t>
            </a:r>
            <a:r>
              <a:rPr lang="en-US" dirty="0" smtClean="0"/>
              <a:t> is sort-by-f</a:t>
            </a:r>
          </a:p>
          <a:p>
            <a:pPr lvl="1"/>
            <a:r>
              <a:rPr lang="en-US" dirty="0" smtClean="0"/>
              <a:t>f(n) = g(n) + h(n)</a:t>
            </a:r>
          </a:p>
          <a:p>
            <a:r>
              <a:rPr lang="en-US" dirty="0" smtClean="0"/>
              <a:t>Note that UCS and Best-first both improve search</a:t>
            </a:r>
          </a:p>
          <a:p>
            <a:pPr lvl="1"/>
            <a:r>
              <a:rPr lang="en-US" dirty="0" smtClean="0"/>
              <a:t>UCS keeps solution cost low</a:t>
            </a:r>
          </a:p>
          <a:p>
            <a:pPr lvl="1"/>
            <a:r>
              <a:rPr lang="en-US" dirty="0" smtClean="0"/>
              <a:t>Best-first helps find solution quickly</a:t>
            </a:r>
          </a:p>
          <a:p>
            <a:r>
              <a:rPr lang="en-US" dirty="0" smtClean="0"/>
              <a:t>A* combines these approaches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Power of f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dirty="0" smtClean="0"/>
              <a:t>If heuristic function is wrong it either</a:t>
            </a:r>
          </a:p>
          <a:p>
            <a:pPr lvl="1"/>
            <a:r>
              <a:rPr lang="en-US" dirty="0" smtClean="0"/>
              <a:t>overestimates (guesses too high)</a:t>
            </a:r>
          </a:p>
          <a:p>
            <a:pPr lvl="1"/>
            <a:r>
              <a:rPr lang="en-US" dirty="0" smtClean="0"/>
              <a:t>underestimates (guesses too low)</a:t>
            </a:r>
          </a:p>
          <a:p>
            <a:r>
              <a:rPr lang="en-US" dirty="0" smtClean="0"/>
              <a:t>Overestimating is worse than underestimating</a:t>
            </a:r>
          </a:p>
          <a:p>
            <a:r>
              <a:rPr lang="en-US" dirty="0" smtClean="0"/>
              <a:t>A* returns optimal solution if h(n) is </a:t>
            </a:r>
            <a:r>
              <a:rPr lang="en-US" dirty="0" smtClean="0">
                <a:solidFill>
                  <a:schemeClr val="accent5"/>
                </a:solidFill>
              </a:rPr>
              <a:t>admissible</a:t>
            </a:r>
          </a:p>
          <a:p>
            <a:pPr lvl="1"/>
            <a:r>
              <a:rPr lang="en-US" dirty="0" smtClean="0"/>
              <a:t>heuristic function is </a:t>
            </a:r>
            <a:r>
              <a:rPr lang="en-US" dirty="0" smtClean="0">
                <a:solidFill>
                  <a:schemeClr val="accent5"/>
                </a:solidFill>
              </a:rPr>
              <a:t>admissible </a:t>
            </a:r>
            <a:r>
              <a:rPr lang="en-US" dirty="0" smtClean="0"/>
              <a:t>if never overestimates true cost to nearest goal</a:t>
            </a:r>
          </a:p>
          <a:p>
            <a:pPr lvl="1"/>
            <a:r>
              <a:rPr lang="en-US" dirty="0" smtClean="0"/>
              <a:t>if search finds optimal solution using admissible heuristic, the search is </a:t>
            </a:r>
            <a:r>
              <a:rPr lang="en-US" dirty="0" smtClean="0">
                <a:solidFill>
                  <a:schemeClr val="accent5"/>
                </a:solidFill>
              </a:rPr>
              <a:t>admissible</a:t>
            </a:r>
            <a:endParaRPr lang="en-US" dirty="0">
              <a:solidFill>
                <a:schemeClr val="accent5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Overestimating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3" name="Content Placeholder 32"/>
          <p:cNvSpPr>
            <a:spLocks noGrp="1"/>
          </p:cNvSpPr>
          <p:nvPr>
            <p:ph sz="half" idx="1"/>
          </p:nvPr>
        </p:nvSpPr>
        <p:spPr>
          <a:xfrm>
            <a:off x="457200" y="4694237"/>
            <a:ext cx="4038600" cy="1782763"/>
          </a:xfrm>
        </p:spPr>
        <p:txBody>
          <a:bodyPr/>
          <a:lstStyle/>
          <a:p>
            <a:r>
              <a:rPr lang="en-US" dirty="0" smtClean="0"/>
              <a:t>Solution cost:</a:t>
            </a:r>
          </a:p>
          <a:p>
            <a:pPr lvl="1"/>
            <a:r>
              <a:rPr lang="en-US" dirty="0" smtClean="0"/>
              <a:t>ABF = 9</a:t>
            </a:r>
          </a:p>
          <a:p>
            <a:pPr lvl="1"/>
            <a:r>
              <a:rPr lang="en-US" dirty="0" smtClean="0"/>
              <a:t>ADI = 8</a:t>
            </a:r>
          </a:p>
        </p:txBody>
      </p:sp>
      <p:sp>
        <p:nvSpPr>
          <p:cNvPr id="35" name="Content Placeholder 34"/>
          <p:cNvSpPr>
            <a:spLocks noGrp="1"/>
          </p:cNvSpPr>
          <p:nvPr>
            <p:ph sz="half" idx="2"/>
          </p:nvPr>
        </p:nvSpPr>
        <p:spPr>
          <a:xfrm>
            <a:off x="4648200" y="4770437"/>
            <a:ext cx="4038600" cy="1706563"/>
          </a:xfrm>
        </p:spPr>
        <p:txBody>
          <a:bodyPr/>
          <a:lstStyle/>
          <a:p>
            <a:r>
              <a:rPr lang="en-US" dirty="0" smtClean="0"/>
              <a:t>Open list:</a:t>
            </a:r>
          </a:p>
          <a:p>
            <a:pPr lvl="1"/>
            <a:r>
              <a:rPr lang="en-US" dirty="0" smtClean="0"/>
              <a:t>A (15) B (9) F (9)</a:t>
            </a:r>
          </a:p>
          <a:p>
            <a:r>
              <a:rPr lang="en-US" dirty="0" smtClean="0"/>
              <a:t>Missed optimal solution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4038600" y="1752600"/>
            <a:ext cx="74571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A (15)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2286000" y="2743200"/>
            <a:ext cx="62068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B (6)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4038600" y="2743200"/>
            <a:ext cx="7360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C (20)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5867400" y="2743200"/>
            <a:ext cx="7553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D (10)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1600200" y="3962400"/>
            <a:ext cx="7248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E (20)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2667000" y="3962400"/>
            <a:ext cx="5485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accent5"/>
                </a:solidFill>
              </a:rPr>
              <a:t>F(0)</a:t>
            </a:r>
            <a:endParaRPr lang="en-US" dirty="0">
              <a:solidFill>
                <a:schemeClr val="accent5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038600" y="3962400"/>
            <a:ext cx="75854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G (12)</a:t>
            </a:r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5486400" y="3962400"/>
            <a:ext cx="7569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H (20)</a:t>
            </a:r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6629400" y="3886200"/>
            <a:ext cx="5004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accent5"/>
                </a:solidFill>
              </a:rPr>
              <a:t>I(0)</a:t>
            </a:r>
            <a:endParaRPr lang="en-US" dirty="0">
              <a:solidFill>
                <a:schemeClr val="accent5"/>
              </a:solidFill>
            </a:endParaRPr>
          </a:p>
        </p:txBody>
      </p:sp>
      <p:cxnSp>
        <p:nvCxnSpPr>
          <p:cNvPr id="14" name="Straight Connector 13"/>
          <p:cNvCxnSpPr/>
          <p:nvPr/>
        </p:nvCxnSpPr>
        <p:spPr>
          <a:xfrm flipV="1">
            <a:off x="2743200" y="2057400"/>
            <a:ext cx="1600200" cy="68580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 flipH="1" flipV="1">
            <a:off x="4495800" y="2057400"/>
            <a:ext cx="1600200" cy="68580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7" name="Straight Connector 16"/>
          <p:cNvCxnSpPr>
            <a:stCxn id="4" idx="2"/>
            <a:endCxn id="6" idx="0"/>
          </p:cNvCxnSpPr>
          <p:nvPr/>
        </p:nvCxnSpPr>
        <p:spPr>
          <a:xfrm rot="5400000">
            <a:off x="4098421" y="2430162"/>
            <a:ext cx="621268" cy="4809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 rot="5400000">
            <a:off x="3997231" y="3540031"/>
            <a:ext cx="838199" cy="653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1" name="Straight Connector 20"/>
          <p:cNvCxnSpPr>
            <a:stCxn id="7" idx="2"/>
            <a:endCxn id="11" idx="0"/>
          </p:cNvCxnSpPr>
          <p:nvPr/>
        </p:nvCxnSpPr>
        <p:spPr>
          <a:xfrm rot="5400000">
            <a:off x="5630035" y="3347367"/>
            <a:ext cx="849868" cy="380199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/>
        </p:nvCxnSpPr>
        <p:spPr>
          <a:xfrm rot="16200000" flipH="1">
            <a:off x="6165966" y="3359035"/>
            <a:ext cx="849868" cy="380199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rot="16200000" flipH="1">
            <a:off x="2279765" y="3359034"/>
            <a:ext cx="849868" cy="380199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4" name="Straight Connector 23"/>
          <p:cNvCxnSpPr/>
          <p:nvPr/>
        </p:nvCxnSpPr>
        <p:spPr>
          <a:xfrm rot="5400000">
            <a:off x="1822565" y="3359035"/>
            <a:ext cx="849868" cy="380199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25" name="TextBox 24"/>
          <p:cNvSpPr txBox="1"/>
          <p:nvPr/>
        </p:nvSpPr>
        <p:spPr>
          <a:xfrm>
            <a:off x="3124200" y="2057400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3</a:t>
            </a:r>
            <a:endParaRPr lang="en-US" dirty="0"/>
          </a:p>
        </p:txBody>
      </p:sp>
      <p:sp>
        <p:nvSpPr>
          <p:cNvPr id="26" name="TextBox 25"/>
          <p:cNvSpPr txBox="1"/>
          <p:nvPr/>
        </p:nvSpPr>
        <p:spPr>
          <a:xfrm>
            <a:off x="4038600" y="2209800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2</a:t>
            </a:r>
            <a:endParaRPr lang="en-US" dirty="0"/>
          </a:p>
        </p:txBody>
      </p:sp>
      <p:sp>
        <p:nvSpPr>
          <p:cNvPr id="27" name="TextBox 26"/>
          <p:cNvSpPr txBox="1"/>
          <p:nvPr/>
        </p:nvSpPr>
        <p:spPr>
          <a:xfrm>
            <a:off x="5181600" y="2057400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3</a:t>
            </a:r>
            <a:endParaRPr lang="en-US" dirty="0"/>
          </a:p>
        </p:txBody>
      </p:sp>
      <p:sp>
        <p:nvSpPr>
          <p:cNvPr id="28" name="TextBox 27"/>
          <p:cNvSpPr txBox="1"/>
          <p:nvPr/>
        </p:nvSpPr>
        <p:spPr>
          <a:xfrm>
            <a:off x="1905000" y="3276600"/>
            <a:ext cx="418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15</a:t>
            </a:r>
            <a:endParaRPr lang="en-US" dirty="0"/>
          </a:p>
        </p:txBody>
      </p:sp>
      <p:sp>
        <p:nvSpPr>
          <p:cNvPr id="29" name="TextBox 28"/>
          <p:cNvSpPr txBox="1"/>
          <p:nvPr/>
        </p:nvSpPr>
        <p:spPr>
          <a:xfrm>
            <a:off x="2743200" y="3276600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6</a:t>
            </a:r>
            <a:endParaRPr lang="en-US" dirty="0"/>
          </a:p>
        </p:txBody>
      </p:sp>
      <p:sp>
        <p:nvSpPr>
          <p:cNvPr id="30" name="TextBox 29"/>
          <p:cNvSpPr txBox="1"/>
          <p:nvPr/>
        </p:nvSpPr>
        <p:spPr>
          <a:xfrm>
            <a:off x="3962400" y="3276600"/>
            <a:ext cx="418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20</a:t>
            </a:r>
            <a:endParaRPr lang="en-US" dirty="0"/>
          </a:p>
        </p:txBody>
      </p:sp>
      <p:sp>
        <p:nvSpPr>
          <p:cNvPr id="31" name="TextBox 30"/>
          <p:cNvSpPr txBox="1"/>
          <p:nvPr/>
        </p:nvSpPr>
        <p:spPr>
          <a:xfrm>
            <a:off x="5677296" y="3276600"/>
            <a:ext cx="418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10</a:t>
            </a:r>
            <a:endParaRPr lang="en-US" dirty="0"/>
          </a:p>
        </p:txBody>
      </p:sp>
      <p:sp>
        <p:nvSpPr>
          <p:cNvPr id="32" name="TextBox 31"/>
          <p:cNvSpPr txBox="1"/>
          <p:nvPr/>
        </p:nvSpPr>
        <p:spPr>
          <a:xfrm>
            <a:off x="6553200" y="3276600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5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Example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143000"/>
            <a:ext cx="9144000" cy="45798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TextBox 3"/>
          <p:cNvSpPr txBox="1"/>
          <p:nvPr/>
        </p:nvSpPr>
        <p:spPr>
          <a:xfrm>
            <a:off x="1143000" y="5791200"/>
            <a:ext cx="39624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hlinkClick r:id="rId3"/>
              </a:rPr>
              <a:t>A* applied to 8 puzzle</a:t>
            </a:r>
            <a:endParaRPr lang="en-US" dirty="0" smtClean="0"/>
          </a:p>
          <a:p>
            <a:endParaRPr lang="en-US" dirty="0" smtClean="0"/>
          </a:p>
          <a:p>
            <a:r>
              <a:rPr lang="en-US" dirty="0" smtClean="0">
                <a:hlinkClick r:id="rId4"/>
              </a:rPr>
              <a:t>A* search applet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Example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3" name="Picture 2" descr="a0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895475" y="1323975"/>
            <a:ext cx="5353050" cy="4210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Example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4" name="Picture 3" descr="a1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895475" y="1323975"/>
            <a:ext cx="5353050" cy="4210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Example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3" name="Picture 2" descr="a2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895475" y="1323975"/>
            <a:ext cx="5353050" cy="4210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Example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3" name="Picture 2" descr="a3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895475" y="1323975"/>
            <a:ext cx="5353050" cy="4210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Example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3" name="Picture 2" descr="a4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895475" y="1323975"/>
            <a:ext cx="5353050" cy="4210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Verve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679</TotalTime>
  <Words>4652</Words>
  <Application>Microsoft Office PowerPoint</Application>
  <PresentationFormat>On-screen Show (4:3)</PresentationFormat>
  <Paragraphs>1187</Paragraphs>
  <Slides>183</Slides>
  <Notes>1</Notes>
  <HiddenSlides>1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183</vt:i4>
      </vt:variant>
    </vt:vector>
  </HeadingPairs>
  <TitlesOfParts>
    <vt:vector size="185" baseType="lpstr">
      <vt:lpstr>Office Theme</vt:lpstr>
      <vt:lpstr>Equation</vt:lpstr>
      <vt:lpstr> Artificial Intelligence</vt:lpstr>
      <vt:lpstr>Search</vt:lpstr>
      <vt:lpstr>Problem-solving Agent</vt:lpstr>
      <vt:lpstr>Assumptions</vt:lpstr>
      <vt:lpstr>Assumptions</vt:lpstr>
      <vt:lpstr>Assumptions</vt:lpstr>
      <vt:lpstr>Assumptions</vt:lpstr>
      <vt:lpstr>Assumptions</vt:lpstr>
      <vt:lpstr>Assumptions</vt:lpstr>
      <vt:lpstr>Assumptions</vt:lpstr>
      <vt:lpstr>Search Example</vt:lpstr>
      <vt:lpstr>Search Space Definitions</vt:lpstr>
      <vt:lpstr>Search Space Definitions</vt:lpstr>
      <vt:lpstr>Problem Formulation</vt:lpstr>
      <vt:lpstr>Example Problems – Eight Puzzle</vt:lpstr>
      <vt:lpstr>Example Problems – Robot Assembly</vt:lpstr>
      <vt:lpstr>Example Problems – Towers of Hanoi</vt:lpstr>
      <vt:lpstr>Example Problems – Rubik’s Cube</vt:lpstr>
      <vt:lpstr>Example Problems – Eight Queens</vt:lpstr>
      <vt:lpstr>Example Problems –                        Missionaries and Cannibals</vt:lpstr>
      <vt:lpstr>Example Problems –Water Jug</vt:lpstr>
      <vt:lpstr>Sample Search Problems</vt:lpstr>
      <vt:lpstr>Visualize Search Space as a Tree</vt:lpstr>
      <vt:lpstr>Search Problem Example (as a tree)</vt:lpstr>
      <vt:lpstr>Search Function – Uninformed Searches</vt:lpstr>
      <vt:lpstr>Search Strategies</vt:lpstr>
      <vt:lpstr>Breadth-First Search</vt:lpstr>
      <vt:lpstr>BFS Examples</vt:lpstr>
      <vt:lpstr>Analysis</vt:lpstr>
      <vt:lpstr>Analysis</vt:lpstr>
      <vt:lpstr>Depth-First Search</vt:lpstr>
      <vt:lpstr>DFS Examples</vt:lpstr>
      <vt:lpstr>Analysis</vt:lpstr>
      <vt:lpstr>Comparison of Search Techniques</vt:lpstr>
      <vt:lpstr>Avoiding Repeated States</vt:lpstr>
      <vt:lpstr>Maze Example</vt:lpstr>
      <vt:lpstr>Uniform Cost Search (Branch&amp;Bound)</vt:lpstr>
      <vt:lpstr>UCS Example</vt:lpstr>
      <vt:lpstr>UCS Example</vt:lpstr>
      <vt:lpstr>UCS Example</vt:lpstr>
      <vt:lpstr>UCS Example</vt:lpstr>
      <vt:lpstr>UCS Example</vt:lpstr>
      <vt:lpstr>UCS Example</vt:lpstr>
      <vt:lpstr>UCS Example</vt:lpstr>
      <vt:lpstr>UCS Example</vt:lpstr>
      <vt:lpstr>UCS Example</vt:lpstr>
      <vt:lpstr>UCS Example</vt:lpstr>
      <vt:lpstr>UCS Example</vt:lpstr>
      <vt:lpstr>UCS Example</vt:lpstr>
      <vt:lpstr>UCS Example</vt:lpstr>
      <vt:lpstr>UCS Example</vt:lpstr>
      <vt:lpstr>UCS Example</vt:lpstr>
      <vt:lpstr>UCS Example</vt:lpstr>
      <vt:lpstr>UCS Example</vt:lpstr>
      <vt:lpstr>UCS Example</vt:lpstr>
      <vt:lpstr>Comparison of Search Techniques</vt:lpstr>
      <vt:lpstr>Iterative Deepening Search</vt:lpstr>
      <vt:lpstr>Examples</vt:lpstr>
      <vt:lpstr>Analysis</vt:lpstr>
      <vt:lpstr>Analysis</vt:lpstr>
      <vt:lpstr>Comparison of Search Techniques</vt:lpstr>
      <vt:lpstr>Bidirectional Search</vt:lpstr>
      <vt:lpstr>Informed Searches</vt:lpstr>
      <vt:lpstr>Best-First Search</vt:lpstr>
      <vt:lpstr>Example</vt:lpstr>
      <vt:lpstr>Example</vt:lpstr>
      <vt:lpstr>Example</vt:lpstr>
      <vt:lpstr>Example</vt:lpstr>
      <vt:lpstr>Example</vt:lpstr>
      <vt:lpstr>Example</vt:lpstr>
      <vt:lpstr>Example</vt:lpstr>
      <vt:lpstr>Example</vt:lpstr>
      <vt:lpstr>Example</vt:lpstr>
      <vt:lpstr>Comparison of Search Techniques</vt:lpstr>
      <vt:lpstr>Hill Climbing (Greedy Search)</vt:lpstr>
      <vt:lpstr>Example</vt:lpstr>
      <vt:lpstr>Example</vt:lpstr>
      <vt:lpstr>Hill Climbing Issues</vt:lpstr>
      <vt:lpstr>Comparison of Search Techniques</vt:lpstr>
      <vt:lpstr>Beam Search</vt:lpstr>
      <vt:lpstr>Example</vt:lpstr>
      <vt:lpstr>Example</vt:lpstr>
      <vt:lpstr>Example</vt:lpstr>
      <vt:lpstr>Example</vt:lpstr>
      <vt:lpstr>Example</vt:lpstr>
      <vt:lpstr>Example</vt:lpstr>
      <vt:lpstr>Example</vt:lpstr>
      <vt:lpstr>Example</vt:lpstr>
      <vt:lpstr>Example</vt:lpstr>
      <vt:lpstr>Comparison of Search Techniques</vt:lpstr>
      <vt:lpstr>A*</vt:lpstr>
      <vt:lpstr>Power of f</vt:lpstr>
      <vt:lpstr>Overestimating</vt:lpstr>
      <vt:lpstr>Example</vt:lpstr>
      <vt:lpstr>Example</vt:lpstr>
      <vt:lpstr>Example</vt:lpstr>
      <vt:lpstr>Example</vt:lpstr>
      <vt:lpstr>Example</vt:lpstr>
      <vt:lpstr>Example</vt:lpstr>
      <vt:lpstr>Example</vt:lpstr>
      <vt:lpstr>Example</vt:lpstr>
      <vt:lpstr>Example</vt:lpstr>
      <vt:lpstr>Optimality of A*</vt:lpstr>
      <vt:lpstr>Comparison of Search Techniques</vt:lpstr>
      <vt:lpstr>IDA*</vt:lpstr>
      <vt:lpstr>Example</vt:lpstr>
      <vt:lpstr>Example</vt:lpstr>
      <vt:lpstr>Example</vt:lpstr>
      <vt:lpstr>Example</vt:lpstr>
      <vt:lpstr>Example</vt:lpstr>
      <vt:lpstr>Example</vt:lpstr>
      <vt:lpstr>Example</vt:lpstr>
      <vt:lpstr>Example</vt:lpstr>
      <vt:lpstr>Example</vt:lpstr>
      <vt:lpstr>Example</vt:lpstr>
      <vt:lpstr>Example</vt:lpstr>
      <vt:lpstr>Example</vt:lpstr>
      <vt:lpstr>Example</vt:lpstr>
      <vt:lpstr>Example</vt:lpstr>
      <vt:lpstr>Example</vt:lpstr>
      <vt:lpstr>Example</vt:lpstr>
      <vt:lpstr>Example</vt:lpstr>
      <vt:lpstr>Example</vt:lpstr>
      <vt:lpstr>Example</vt:lpstr>
      <vt:lpstr>Example</vt:lpstr>
      <vt:lpstr>Example</vt:lpstr>
      <vt:lpstr>Example</vt:lpstr>
      <vt:lpstr>Example</vt:lpstr>
      <vt:lpstr>Example</vt:lpstr>
      <vt:lpstr>Example</vt:lpstr>
      <vt:lpstr>Example</vt:lpstr>
      <vt:lpstr>Example</vt:lpstr>
      <vt:lpstr>Example</vt:lpstr>
      <vt:lpstr>Analysis</vt:lpstr>
      <vt:lpstr>Comparison of Search Techniques</vt:lpstr>
      <vt:lpstr>RBFS</vt:lpstr>
      <vt:lpstr>Algorithm</vt:lpstr>
      <vt:lpstr>Example</vt:lpstr>
      <vt:lpstr>Example</vt:lpstr>
      <vt:lpstr>Example</vt:lpstr>
      <vt:lpstr>Example</vt:lpstr>
      <vt:lpstr>Example</vt:lpstr>
      <vt:lpstr>Example</vt:lpstr>
      <vt:lpstr>Analysis</vt:lpstr>
      <vt:lpstr>SMA*</vt:lpstr>
      <vt:lpstr>Example</vt:lpstr>
      <vt:lpstr>Heuristic Functions</vt:lpstr>
      <vt:lpstr>Reasons</vt:lpstr>
      <vt:lpstr>Informedness</vt:lpstr>
      <vt:lpstr>Effect on Search Cost</vt:lpstr>
      <vt:lpstr>Which of these heuristics are admissible? Which are more informed?</vt:lpstr>
      <vt:lpstr>Generating Heuristic Functions</vt:lpstr>
      <vt:lpstr>Iterative Improvement Algorithms</vt:lpstr>
      <vt:lpstr>Iterative Improvement Algorithms</vt:lpstr>
      <vt:lpstr>Example</vt:lpstr>
      <vt:lpstr>Example</vt:lpstr>
      <vt:lpstr>Hill Climbing (gradient ascent/descent)</vt:lpstr>
      <vt:lpstr>Slide 158</vt:lpstr>
      <vt:lpstr>Local Beam Search</vt:lpstr>
      <vt:lpstr>Simulated Annealing</vt:lpstr>
      <vt:lpstr>Algorithm</vt:lpstr>
      <vt:lpstr>Genetic Algorithms</vt:lpstr>
      <vt:lpstr>Slide 163</vt:lpstr>
      <vt:lpstr>Humans</vt:lpstr>
      <vt:lpstr>GAs Exhibit Search</vt:lpstr>
      <vt:lpstr>The GA Procedure</vt:lpstr>
      <vt:lpstr>Common Operators</vt:lpstr>
      <vt:lpstr>Reproduction</vt:lpstr>
      <vt:lpstr>Crossover</vt:lpstr>
      <vt:lpstr>Mutation</vt:lpstr>
      <vt:lpstr>Example</vt:lpstr>
      <vt:lpstr>Example</vt:lpstr>
      <vt:lpstr>Issues</vt:lpstr>
      <vt:lpstr>GAs for Mazes</vt:lpstr>
      <vt:lpstr>GAs for Optimization</vt:lpstr>
      <vt:lpstr>GAs for Control</vt:lpstr>
      <vt:lpstr>GAs for Graphic Animation</vt:lpstr>
      <vt:lpstr>Biased Roulette Wheel</vt:lpstr>
      <vt:lpstr>Inversion</vt:lpstr>
      <vt:lpstr>Elitism</vt:lpstr>
      <vt:lpstr>K-point crossover</vt:lpstr>
      <vt:lpstr>Diversity Measure</vt:lpstr>
      <vt:lpstr>Classifier Systems</vt:lpstr>
    </vt:vector>
  </TitlesOfParts>
  <Company>EECS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CptS 440 / 540 Artificial Intelligence</dc:title>
  <dc:creator>EECS</dc:creator>
  <cp:lastModifiedBy>Salman</cp:lastModifiedBy>
  <cp:revision>115</cp:revision>
  <dcterms:created xsi:type="dcterms:W3CDTF">2009-03-31T16:17:12Z</dcterms:created>
  <dcterms:modified xsi:type="dcterms:W3CDTF">2020-03-30T21:52:12Z</dcterms:modified>
</cp:coreProperties>
</file>