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258" r:id="rId4"/>
    <p:sldId id="31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900CC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1212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1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Sheet1!$B$1</c:f>
              <c:strCache>
                <c:ptCount val="1"/>
                <c:pt idx="0">
                  <c:v>ply</c:v>
                </c:pt>
              </c:strCache>
            </c:strRef>
          </c:tx>
          <c:spPr>
            <a:ln w="66675">
              <a:noFill/>
            </a:ln>
          </c:spPr>
          <c:xVal>
            <c:numRef>
              <c:f>Sheet1!$A$2:$A$11</c:f>
              <c:numCache>
                <c:formatCode>General</c:formatCode>
                <c:ptCount val="10"/>
                <c:pt idx="0">
                  <c:v>1.5</c:v>
                </c:pt>
                <c:pt idx="1">
                  <c:v>1.8</c:v>
                </c:pt>
                <c:pt idx="2">
                  <c:v>2.1</c:v>
                </c:pt>
                <c:pt idx="3">
                  <c:v>2.2000000000000002</c:v>
                </c:pt>
                <c:pt idx="4">
                  <c:v>2.2999999999999998</c:v>
                </c:pt>
                <c:pt idx="5">
                  <c:v>2.5</c:v>
                </c:pt>
                <c:pt idx="6">
                  <c:v>2.65</c:v>
                </c:pt>
                <c:pt idx="7">
                  <c:v>2.7</c:v>
                </c:pt>
                <c:pt idx="8">
                  <c:v>2.7</c:v>
                </c:pt>
                <c:pt idx="9">
                  <c:v>2.7</c:v>
                </c:pt>
              </c:numCache>
            </c:numRef>
          </c:xVal>
          <c:yVal>
            <c:numRef>
              <c:f>Sheet1!$B$2:$B$11</c:f>
              <c:numCache>
                <c:formatCode>General</c:formatCode>
                <c:ptCount val="10"/>
                <c:pt idx="0">
                  <c:v>5.5</c:v>
                </c:pt>
                <c:pt idx="1">
                  <c:v>6</c:v>
                </c:pt>
                <c:pt idx="2">
                  <c:v>7.7</c:v>
                </c:pt>
                <c:pt idx="3">
                  <c:v>8</c:v>
                </c:pt>
                <c:pt idx="4">
                  <c:v>9.7000000000000011</c:v>
                </c:pt>
                <c:pt idx="5">
                  <c:v>10</c:v>
                </c:pt>
                <c:pt idx="6">
                  <c:v>6.2</c:v>
                </c:pt>
                <c:pt idx="7">
                  <c:v>5</c:v>
                </c:pt>
                <c:pt idx="8">
                  <c:v>7.5</c:v>
                </c:pt>
                <c:pt idx="9">
                  <c:v>20</c:v>
                </c:pt>
              </c:numCache>
            </c:numRef>
          </c:yVal>
        </c:ser>
        <c:axId val="157190016"/>
        <c:axId val="157196288"/>
      </c:scatterChart>
      <c:valAx>
        <c:axId val="157190016"/>
        <c:scaling>
          <c:orientation val="minMax"/>
          <c:max val="2.8"/>
          <c:min val="1.4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U.S. Chess Federation Rating x 10</a:t>
                </a:r>
                <a:r>
                  <a:rPr lang="en-US" baseline="30000" dirty="0"/>
                  <a:t>3</a:t>
                </a:r>
              </a:p>
            </c:rich>
          </c:tx>
          <c:layout/>
        </c:title>
        <c:numFmt formatCode="General" sourceLinked="1"/>
        <c:tickLblPos val="nextTo"/>
        <c:crossAx val="157196288"/>
        <c:crosses val="autoZero"/>
        <c:crossBetween val="midCat"/>
      </c:valAx>
      <c:valAx>
        <c:axId val="157196288"/>
        <c:scaling>
          <c:orientation val="minMax"/>
          <c:max val="2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ply</a:t>
                </a:r>
              </a:p>
            </c:rich>
          </c:tx>
          <c:layout/>
        </c:title>
        <c:numFmt formatCode="General" sourceLinked="1"/>
        <c:tickLblPos val="nextTo"/>
        <c:crossAx val="157190016"/>
        <c:crosses val="autoZero"/>
        <c:crossBetween val="midCat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0.06186</cdr:x>
      <cdr:y>0.01515</cdr:y>
    </cdr:from>
    <cdr:to>
      <cdr:x>0.1134</cdr:x>
      <cdr:y>0.06061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457200" y="76200"/>
          <a:ext cx="381000" cy="228600"/>
        </a:xfrm>
        <a:prstGeom xmlns:a="http://schemas.openxmlformats.org/drawingml/2006/main" prst="rect">
          <a:avLst/>
        </a:prstGeom>
        <a:blipFill xmlns:a="http://schemas.openxmlformats.org/drawingml/2006/main">
          <a:blip xmlns:r="http://schemas.openxmlformats.org/officeDocument/2006/relationships" r:embed="rId1"/>
          <a:tile tx="0" ty="0" sx="100000" sy="100000" flip="none" algn="tl"/>
        </a:blip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0.06186</cdr:x>
      <cdr:y>0</cdr:y>
    </cdr:from>
    <cdr:to>
      <cdr:x>0.1134</cdr:x>
      <cdr:y>0.06061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57200" y="0"/>
          <a:ext cx="3810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en-US" sz="1800" dirty="0" smtClean="0"/>
            <a:t>40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0.05155</cdr:x>
      <cdr:y>0.09091</cdr:y>
    </cdr:from>
    <cdr:to>
      <cdr:x>0.10309</cdr:x>
      <cdr:y>0.13636</cdr:y>
    </cdr:to>
    <cdr:sp macro="" textlink="">
      <cdr:nvSpPr>
        <cdr:cNvPr id="4" name="Rectangle 3"/>
        <cdr:cNvSpPr/>
      </cdr:nvSpPr>
      <cdr:spPr>
        <a:xfrm xmlns:a="http://schemas.openxmlformats.org/drawingml/2006/main">
          <a:off x="381000" y="457200"/>
          <a:ext cx="381000" cy="228600"/>
        </a:xfrm>
        <a:prstGeom xmlns:a="http://schemas.openxmlformats.org/drawingml/2006/main" prst="rect">
          <a:avLst/>
        </a:prstGeom>
        <a:blipFill xmlns:a="http://schemas.openxmlformats.org/drawingml/2006/main">
          <a:blip xmlns:r="http://schemas.openxmlformats.org/officeDocument/2006/relationships" r:embed="rId1"/>
          <a:tile tx="0" ty="0" sx="100000" sy="100000" flip="none" algn="tl"/>
        </a:blip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0.06186</cdr:x>
      <cdr:y>0.06061</cdr:y>
    </cdr:from>
    <cdr:to>
      <cdr:x>0.1134</cdr:x>
      <cdr:y>0.12121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57200" y="304800"/>
          <a:ext cx="3810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en-US" sz="2400" dirty="0" smtClean="0"/>
            <a:t>…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0.16495</cdr:x>
      <cdr:y>0.5</cdr:y>
    </cdr:from>
    <cdr:to>
      <cdr:x>0.24742</cdr:x>
      <cdr:y>0.56061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219200" y="2514600"/>
          <a:ext cx="6096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lIns="0" tIns="0" rIns="0" bIns="0" rtlCol="0"/>
        <a:lstStyle xmlns:a="http://schemas.openxmlformats.org/drawingml/2006/main"/>
        <a:p xmlns:a="http://schemas.openxmlformats.org/drawingml/2006/main">
          <a:r>
            <a:rPr lang="en-US" sz="1800" b="1" dirty="0" smtClean="0">
              <a:solidFill>
                <a:srgbClr val="9900CC"/>
              </a:solidFill>
            </a:rPr>
            <a:t>Belle</a:t>
          </a:r>
          <a:endParaRPr lang="en-US" sz="1800" b="1" dirty="0">
            <a:solidFill>
              <a:srgbClr val="9900CC"/>
            </a:solidFill>
          </a:endParaRPr>
        </a:p>
      </cdr:txBody>
    </cdr:sp>
  </cdr:relSizeAnchor>
  <cdr:relSizeAnchor xmlns:cdr="http://schemas.openxmlformats.org/drawingml/2006/chartDrawing">
    <cdr:from>
      <cdr:x>0.3299</cdr:x>
      <cdr:y>0.4697</cdr:y>
    </cdr:from>
    <cdr:to>
      <cdr:x>0.41237</cdr:x>
      <cdr:y>0.5303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438400" y="2362200"/>
          <a:ext cx="6096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lIns="0" tIns="0" rIns="0" bIns="0" rtlCol="0"/>
        <a:lstStyle xmlns:a="http://schemas.openxmlformats.org/drawingml/2006/main"/>
        <a:p xmlns:a="http://schemas.openxmlformats.org/drawingml/2006/main">
          <a:r>
            <a:rPr lang="en-US" sz="1800" b="1" dirty="0" smtClean="0">
              <a:solidFill>
                <a:srgbClr val="9900CC"/>
              </a:solidFill>
            </a:rPr>
            <a:t>Belle</a:t>
          </a:r>
          <a:endParaRPr lang="en-US" sz="1800" b="1" dirty="0">
            <a:solidFill>
              <a:srgbClr val="9900CC"/>
            </a:solidFill>
          </a:endParaRPr>
        </a:p>
      </cdr:txBody>
    </cdr:sp>
  </cdr:relSizeAnchor>
  <cdr:relSizeAnchor xmlns:cdr="http://schemas.openxmlformats.org/drawingml/2006/chartDrawing">
    <cdr:from>
      <cdr:x>0.50515</cdr:x>
      <cdr:y>0.42424</cdr:y>
    </cdr:from>
    <cdr:to>
      <cdr:x>0.58763</cdr:x>
      <cdr:y>0.48485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733800" y="2133600"/>
          <a:ext cx="6096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lIns="0" tIns="0" rIns="0" bIns="0" rtlCol="0"/>
        <a:lstStyle xmlns:a="http://schemas.openxmlformats.org/drawingml/2006/main"/>
        <a:p xmlns:a="http://schemas.openxmlformats.org/drawingml/2006/main">
          <a:r>
            <a:rPr lang="en-US" sz="1800" b="1" dirty="0" smtClean="0">
              <a:solidFill>
                <a:srgbClr val="9900CC"/>
              </a:solidFill>
            </a:rPr>
            <a:t>Belle</a:t>
          </a:r>
          <a:endParaRPr lang="en-US" sz="1800" b="1" dirty="0">
            <a:solidFill>
              <a:srgbClr val="9900CC"/>
            </a:solidFill>
          </a:endParaRPr>
        </a:p>
      </cdr:txBody>
    </cdr:sp>
  </cdr:relSizeAnchor>
  <cdr:relSizeAnchor xmlns:cdr="http://schemas.openxmlformats.org/drawingml/2006/chartDrawing">
    <cdr:from>
      <cdr:x>0.56701</cdr:x>
      <cdr:y>0.39394</cdr:y>
    </cdr:from>
    <cdr:to>
      <cdr:x>0.64948</cdr:x>
      <cdr:y>0.45455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191000" y="1981200"/>
          <a:ext cx="6096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lIns="0" tIns="0" rIns="0" bIns="0" rtlCol="0"/>
        <a:lstStyle xmlns:a="http://schemas.openxmlformats.org/drawingml/2006/main"/>
        <a:p xmlns:a="http://schemas.openxmlformats.org/drawingml/2006/main">
          <a:r>
            <a:rPr lang="en-US" sz="1800" b="1" dirty="0" smtClean="0">
              <a:solidFill>
                <a:srgbClr val="9900CC"/>
              </a:solidFill>
            </a:rPr>
            <a:t>Belle</a:t>
          </a:r>
          <a:endParaRPr lang="en-US" sz="1800" b="1" dirty="0">
            <a:solidFill>
              <a:srgbClr val="9900CC"/>
            </a:solidFill>
          </a:endParaRPr>
        </a:p>
      </cdr:txBody>
    </cdr:sp>
  </cdr:relSizeAnchor>
  <cdr:relSizeAnchor xmlns:cdr="http://schemas.openxmlformats.org/drawingml/2006/chartDrawing">
    <cdr:from>
      <cdr:x>0.86598</cdr:x>
      <cdr:y>0.63636</cdr:y>
    </cdr:from>
    <cdr:to>
      <cdr:x>0.94845</cdr:x>
      <cdr:y>0.69697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6400800" y="3200400"/>
          <a:ext cx="6096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lIns="0" tIns="0" rIns="0" bIns="0" rtlCol="0"/>
        <a:lstStyle xmlns:a="http://schemas.openxmlformats.org/drawingml/2006/main"/>
        <a:p xmlns:a="http://schemas.openxmlformats.org/drawingml/2006/main">
          <a:r>
            <a:rPr lang="en-US" sz="1800" b="1" dirty="0" smtClean="0">
              <a:solidFill>
                <a:srgbClr val="9900CC"/>
              </a:solidFill>
            </a:rPr>
            <a:t>Bobby</a:t>
          </a:r>
        </a:p>
        <a:p xmlns:a="http://schemas.openxmlformats.org/drawingml/2006/main">
          <a:r>
            <a:rPr lang="en-US" sz="1800" b="1" dirty="0" smtClean="0">
              <a:solidFill>
                <a:srgbClr val="9900CC"/>
              </a:solidFill>
            </a:rPr>
            <a:t>Fischer</a:t>
          </a:r>
          <a:endParaRPr lang="en-US" sz="1800" b="1" dirty="0">
            <a:solidFill>
              <a:srgbClr val="9900CC"/>
            </a:solidFill>
          </a:endParaRPr>
        </a:p>
      </cdr:txBody>
    </cdr:sp>
  </cdr:relSizeAnchor>
  <cdr:relSizeAnchor xmlns:cdr="http://schemas.openxmlformats.org/drawingml/2006/chartDrawing">
    <cdr:from>
      <cdr:x>0.74227</cdr:x>
      <cdr:y>0.28788</cdr:y>
    </cdr:from>
    <cdr:to>
      <cdr:x>0.82474</cdr:x>
      <cdr:y>0.34848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5486400" y="1447800"/>
          <a:ext cx="6096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lIns="0" tIns="0" rIns="0" bIns="0" rtlCol="0"/>
        <a:lstStyle xmlns:a="http://schemas.openxmlformats.org/drawingml/2006/main"/>
        <a:p xmlns:a="http://schemas.openxmlformats.org/drawingml/2006/main">
          <a:r>
            <a:rPr lang="en-US" sz="1800" b="1" dirty="0" smtClean="0">
              <a:solidFill>
                <a:srgbClr val="9900CC"/>
              </a:solidFill>
            </a:rPr>
            <a:t>Deep</a:t>
          </a:r>
        </a:p>
        <a:p xmlns:a="http://schemas.openxmlformats.org/drawingml/2006/main">
          <a:r>
            <a:rPr lang="en-US" sz="1800" b="1" dirty="0" smtClean="0">
              <a:solidFill>
                <a:srgbClr val="9900CC"/>
              </a:solidFill>
            </a:rPr>
            <a:t>Thought</a:t>
          </a:r>
          <a:endParaRPr lang="en-US" sz="1800" b="1" dirty="0">
            <a:solidFill>
              <a:srgbClr val="9900CC"/>
            </a:solidFill>
          </a:endParaRPr>
        </a:p>
      </cdr:txBody>
    </cdr:sp>
  </cdr:relSizeAnchor>
  <cdr:relSizeAnchor xmlns:cdr="http://schemas.openxmlformats.org/drawingml/2006/chartDrawing">
    <cdr:from>
      <cdr:x>0.86598</cdr:x>
      <cdr:y>0.06061</cdr:y>
    </cdr:from>
    <cdr:to>
      <cdr:x>0.94845</cdr:x>
      <cdr:y>0.12121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6400800" y="304800"/>
          <a:ext cx="6096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lIns="0" tIns="0" rIns="0" bIns="0" rtlCol="0"/>
        <a:lstStyle xmlns:a="http://schemas.openxmlformats.org/drawingml/2006/main"/>
        <a:p xmlns:a="http://schemas.openxmlformats.org/drawingml/2006/main">
          <a:r>
            <a:rPr lang="en-US" sz="1800" b="1" dirty="0" smtClean="0">
              <a:solidFill>
                <a:srgbClr val="9900CC"/>
              </a:solidFill>
            </a:rPr>
            <a:t>Deep</a:t>
          </a:r>
        </a:p>
        <a:p xmlns:a="http://schemas.openxmlformats.org/drawingml/2006/main">
          <a:r>
            <a:rPr lang="en-US" sz="1800" b="1" dirty="0" smtClean="0">
              <a:solidFill>
                <a:srgbClr val="9900CC"/>
              </a:solidFill>
            </a:rPr>
            <a:t>Blue</a:t>
          </a:r>
          <a:endParaRPr lang="en-US" sz="1800" b="1" dirty="0">
            <a:solidFill>
              <a:srgbClr val="9900CC"/>
            </a:solidFill>
          </a:endParaRPr>
        </a:p>
      </cdr:txBody>
    </cdr:sp>
  </cdr:relSizeAnchor>
  <cdr:relSizeAnchor xmlns:cdr="http://schemas.openxmlformats.org/drawingml/2006/chartDrawing">
    <cdr:from>
      <cdr:x>0.74227</cdr:x>
      <cdr:y>0.48485</cdr:y>
    </cdr:from>
    <cdr:to>
      <cdr:x>0.82474</cdr:x>
      <cdr:y>0.54545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5486400" y="2438400"/>
          <a:ext cx="6096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lIns="0" tIns="0" rIns="0" bIns="0" rtlCol="0"/>
        <a:lstStyle xmlns:a="http://schemas.openxmlformats.org/drawingml/2006/main"/>
        <a:p xmlns:a="http://schemas.openxmlformats.org/drawingml/2006/main">
          <a:r>
            <a:rPr lang="en-US" sz="1800" b="1" dirty="0" smtClean="0">
              <a:solidFill>
                <a:srgbClr val="9900CC"/>
              </a:solidFill>
            </a:rPr>
            <a:t>Anatoly</a:t>
          </a:r>
        </a:p>
        <a:p xmlns:a="http://schemas.openxmlformats.org/drawingml/2006/main">
          <a:r>
            <a:rPr lang="en-US" sz="1800" b="1" dirty="0" err="1" smtClean="0">
              <a:solidFill>
                <a:srgbClr val="9900CC"/>
              </a:solidFill>
            </a:rPr>
            <a:t>Karpov</a:t>
          </a:r>
          <a:endParaRPr lang="en-US" sz="1800" b="1" dirty="0">
            <a:solidFill>
              <a:srgbClr val="9900CC"/>
            </a:solidFill>
          </a:endParaRPr>
        </a:p>
      </cdr:txBody>
    </cdr:sp>
  </cdr:relSizeAnchor>
  <cdr:relSizeAnchor xmlns:cdr="http://schemas.openxmlformats.org/drawingml/2006/chartDrawing">
    <cdr:from>
      <cdr:x>0.85567</cdr:x>
      <cdr:y>0.36364</cdr:y>
    </cdr:from>
    <cdr:to>
      <cdr:x>0.93814</cdr:x>
      <cdr:y>0.42424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6324600" y="1828800"/>
          <a:ext cx="6096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lIns="0" tIns="0" rIns="0" bIns="0" rtlCol="0"/>
        <a:lstStyle xmlns:a="http://schemas.openxmlformats.org/drawingml/2006/main"/>
        <a:p xmlns:a="http://schemas.openxmlformats.org/drawingml/2006/main">
          <a:r>
            <a:rPr lang="en-US" sz="1800" b="1" dirty="0" smtClean="0">
              <a:solidFill>
                <a:srgbClr val="9900CC"/>
              </a:solidFill>
            </a:rPr>
            <a:t>Gary</a:t>
          </a:r>
        </a:p>
        <a:p xmlns:a="http://schemas.openxmlformats.org/drawingml/2006/main">
          <a:r>
            <a:rPr lang="en-US" sz="1800" b="1" dirty="0" smtClean="0">
              <a:solidFill>
                <a:srgbClr val="9900CC"/>
              </a:solidFill>
            </a:rPr>
            <a:t>Kasparov</a:t>
          </a:r>
          <a:endParaRPr lang="en-US" sz="1800" b="1" dirty="0">
            <a:solidFill>
              <a:srgbClr val="9900CC"/>
            </a:solidFill>
          </a:endParaRPr>
        </a:p>
      </cdr:txBody>
    </cdr:sp>
  </cdr:relSizeAnchor>
  <cdr:relSizeAnchor xmlns:cdr="http://schemas.openxmlformats.org/drawingml/2006/chartDrawing">
    <cdr:from>
      <cdr:x>0.62887</cdr:x>
      <cdr:y>0.33333</cdr:y>
    </cdr:from>
    <cdr:to>
      <cdr:x>0.71134</cdr:x>
      <cdr:y>0.39394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4648200" y="1676400"/>
          <a:ext cx="6096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lIns="0" tIns="0" rIns="0" bIns="0" rtlCol="0"/>
        <a:lstStyle xmlns:a="http://schemas.openxmlformats.org/drawingml/2006/main"/>
        <a:p xmlns:a="http://schemas.openxmlformats.org/drawingml/2006/main">
          <a:r>
            <a:rPr lang="en-US" sz="1800" b="1" dirty="0" err="1" smtClean="0">
              <a:solidFill>
                <a:srgbClr val="9900CC"/>
              </a:solidFill>
            </a:rPr>
            <a:t>Hitech</a:t>
          </a:r>
          <a:endParaRPr lang="en-US" sz="1800" b="1" dirty="0">
            <a:solidFill>
              <a:srgbClr val="9900CC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76C736-E0E3-46FD-B134-35919E9760D5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Predicted that machines would have 30% chance of passing 5-minute test by the year 2000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72822-39EC-4284-92EC-8BB2119733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 baseline="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www.bkgm.com/motif/go.html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tadelica.com/bg/bot/b_s_td.html" TargetMode="External"/><Relationship Id="rId2" Type="http://schemas.openxmlformats.org/officeDocument/2006/relationships/hyperlink" Target="http://home.datacomm.ch/t_wolf/tw/misc/reversi/index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research.ibm.com/deepblue/" TargetMode="External"/><Relationship Id="rId5" Type="http://schemas.openxmlformats.org/officeDocument/2006/relationships/hyperlink" Target="http://www.cs.ualberta.ca/~chinook/" TargetMode="External"/><Relationship Id="rId4" Type="http://schemas.openxmlformats.org/officeDocument/2006/relationships/hyperlink" Target="http://www.gibware.com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eecs.wsu.edu/~cook/ai/lectures/applets/ttt/TicTacToe.htm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cs.mcgill.ca/~cs251/OldCourses/1997/topic11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Artificial </a:t>
            </a:r>
            <a:r>
              <a:rPr lang="en-US" dirty="0" smtClean="0"/>
              <a:t>Intelligence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Adversarial Search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Minimax</a:t>
            </a:r>
            <a:r>
              <a:rPr lang="en-US" dirty="0" smtClean="0">
                <a:solidFill>
                  <a:srgbClr val="FF0000"/>
                </a:solidFill>
              </a:rPr>
              <a:t> Properties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Complete if tree is finite</a:t>
            </a:r>
          </a:p>
          <a:p>
            <a:r>
              <a:rPr lang="en-US" dirty="0" smtClean="0"/>
              <a:t>Optimal if play against opponent with same strategy (utility function)</a:t>
            </a:r>
          </a:p>
          <a:p>
            <a:r>
              <a:rPr lang="en-US" dirty="0" smtClean="0"/>
              <a:t>Time complexity is O(</a:t>
            </a:r>
            <a:r>
              <a:rPr lang="en-US" dirty="0" err="1" smtClean="0"/>
              <a:t>b</a:t>
            </a:r>
            <a:r>
              <a:rPr lang="en-US" baseline="30000" dirty="0" err="1" smtClean="0"/>
              <a:t>m</a:t>
            </a:r>
            <a:r>
              <a:rPr lang="en-US" dirty="0" smtClean="0"/>
              <a:t>)</a:t>
            </a:r>
          </a:p>
          <a:p>
            <a:r>
              <a:rPr lang="en-US" dirty="0" smtClean="0"/>
              <a:t>Space complexity is O(</a:t>
            </a:r>
            <a:r>
              <a:rPr lang="en-US" dirty="0" err="1" smtClean="0"/>
              <a:t>bm</a:t>
            </a:r>
            <a:r>
              <a:rPr lang="en-US" dirty="0" smtClean="0"/>
              <a:t>) (depth-first exploration)</a:t>
            </a:r>
          </a:p>
          <a:p>
            <a:r>
              <a:rPr lang="en-US" dirty="0" smtClean="0"/>
              <a:t>If we have 100 seconds to make a move</a:t>
            </a:r>
          </a:p>
          <a:p>
            <a:pPr lvl="1"/>
            <a:r>
              <a:rPr lang="en-US" dirty="0" smtClean="0"/>
              <a:t>Can explore 10</a:t>
            </a:r>
            <a:r>
              <a:rPr lang="en-US" baseline="30000" dirty="0" smtClean="0"/>
              <a:t>4</a:t>
            </a:r>
            <a:r>
              <a:rPr lang="en-US" dirty="0" smtClean="0"/>
              <a:t> nodes/second</a:t>
            </a:r>
          </a:p>
          <a:p>
            <a:pPr lvl="1"/>
            <a:r>
              <a:rPr lang="en-US" dirty="0" smtClean="0"/>
              <a:t>Can consider 10</a:t>
            </a:r>
            <a:r>
              <a:rPr lang="en-US" baseline="30000" dirty="0" smtClean="0"/>
              <a:t>6</a:t>
            </a:r>
            <a:r>
              <a:rPr lang="en-US" dirty="0" smtClean="0"/>
              <a:t> nodes / move</a:t>
            </a:r>
          </a:p>
          <a:p>
            <a:r>
              <a:rPr lang="en-US" dirty="0" smtClean="0"/>
              <a:t>Standard approach is</a:t>
            </a:r>
          </a:p>
          <a:p>
            <a:pPr lvl="1"/>
            <a:r>
              <a:rPr lang="en-US" dirty="0" smtClean="0"/>
              <a:t>Apply a cutoff test (depth limit, quiescence)</a:t>
            </a:r>
          </a:p>
          <a:p>
            <a:pPr lvl="1"/>
            <a:r>
              <a:rPr lang="en-US" dirty="0" smtClean="0"/>
              <a:t>Evaluate nodes at cutoff (evaluation function estimates desirability of position)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Static Board Evaluator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We cannot look all the way to the end of the game</a:t>
            </a:r>
          </a:p>
          <a:p>
            <a:pPr lvl="1"/>
            <a:r>
              <a:rPr lang="en-US" dirty="0" smtClean="0"/>
              <a:t>Look ahead ply moves</a:t>
            </a:r>
          </a:p>
          <a:p>
            <a:pPr lvl="1"/>
            <a:r>
              <a:rPr lang="en-US" dirty="0" smtClean="0"/>
              <a:t>Evaluate nodes there using SBE</a:t>
            </a:r>
          </a:p>
          <a:p>
            <a:r>
              <a:rPr lang="en-US" dirty="0" smtClean="0"/>
              <a:t>Tic </a:t>
            </a:r>
            <a:r>
              <a:rPr lang="en-US" dirty="0" err="1" smtClean="0"/>
              <a:t>Tac</a:t>
            </a:r>
            <a:r>
              <a:rPr lang="en-US" dirty="0" smtClean="0"/>
              <a:t> Toe example</a:t>
            </a:r>
          </a:p>
          <a:p>
            <a:pPr lvl="1"/>
            <a:r>
              <a:rPr lang="en-US" dirty="0" smtClean="0"/>
              <a:t>#unblocked lines with Xs - #unblocked lines with Os</a:t>
            </a:r>
          </a:p>
          <a:p>
            <a:r>
              <a:rPr lang="en-US" dirty="0" smtClean="0"/>
              <a:t>Tradeoff</a:t>
            </a:r>
          </a:p>
          <a:p>
            <a:pPr lvl="1"/>
            <a:r>
              <a:rPr lang="en-US" dirty="0" smtClean="0"/>
              <a:t>Stupid, fast SBE:  Massive search</a:t>
            </a:r>
          </a:p>
          <a:p>
            <a:pPr lvl="2"/>
            <a:r>
              <a:rPr lang="en-US" dirty="0" smtClean="0"/>
              <a:t>These are “Type A” systems</a:t>
            </a:r>
          </a:p>
          <a:p>
            <a:pPr lvl="1"/>
            <a:r>
              <a:rPr lang="en-US" dirty="0" smtClean="0"/>
              <a:t>Smart, slow SBE:  Very little search</a:t>
            </a:r>
          </a:p>
          <a:p>
            <a:pPr lvl="2"/>
            <a:r>
              <a:rPr lang="en-US" dirty="0" smtClean="0"/>
              <a:t>These are “Type B” systems</a:t>
            </a:r>
          </a:p>
          <a:p>
            <a:pPr lvl="1"/>
            <a:r>
              <a:rPr lang="en-US" dirty="0" smtClean="0"/>
              <a:t>Humans are Type B systems</a:t>
            </a:r>
          </a:p>
          <a:p>
            <a:pPr lvl="1"/>
            <a:r>
              <a:rPr lang="en-US" dirty="0" smtClean="0"/>
              <a:t>Computer chess systems have been more successful using Type A</a:t>
            </a:r>
          </a:p>
          <a:p>
            <a:pPr lvl="1"/>
            <a:r>
              <a:rPr lang="en-US" dirty="0" smtClean="0"/>
              <a:t>They get better by searching more ply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Chart 2"/>
          <p:cNvGraphicFramePr/>
          <p:nvPr/>
        </p:nvGraphicFramePr>
        <p:xfrm>
          <a:off x="685800" y="1371600"/>
          <a:ext cx="73914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733800"/>
            <a:ext cx="8229600" cy="29257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Chess, SBE is typically linear weighted sum of features</a:t>
            </a:r>
          </a:p>
          <a:p>
            <a:pPr lvl="1"/>
            <a:r>
              <a:rPr lang="en-US" dirty="0" smtClean="0"/>
              <a:t>SBE(s) = w</a:t>
            </a:r>
            <a:r>
              <a:rPr lang="en-US" baseline="-25000" dirty="0" smtClean="0"/>
              <a:t>1</a:t>
            </a:r>
            <a:r>
              <a:rPr lang="en-US" dirty="0" smtClean="0"/>
              <a:t>f</a:t>
            </a:r>
            <a:r>
              <a:rPr lang="en-US" baseline="-25000" dirty="0" smtClean="0"/>
              <a:t>1</a:t>
            </a:r>
            <a:r>
              <a:rPr lang="en-US" dirty="0" smtClean="0"/>
              <a:t>(s) + w</a:t>
            </a:r>
            <a:r>
              <a:rPr lang="en-US" baseline="-25000" dirty="0" smtClean="0"/>
              <a:t>2</a:t>
            </a:r>
            <a:r>
              <a:rPr lang="en-US" dirty="0" smtClean="0"/>
              <a:t>f</a:t>
            </a:r>
            <a:r>
              <a:rPr lang="en-US" baseline="-25000" dirty="0" smtClean="0"/>
              <a:t>2</a:t>
            </a:r>
            <a:r>
              <a:rPr lang="en-US" dirty="0" smtClean="0"/>
              <a:t>(s) + … + </a:t>
            </a:r>
            <a:r>
              <a:rPr lang="en-US" dirty="0" err="1" smtClean="0"/>
              <a:t>w</a:t>
            </a:r>
            <a:r>
              <a:rPr lang="en-US" baseline="-25000" dirty="0" err="1" smtClean="0"/>
              <a:t>n</a:t>
            </a:r>
            <a:r>
              <a:rPr lang="en-US" dirty="0" err="1" smtClean="0"/>
              <a:t>f</a:t>
            </a:r>
            <a:r>
              <a:rPr lang="en-US" baseline="-25000" dirty="0" err="1" smtClean="0"/>
              <a:t>n</a:t>
            </a:r>
            <a:r>
              <a:rPr lang="en-US" dirty="0" smtClean="0"/>
              <a:t>(s)</a:t>
            </a:r>
          </a:p>
          <a:p>
            <a:pPr lvl="1"/>
            <a:r>
              <a:rPr lang="en-US" dirty="0" smtClean="0"/>
              <a:t>E.g., w</a:t>
            </a:r>
            <a:r>
              <a:rPr lang="en-US" baseline="-25000" dirty="0" smtClean="0"/>
              <a:t>1</a:t>
            </a:r>
            <a:r>
              <a:rPr lang="en-US" dirty="0" smtClean="0"/>
              <a:t> = 9</a:t>
            </a:r>
          </a:p>
          <a:p>
            <a:pPr lvl="2"/>
            <a:r>
              <a:rPr lang="en-US" dirty="0" smtClean="0"/>
              <a:t>F</a:t>
            </a:r>
            <a:r>
              <a:rPr lang="en-US" baseline="-25000" dirty="0" smtClean="0"/>
              <a:t>1</a:t>
            </a:r>
            <a:r>
              <a:rPr lang="en-US" dirty="0" smtClean="0"/>
              <a:t>(s) = #white queens - #black queens</a:t>
            </a:r>
          </a:p>
          <a:p>
            <a:r>
              <a:rPr lang="en-US" dirty="0" smtClean="0"/>
              <a:t>For chess:</a:t>
            </a:r>
          </a:p>
          <a:p>
            <a:pPr lvl="1"/>
            <a:r>
              <a:rPr lang="en-US" dirty="0" smtClean="0"/>
              <a:t>4 ply is human novice</a:t>
            </a:r>
          </a:p>
          <a:p>
            <a:pPr lvl="1"/>
            <a:r>
              <a:rPr lang="en-US" dirty="0" smtClean="0"/>
              <a:t>8 ply is typical PC or human master</a:t>
            </a:r>
          </a:p>
          <a:p>
            <a:pPr lvl="1"/>
            <a:r>
              <a:rPr lang="en-US" dirty="0" smtClean="0"/>
              <a:t>12 ply is grand master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066800"/>
            <a:ext cx="6248400" cy="2595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733800"/>
            <a:ext cx="8229600" cy="2925763"/>
          </a:xfrm>
        </p:spPr>
        <p:txBody>
          <a:bodyPr>
            <a:normAutofit/>
          </a:bodyPr>
          <a:lstStyle/>
          <a:p>
            <a:r>
              <a:rPr lang="en-US" dirty="0" smtClean="0"/>
              <a:t>Othello</a:t>
            </a:r>
          </a:p>
          <a:p>
            <a:r>
              <a:rPr lang="en-US" dirty="0" smtClean="0"/>
              <a:t>SBE1: #white pieces - #black pieces</a:t>
            </a:r>
          </a:p>
          <a:p>
            <a:r>
              <a:rPr lang="en-US" dirty="0" smtClean="0"/>
              <a:t>SBE2: weighted squares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1143000"/>
            <a:ext cx="23717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Alpha-Beta Pruning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23622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Typically can only look 3-4 ply in allowable chess time</a:t>
            </a:r>
          </a:p>
          <a:p>
            <a:r>
              <a:rPr lang="en-US" dirty="0" smtClean="0"/>
              <a:t>Alpha-beta pruning simplifies search space without eliminating optimality</a:t>
            </a:r>
          </a:p>
          <a:p>
            <a:pPr lvl="1"/>
            <a:r>
              <a:rPr lang="en-US" dirty="0" smtClean="0"/>
              <a:t>By applying common sense</a:t>
            </a:r>
          </a:p>
          <a:p>
            <a:pPr lvl="1"/>
            <a:r>
              <a:rPr lang="en-US" dirty="0" smtClean="0"/>
              <a:t>If one route allows queen to be captured and a better move is available</a:t>
            </a:r>
          </a:p>
          <a:p>
            <a:pPr lvl="1"/>
            <a:r>
              <a:rPr lang="en-US" dirty="0" smtClean="0"/>
              <a:t>Then don’t search further down bad path</a:t>
            </a:r>
          </a:p>
          <a:p>
            <a:pPr lvl="1"/>
            <a:r>
              <a:rPr lang="en-US" dirty="0" smtClean="0"/>
              <a:t>If one route would be bad for opponent, ignore that route also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5334000"/>
            <a:ext cx="74270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CC"/>
                </a:solidFill>
              </a:rPr>
              <a:t>Maintain [alpha, beta] window at each node during depth-first search</a:t>
            </a:r>
          </a:p>
          <a:p>
            <a:endParaRPr lang="en-US" sz="2000" dirty="0" smtClean="0">
              <a:solidFill>
                <a:srgbClr val="0000CC"/>
              </a:solidFill>
            </a:endParaRPr>
          </a:p>
          <a:p>
            <a:r>
              <a:rPr lang="en-US" sz="2000" dirty="0" smtClean="0">
                <a:solidFill>
                  <a:srgbClr val="0000CC"/>
                </a:solidFill>
              </a:rPr>
              <a:t>   alpha = lower bound, change at max levels</a:t>
            </a:r>
          </a:p>
          <a:p>
            <a:r>
              <a:rPr lang="en-US" sz="2000" dirty="0" smtClean="0">
                <a:solidFill>
                  <a:srgbClr val="0000CC"/>
                </a:solidFill>
              </a:rPr>
              <a:t>   beta   = upper bound, change at min levels</a:t>
            </a:r>
            <a:endParaRPr lang="en-US" sz="2000" dirty="0">
              <a:solidFill>
                <a:srgbClr val="0000CC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4312920" y="3657600"/>
            <a:ext cx="182880" cy="18288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846320" y="4114800"/>
            <a:ext cx="182880" cy="18288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810000" y="4114800"/>
            <a:ext cx="182880" cy="18288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rot="16200000" flipH="1" flipV="1">
            <a:off x="3524362" y="4248038"/>
            <a:ext cx="430418" cy="31634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H="1" flipV="1">
            <a:off x="4579620" y="4248038"/>
            <a:ext cx="430418" cy="31634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V="1">
            <a:off x="3829162" y="4248038"/>
            <a:ext cx="430418" cy="31634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V="1">
            <a:off x="4884420" y="4248038"/>
            <a:ext cx="430418" cy="31634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352800" y="44958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079442" y="44958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7</a:t>
            </a:r>
            <a:endParaRPr lang="en-US" b="1" dirty="0"/>
          </a:p>
        </p:txBody>
      </p:sp>
      <p:cxnSp>
        <p:nvCxnSpPr>
          <p:cNvPr id="22" name="Straight Connector 21"/>
          <p:cNvCxnSpPr>
            <a:stCxn id="5" idx="7"/>
          </p:cNvCxnSpPr>
          <p:nvPr/>
        </p:nvCxnSpPr>
        <p:spPr>
          <a:xfrm rot="16200000" flipH="1" flipV="1">
            <a:off x="3899591" y="3670991"/>
            <a:ext cx="556036" cy="58281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 flipV="1">
            <a:off x="4356791" y="3644209"/>
            <a:ext cx="556036" cy="58281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419600" y="44958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5181600" y="4495800"/>
            <a:ext cx="16003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No need to</a:t>
            </a:r>
          </a:p>
          <a:p>
            <a:r>
              <a:rPr lang="en-US" sz="2400" b="1" dirty="0" smtClean="0"/>
              <a:t>look here!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495800" y="3505200"/>
            <a:ext cx="604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Max</a:t>
            </a:r>
            <a:endParaRPr lang="en-US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905000"/>
            <a:ext cx="7882979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Game Playing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73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84935"/>
            <a:ext cx="7429500" cy="5473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Why Study Game Playing?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Games allow us to experiment with easier versions of real-world situations </a:t>
            </a:r>
          </a:p>
          <a:p>
            <a:r>
              <a:rPr lang="en-US" dirty="0" smtClean="0"/>
              <a:t>Hostile agents act against our goals </a:t>
            </a:r>
          </a:p>
          <a:p>
            <a:r>
              <a:rPr lang="en-US" dirty="0" smtClean="0"/>
              <a:t>Games have a finite set of moves </a:t>
            </a:r>
          </a:p>
          <a:p>
            <a:r>
              <a:rPr lang="en-US" dirty="0" smtClean="0"/>
              <a:t>Games are fairly easy to represent </a:t>
            </a:r>
          </a:p>
          <a:p>
            <a:r>
              <a:rPr lang="en-US" dirty="0" smtClean="0"/>
              <a:t>Good idea to decide about what to think </a:t>
            </a:r>
          </a:p>
          <a:p>
            <a:r>
              <a:rPr lang="en-US" dirty="0" smtClean="0"/>
              <a:t>Perfection is unrealistic, must settle for good </a:t>
            </a:r>
          </a:p>
          <a:p>
            <a:r>
              <a:rPr lang="en-US" dirty="0" smtClean="0"/>
              <a:t>One of the earliest areas of AI </a:t>
            </a:r>
          </a:p>
          <a:p>
            <a:pPr lvl="1"/>
            <a:r>
              <a:rPr lang="en-US" dirty="0" smtClean="0"/>
              <a:t>Claude Shannon and Alan Turing wrote chess programs in 1950s </a:t>
            </a:r>
          </a:p>
          <a:p>
            <a:r>
              <a:rPr lang="en-US" dirty="0" smtClean="0"/>
              <a:t>The opponent introduces uncertainty </a:t>
            </a:r>
          </a:p>
          <a:p>
            <a:r>
              <a:rPr lang="en-US" dirty="0" smtClean="0"/>
              <a:t>The environment may contain uncertainty (backgammon) </a:t>
            </a:r>
          </a:p>
          <a:p>
            <a:r>
              <a:rPr lang="en-US" dirty="0" smtClean="0"/>
              <a:t>Search space too hard to consider exhaustively </a:t>
            </a:r>
          </a:p>
          <a:p>
            <a:pPr lvl="1"/>
            <a:r>
              <a:rPr lang="en-US" dirty="0" smtClean="0"/>
              <a:t>Chess has about 10</a:t>
            </a:r>
            <a:r>
              <a:rPr lang="en-US" baseline="30000" dirty="0" smtClean="0"/>
              <a:t>40</a:t>
            </a:r>
            <a:r>
              <a:rPr lang="en-US" dirty="0" smtClean="0"/>
              <a:t> legal positions </a:t>
            </a:r>
          </a:p>
          <a:p>
            <a:pPr lvl="1"/>
            <a:r>
              <a:rPr lang="en-US" dirty="0" smtClean="0"/>
              <a:t>Efficient and effective search strategies even more critical </a:t>
            </a:r>
          </a:p>
          <a:p>
            <a:r>
              <a:rPr lang="en-US" dirty="0" smtClean="0"/>
              <a:t>Games are fun to target!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2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>
                <a:solidFill>
                  <a:srgbClr val="0000CC"/>
                </a:solidFill>
              </a:rPr>
              <a:t>Static</a:t>
            </a:r>
            <a:r>
              <a:rPr lang="en-US" dirty="0" smtClean="0"/>
              <a:t> or dynamic?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Fully</a:t>
            </a:r>
            <a:r>
              <a:rPr lang="en-US" dirty="0" smtClean="0"/>
              <a:t> or partially observable?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Discrete</a:t>
            </a:r>
            <a:r>
              <a:rPr lang="en-US" dirty="0" smtClean="0"/>
              <a:t> or continuous?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Deterministic</a:t>
            </a:r>
            <a:r>
              <a:rPr lang="en-US" dirty="0" smtClean="0"/>
              <a:t> or stochastic?</a:t>
            </a:r>
          </a:p>
          <a:p>
            <a:r>
              <a:rPr lang="en-US" dirty="0" smtClean="0"/>
              <a:t>Episodic or </a:t>
            </a:r>
            <a:r>
              <a:rPr lang="en-US" dirty="0" smtClean="0">
                <a:solidFill>
                  <a:srgbClr val="0000CC"/>
                </a:solidFill>
              </a:rPr>
              <a:t>sequential</a:t>
            </a:r>
            <a:r>
              <a:rPr lang="en-US" dirty="0" smtClean="0"/>
              <a:t>?</a:t>
            </a:r>
          </a:p>
          <a:p>
            <a:r>
              <a:rPr lang="en-US" dirty="0" smtClean="0"/>
              <a:t>Single agent or </a:t>
            </a:r>
            <a:r>
              <a:rPr lang="en-US" dirty="0" smtClean="0">
                <a:solidFill>
                  <a:srgbClr val="FF0000"/>
                </a:solidFill>
              </a:rPr>
              <a:t>multiple agent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Zero-Sum Games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95400"/>
          </a:xfrm>
        </p:spPr>
        <p:txBody>
          <a:bodyPr/>
          <a:lstStyle/>
          <a:p>
            <a:r>
              <a:rPr lang="en-US" dirty="0" smtClean="0"/>
              <a:t>Focus primarily on “adversarial games”</a:t>
            </a:r>
          </a:p>
          <a:p>
            <a:r>
              <a:rPr lang="en-US" dirty="0" smtClean="0"/>
              <a:t>Two-player, zero-sum games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33600" y="3657600"/>
            <a:ext cx="3363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As Player 1 gains strength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133600" y="4381500"/>
            <a:ext cx="298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Player 2 loses strength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5105400"/>
            <a:ext cx="1978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and vice versa</a:t>
            </a:r>
            <a:endParaRPr lang="en-US" sz="24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209800" y="4114800"/>
            <a:ext cx="3200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2209800" y="4800600"/>
            <a:ext cx="3200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133600" y="5638800"/>
            <a:ext cx="5304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5"/>
                </a:solidFill>
              </a:rPr>
              <a:t>The sum of the two strengths is always 0.</a:t>
            </a:r>
            <a:endParaRPr lang="en-US" sz="24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2038350"/>
            <a:ext cx="8401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Bad and Good Cases for Alpha-Beta Pruning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54864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Bad: Worst moves encountered first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Good: Good moves ordered first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If we can order moves, we can get more benefit from alpha-beta pruning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95400" y="1828800"/>
            <a:ext cx="596509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                4                              MAX</a:t>
            </a:r>
          </a:p>
          <a:p>
            <a:r>
              <a:rPr lang="en-US" dirty="0" smtClean="0"/>
              <a:t>                 +----------------+----------------+            </a:t>
            </a:r>
          </a:p>
          <a:p>
            <a:r>
              <a:rPr lang="en-US" dirty="0" smtClean="0"/>
              <a:t>                 2                      3                      4             MIN                     </a:t>
            </a:r>
          </a:p>
          <a:p>
            <a:r>
              <a:rPr lang="en-US" dirty="0" smtClean="0"/>
              <a:t>         +----+----+      +----+----+      +----+----+</a:t>
            </a:r>
          </a:p>
          <a:p>
            <a:r>
              <a:rPr lang="en-US" dirty="0" smtClean="0"/>
              <a:t>         6      4     2      7     5      3     8      6     4        MAX</a:t>
            </a:r>
          </a:p>
          <a:p>
            <a:r>
              <a:rPr lang="en-US" dirty="0" smtClean="0"/>
              <a:t>         +--+  +--+  +--+ +-+-+  +--+ +--+  +--+  +--+ +--+--+</a:t>
            </a:r>
          </a:p>
          <a:p>
            <a:r>
              <a:rPr lang="en-US" dirty="0" smtClean="0"/>
              <a:t>         6   5  4   3  2  1 1 3 7   4  5  2  3  8   2  1  6 1   2   4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19200" y="4343400"/>
            <a:ext cx="510909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               4                              MAX </a:t>
            </a:r>
          </a:p>
          <a:p>
            <a:r>
              <a:rPr lang="en-US" dirty="0" smtClean="0"/>
              <a:t>                 +----------------+----------------+</a:t>
            </a:r>
          </a:p>
          <a:p>
            <a:r>
              <a:rPr lang="en-US" dirty="0" smtClean="0"/>
              <a:t>                 4                      3                      2             MIN</a:t>
            </a:r>
          </a:p>
          <a:p>
            <a:r>
              <a:rPr lang="en-US" dirty="0" smtClean="0"/>
              <a:t>            +----+----+      +----+----+      +----+----+ </a:t>
            </a:r>
          </a:p>
          <a:p>
            <a:r>
              <a:rPr lang="en-US" dirty="0" smtClean="0"/>
              <a:t>            4      6      8     3     x      </a:t>
            </a:r>
            <a:r>
              <a:rPr lang="en-US" dirty="0" err="1" smtClean="0"/>
              <a:t>x</a:t>
            </a:r>
            <a:r>
              <a:rPr lang="en-US" dirty="0" smtClean="0"/>
              <a:t>      2     x       </a:t>
            </a:r>
            <a:r>
              <a:rPr lang="en-US" dirty="0" err="1" smtClean="0"/>
              <a:t>x</a:t>
            </a:r>
            <a:r>
              <a:rPr lang="en-US" dirty="0" smtClean="0"/>
              <a:t>        MAX</a:t>
            </a:r>
          </a:p>
          <a:p>
            <a:r>
              <a:rPr lang="en-US" dirty="0" smtClean="0"/>
              <a:t>         +--+  +--+  +--+ +--+             +-+-+</a:t>
            </a:r>
          </a:p>
          <a:p>
            <a:r>
              <a:rPr lang="en-US" dirty="0" smtClean="0"/>
              <a:t>         4  2  6   x  8   x  3  2             1  2 1</a:t>
            </a:r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Alpha Beta Properties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Pruning does not affect final result</a:t>
            </a:r>
          </a:p>
          <a:p>
            <a:r>
              <a:rPr lang="en-US" dirty="0" smtClean="0"/>
              <a:t>Good move ordering improves effectiveness of pruning</a:t>
            </a:r>
          </a:p>
          <a:p>
            <a:r>
              <a:rPr lang="en-US" dirty="0" smtClean="0"/>
              <a:t>With perfect ordering, time complexity is O(</a:t>
            </a:r>
            <a:r>
              <a:rPr lang="en-US" dirty="0" err="1" smtClean="0"/>
              <a:t>b</a:t>
            </a:r>
            <a:r>
              <a:rPr lang="en-US" baseline="30000" dirty="0" err="1" smtClean="0"/>
              <a:t>m</a:t>
            </a:r>
            <a:r>
              <a:rPr lang="en-US" baseline="30000" dirty="0" smtClean="0"/>
              <a:t>/2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Problems with a fixed ply:  The Horizon Effect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0"/>
            <a:ext cx="8229600" cy="2743200"/>
          </a:xfrm>
        </p:spPr>
        <p:txBody>
          <a:bodyPr/>
          <a:lstStyle/>
          <a:p>
            <a:r>
              <a:rPr lang="en-US" dirty="0" smtClean="0"/>
              <a:t>Inevitable losses are postponed</a:t>
            </a:r>
          </a:p>
          <a:p>
            <a:r>
              <a:rPr lang="en-US" dirty="0" smtClean="0"/>
              <a:t>Unachievable goals appear achievable</a:t>
            </a:r>
          </a:p>
          <a:p>
            <a:r>
              <a:rPr lang="en-US" dirty="0" smtClean="0"/>
              <a:t>Short-term gains mask unavoidable consequences (traps)</a:t>
            </a:r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1013035" y="1371600"/>
            <a:ext cx="7521365" cy="2138065"/>
            <a:chOff x="1981200" y="1371600"/>
            <a:chExt cx="7521365" cy="2138065"/>
          </a:xfrm>
        </p:grpSpPr>
        <p:sp>
          <p:nvSpPr>
            <p:cNvPr id="4" name="Oval 3"/>
            <p:cNvSpPr/>
            <p:nvPr/>
          </p:nvSpPr>
          <p:spPr>
            <a:xfrm>
              <a:off x="4465320" y="1371600"/>
              <a:ext cx="182880" cy="18288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3779520" y="2255520"/>
              <a:ext cx="182880" cy="18288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5151120" y="2255520"/>
              <a:ext cx="182880" cy="18288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5151120" y="3169920"/>
              <a:ext cx="182880" cy="18288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>
              <a:stCxn id="4" idx="7"/>
              <a:endCxn id="5" idx="0"/>
            </p:cNvCxnSpPr>
            <p:nvPr/>
          </p:nvCxnSpPr>
          <p:spPr>
            <a:xfrm rot="16200000" flipH="1" flipV="1">
              <a:off x="3817620" y="1451722"/>
              <a:ext cx="857138" cy="75045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V="1">
              <a:off x="4518660" y="1577340"/>
              <a:ext cx="857138" cy="75045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>
              <a:off x="4866052" y="2804160"/>
              <a:ext cx="785084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1981200" y="2057400"/>
              <a:ext cx="16337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Lose queen</a:t>
              </a:r>
              <a:endParaRPr lang="en-US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86400" y="2133600"/>
              <a:ext cx="1536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Lose pawn</a:t>
              </a:r>
              <a:endParaRPr lang="en-US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562600" y="3048000"/>
              <a:ext cx="19367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Lose queen!!!</a:t>
              </a:r>
              <a:endParaRPr lang="en-US" b="1" dirty="0"/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3200400" y="2819400"/>
              <a:ext cx="2819400" cy="1588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064251" y="2590800"/>
              <a:ext cx="34383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The “look ahead horizon”</a:t>
              </a:r>
              <a:endParaRPr lang="en-US" b="1" dirty="0"/>
            </a:p>
          </p:txBody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Solutions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How to counter the horizon effect</a:t>
            </a:r>
          </a:p>
          <a:p>
            <a:pPr lvl="1"/>
            <a:r>
              <a:rPr lang="en-US" dirty="0" err="1" smtClean="0"/>
              <a:t>Feedover</a:t>
            </a:r>
            <a:endParaRPr lang="en-US" dirty="0" smtClean="0"/>
          </a:p>
          <a:p>
            <a:pPr lvl="2"/>
            <a:r>
              <a:rPr lang="en-US" dirty="0" smtClean="0"/>
              <a:t>Do not cut off search at non-quiescent board positions (dynamic positions)</a:t>
            </a:r>
          </a:p>
          <a:p>
            <a:pPr lvl="2"/>
            <a:r>
              <a:rPr lang="en-US" dirty="0" smtClean="0"/>
              <a:t>Example, king in danger</a:t>
            </a:r>
          </a:p>
          <a:p>
            <a:pPr lvl="2"/>
            <a:r>
              <a:rPr lang="en-US" dirty="0" smtClean="0"/>
              <a:t>Keep searching down that path until reach quiescent (stable) nodes</a:t>
            </a:r>
          </a:p>
          <a:p>
            <a:pPr lvl="1"/>
            <a:r>
              <a:rPr lang="en-US" dirty="0" smtClean="0"/>
              <a:t>Secondary Search</a:t>
            </a:r>
          </a:p>
          <a:p>
            <a:pPr lvl="2"/>
            <a:r>
              <a:rPr lang="en-US" dirty="0" smtClean="0"/>
              <a:t>Search further down selected path to ensure this is the best move</a:t>
            </a:r>
          </a:p>
          <a:p>
            <a:pPr lvl="1"/>
            <a:r>
              <a:rPr lang="en-US" dirty="0" smtClean="0"/>
              <a:t>Progressive Deepening</a:t>
            </a:r>
          </a:p>
          <a:p>
            <a:pPr lvl="2"/>
            <a:r>
              <a:rPr lang="en-US" dirty="0" smtClean="0"/>
              <a:t>Search one ply, then two ply, etc., until run out of time</a:t>
            </a:r>
          </a:p>
          <a:p>
            <a:pPr lvl="2"/>
            <a:r>
              <a:rPr lang="en-US" dirty="0" smtClean="0"/>
              <a:t>Similar to IDS</a:t>
            </a:r>
            <a:endParaRPr 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Variations on 2-Player Games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0000CC"/>
                </a:solidFill>
              </a:rPr>
              <a:t>Multiplayer Games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3962400"/>
            <a:ext cx="8229600" cy="2895600"/>
          </a:xfrm>
        </p:spPr>
        <p:txBody>
          <a:bodyPr>
            <a:normAutofit fontScale="70000" lnSpcReduction="20000"/>
          </a:bodyPr>
          <a:lstStyle/>
          <a:p>
            <a:pPr lvl="0">
              <a:defRPr/>
            </a:pPr>
            <a:r>
              <a:rPr lang="en-US" dirty="0" smtClean="0"/>
              <a:t>Each player maximizes utility</a:t>
            </a:r>
          </a:p>
          <a:p>
            <a:pPr lvl="0">
              <a:defRPr/>
            </a:pPr>
            <a:r>
              <a:rPr lang="en-US" dirty="0" smtClean="0"/>
              <a:t>Each node stores a vector of utilities</a:t>
            </a:r>
          </a:p>
          <a:p>
            <a:pPr lvl="0">
              <a:defRPr/>
            </a:pPr>
            <a:r>
              <a:rPr lang="en-US" dirty="0" smtClean="0"/>
              <a:t>Entire vector is backed up the tree</a:t>
            </a:r>
          </a:p>
          <a:p>
            <a:pPr lvl="0">
              <a:defRPr/>
            </a:pPr>
            <a:r>
              <a:rPr lang="en-US" dirty="0" smtClean="0"/>
              <a:t>3-player example: If in leftmost state, should player 3 choose first move because higher utility values?</a:t>
            </a:r>
          </a:p>
          <a:p>
            <a:pPr lvl="0">
              <a:defRPr/>
            </a:pPr>
            <a:r>
              <a:rPr lang="en-US" dirty="0" smtClean="0"/>
              <a:t>Result will be terminal state with utility values (v1=1, v2=2, v3=3)</a:t>
            </a:r>
          </a:p>
          <a:p>
            <a:pPr lvl="0">
              <a:defRPr/>
            </a:pPr>
            <a:r>
              <a:rPr lang="en-US" dirty="0" smtClean="0"/>
              <a:t>This vector is backed up to the parent node</a:t>
            </a:r>
          </a:p>
          <a:p>
            <a:pPr lvl="0">
              <a:defRPr/>
            </a:pPr>
            <a:r>
              <a:rPr lang="en-US" dirty="0" smtClean="0"/>
              <a:t>Need to consider cooperation among players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47800" y="1577876"/>
            <a:ext cx="628409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 move</a:t>
            </a:r>
          </a:p>
          <a:p>
            <a:r>
              <a:rPr lang="en-US" dirty="0" smtClean="0"/>
              <a:t>     1                                            (1 2 3)</a:t>
            </a:r>
          </a:p>
          <a:p>
            <a:r>
              <a:rPr lang="en-US" dirty="0" smtClean="0"/>
              <a:t>                           +------------------+ +---------------------+</a:t>
            </a:r>
          </a:p>
          <a:p>
            <a:r>
              <a:rPr lang="en-US" dirty="0" smtClean="0"/>
              <a:t>     2                    (1 2 3)                                           (-1 5 2)</a:t>
            </a:r>
          </a:p>
          <a:p>
            <a:r>
              <a:rPr lang="en-US" dirty="0" smtClean="0"/>
              <a:t>                 +--------+ +-----+                            +--------+ +-------+</a:t>
            </a:r>
          </a:p>
          <a:p>
            <a:r>
              <a:rPr lang="en-US" dirty="0" smtClean="0"/>
              <a:t>     3        (1 2 3)            (6 1 2)                 (-1 5 2)                 (5 4 5)</a:t>
            </a:r>
          </a:p>
          <a:p>
            <a:r>
              <a:rPr lang="en-US" dirty="0" smtClean="0"/>
              <a:t>               /      \                  / \                         / \                        / \</a:t>
            </a:r>
          </a:p>
          <a:p>
            <a:r>
              <a:rPr lang="en-US" dirty="0" smtClean="0"/>
              <a:t>     1  (1 2 3) (4 2 1) (6 1 2) (7 4 -1) (5 -1 -1) (-1 5 2)  (7 7 -1) (5 4 5)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Search Applied to Adversarial Games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Initial state</a:t>
            </a:r>
          </a:p>
          <a:p>
            <a:pPr lvl="1"/>
            <a:r>
              <a:rPr lang="en-US" dirty="0" smtClean="0"/>
              <a:t>Current board position (description of current game state)</a:t>
            </a:r>
          </a:p>
          <a:p>
            <a:r>
              <a:rPr lang="en-US" dirty="0" smtClean="0"/>
              <a:t>Operators</a:t>
            </a:r>
          </a:p>
          <a:p>
            <a:pPr lvl="1"/>
            <a:r>
              <a:rPr lang="en-US" dirty="0" smtClean="0"/>
              <a:t>Legal moves a player can make</a:t>
            </a:r>
          </a:p>
          <a:p>
            <a:r>
              <a:rPr lang="en-US" dirty="0" smtClean="0"/>
              <a:t>Terminal nodes</a:t>
            </a:r>
          </a:p>
          <a:p>
            <a:pPr lvl="1"/>
            <a:r>
              <a:rPr lang="en-US" dirty="0" smtClean="0"/>
              <a:t>Leaf nodes in the tree</a:t>
            </a:r>
          </a:p>
          <a:p>
            <a:pPr lvl="1"/>
            <a:r>
              <a:rPr lang="en-US" dirty="0" smtClean="0"/>
              <a:t>Indicate the game is over</a:t>
            </a:r>
          </a:p>
          <a:p>
            <a:r>
              <a:rPr lang="en-US" dirty="0" smtClean="0"/>
              <a:t>Utility function</a:t>
            </a:r>
          </a:p>
          <a:p>
            <a:pPr lvl="1"/>
            <a:r>
              <a:rPr lang="en-US" dirty="0" smtClean="0"/>
              <a:t>Payoff function</a:t>
            </a:r>
          </a:p>
          <a:p>
            <a:pPr lvl="1"/>
            <a:r>
              <a:rPr lang="en-US" dirty="0" smtClean="0"/>
              <a:t>Value of the outcome of a game</a:t>
            </a:r>
          </a:p>
          <a:p>
            <a:pPr lvl="1"/>
            <a:r>
              <a:rPr lang="en-US" dirty="0" smtClean="0"/>
              <a:t>Example:  tic </a:t>
            </a:r>
            <a:r>
              <a:rPr lang="en-US" dirty="0" err="1" smtClean="0"/>
              <a:t>tac</a:t>
            </a:r>
            <a:r>
              <a:rPr lang="en-US" dirty="0" smtClean="0"/>
              <a:t> toe, utility is -1, 0, or 1</a:t>
            </a:r>
            <a:endParaRPr 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Nondeterministic Games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685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 </a:t>
            </a:r>
            <a:r>
              <a:rPr lang="en-US" sz="2800" dirty="0" smtClean="0">
                <a:hlinkClick r:id="rId2"/>
              </a:rPr>
              <a:t>backgammon</a:t>
            </a:r>
            <a:r>
              <a:rPr lang="en-US" sz="2800" dirty="0" smtClean="0"/>
              <a:t>, the dice rolls determine legal moves</a:t>
            </a:r>
            <a:endParaRPr 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981200"/>
            <a:ext cx="658231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Nondeterministic Games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533" y="1375626"/>
            <a:ext cx="6917267" cy="5482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Nondeterministic Game Algorithm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Just like </a:t>
            </a:r>
            <a:r>
              <a:rPr lang="en-US" dirty="0" err="1" smtClean="0"/>
              <a:t>Minimax</a:t>
            </a:r>
            <a:r>
              <a:rPr lang="en-US" dirty="0" smtClean="0"/>
              <a:t> except also handle chance nodes</a:t>
            </a:r>
          </a:p>
          <a:p>
            <a:r>
              <a:rPr lang="en-US" dirty="0" smtClean="0"/>
              <a:t>Compute </a:t>
            </a:r>
            <a:r>
              <a:rPr lang="en-US" dirty="0" err="1" smtClean="0"/>
              <a:t>ExpectMinimaxValue</a:t>
            </a:r>
            <a:r>
              <a:rPr lang="en-US" dirty="0" smtClean="0"/>
              <a:t> of successors</a:t>
            </a:r>
          </a:p>
          <a:p>
            <a:pPr lvl="1"/>
            <a:r>
              <a:rPr lang="en-US" dirty="0" smtClean="0"/>
              <a:t>If n is terminal node, then </a:t>
            </a:r>
            <a:r>
              <a:rPr lang="en-US" dirty="0" err="1" smtClean="0"/>
              <a:t>ExpectMinimaxValue</a:t>
            </a:r>
            <a:r>
              <a:rPr lang="en-US" dirty="0" smtClean="0"/>
              <a:t>(n) = Utility(n)</a:t>
            </a:r>
          </a:p>
          <a:p>
            <a:pPr lvl="1"/>
            <a:r>
              <a:rPr lang="en-US" dirty="0" smtClean="0"/>
              <a:t>If n is a Max node, then                             </a:t>
            </a:r>
            <a:r>
              <a:rPr lang="en-US" sz="2400" dirty="0" err="1" smtClean="0"/>
              <a:t>ExpectMinimaxValue</a:t>
            </a:r>
            <a:r>
              <a:rPr lang="en-US" sz="2400" dirty="0" smtClean="0"/>
              <a:t>(n) = </a:t>
            </a:r>
            <a:r>
              <a:rPr lang="en-US" sz="2400" dirty="0" err="1" smtClean="0"/>
              <a:t>max</a:t>
            </a:r>
            <a:r>
              <a:rPr lang="en-US" sz="2400" baseline="-25000" dirty="0" err="1" smtClean="0"/>
              <a:t>s</a:t>
            </a:r>
            <a:r>
              <a:rPr lang="en-US" sz="2400" baseline="-25000" dirty="0" err="1" smtClean="0">
                <a:sym typeface="Symbol"/>
              </a:rPr>
              <a:t>Successors</a:t>
            </a:r>
            <a:r>
              <a:rPr lang="en-US" sz="2400" baseline="-25000" dirty="0" smtClean="0">
                <a:sym typeface="Symbol"/>
              </a:rPr>
              <a:t>(n)</a:t>
            </a:r>
            <a:r>
              <a:rPr lang="en-US" sz="2400" dirty="0" smtClean="0">
                <a:sym typeface="Symbol"/>
              </a:rPr>
              <a:t> </a:t>
            </a:r>
            <a:r>
              <a:rPr lang="en-US" sz="2400" dirty="0" err="1" smtClean="0">
                <a:sym typeface="Symbol"/>
              </a:rPr>
              <a:t>ExpectMinimaxValue</a:t>
            </a:r>
            <a:r>
              <a:rPr lang="en-US" sz="2400" dirty="0" smtClean="0">
                <a:sym typeface="Symbol"/>
              </a:rPr>
              <a:t>(s)</a:t>
            </a:r>
            <a:endParaRPr lang="en-US" dirty="0" smtClean="0">
              <a:sym typeface="Symbol"/>
            </a:endParaRPr>
          </a:p>
          <a:p>
            <a:pPr lvl="1"/>
            <a:r>
              <a:rPr lang="en-US" dirty="0" smtClean="0">
                <a:sym typeface="Symbol"/>
              </a:rPr>
              <a:t>If n is a Min node, then                              </a:t>
            </a:r>
            <a:r>
              <a:rPr lang="en-US" sz="2400" dirty="0" err="1" smtClean="0"/>
              <a:t>ExpectMinimaxValue</a:t>
            </a:r>
            <a:r>
              <a:rPr lang="en-US" sz="2400" dirty="0" smtClean="0"/>
              <a:t>(n) = </a:t>
            </a:r>
            <a:r>
              <a:rPr lang="en-US" sz="2400" dirty="0" err="1" smtClean="0"/>
              <a:t>min</a:t>
            </a:r>
            <a:r>
              <a:rPr lang="en-US" sz="2400" baseline="-25000" dirty="0" err="1" smtClean="0"/>
              <a:t>s</a:t>
            </a:r>
            <a:r>
              <a:rPr lang="en-US" sz="2400" baseline="-25000" dirty="0" err="1" smtClean="0">
                <a:sym typeface="Symbol"/>
              </a:rPr>
              <a:t>Successors</a:t>
            </a:r>
            <a:r>
              <a:rPr lang="en-US" sz="2400" baseline="-25000" dirty="0" smtClean="0">
                <a:sym typeface="Symbol"/>
              </a:rPr>
              <a:t>(n)</a:t>
            </a:r>
            <a:r>
              <a:rPr lang="en-US" sz="2400" dirty="0" smtClean="0">
                <a:sym typeface="Symbol"/>
              </a:rPr>
              <a:t> </a:t>
            </a:r>
            <a:r>
              <a:rPr lang="en-US" sz="2400" dirty="0" err="1" smtClean="0">
                <a:sym typeface="Symbol"/>
              </a:rPr>
              <a:t>ExpectMinimaxValue</a:t>
            </a:r>
            <a:r>
              <a:rPr lang="en-US" sz="2400" dirty="0" smtClean="0">
                <a:sym typeface="Symbol"/>
              </a:rPr>
              <a:t>(s)</a:t>
            </a:r>
            <a:endParaRPr lang="en-US" dirty="0" smtClean="0">
              <a:sym typeface="Symbol"/>
            </a:endParaRPr>
          </a:p>
          <a:p>
            <a:pPr lvl="1"/>
            <a:r>
              <a:rPr lang="en-US" dirty="0" smtClean="0">
                <a:sym typeface="Symbol"/>
              </a:rPr>
              <a:t>If n is a chance node, then                 </a:t>
            </a:r>
            <a:r>
              <a:rPr lang="en-US" dirty="0" err="1" smtClean="0">
                <a:sym typeface="Symbol"/>
              </a:rPr>
              <a:t>ExpectMinimaxValue</a:t>
            </a:r>
            <a:r>
              <a:rPr lang="en-US" dirty="0" smtClean="0">
                <a:sym typeface="Symbol"/>
              </a:rPr>
              <a:t>(n) =                                                  </a:t>
            </a:r>
            <a:r>
              <a:rPr lang="en-US" baseline="-25000" dirty="0" err="1" smtClean="0"/>
              <a:t>s</a:t>
            </a:r>
            <a:r>
              <a:rPr lang="en-US" baseline="-25000" dirty="0" err="1" smtClean="0">
                <a:sym typeface="Symbol"/>
              </a:rPr>
              <a:t>Successors</a:t>
            </a:r>
            <a:r>
              <a:rPr lang="en-US" baseline="-25000" dirty="0" smtClean="0">
                <a:sym typeface="Symbol"/>
              </a:rPr>
              <a:t>(n)</a:t>
            </a:r>
            <a:r>
              <a:rPr lang="en-US" dirty="0" smtClean="0">
                <a:sym typeface="Symbol"/>
              </a:rPr>
              <a:t> P(s) * </a:t>
            </a:r>
            <a:r>
              <a:rPr lang="en-US" dirty="0" err="1" smtClean="0">
                <a:sym typeface="Symbol"/>
              </a:rPr>
              <a:t>ExpectMinimaxValue</a:t>
            </a:r>
            <a:r>
              <a:rPr lang="en-US" dirty="0" smtClean="0">
                <a:sym typeface="Symbol"/>
              </a:rPr>
              <a:t>(s)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Status of AI Game Players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257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Tic </a:t>
            </a:r>
            <a:r>
              <a:rPr lang="en-US" dirty="0" err="1" smtClean="0"/>
              <a:t>Tac</a:t>
            </a:r>
            <a:r>
              <a:rPr lang="en-US" dirty="0" smtClean="0"/>
              <a:t> Toe</a:t>
            </a:r>
          </a:p>
          <a:p>
            <a:pPr lvl="1"/>
            <a:r>
              <a:rPr lang="en-US" dirty="0" smtClean="0"/>
              <a:t>Tied for best player in world</a:t>
            </a:r>
          </a:p>
          <a:p>
            <a:r>
              <a:rPr lang="en-US" dirty="0" smtClean="0"/>
              <a:t>Othello</a:t>
            </a:r>
          </a:p>
          <a:p>
            <a:pPr lvl="1"/>
            <a:r>
              <a:rPr lang="en-US" dirty="0" smtClean="0">
                <a:hlinkClick r:id="rId2"/>
              </a:rPr>
              <a:t>Computer</a:t>
            </a:r>
            <a:r>
              <a:rPr lang="en-US" dirty="0" smtClean="0"/>
              <a:t> better than any human</a:t>
            </a:r>
          </a:p>
          <a:p>
            <a:pPr lvl="1"/>
            <a:r>
              <a:rPr lang="en-US" dirty="0" smtClean="0"/>
              <a:t>Human champions now refuse to play computer</a:t>
            </a:r>
          </a:p>
          <a:p>
            <a:r>
              <a:rPr lang="en-US" dirty="0" smtClean="0"/>
              <a:t>Scrabble</a:t>
            </a:r>
          </a:p>
          <a:p>
            <a:pPr lvl="1"/>
            <a:r>
              <a:rPr lang="en-US" dirty="0" smtClean="0"/>
              <a:t>Maven beat world champions Joel Sherman and Matt Graham</a:t>
            </a:r>
          </a:p>
          <a:p>
            <a:r>
              <a:rPr lang="en-US" dirty="0" smtClean="0"/>
              <a:t>Backgammon</a:t>
            </a:r>
          </a:p>
          <a:p>
            <a:pPr lvl="1"/>
            <a:r>
              <a:rPr lang="en-US" dirty="0" smtClean="0"/>
              <a:t>1992, </a:t>
            </a:r>
            <a:r>
              <a:rPr lang="en-US" dirty="0" err="1" smtClean="0">
                <a:hlinkClick r:id="rId3"/>
              </a:rPr>
              <a:t>Tesauro</a:t>
            </a:r>
            <a:r>
              <a:rPr lang="en-US" dirty="0" smtClean="0"/>
              <a:t> combines 3-ply search &amp; neural networks (with 160 hidden units) yielding top-3 player</a:t>
            </a:r>
          </a:p>
          <a:p>
            <a:r>
              <a:rPr lang="en-US" dirty="0" smtClean="0"/>
              <a:t>Bridge</a:t>
            </a:r>
          </a:p>
          <a:p>
            <a:pPr lvl="1"/>
            <a:r>
              <a:rPr lang="en-US" dirty="0" err="1" smtClean="0">
                <a:hlinkClick r:id="rId4"/>
              </a:rPr>
              <a:t>Gib</a:t>
            </a:r>
            <a:r>
              <a:rPr lang="en-US" dirty="0" smtClean="0"/>
              <a:t> ranked among top players in the world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495800" cy="5257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Poker</a:t>
            </a:r>
          </a:p>
          <a:p>
            <a:pPr lvl="1"/>
            <a:r>
              <a:rPr lang="en-US" dirty="0" err="1" smtClean="0"/>
              <a:t>Pokie</a:t>
            </a:r>
            <a:r>
              <a:rPr lang="en-US" dirty="0" smtClean="0"/>
              <a:t> plays at strong intermediate level</a:t>
            </a:r>
          </a:p>
          <a:p>
            <a:r>
              <a:rPr lang="en-US" dirty="0" smtClean="0"/>
              <a:t>Checkers</a:t>
            </a:r>
          </a:p>
          <a:p>
            <a:pPr lvl="1"/>
            <a:r>
              <a:rPr lang="en-US" dirty="0" smtClean="0"/>
              <a:t>1994, </a:t>
            </a:r>
            <a:r>
              <a:rPr lang="en-US" dirty="0" smtClean="0">
                <a:hlinkClick r:id="rId5"/>
              </a:rPr>
              <a:t>Chinook</a:t>
            </a:r>
            <a:r>
              <a:rPr lang="en-US" dirty="0" smtClean="0"/>
              <a:t> ended 40-year reign of human champion Marion Tinsley</a:t>
            </a:r>
          </a:p>
          <a:p>
            <a:r>
              <a:rPr lang="en-US" dirty="0" smtClean="0"/>
              <a:t>Chess</a:t>
            </a:r>
          </a:p>
          <a:p>
            <a:pPr lvl="1"/>
            <a:r>
              <a:rPr lang="en-US" dirty="0" smtClean="0"/>
              <a:t>1997, </a:t>
            </a:r>
            <a:r>
              <a:rPr lang="en-US" dirty="0" smtClean="0">
                <a:hlinkClick r:id="rId6"/>
              </a:rPr>
              <a:t>Deep Blue </a:t>
            </a:r>
            <a:r>
              <a:rPr lang="en-US" dirty="0" smtClean="0"/>
              <a:t>beat human champion Gary Kasparov in six-game match</a:t>
            </a:r>
          </a:p>
          <a:p>
            <a:pPr lvl="1"/>
            <a:r>
              <a:rPr lang="en-US" dirty="0" smtClean="0"/>
              <a:t>Deep Blue searches 200M positions/second, up to 40 ply</a:t>
            </a:r>
          </a:p>
          <a:p>
            <a:pPr lvl="1"/>
            <a:r>
              <a:rPr lang="en-US" dirty="0" smtClean="0"/>
              <a:t>Now looking at other applications (molecular dynamics, drug synthesis)</a:t>
            </a:r>
          </a:p>
          <a:p>
            <a:r>
              <a:rPr lang="en-US" dirty="0" smtClean="0"/>
              <a:t>Go</a:t>
            </a:r>
          </a:p>
          <a:p>
            <a:pPr lvl="1"/>
            <a:r>
              <a:rPr lang="en-US" dirty="0" smtClean="0"/>
              <a:t>2008, </a:t>
            </a:r>
            <a:r>
              <a:rPr lang="en-US" dirty="0" err="1" smtClean="0"/>
              <a:t>MoGo</a:t>
            </a:r>
            <a:r>
              <a:rPr lang="en-US" dirty="0" smtClean="0"/>
              <a:t> running on 25 nodes (800 cores) beat </a:t>
            </a:r>
            <a:r>
              <a:rPr lang="en-US" dirty="0" err="1" smtClean="0"/>
              <a:t>Myungwan</a:t>
            </a:r>
            <a:r>
              <a:rPr lang="en-US" dirty="0" smtClean="0"/>
              <a:t> Kim</a:t>
            </a:r>
          </a:p>
          <a:p>
            <a:pPr lvl="1"/>
            <a:r>
              <a:rPr lang="en-US" dirty="0" smtClean="0"/>
              <a:t>$2M prize available for first computer program to defeat a top player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Using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Search could be used to find a perfect sequence of moves except the following problems arise:</a:t>
            </a:r>
          </a:p>
          <a:p>
            <a:pPr lvl="1"/>
            <a:r>
              <a:rPr lang="en-US" dirty="0" smtClean="0"/>
              <a:t>There exists an adversary who is trying to minimize your chance of winning every other move</a:t>
            </a:r>
          </a:p>
          <a:p>
            <a:pPr lvl="2"/>
            <a:r>
              <a:rPr lang="en-US" dirty="0" smtClean="0"/>
              <a:t>You cannot control his/her move</a:t>
            </a:r>
          </a:p>
          <a:p>
            <a:pPr lvl="1"/>
            <a:r>
              <a:rPr lang="en-US" dirty="0" smtClean="0"/>
              <a:t>Search trees can be very large, but you have finite time to move</a:t>
            </a:r>
          </a:p>
          <a:p>
            <a:pPr lvl="2"/>
            <a:r>
              <a:rPr lang="en-US" dirty="0" smtClean="0"/>
              <a:t>Chess has 10</a:t>
            </a:r>
            <a:r>
              <a:rPr lang="en-US" baseline="30000" dirty="0" smtClean="0"/>
              <a:t>40</a:t>
            </a:r>
            <a:r>
              <a:rPr lang="en-US" dirty="0" smtClean="0"/>
              <a:t> nodes in search space</a:t>
            </a:r>
          </a:p>
          <a:p>
            <a:pPr lvl="2"/>
            <a:r>
              <a:rPr lang="en-US" dirty="0" smtClean="0"/>
              <a:t>With single-agent search, can afford to wait</a:t>
            </a:r>
          </a:p>
          <a:p>
            <a:pPr lvl="2"/>
            <a:r>
              <a:rPr lang="en-US" dirty="0" smtClean="0"/>
              <a:t>Some two-player games have time limits</a:t>
            </a:r>
          </a:p>
          <a:p>
            <a:pPr lvl="2"/>
            <a:r>
              <a:rPr lang="en-US" dirty="0" smtClean="0"/>
              <a:t>Solution?</a:t>
            </a:r>
          </a:p>
          <a:p>
            <a:pPr lvl="3"/>
            <a:r>
              <a:rPr lang="en-US" dirty="0" smtClean="0"/>
              <a:t>Search to n levels in the tree (n </a:t>
            </a:r>
            <a:r>
              <a:rPr lang="en-US" b="1" dirty="0" smtClean="0">
                <a:solidFill>
                  <a:schemeClr val="accent5"/>
                </a:solidFill>
              </a:rPr>
              <a:t>ply</a:t>
            </a:r>
            <a:r>
              <a:rPr lang="en-US" dirty="0" smtClean="0"/>
              <a:t>)</a:t>
            </a:r>
          </a:p>
          <a:p>
            <a:pPr lvl="3"/>
            <a:r>
              <a:rPr lang="en-US" dirty="0" smtClean="0"/>
              <a:t>Evaluate the nodes at the nth level</a:t>
            </a:r>
          </a:p>
          <a:p>
            <a:pPr lvl="3"/>
            <a:r>
              <a:rPr lang="en-US" dirty="0" smtClean="0"/>
              <a:t>Head for the best looking node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Game Trees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106679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Tic </a:t>
            </a:r>
            <a:r>
              <a:rPr lang="en-US" dirty="0" err="1" smtClean="0">
                <a:hlinkClick r:id="rId2"/>
              </a:rPr>
              <a:t>tac</a:t>
            </a:r>
            <a:r>
              <a:rPr lang="en-US" dirty="0" smtClean="0">
                <a:hlinkClick r:id="rId2"/>
              </a:rPr>
              <a:t> toe</a:t>
            </a:r>
            <a:endParaRPr lang="en-US" dirty="0" smtClean="0"/>
          </a:p>
          <a:p>
            <a:r>
              <a:rPr lang="en-US" dirty="0" smtClean="0"/>
              <a:t>Two players, MAX and MIN</a:t>
            </a:r>
          </a:p>
          <a:p>
            <a:r>
              <a:rPr lang="en-US" dirty="0" smtClean="0"/>
              <a:t>Moves (and levels) alternate between two players</a:t>
            </a:r>
            <a:endParaRPr lang="en-US" dirty="0"/>
          </a:p>
        </p:txBody>
      </p:sp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552700"/>
            <a:ext cx="604837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Minimax</a:t>
            </a:r>
            <a:r>
              <a:rPr lang="en-US" dirty="0" smtClean="0">
                <a:solidFill>
                  <a:srgbClr val="FF0000"/>
                </a:solidFill>
              </a:rPr>
              <a:t> Algorithm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266699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Search the tree to the end</a:t>
            </a:r>
          </a:p>
          <a:p>
            <a:r>
              <a:rPr lang="en-US" dirty="0" smtClean="0"/>
              <a:t>Assign utility values to terminal nodes</a:t>
            </a:r>
          </a:p>
          <a:p>
            <a:r>
              <a:rPr lang="en-US" dirty="0" smtClean="0"/>
              <a:t>Find the best move for MAX (on MAX’s turn), assuming:</a:t>
            </a:r>
          </a:p>
          <a:p>
            <a:pPr lvl="1"/>
            <a:r>
              <a:rPr lang="en-US" dirty="0" smtClean="0"/>
              <a:t>MAX will make the move that maximizes MAX’s utility</a:t>
            </a:r>
          </a:p>
          <a:p>
            <a:pPr lvl="1"/>
            <a:r>
              <a:rPr lang="en-US" dirty="0" smtClean="0"/>
              <a:t>MIN will make the move that minimizes MAX’s utility</a:t>
            </a:r>
          </a:p>
          <a:p>
            <a:r>
              <a:rPr lang="en-US" dirty="0" smtClean="0"/>
              <a:t>Here, MAX should make the leftmost move</a:t>
            </a:r>
          </a:p>
          <a:p>
            <a:r>
              <a:rPr lang="en-US" dirty="0" err="1" smtClean="0">
                <a:hlinkClick r:id="rId2"/>
              </a:rPr>
              <a:t>Minimax</a:t>
            </a:r>
            <a:r>
              <a:rPr lang="en-US" dirty="0" smtClean="0">
                <a:hlinkClick r:id="rId2"/>
              </a:rPr>
              <a:t> applet</a:t>
            </a:r>
            <a:endParaRPr lang="en-US" dirty="0"/>
          </a:p>
        </p:txBody>
      </p:sp>
      <p:pic>
        <p:nvPicPr>
          <p:cNvPr id="175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4038600"/>
            <a:ext cx="5986321" cy="240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1509</Words>
  <Application>Microsoft Office PowerPoint</Application>
  <PresentationFormat>On-screen Show (4:3)</PresentationFormat>
  <Paragraphs>285</Paragraphs>
  <Slides>63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Office Theme</vt:lpstr>
      <vt:lpstr>Artificial Intelligence</vt:lpstr>
      <vt:lpstr>Game Playing</vt:lpstr>
      <vt:lpstr>Why Study Game Playing?</vt:lpstr>
      <vt:lpstr>Assumptions</vt:lpstr>
      <vt:lpstr>Zero-Sum Games</vt:lpstr>
      <vt:lpstr>Search Applied to Adversarial Games</vt:lpstr>
      <vt:lpstr>Using Search</vt:lpstr>
      <vt:lpstr>Game Trees</vt:lpstr>
      <vt:lpstr>Minimax Algorithm</vt:lpstr>
      <vt:lpstr>Minimax Properties</vt:lpstr>
      <vt:lpstr>Static Board Evaluator</vt:lpstr>
      <vt:lpstr>Comparison</vt:lpstr>
      <vt:lpstr>Example</vt:lpstr>
      <vt:lpstr>Example</vt:lpstr>
      <vt:lpstr>Alpha-Beta Pruning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Bad and Good Cases for Alpha-Beta Pruning</vt:lpstr>
      <vt:lpstr>Alpha Beta Properties</vt:lpstr>
      <vt:lpstr>Problems with a fixed ply:  The Horizon Effect</vt:lpstr>
      <vt:lpstr>Solutions</vt:lpstr>
      <vt:lpstr>Variations on 2-Player Games Multiplayer Games</vt:lpstr>
      <vt:lpstr>Nondeterministic Games</vt:lpstr>
      <vt:lpstr>Nondeterministic Games</vt:lpstr>
      <vt:lpstr>Nondeterministic Game Algorithm</vt:lpstr>
      <vt:lpstr>Status of AI Game Players</vt:lpstr>
    </vt:vector>
  </TitlesOfParts>
  <Company>EECS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CptS 440 / 540 Artificial Intelligence</dc:title>
  <dc:creator>EECS</dc:creator>
  <cp:lastModifiedBy>Salman</cp:lastModifiedBy>
  <cp:revision>113</cp:revision>
  <dcterms:created xsi:type="dcterms:W3CDTF">2009-03-31T16:17:12Z</dcterms:created>
  <dcterms:modified xsi:type="dcterms:W3CDTF">2020-03-27T21:17:38Z</dcterms:modified>
</cp:coreProperties>
</file>