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1" r:id="rId8"/>
    <p:sldId id="262" r:id="rId9"/>
    <p:sldId id="263" r:id="rId10"/>
    <p:sldId id="267" r:id="rId11"/>
    <p:sldId id="264" r:id="rId12"/>
    <p:sldId id="265" r:id="rId13"/>
    <p:sldId id="268" r:id="rId14"/>
    <p:sldId id="269" r:id="rId15"/>
    <p:sldId id="270" r:id="rId16"/>
    <p:sldId id="271" r:id="rId17"/>
    <p:sldId id="272" r:id="rId18"/>
    <p:sldId id="308" r:id="rId19"/>
    <p:sldId id="273" r:id="rId20"/>
    <p:sldId id="274" r:id="rId21"/>
    <p:sldId id="275" r:id="rId22"/>
    <p:sldId id="282" r:id="rId23"/>
    <p:sldId id="276" r:id="rId24"/>
    <p:sldId id="277" r:id="rId25"/>
    <p:sldId id="278" r:id="rId26"/>
    <p:sldId id="279" r:id="rId27"/>
    <p:sldId id="280" r:id="rId28"/>
    <p:sldId id="281" r:id="rId29"/>
    <p:sldId id="283" r:id="rId30"/>
    <p:sldId id="284" r:id="rId31"/>
    <p:sldId id="285" r:id="rId32"/>
    <p:sldId id="287" r:id="rId33"/>
    <p:sldId id="286" r:id="rId34"/>
    <p:sldId id="288" r:id="rId35"/>
    <p:sldId id="289" r:id="rId36"/>
    <p:sldId id="292" r:id="rId37"/>
    <p:sldId id="293" r:id="rId38"/>
    <p:sldId id="296" r:id="rId39"/>
    <p:sldId id="294" r:id="rId40"/>
    <p:sldId id="295" r:id="rId41"/>
    <p:sldId id="297" r:id="rId42"/>
    <p:sldId id="298" r:id="rId43"/>
    <p:sldId id="299" r:id="rId44"/>
    <p:sldId id="300" r:id="rId45"/>
    <p:sldId id="301" r:id="rId46"/>
    <p:sldId id="302" r:id="rId47"/>
    <p:sldId id="303" r:id="rId48"/>
    <p:sldId id="304" r:id="rId49"/>
    <p:sldId id="305" r:id="rId50"/>
    <p:sldId id="306" r:id="rId51"/>
    <p:sldId id="291" r:id="rId52"/>
    <p:sldId id="307" r:id="rId53"/>
    <p:sldId id="290" r:id="rId54"/>
    <p:sldId id="309" r:id="rId55"/>
    <p:sldId id="311" r:id="rId56"/>
    <p:sldId id="313" r:id="rId57"/>
    <p:sldId id="314" r:id="rId58"/>
    <p:sldId id="312" r:id="rId59"/>
    <p:sldId id="310" r:id="rId60"/>
    <p:sldId id="315" r:id="rId61"/>
    <p:sldId id="316" r:id="rId62"/>
    <p:sldId id="317" r:id="rId63"/>
    <p:sldId id="319" r:id="rId64"/>
    <p:sldId id="320" r:id="rId65"/>
    <p:sldId id="321" r:id="rId66"/>
    <p:sldId id="324" r:id="rId67"/>
    <p:sldId id="322" r:id="rId68"/>
    <p:sldId id="323" r:id="rId69"/>
    <p:sldId id="318" r:id="rId70"/>
    <p:sldId id="325" r:id="rId71"/>
    <p:sldId id="326" r:id="rId72"/>
    <p:sldId id="327" r:id="rId73"/>
    <p:sldId id="328" r:id="rId74"/>
    <p:sldId id="329"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5FCAD1B-D4EC-46A3-9C65-0852A6EED671}" type="datetimeFigureOut">
              <a:rPr lang="en-US" smtClean="0"/>
              <a:pPr/>
              <a:t>4/2/2019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FCAD1B-D4EC-46A3-9C65-0852A6EED671}" type="datetimeFigureOut">
              <a:rPr lang="en-US" smtClean="0"/>
              <a:pPr/>
              <a:t>4/2/2019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FCAD1B-D4EC-46A3-9C65-0852A6EED671}" type="datetimeFigureOut">
              <a:rPr lang="en-US" smtClean="0"/>
              <a:pPr/>
              <a:t>4/2/2019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FCAD1B-D4EC-46A3-9C65-0852A6EED671}" type="datetimeFigureOut">
              <a:rPr lang="en-US" smtClean="0"/>
              <a:pPr/>
              <a:t>4/2/2019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FCAD1B-D4EC-46A3-9C65-0852A6EED671}" type="datetimeFigureOut">
              <a:rPr lang="en-US" smtClean="0"/>
              <a:pPr/>
              <a:t>4/2/2019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5FCAD1B-D4EC-46A3-9C65-0852A6EED671}" type="datetimeFigureOut">
              <a:rPr lang="en-US" smtClean="0"/>
              <a:pPr/>
              <a:t>4/2/2019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5FCAD1B-D4EC-46A3-9C65-0852A6EED671}" type="datetimeFigureOut">
              <a:rPr lang="en-US" smtClean="0"/>
              <a:pPr/>
              <a:t>4/2/2019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5FCAD1B-D4EC-46A3-9C65-0852A6EED671}" type="datetimeFigureOut">
              <a:rPr lang="en-US" smtClean="0"/>
              <a:pPr/>
              <a:t>4/2/2019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FCAD1B-D4EC-46A3-9C65-0852A6EED671}" type="datetimeFigureOut">
              <a:rPr lang="en-US" smtClean="0"/>
              <a:pPr/>
              <a:t>4/2/2019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FCAD1B-D4EC-46A3-9C65-0852A6EED671}" type="datetimeFigureOut">
              <a:rPr lang="en-US" smtClean="0"/>
              <a:pPr/>
              <a:t>4/2/2019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FCAD1B-D4EC-46A3-9C65-0852A6EED671}" type="datetimeFigureOut">
              <a:rPr lang="en-US" smtClean="0"/>
              <a:pPr/>
              <a:t>4/2/2019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7AA8F-E4A4-405A-AF20-282E15F758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FCAD1B-D4EC-46A3-9C65-0852A6EED671}" type="datetimeFigureOut">
              <a:rPr lang="en-US" smtClean="0"/>
              <a:pPr/>
              <a:t>4/2/2019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57AA8F-E4A4-405A-AF20-282E15F758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a:t>
            </a:r>
            <a:endParaRPr lang="en-US" dirty="0"/>
          </a:p>
        </p:txBody>
      </p:sp>
      <p:sp>
        <p:nvSpPr>
          <p:cNvPr id="3" name="Subtitle 2"/>
          <p:cNvSpPr>
            <a:spLocks noGrp="1"/>
          </p:cNvSpPr>
          <p:nvPr>
            <p:ph type="subTitle" idx="1"/>
          </p:nvPr>
        </p:nvSpPr>
        <p:spPr/>
        <p:txBody>
          <a:bodyPr>
            <a:normAutofit/>
          </a:bodyPr>
          <a:lstStyle/>
          <a:p>
            <a:r>
              <a:rPr lang="en-US" sz="4000" b="1" dirty="0" smtClean="0">
                <a:solidFill>
                  <a:schemeClr val="tx1"/>
                </a:solidFill>
              </a:rPr>
              <a:t>The OS, Computer and User Program</a:t>
            </a:r>
            <a:endParaRPr lang="en-US" sz="40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Hierarchy</a:t>
            </a:r>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228600" y="1371600"/>
            <a:ext cx="8915400" cy="54864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Memory Protection</a:t>
            </a:r>
            <a:endParaRPr lang="en-US" dirty="0"/>
          </a:p>
        </p:txBody>
      </p:sp>
      <p:sp>
        <p:nvSpPr>
          <p:cNvPr id="3" name="Content Placeholder 2"/>
          <p:cNvSpPr>
            <a:spLocks noGrp="1"/>
          </p:cNvSpPr>
          <p:nvPr>
            <p:ph idx="1"/>
          </p:nvPr>
        </p:nvSpPr>
        <p:spPr/>
        <p:txBody>
          <a:bodyPr/>
          <a:lstStyle/>
          <a:p>
            <a:pPr>
              <a:buNone/>
            </a:pPr>
            <a:r>
              <a:rPr lang="en-US" dirty="0" smtClean="0"/>
              <a:t> Many programs coexist in a computer’s memory, so it is necessary to prevent one program from reading or destroying the contents of memory used by another program. This requirement is called memory protection; </a:t>
            </a:r>
          </a:p>
          <a:p>
            <a:pPr>
              <a:buNone/>
            </a:pPr>
            <a:r>
              <a:rPr lang="en-US" dirty="0" smtClean="0"/>
              <a:t>    Base Register and Limit register</a:t>
            </a:r>
          </a:p>
          <a:p>
            <a:pPr>
              <a:buNone/>
            </a:pPr>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Input/Output</a:t>
            </a:r>
            <a:endParaRPr lang="en-US" dirty="0"/>
          </a:p>
        </p:txBody>
      </p:sp>
      <p:sp>
        <p:nvSpPr>
          <p:cNvPr id="3" name="Content Placeholder 2"/>
          <p:cNvSpPr>
            <a:spLocks noGrp="1"/>
          </p:cNvSpPr>
          <p:nvPr>
            <p:ph idx="1"/>
          </p:nvPr>
        </p:nvSpPr>
        <p:spPr/>
        <p:txBody>
          <a:bodyPr/>
          <a:lstStyle/>
          <a:p>
            <a:r>
              <a:rPr lang="en-US" dirty="0" smtClean="0"/>
              <a:t>An I/O operation requires participation of the CPU, memory, and an I/O device.</a:t>
            </a:r>
          </a:p>
          <a:p>
            <a:r>
              <a:rPr lang="en-US" dirty="0" smtClean="0"/>
              <a:t>The manner in which the data transfer between memory and the I/O device is implemented determines the data transfer rates and the extent of the CPU’s</a:t>
            </a:r>
          </a:p>
          <a:p>
            <a:pPr>
              <a:buNone/>
            </a:pPr>
            <a:r>
              <a:rPr lang="en-US" dirty="0" smtClean="0"/>
              <a:t>  involvement in the I/O operation.</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Interrupts</a:t>
            </a:r>
            <a:endParaRPr lang="en-US" dirty="0"/>
          </a:p>
        </p:txBody>
      </p:sp>
      <p:sp>
        <p:nvSpPr>
          <p:cNvPr id="3" name="Content Placeholder 2"/>
          <p:cNvSpPr>
            <a:spLocks noGrp="1"/>
          </p:cNvSpPr>
          <p:nvPr>
            <p:ph idx="1"/>
          </p:nvPr>
        </p:nvSpPr>
        <p:spPr/>
        <p:txBody>
          <a:bodyPr/>
          <a:lstStyle/>
          <a:p>
            <a:r>
              <a:rPr lang="en-US" dirty="0" smtClean="0"/>
              <a:t>An event is any situation that requires the operating system’s attention. The computer designer associates an interrupt with each event, whose sole purpose is to report the occurrence of the event to the operating system and enable it to perform appropriate event handling actions. I</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0" y="304800"/>
            <a:ext cx="9144000" cy="63246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Controlling Execution of Programs</a:t>
            </a:r>
            <a:endParaRPr lang="en-US" dirty="0"/>
          </a:p>
        </p:txBody>
      </p:sp>
      <p:sp>
        <p:nvSpPr>
          <p:cNvPr id="3" name="Content Placeholder 2"/>
          <p:cNvSpPr>
            <a:spLocks noGrp="1"/>
          </p:cNvSpPr>
          <p:nvPr>
            <p:ph idx="1"/>
          </p:nvPr>
        </p:nvSpPr>
        <p:spPr/>
        <p:txBody>
          <a:bodyPr>
            <a:normAutofit fontScale="85000" lnSpcReduction="10000"/>
          </a:bodyPr>
          <a:lstStyle/>
          <a:p>
            <a:pPr>
              <a:buNone/>
            </a:pPr>
            <a:r>
              <a:rPr lang="en-US" dirty="0" smtClean="0">
                <a:solidFill>
                  <a:srgbClr val="FF0000"/>
                </a:solidFill>
              </a:rPr>
              <a:t>At the start of execution of a user program, the PSW should contain the following information:</a:t>
            </a:r>
          </a:p>
          <a:p>
            <a:pPr>
              <a:buNone/>
            </a:pPr>
            <a:r>
              <a:rPr lang="en-US" dirty="0" smtClean="0"/>
              <a:t>a. The program counter field (PC field) should contain the address of the first instruction in the program.</a:t>
            </a:r>
          </a:p>
          <a:p>
            <a:pPr>
              <a:buNone/>
            </a:pPr>
            <a:r>
              <a:rPr lang="en-US" dirty="0" smtClean="0"/>
              <a:t>b. The mode field (M field) should contain a 1 such that the CPU is in the user mode.</a:t>
            </a:r>
          </a:p>
          <a:p>
            <a:pPr>
              <a:buNone/>
            </a:pPr>
            <a:r>
              <a:rPr lang="en-US" dirty="0" smtClean="0"/>
              <a:t>c. The memory protection information field (MPI field) should contain information about the start address and size of the memory area allocated to the program.</a:t>
            </a:r>
          </a:p>
          <a:p>
            <a:pPr>
              <a:buNone/>
            </a:pPr>
            <a:r>
              <a:rPr lang="en-US" dirty="0" smtClean="0"/>
              <a:t>d. The interrupt mask field (IM field) should be set so as to enable all interrupts.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Controlling Execution of Programs</a:t>
            </a:r>
            <a:endParaRPr lang="en-US"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r>
              <a:rPr lang="en-US" dirty="0" smtClean="0">
                <a:solidFill>
                  <a:srgbClr val="FF0000"/>
                </a:solidFill>
              </a:rPr>
              <a:t>2.When a user program’s execution is interrupted, the CPU state—which consists of the contents of the PSW and the general-purpose registers—should be saved.</a:t>
            </a:r>
          </a:p>
          <a:p>
            <a:pPr>
              <a:buNone/>
            </a:pPr>
            <a:r>
              <a:rPr lang="en-US" dirty="0" smtClean="0">
                <a:solidFill>
                  <a:srgbClr val="FF0000"/>
                </a:solidFill>
              </a:rPr>
              <a:t>3. When execution of an interrupted program is to be resumed, the saved CPU state should be loaded into the PSW and the general-purpose registers.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2438400"/>
          </a:xfrm>
        </p:spPr>
        <p:txBody>
          <a:bodyPr>
            <a:normAutofit/>
          </a:bodyPr>
          <a:lstStyle/>
          <a:p>
            <a:r>
              <a:rPr lang="en-US" sz="8000" b="1" dirty="0" smtClean="0"/>
              <a:t>Chapter 3</a:t>
            </a:r>
            <a:endParaRPr lang="en-US" sz="80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228600" y="152400"/>
            <a:ext cx="8915399" cy="6400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Fundamental Principal of OS operation</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a:t>
            </a:r>
          </a:p>
          <a:p>
            <a:r>
              <a:rPr lang="en-US" dirty="0" smtClean="0"/>
              <a:t>How the kernel controls operation of the computer.</a:t>
            </a:r>
          </a:p>
          <a:p>
            <a:r>
              <a:rPr lang="en-US" dirty="0" smtClean="0"/>
              <a:t> How the CPU is diverted to execution of kernel code when an event occurs.</a:t>
            </a:r>
          </a:p>
          <a:p>
            <a:r>
              <a:rPr lang="en-US" dirty="0" smtClean="0"/>
              <a:t> How a user program uses services offered by the kernel.</a:t>
            </a:r>
          </a:p>
          <a:p>
            <a:r>
              <a:rPr lang="en-US" dirty="0" smtClean="0"/>
              <a:t> How the kernel ensures an absence of mutual interference among user programs and between a user program and the OS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304800"/>
            <a:ext cx="9143999" cy="65532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8915399" cy="67056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228600" y="304800"/>
            <a:ext cx="8610599" cy="65532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457200" y="152400"/>
            <a:ext cx="8458200" cy="6477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304800"/>
            <a:ext cx="9143999" cy="65532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srcRect/>
          <a:stretch>
            <a:fillRect/>
          </a:stretch>
        </p:blipFill>
        <p:spPr bwMode="auto">
          <a:xfrm>
            <a:off x="0" y="152400"/>
            <a:ext cx="8915400" cy="6476999"/>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0" y="304800"/>
            <a:ext cx="8839200" cy="6172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cstate="print"/>
          <a:srcRect/>
          <a:stretch>
            <a:fillRect/>
          </a:stretch>
        </p:blipFill>
        <p:spPr bwMode="auto">
          <a:xfrm>
            <a:off x="304800" y="152400"/>
            <a:ext cx="8534399" cy="64008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cstate="print"/>
          <a:srcRect/>
          <a:stretch>
            <a:fillRect/>
          </a:stretch>
        </p:blipFill>
        <p:spPr bwMode="auto">
          <a:xfrm>
            <a:off x="304800" y="228600"/>
            <a:ext cx="8610600" cy="63246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a:stretch>
            <a:fillRect/>
          </a:stretch>
        </p:blipFill>
        <p:spPr bwMode="auto">
          <a:xfrm>
            <a:off x="381000" y="228600"/>
            <a:ext cx="8763000" cy="61722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Computer </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57200" y="1219200"/>
            <a:ext cx="8153400" cy="48768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228600" y="228600"/>
            <a:ext cx="8458200" cy="63246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cstate="print"/>
          <a:srcRect/>
          <a:stretch>
            <a:fillRect/>
          </a:stretch>
        </p:blipFill>
        <p:spPr bwMode="auto">
          <a:xfrm>
            <a:off x="381000" y="304800"/>
            <a:ext cx="8534399" cy="6095999"/>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228600" y="0"/>
            <a:ext cx="8686799" cy="67056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p:cNvPicPr>
            <a:picLocks noChangeAspect="1" noChangeArrowheads="1"/>
          </p:cNvPicPr>
          <p:nvPr/>
        </p:nvPicPr>
        <p:blipFill>
          <a:blip r:embed="rId2" cstate="print"/>
          <a:srcRect/>
          <a:stretch>
            <a:fillRect/>
          </a:stretch>
        </p:blipFill>
        <p:spPr bwMode="auto">
          <a:xfrm>
            <a:off x="304800" y="228600"/>
            <a:ext cx="8839200" cy="63246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cstate="print"/>
          <a:srcRect/>
          <a:stretch>
            <a:fillRect/>
          </a:stretch>
        </p:blipFill>
        <p:spPr bwMode="auto">
          <a:xfrm>
            <a:off x="304800" y="0"/>
            <a:ext cx="8534400" cy="6477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p:cNvPicPr>
            <a:picLocks noChangeAspect="1" noChangeArrowheads="1"/>
          </p:cNvPicPr>
          <p:nvPr/>
        </p:nvPicPr>
        <p:blipFill>
          <a:blip r:embed="rId2" cstate="print"/>
          <a:srcRect/>
          <a:stretch>
            <a:fillRect/>
          </a:stretch>
        </p:blipFill>
        <p:spPr bwMode="auto">
          <a:xfrm>
            <a:off x="0" y="0"/>
            <a:ext cx="9143999" cy="66294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p:cNvPicPr>
            <a:picLocks noChangeAspect="1" noChangeArrowheads="1"/>
          </p:cNvPicPr>
          <p:nvPr/>
        </p:nvPicPr>
        <p:blipFill>
          <a:blip r:embed="rId2" cstate="print"/>
          <a:srcRect/>
          <a:stretch>
            <a:fillRect/>
          </a:stretch>
        </p:blipFill>
        <p:spPr bwMode="auto">
          <a:xfrm>
            <a:off x="228600" y="228600"/>
            <a:ext cx="8915399" cy="6629399"/>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2" name="Picture 2"/>
          <p:cNvPicPr>
            <a:picLocks noChangeAspect="1" noChangeArrowheads="1"/>
          </p:cNvPicPr>
          <p:nvPr/>
        </p:nvPicPr>
        <p:blipFill>
          <a:blip r:embed="rId2" cstate="print"/>
          <a:srcRect/>
          <a:stretch>
            <a:fillRect/>
          </a:stretch>
        </p:blipFill>
        <p:spPr bwMode="auto">
          <a:xfrm>
            <a:off x="0" y="0"/>
            <a:ext cx="9144000" cy="66294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p:cNvPicPr>
            <a:picLocks noChangeAspect="1" noChangeArrowheads="1"/>
          </p:cNvPicPr>
          <p:nvPr/>
        </p:nvPicPr>
        <p:blipFill>
          <a:blip r:embed="rId2" cstate="print"/>
          <a:srcRect/>
          <a:stretch>
            <a:fillRect/>
          </a:stretch>
        </p:blipFill>
        <p:spPr bwMode="auto">
          <a:xfrm>
            <a:off x="0" y="228600"/>
            <a:ext cx="8839199" cy="64008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p:cNvPicPr>
            <a:picLocks noChangeAspect="1" noChangeArrowheads="1"/>
          </p:cNvPicPr>
          <p:nvPr/>
        </p:nvPicPr>
        <p:blipFill>
          <a:blip r:embed="rId2" cstate="print"/>
          <a:srcRect/>
          <a:stretch>
            <a:fillRect/>
          </a:stretch>
        </p:blipFill>
        <p:spPr bwMode="auto">
          <a:xfrm>
            <a:off x="0" y="152400"/>
            <a:ext cx="9144000" cy="67056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CPU</a:t>
            </a:r>
            <a:endParaRPr lang="en-US" dirty="0"/>
          </a:p>
        </p:txBody>
      </p:sp>
      <p:sp>
        <p:nvSpPr>
          <p:cNvPr id="3" name="Content Placeholder 2"/>
          <p:cNvSpPr>
            <a:spLocks noGrp="1"/>
          </p:cNvSpPr>
          <p:nvPr>
            <p:ph idx="1"/>
          </p:nvPr>
        </p:nvSpPr>
        <p:spPr/>
        <p:txBody>
          <a:bodyPr>
            <a:normAutofit lnSpcReduction="10000"/>
          </a:bodyPr>
          <a:lstStyle/>
          <a:p>
            <a:r>
              <a:rPr lang="en-US" dirty="0" smtClean="0"/>
              <a:t>Two features of the CPU are visible to user programs or the operating system. </a:t>
            </a:r>
          </a:p>
          <a:p>
            <a:r>
              <a:rPr lang="en-US" dirty="0" smtClean="0">
                <a:solidFill>
                  <a:srgbClr val="FF0000"/>
                </a:solidFill>
              </a:rPr>
              <a:t>General-purpose registers (GPRs) : </a:t>
            </a:r>
          </a:p>
          <a:p>
            <a:r>
              <a:rPr lang="en-US" dirty="0" smtClean="0"/>
              <a:t>registers that are used to hold data, addresses, index values, or the stack pointer during execution of a program. </a:t>
            </a:r>
          </a:p>
          <a:p>
            <a:r>
              <a:rPr lang="en-US" dirty="0" smtClean="0">
                <a:solidFill>
                  <a:srgbClr val="FF0000"/>
                </a:solidFill>
              </a:rPr>
              <a:t>The control registers the program status </a:t>
            </a:r>
            <a:r>
              <a:rPr lang="en-US" dirty="0" smtClean="0"/>
              <a:t>word (PSW):contain information that controls or influences operation of the CPU. </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3554" name="Picture 2"/>
          <p:cNvPicPr>
            <a:picLocks noChangeAspect="1" noChangeArrowheads="1"/>
          </p:cNvPicPr>
          <p:nvPr/>
        </p:nvPicPr>
        <p:blipFill>
          <a:blip r:embed="rId2" cstate="print"/>
          <a:srcRect/>
          <a:stretch>
            <a:fillRect/>
          </a:stretch>
        </p:blipFill>
        <p:spPr bwMode="auto">
          <a:xfrm>
            <a:off x="152400" y="0"/>
            <a:ext cx="8991599" cy="6857999"/>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8" name="Picture 2"/>
          <p:cNvPicPr>
            <a:picLocks noChangeAspect="1" noChangeArrowheads="1"/>
          </p:cNvPicPr>
          <p:nvPr/>
        </p:nvPicPr>
        <p:blipFill>
          <a:blip r:embed="rId2" cstate="print"/>
          <a:srcRect/>
          <a:stretch>
            <a:fillRect/>
          </a:stretch>
        </p:blipFill>
        <p:spPr bwMode="auto">
          <a:xfrm>
            <a:off x="304800" y="0"/>
            <a:ext cx="8610600" cy="66294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p:cNvPicPr>
            <a:picLocks noChangeAspect="1" noChangeArrowheads="1"/>
          </p:cNvPicPr>
          <p:nvPr/>
        </p:nvPicPr>
        <p:blipFill>
          <a:blip r:embed="rId2" cstate="print"/>
          <a:srcRect/>
          <a:stretch>
            <a:fillRect/>
          </a:stretch>
        </p:blipFill>
        <p:spPr bwMode="auto">
          <a:xfrm>
            <a:off x="0" y="152400"/>
            <a:ext cx="9144000" cy="67056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p:cNvPicPr>
            <a:picLocks noChangeAspect="1" noChangeArrowheads="1"/>
          </p:cNvPicPr>
          <p:nvPr/>
        </p:nvPicPr>
        <p:blipFill>
          <a:blip r:embed="rId2" cstate="print"/>
          <a:srcRect/>
          <a:stretch>
            <a:fillRect/>
          </a:stretch>
        </p:blipFill>
        <p:spPr bwMode="auto">
          <a:xfrm>
            <a:off x="0" y="152400"/>
            <a:ext cx="8991600" cy="6705599"/>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0" name="Picture 2"/>
          <p:cNvPicPr>
            <a:picLocks noChangeAspect="1" noChangeArrowheads="1"/>
          </p:cNvPicPr>
          <p:nvPr/>
        </p:nvPicPr>
        <p:blipFill>
          <a:blip r:embed="rId2" cstate="print"/>
          <a:srcRect/>
          <a:stretch>
            <a:fillRect/>
          </a:stretch>
        </p:blipFill>
        <p:spPr bwMode="auto">
          <a:xfrm>
            <a:off x="228600" y="228600"/>
            <a:ext cx="8763000" cy="66294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8674" name="Picture 2"/>
          <p:cNvPicPr>
            <a:picLocks noChangeAspect="1" noChangeArrowheads="1"/>
          </p:cNvPicPr>
          <p:nvPr/>
        </p:nvPicPr>
        <p:blipFill>
          <a:blip r:embed="rId2" cstate="print"/>
          <a:srcRect/>
          <a:stretch>
            <a:fillRect/>
          </a:stretch>
        </p:blipFill>
        <p:spPr bwMode="auto">
          <a:xfrm>
            <a:off x="0" y="228600"/>
            <a:ext cx="8839199" cy="64008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8" name="Picture 2"/>
          <p:cNvPicPr>
            <a:picLocks noChangeAspect="1" noChangeArrowheads="1"/>
          </p:cNvPicPr>
          <p:nvPr/>
        </p:nvPicPr>
        <p:blipFill>
          <a:blip r:embed="rId2" cstate="print"/>
          <a:srcRect/>
          <a:stretch>
            <a:fillRect/>
          </a:stretch>
        </p:blipFill>
        <p:spPr bwMode="auto">
          <a:xfrm>
            <a:off x="228600" y="0"/>
            <a:ext cx="8915400" cy="6858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p:cNvPicPr>
            <a:picLocks noChangeAspect="1" noChangeArrowheads="1"/>
          </p:cNvPicPr>
          <p:nvPr/>
        </p:nvPicPr>
        <p:blipFill>
          <a:blip r:embed="rId2" cstate="print"/>
          <a:srcRect/>
          <a:stretch>
            <a:fillRect/>
          </a:stretch>
        </p:blipFill>
        <p:spPr bwMode="auto">
          <a:xfrm>
            <a:off x="0" y="0"/>
            <a:ext cx="8915400" cy="6858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p:cNvPicPr>
            <a:picLocks noChangeAspect="1" noChangeArrowheads="1"/>
          </p:cNvPicPr>
          <p:nvPr/>
        </p:nvPicPr>
        <p:blipFill>
          <a:blip r:embed="rId2" cstate="print"/>
          <a:srcRect/>
          <a:stretch>
            <a:fillRect/>
          </a:stretch>
        </p:blipFill>
        <p:spPr bwMode="auto">
          <a:xfrm>
            <a:off x="0" y="228600"/>
            <a:ext cx="9144000" cy="6477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p:cNvPicPr>
            <a:picLocks noChangeAspect="1" noChangeArrowheads="1"/>
          </p:cNvPicPr>
          <p:nvPr/>
        </p:nvPicPr>
        <p:blipFill>
          <a:blip r:embed="rId2" cstate="print"/>
          <a:srcRect/>
          <a:stretch>
            <a:fillRect/>
          </a:stretch>
        </p:blipFill>
        <p:spPr bwMode="auto">
          <a:xfrm>
            <a:off x="152400" y="0"/>
            <a:ext cx="8991599" cy="6629399"/>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381000" y="228600"/>
            <a:ext cx="8610600" cy="6400799"/>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p:cNvPicPr>
            <a:picLocks noChangeAspect="1" noChangeArrowheads="1"/>
          </p:cNvPicPr>
          <p:nvPr/>
        </p:nvPicPr>
        <p:blipFill>
          <a:blip r:embed="rId2" cstate="print"/>
          <a:srcRect/>
          <a:stretch>
            <a:fillRect/>
          </a:stretch>
        </p:blipFill>
        <p:spPr bwMode="auto">
          <a:xfrm>
            <a:off x="152400" y="0"/>
            <a:ext cx="8991599" cy="6857999"/>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p:cNvPicPr>
            <a:picLocks noChangeAspect="1" noChangeArrowheads="1"/>
          </p:cNvPicPr>
          <p:nvPr/>
        </p:nvPicPr>
        <p:blipFill>
          <a:blip r:embed="rId2" cstate="print"/>
          <a:srcRect/>
          <a:stretch>
            <a:fillRect/>
          </a:stretch>
        </p:blipFill>
        <p:spPr bwMode="auto">
          <a:xfrm>
            <a:off x="0" y="304800"/>
            <a:ext cx="9143999" cy="65532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a:blip r:embed="rId2" cstate="print"/>
          <a:srcRect/>
          <a:stretch>
            <a:fillRect/>
          </a:stretch>
        </p:blipFill>
        <p:spPr bwMode="auto">
          <a:xfrm>
            <a:off x="0" y="0"/>
            <a:ext cx="8915400" cy="68580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5400" b="1" dirty="0" smtClean="0"/>
              <a:t>Structure of Operating Systems</a:t>
            </a:r>
            <a:endParaRPr lang="en-US" sz="54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228600" y="304800"/>
            <a:ext cx="8915400" cy="65532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152400" y="304800"/>
            <a:ext cx="8686799" cy="61722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0"/>
            <a:ext cx="8991599" cy="6857999"/>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Kernel and User Modes of CPU</a:t>
            </a:r>
            <a:endParaRPr lang="en-US" dirty="0"/>
          </a:p>
        </p:txBody>
      </p:sp>
      <p:sp>
        <p:nvSpPr>
          <p:cNvPr id="3" name="Content Placeholder 2"/>
          <p:cNvSpPr>
            <a:spLocks noGrp="1"/>
          </p:cNvSpPr>
          <p:nvPr>
            <p:ph idx="1"/>
          </p:nvPr>
        </p:nvSpPr>
        <p:spPr/>
        <p:txBody>
          <a:bodyPr/>
          <a:lstStyle/>
          <a:p>
            <a:r>
              <a:rPr lang="en-US" dirty="0" smtClean="0"/>
              <a:t>Kernel Mode:</a:t>
            </a:r>
          </a:p>
          <a:p>
            <a:pPr>
              <a:buNone/>
            </a:pPr>
            <a:r>
              <a:rPr lang="en-US" dirty="0" smtClean="0"/>
              <a:t>The OS puts the CPU in kernel mode when it is executing instructions in the kernel, so that the kernel can execute special operations</a:t>
            </a:r>
          </a:p>
          <a:p>
            <a:r>
              <a:rPr lang="en-US" dirty="0" smtClean="0"/>
              <a:t>User Mode</a:t>
            </a:r>
          </a:p>
          <a:p>
            <a:pPr>
              <a:buNone/>
            </a:pPr>
            <a:r>
              <a:rPr lang="en-US" dirty="0" smtClean="0"/>
              <a:t>OS put the CPU  in user mode when a user program is in execution.</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457200" y="228600"/>
            <a:ext cx="8381999" cy="632460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cstate="print"/>
          <a:srcRect/>
          <a:stretch>
            <a:fillRect/>
          </a:stretch>
        </p:blipFill>
        <p:spPr bwMode="auto">
          <a:xfrm>
            <a:off x="457200" y="304800"/>
            <a:ext cx="8534399" cy="6324599"/>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cstate="print"/>
          <a:srcRect/>
          <a:stretch>
            <a:fillRect/>
          </a:stretch>
        </p:blipFill>
        <p:spPr bwMode="auto">
          <a:xfrm>
            <a:off x="381000" y="228600"/>
            <a:ext cx="8382000" cy="6400799"/>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381000" y="304800"/>
            <a:ext cx="8382000" cy="655320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0" y="228600"/>
            <a:ext cx="9144000" cy="662940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cstate="print"/>
          <a:srcRect/>
          <a:stretch>
            <a:fillRect/>
          </a:stretch>
        </p:blipFill>
        <p:spPr bwMode="auto">
          <a:xfrm>
            <a:off x="0" y="304800"/>
            <a:ext cx="9144000" cy="63246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304800" y="304800"/>
            <a:ext cx="8534400" cy="6400799"/>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p:cNvPicPr>
            <a:picLocks noChangeAspect="1" noChangeArrowheads="1"/>
          </p:cNvPicPr>
          <p:nvPr/>
        </p:nvPicPr>
        <p:blipFill>
          <a:blip r:embed="rId2" cstate="print"/>
          <a:srcRect/>
          <a:stretch>
            <a:fillRect/>
          </a:stretch>
        </p:blipFill>
        <p:spPr bwMode="auto">
          <a:xfrm>
            <a:off x="457200" y="228600"/>
            <a:ext cx="8381999" cy="6400799"/>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cstate="print"/>
          <a:srcRect/>
          <a:stretch>
            <a:fillRect/>
          </a:stretch>
        </p:blipFill>
        <p:spPr bwMode="auto">
          <a:xfrm>
            <a:off x="152400" y="0"/>
            <a:ext cx="8763000" cy="6858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the CPU</a:t>
            </a:r>
            <a:endParaRPr lang="en-US" dirty="0"/>
          </a:p>
        </p:txBody>
      </p:sp>
      <p:sp>
        <p:nvSpPr>
          <p:cNvPr id="3" name="Content Placeholder 2"/>
          <p:cNvSpPr>
            <a:spLocks noGrp="1"/>
          </p:cNvSpPr>
          <p:nvPr>
            <p:ph idx="1"/>
          </p:nvPr>
        </p:nvSpPr>
        <p:spPr/>
        <p:txBody>
          <a:bodyPr>
            <a:normAutofit/>
          </a:bodyPr>
          <a:lstStyle/>
          <a:p>
            <a:pPr>
              <a:buNone/>
            </a:pPr>
            <a:r>
              <a:rPr lang="en-US" dirty="0" smtClean="0"/>
              <a:t>  </a:t>
            </a:r>
          </a:p>
          <a:p>
            <a:pPr>
              <a:buNone/>
            </a:pPr>
            <a:r>
              <a:rPr lang="en-US" dirty="0" smtClean="0"/>
              <a:t>The general-purpose registers and the PSW together contain all the information needed to know what the CPU is doing; we say that this</a:t>
            </a:r>
          </a:p>
          <a:p>
            <a:pPr>
              <a:buNone/>
            </a:pPr>
            <a:r>
              <a:rPr lang="en-US" dirty="0" smtClean="0"/>
              <a:t>information constitutes the state of the CPU.</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p:cNvPicPr>
            <a:picLocks noChangeAspect="1" noChangeArrowheads="1"/>
          </p:cNvPicPr>
          <p:nvPr/>
        </p:nvPicPr>
        <p:blipFill>
          <a:blip r:embed="rId2" cstate="print"/>
          <a:srcRect/>
          <a:stretch>
            <a:fillRect/>
          </a:stretch>
        </p:blipFill>
        <p:spPr bwMode="auto">
          <a:xfrm>
            <a:off x="304800" y="228600"/>
            <a:ext cx="8458200" cy="6400800"/>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p:cNvPicPr>
            <a:picLocks noChangeAspect="1" noChangeArrowheads="1"/>
          </p:cNvPicPr>
          <p:nvPr/>
        </p:nvPicPr>
        <p:blipFill>
          <a:blip r:embed="rId2" cstate="print"/>
          <a:srcRect/>
          <a:stretch>
            <a:fillRect/>
          </a:stretch>
        </p:blipFill>
        <p:spPr bwMode="auto">
          <a:xfrm>
            <a:off x="381000" y="304800"/>
            <a:ext cx="8382000" cy="63246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p:cNvPicPr>
            <a:picLocks noChangeAspect="1" noChangeArrowheads="1"/>
          </p:cNvPicPr>
          <p:nvPr/>
        </p:nvPicPr>
        <p:blipFill>
          <a:blip r:embed="rId2" cstate="print"/>
          <a:srcRect/>
          <a:stretch>
            <a:fillRect/>
          </a:stretch>
        </p:blipFill>
        <p:spPr bwMode="auto">
          <a:xfrm>
            <a:off x="0" y="304800"/>
            <a:ext cx="8991600" cy="624840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2" name="Picture 2"/>
          <p:cNvPicPr>
            <a:picLocks noChangeAspect="1" noChangeArrowheads="1"/>
          </p:cNvPicPr>
          <p:nvPr/>
        </p:nvPicPr>
        <p:blipFill>
          <a:blip r:embed="rId2" cstate="print"/>
          <a:srcRect/>
          <a:stretch>
            <a:fillRect/>
          </a:stretch>
        </p:blipFill>
        <p:spPr bwMode="auto">
          <a:xfrm>
            <a:off x="381000" y="304800"/>
            <a:ext cx="8381999" cy="6172200"/>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p:cNvPicPr>
            <a:picLocks noChangeAspect="1" noChangeArrowheads="1"/>
          </p:cNvPicPr>
          <p:nvPr/>
        </p:nvPicPr>
        <p:blipFill>
          <a:blip r:embed="rId2" cstate="print"/>
          <a:srcRect/>
          <a:stretch>
            <a:fillRect/>
          </a:stretch>
        </p:blipFill>
        <p:spPr bwMode="auto">
          <a:xfrm>
            <a:off x="0" y="0"/>
            <a:ext cx="9143999" cy="6857999"/>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144000" cy="66294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Memory Management Unit (MMU)</a:t>
            </a:r>
            <a:br>
              <a:rPr lang="en-US" dirty="0" smtClean="0"/>
            </a:br>
            <a:endParaRPr lang="en-US" dirty="0"/>
          </a:p>
        </p:txBody>
      </p:sp>
      <p:sp>
        <p:nvSpPr>
          <p:cNvPr id="3" name="Content Placeholder 2"/>
          <p:cNvSpPr>
            <a:spLocks noGrp="1"/>
          </p:cNvSpPr>
          <p:nvPr>
            <p:ph idx="1"/>
          </p:nvPr>
        </p:nvSpPr>
        <p:spPr>
          <a:xfrm>
            <a:off x="457200" y="1600200"/>
            <a:ext cx="3505200" cy="4525963"/>
          </a:xfrm>
        </p:spPr>
        <p:txBody>
          <a:bodyPr>
            <a:normAutofit/>
          </a:bodyPr>
          <a:lstStyle/>
          <a:p>
            <a:pPr algn="just"/>
            <a:r>
              <a:rPr lang="en-US" dirty="0" smtClean="0"/>
              <a:t>Virtual memory is an illusion of a memory that</a:t>
            </a:r>
          </a:p>
          <a:p>
            <a:pPr algn="just">
              <a:buNone/>
            </a:pPr>
            <a:r>
              <a:rPr lang="en-US" dirty="0" smtClean="0"/>
              <a:t>   may be larger that the real memory .</a:t>
            </a:r>
          </a:p>
          <a:p>
            <a:pPr algn="just">
              <a:buNone/>
            </a:pPr>
            <a:r>
              <a:rPr lang="en-US" dirty="0" smtClean="0"/>
              <a:t>Physical Address &amp; Logical Address</a:t>
            </a:r>
          </a:p>
          <a:p>
            <a:pPr>
              <a:buNone/>
            </a:pP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114800" y="990600"/>
            <a:ext cx="4743450" cy="52578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584</Words>
  <Application>Microsoft Office PowerPoint</Application>
  <PresentationFormat>On-screen Show (4:3)</PresentationFormat>
  <Paragraphs>49</Paragraphs>
  <Slides>74</Slides>
  <Notes>0</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Office Theme</vt:lpstr>
      <vt:lpstr>Chapter 2</vt:lpstr>
      <vt:lpstr>Fundamental Principal of OS operation</vt:lpstr>
      <vt:lpstr>The Computer </vt:lpstr>
      <vt:lpstr>The CPU</vt:lpstr>
      <vt:lpstr>Slide 5</vt:lpstr>
      <vt:lpstr>Kernel and User Modes of CPU</vt:lpstr>
      <vt:lpstr>State of the CPU</vt:lpstr>
      <vt:lpstr>Slide 8</vt:lpstr>
      <vt:lpstr>Memory Management Unit (MMU) </vt:lpstr>
      <vt:lpstr>Memory Hierarchy</vt:lpstr>
      <vt:lpstr>Memory Protection</vt:lpstr>
      <vt:lpstr>Input/Output</vt:lpstr>
      <vt:lpstr>Slide 13</vt:lpstr>
      <vt:lpstr>Interrupts</vt:lpstr>
      <vt:lpstr>Slide 15</vt:lpstr>
      <vt:lpstr>Controlling Execution of Programs</vt:lpstr>
      <vt:lpstr>Controlling Execution of Programs</vt:lpstr>
      <vt:lpstr>Chapter 3</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Structure of Operating Systems</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digital laptop</dc:creator>
  <cp:lastModifiedBy>digital laptop</cp:lastModifiedBy>
  <cp:revision>27</cp:revision>
  <dcterms:created xsi:type="dcterms:W3CDTF">2019-03-26T05:15:00Z</dcterms:created>
  <dcterms:modified xsi:type="dcterms:W3CDTF">2019-04-02T17:27:56Z</dcterms:modified>
</cp:coreProperties>
</file>