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7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8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9.xml" ContentType="application/vnd.openxmlformats-officedocument.theme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0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theme/theme1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9" r:id="rId2"/>
    <p:sldMasterId id="2147483719" r:id="rId3"/>
    <p:sldMasterId id="2147483731" r:id="rId4"/>
    <p:sldMasterId id="2147483743" r:id="rId5"/>
    <p:sldMasterId id="2147483755" r:id="rId6"/>
    <p:sldMasterId id="2147483785" r:id="rId7"/>
    <p:sldMasterId id="2147483803" r:id="rId8"/>
    <p:sldMasterId id="2147483821" r:id="rId9"/>
    <p:sldMasterId id="2147483839" r:id="rId10"/>
    <p:sldMasterId id="2147483857" r:id="rId11"/>
  </p:sldMasterIdLst>
  <p:sldIdLst>
    <p:sldId id="256" r:id="rId12"/>
    <p:sldId id="257" r:id="rId13"/>
    <p:sldId id="258" r:id="rId14"/>
    <p:sldId id="260" r:id="rId15"/>
    <p:sldId id="259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5" r:id="rId29"/>
    <p:sldId id="27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8" Type="http://schemas.openxmlformats.org/officeDocument/2006/relationships/slideMaster" Target="slideMasters/slideMaster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D65D73-5C11-4424-9885-5F08E6B54B9F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388ED9-2C65-4C3D-92EB-F8B1663C230E}">
      <dgm:prSet phldrT="[Text]"/>
      <dgm:spPr/>
      <dgm:t>
        <a:bodyPr/>
        <a:lstStyle/>
        <a:p>
          <a:r>
            <a:rPr lang="en-US" dirty="0"/>
            <a:t>Mercantilism </a:t>
          </a:r>
        </a:p>
      </dgm:t>
    </dgm:pt>
    <dgm:pt modelId="{9A125851-3964-4F05-9005-E31EC53299D2}" type="parTrans" cxnId="{7EEC432E-C92E-4AF2-B496-95249F44A5AF}">
      <dgm:prSet/>
      <dgm:spPr/>
      <dgm:t>
        <a:bodyPr/>
        <a:lstStyle/>
        <a:p>
          <a:endParaRPr lang="en-US"/>
        </a:p>
      </dgm:t>
    </dgm:pt>
    <dgm:pt modelId="{B66ED615-4409-4CFD-B3FE-F22A91F0E72D}" type="sibTrans" cxnId="{7EEC432E-C92E-4AF2-B496-95249F44A5AF}">
      <dgm:prSet/>
      <dgm:spPr/>
      <dgm:t>
        <a:bodyPr/>
        <a:lstStyle/>
        <a:p>
          <a:endParaRPr lang="en-US"/>
        </a:p>
      </dgm:t>
    </dgm:pt>
    <dgm:pt modelId="{63CACE9D-0D2D-4311-A4CB-F2D2DCA0219D}">
      <dgm:prSet phldrT="[Text]"/>
      <dgm:spPr/>
      <dgm:t>
        <a:bodyPr/>
        <a:lstStyle/>
        <a:p>
          <a:r>
            <a:rPr lang="en-US" b="1" dirty="0"/>
            <a:t>Gold, Silver, Fur, Lumber, Food </a:t>
          </a:r>
          <a:r>
            <a:rPr lang="en-US" b="1" dirty="0" err="1"/>
            <a:t>studds</a:t>
          </a:r>
          <a:endParaRPr lang="en-US" b="1" dirty="0"/>
        </a:p>
      </dgm:t>
    </dgm:pt>
    <dgm:pt modelId="{C2BE37A7-A81E-4E51-86B3-E5D139A990EF}" type="parTrans" cxnId="{2DA2F472-3CB5-4853-8DE3-9FDB2774A0C6}">
      <dgm:prSet/>
      <dgm:spPr/>
      <dgm:t>
        <a:bodyPr/>
        <a:lstStyle/>
        <a:p>
          <a:endParaRPr lang="en-US"/>
        </a:p>
      </dgm:t>
    </dgm:pt>
    <dgm:pt modelId="{A02A4E39-9C4E-4977-A7DC-E0CAAA8A9CF1}" type="sibTrans" cxnId="{2DA2F472-3CB5-4853-8DE3-9FDB2774A0C6}">
      <dgm:prSet/>
      <dgm:spPr/>
      <dgm:t>
        <a:bodyPr/>
        <a:lstStyle/>
        <a:p>
          <a:endParaRPr lang="en-US"/>
        </a:p>
      </dgm:t>
    </dgm:pt>
    <dgm:pt modelId="{6958ECF9-2C08-49B2-9350-A3C6792EA1C5}">
      <dgm:prSet phldrT="[Text]" custT="1"/>
      <dgm:spPr/>
      <dgm:t>
        <a:bodyPr/>
        <a:lstStyle/>
        <a:p>
          <a:r>
            <a:rPr lang="en-US" sz="2000" b="1" dirty="0"/>
            <a:t>Colonies </a:t>
          </a:r>
        </a:p>
      </dgm:t>
    </dgm:pt>
    <dgm:pt modelId="{D6D0E8CF-4BD2-4294-A75C-0B8EF24A3767}" type="parTrans" cxnId="{8BF7F474-721F-497E-8D3C-43C9B30C614B}">
      <dgm:prSet/>
      <dgm:spPr/>
      <dgm:t>
        <a:bodyPr/>
        <a:lstStyle/>
        <a:p>
          <a:endParaRPr lang="en-US"/>
        </a:p>
      </dgm:t>
    </dgm:pt>
    <dgm:pt modelId="{D4FCF9C0-69A9-49C9-9786-886D05FDD9C2}" type="sibTrans" cxnId="{8BF7F474-721F-497E-8D3C-43C9B30C614B}">
      <dgm:prSet/>
      <dgm:spPr/>
      <dgm:t>
        <a:bodyPr/>
        <a:lstStyle/>
        <a:p>
          <a:endParaRPr lang="en-US"/>
        </a:p>
      </dgm:t>
    </dgm:pt>
    <dgm:pt modelId="{C8E208BF-5E35-4921-84CF-B4E03507630B}">
      <dgm:prSet phldrT="[Text]" custT="1"/>
      <dgm:spPr/>
      <dgm:t>
        <a:bodyPr/>
        <a:lstStyle/>
        <a:p>
          <a:r>
            <a:rPr lang="en-US" sz="1600" b="1" dirty="0"/>
            <a:t>Manufactured Goods</a:t>
          </a:r>
        </a:p>
      </dgm:t>
    </dgm:pt>
    <dgm:pt modelId="{BC89A46A-D62E-41BE-82B7-D48652780A49}" type="parTrans" cxnId="{A47E5010-BEC0-4E62-9D77-9A3F4F07FCC4}">
      <dgm:prSet/>
      <dgm:spPr/>
      <dgm:t>
        <a:bodyPr/>
        <a:lstStyle/>
        <a:p>
          <a:endParaRPr lang="en-US"/>
        </a:p>
      </dgm:t>
    </dgm:pt>
    <dgm:pt modelId="{65B0E8F8-480C-4DC4-893F-9922D22A98B4}" type="sibTrans" cxnId="{A47E5010-BEC0-4E62-9D77-9A3F4F07FCC4}">
      <dgm:prSet/>
      <dgm:spPr/>
      <dgm:t>
        <a:bodyPr/>
        <a:lstStyle/>
        <a:p>
          <a:endParaRPr lang="en-US"/>
        </a:p>
      </dgm:t>
    </dgm:pt>
    <dgm:pt modelId="{E15E2066-6870-4592-B055-F174FB363D53}">
      <dgm:prSet phldrT="[Text]" custT="1"/>
      <dgm:spPr/>
      <dgm:t>
        <a:bodyPr/>
        <a:lstStyle/>
        <a:p>
          <a:r>
            <a:rPr lang="en-US" sz="2000" b="1" dirty="0"/>
            <a:t>Mother Country</a:t>
          </a:r>
        </a:p>
      </dgm:t>
    </dgm:pt>
    <dgm:pt modelId="{8ADE7DB2-FB2A-4AC2-8074-4748D08A4C7A}" type="parTrans" cxnId="{42236640-7093-4AA6-87A8-859E7B850AC2}">
      <dgm:prSet/>
      <dgm:spPr/>
      <dgm:t>
        <a:bodyPr/>
        <a:lstStyle/>
        <a:p>
          <a:endParaRPr lang="en-US"/>
        </a:p>
      </dgm:t>
    </dgm:pt>
    <dgm:pt modelId="{DD426D4D-C17D-435D-9F4B-B96D2F9C3CD3}" type="sibTrans" cxnId="{42236640-7093-4AA6-87A8-859E7B850AC2}">
      <dgm:prSet/>
      <dgm:spPr/>
      <dgm:t>
        <a:bodyPr/>
        <a:lstStyle/>
        <a:p>
          <a:endParaRPr lang="en-US"/>
        </a:p>
      </dgm:t>
    </dgm:pt>
    <dgm:pt modelId="{988973A9-7E9A-4E7F-BF38-B359B3A14412}" type="pres">
      <dgm:prSet presAssocID="{27D65D73-5C11-4424-9885-5F08E6B54B9F}" presName="composite" presStyleCnt="0">
        <dgm:presLayoutVars>
          <dgm:chMax val="1"/>
          <dgm:dir/>
          <dgm:resizeHandles val="exact"/>
        </dgm:presLayoutVars>
      </dgm:prSet>
      <dgm:spPr/>
    </dgm:pt>
    <dgm:pt modelId="{6CCCE926-61C1-4BBE-BDB9-CB8717F858F0}" type="pres">
      <dgm:prSet presAssocID="{27D65D73-5C11-4424-9885-5F08E6B54B9F}" presName="radial" presStyleCnt="0">
        <dgm:presLayoutVars>
          <dgm:animLvl val="ctr"/>
        </dgm:presLayoutVars>
      </dgm:prSet>
      <dgm:spPr/>
    </dgm:pt>
    <dgm:pt modelId="{1D4BE7EC-5860-4C3B-AEF6-BA1B4EBBBCBE}" type="pres">
      <dgm:prSet presAssocID="{F3388ED9-2C65-4C3D-92EB-F8B1663C230E}" presName="centerShape" presStyleLbl="vennNode1" presStyleIdx="0" presStyleCnt="5"/>
      <dgm:spPr/>
    </dgm:pt>
    <dgm:pt modelId="{25F02935-71F9-4901-B46D-2FFE161D51BD}" type="pres">
      <dgm:prSet presAssocID="{63CACE9D-0D2D-4311-A4CB-F2D2DCA0219D}" presName="node" presStyleLbl="vennNode1" presStyleIdx="1" presStyleCnt="5" custScaleX="116371" custScaleY="143370">
        <dgm:presLayoutVars>
          <dgm:bulletEnabled val="1"/>
        </dgm:presLayoutVars>
      </dgm:prSet>
      <dgm:spPr/>
    </dgm:pt>
    <dgm:pt modelId="{2480CEA0-847F-46E1-9DD9-ACC2F91759F4}" type="pres">
      <dgm:prSet presAssocID="{6958ECF9-2C08-49B2-9350-A3C6792EA1C5}" presName="node" presStyleLbl="vennNode1" presStyleIdx="2" presStyleCnt="5" custScaleX="146771" custRadScaleRad="105644" custRadScaleInc="5117">
        <dgm:presLayoutVars>
          <dgm:bulletEnabled val="1"/>
        </dgm:presLayoutVars>
      </dgm:prSet>
      <dgm:spPr/>
    </dgm:pt>
    <dgm:pt modelId="{9FE13A81-9080-4403-9311-ADD5DDDF7AC5}" type="pres">
      <dgm:prSet presAssocID="{C8E208BF-5E35-4921-84CF-B4E03507630B}" presName="node" presStyleLbl="vennNode1" presStyleIdx="3" presStyleCnt="5" custScaleX="138662" custScaleY="157729">
        <dgm:presLayoutVars>
          <dgm:bulletEnabled val="1"/>
        </dgm:presLayoutVars>
      </dgm:prSet>
      <dgm:spPr/>
    </dgm:pt>
    <dgm:pt modelId="{96FE199B-6B36-4671-893B-7689B90122A1}" type="pres">
      <dgm:prSet presAssocID="{E15E2066-6870-4592-B055-F174FB363D53}" presName="node" presStyleLbl="vennNode1" presStyleIdx="4" presStyleCnt="5" custScaleX="142337" custRadScaleRad="112522" custRadScaleInc="2863">
        <dgm:presLayoutVars>
          <dgm:bulletEnabled val="1"/>
        </dgm:presLayoutVars>
      </dgm:prSet>
      <dgm:spPr/>
    </dgm:pt>
  </dgm:ptLst>
  <dgm:cxnLst>
    <dgm:cxn modelId="{61FAA601-1373-41F9-AA08-9674A6656E82}" type="presOf" srcId="{27D65D73-5C11-4424-9885-5F08E6B54B9F}" destId="{988973A9-7E9A-4E7F-BF38-B359B3A14412}" srcOrd="0" destOrd="0" presId="urn:microsoft.com/office/officeart/2005/8/layout/radial3"/>
    <dgm:cxn modelId="{A47E5010-BEC0-4E62-9D77-9A3F4F07FCC4}" srcId="{F3388ED9-2C65-4C3D-92EB-F8B1663C230E}" destId="{C8E208BF-5E35-4921-84CF-B4E03507630B}" srcOrd="2" destOrd="0" parTransId="{BC89A46A-D62E-41BE-82B7-D48652780A49}" sibTransId="{65B0E8F8-480C-4DC4-893F-9922D22A98B4}"/>
    <dgm:cxn modelId="{7CCDDC2B-F26B-41D0-A923-F69454F18BA0}" type="presOf" srcId="{E15E2066-6870-4592-B055-F174FB363D53}" destId="{96FE199B-6B36-4671-893B-7689B90122A1}" srcOrd="0" destOrd="0" presId="urn:microsoft.com/office/officeart/2005/8/layout/radial3"/>
    <dgm:cxn modelId="{7EEC432E-C92E-4AF2-B496-95249F44A5AF}" srcId="{27D65D73-5C11-4424-9885-5F08E6B54B9F}" destId="{F3388ED9-2C65-4C3D-92EB-F8B1663C230E}" srcOrd="0" destOrd="0" parTransId="{9A125851-3964-4F05-9005-E31EC53299D2}" sibTransId="{B66ED615-4409-4CFD-B3FE-F22A91F0E72D}"/>
    <dgm:cxn modelId="{6F143540-5030-4C66-8C9A-A5B41A2CE5EE}" type="presOf" srcId="{6958ECF9-2C08-49B2-9350-A3C6792EA1C5}" destId="{2480CEA0-847F-46E1-9DD9-ACC2F91759F4}" srcOrd="0" destOrd="0" presId="urn:microsoft.com/office/officeart/2005/8/layout/radial3"/>
    <dgm:cxn modelId="{42236640-7093-4AA6-87A8-859E7B850AC2}" srcId="{F3388ED9-2C65-4C3D-92EB-F8B1663C230E}" destId="{E15E2066-6870-4592-B055-F174FB363D53}" srcOrd="3" destOrd="0" parTransId="{8ADE7DB2-FB2A-4AC2-8074-4748D08A4C7A}" sibTransId="{DD426D4D-C17D-435D-9F4B-B96D2F9C3CD3}"/>
    <dgm:cxn modelId="{6444EF5D-033D-498A-9113-9DB09552F874}" type="presOf" srcId="{F3388ED9-2C65-4C3D-92EB-F8B1663C230E}" destId="{1D4BE7EC-5860-4C3B-AEF6-BA1B4EBBBCBE}" srcOrd="0" destOrd="0" presId="urn:microsoft.com/office/officeart/2005/8/layout/radial3"/>
    <dgm:cxn modelId="{2DA2F472-3CB5-4853-8DE3-9FDB2774A0C6}" srcId="{F3388ED9-2C65-4C3D-92EB-F8B1663C230E}" destId="{63CACE9D-0D2D-4311-A4CB-F2D2DCA0219D}" srcOrd="0" destOrd="0" parTransId="{C2BE37A7-A81E-4E51-86B3-E5D139A990EF}" sibTransId="{A02A4E39-9C4E-4977-A7DC-E0CAAA8A9CF1}"/>
    <dgm:cxn modelId="{8BF7F474-721F-497E-8D3C-43C9B30C614B}" srcId="{F3388ED9-2C65-4C3D-92EB-F8B1663C230E}" destId="{6958ECF9-2C08-49B2-9350-A3C6792EA1C5}" srcOrd="1" destOrd="0" parTransId="{D6D0E8CF-4BD2-4294-A75C-0B8EF24A3767}" sibTransId="{D4FCF9C0-69A9-49C9-9786-886D05FDD9C2}"/>
    <dgm:cxn modelId="{4370FDC5-B4D1-47FD-82ED-8D87FEEDF2B7}" type="presOf" srcId="{63CACE9D-0D2D-4311-A4CB-F2D2DCA0219D}" destId="{25F02935-71F9-4901-B46D-2FFE161D51BD}" srcOrd="0" destOrd="0" presId="urn:microsoft.com/office/officeart/2005/8/layout/radial3"/>
    <dgm:cxn modelId="{423E93D9-DE8F-4B14-AE07-02E98F012BD0}" type="presOf" srcId="{C8E208BF-5E35-4921-84CF-B4E03507630B}" destId="{9FE13A81-9080-4403-9311-ADD5DDDF7AC5}" srcOrd="0" destOrd="0" presId="urn:microsoft.com/office/officeart/2005/8/layout/radial3"/>
    <dgm:cxn modelId="{633EC7FF-6EE5-43F4-8C10-633FAFF32126}" type="presParOf" srcId="{988973A9-7E9A-4E7F-BF38-B359B3A14412}" destId="{6CCCE926-61C1-4BBE-BDB9-CB8717F858F0}" srcOrd="0" destOrd="0" presId="urn:microsoft.com/office/officeart/2005/8/layout/radial3"/>
    <dgm:cxn modelId="{C64B78F5-3827-409E-983C-31ECEE734734}" type="presParOf" srcId="{6CCCE926-61C1-4BBE-BDB9-CB8717F858F0}" destId="{1D4BE7EC-5860-4C3B-AEF6-BA1B4EBBBCBE}" srcOrd="0" destOrd="0" presId="urn:microsoft.com/office/officeart/2005/8/layout/radial3"/>
    <dgm:cxn modelId="{BD331BB2-A2F7-4909-9D99-E4DADE9732AF}" type="presParOf" srcId="{6CCCE926-61C1-4BBE-BDB9-CB8717F858F0}" destId="{25F02935-71F9-4901-B46D-2FFE161D51BD}" srcOrd="1" destOrd="0" presId="urn:microsoft.com/office/officeart/2005/8/layout/radial3"/>
    <dgm:cxn modelId="{8B10F429-4FB2-4A61-998D-23E5DB513D4E}" type="presParOf" srcId="{6CCCE926-61C1-4BBE-BDB9-CB8717F858F0}" destId="{2480CEA0-847F-46E1-9DD9-ACC2F91759F4}" srcOrd="2" destOrd="0" presId="urn:microsoft.com/office/officeart/2005/8/layout/radial3"/>
    <dgm:cxn modelId="{71D3B29C-E5B9-4731-8DFA-E160D1B7A9A7}" type="presParOf" srcId="{6CCCE926-61C1-4BBE-BDB9-CB8717F858F0}" destId="{9FE13A81-9080-4403-9311-ADD5DDDF7AC5}" srcOrd="3" destOrd="0" presId="urn:microsoft.com/office/officeart/2005/8/layout/radial3"/>
    <dgm:cxn modelId="{F616D41A-59D6-482B-98D1-5F195CC8BB41}" type="presParOf" srcId="{6CCCE926-61C1-4BBE-BDB9-CB8717F858F0}" destId="{96FE199B-6B36-4671-893B-7689B90122A1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73D1691-08C6-43AD-9E5C-17B61B9AE969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F08039-9519-48DC-A2B9-B97259F19602}">
      <dgm:prSet phldrT="[Text]"/>
      <dgm:spPr/>
      <dgm:t>
        <a:bodyPr/>
        <a:lstStyle/>
        <a:p>
          <a:r>
            <a:rPr lang="en-US" dirty="0"/>
            <a:t>1.Traditional society</a:t>
          </a:r>
        </a:p>
      </dgm:t>
    </dgm:pt>
    <dgm:pt modelId="{3A716D6A-06C5-4C12-8D7A-203C069886D6}" type="parTrans" cxnId="{717111AA-846A-4EBF-AB90-34A100D7E168}">
      <dgm:prSet/>
      <dgm:spPr/>
      <dgm:t>
        <a:bodyPr/>
        <a:lstStyle/>
        <a:p>
          <a:endParaRPr lang="en-US"/>
        </a:p>
      </dgm:t>
    </dgm:pt>
    <dgm:pt modelId="{7A423080-23F2-4DE7-BBAB-77D5C059E1E7}" type="sibTrans" cxnId="{717111AA-846A-4EBF-AB90-34A100D7E168}">
      <dgm:prSet/>
      <dgm:spPr/>
      <dgm:t>
        <a:bodyPr/>
        <a:lstStyle/>
        <a:p>
          <a:endParaRPr lang="en-US"/>
        </a:p>
      </dgm:t>
    </dgm:pt>
    <dgm:pt modelId="{B037149E-A700-41F2-840E-C6AC91A5C0C5}">
      <dgm:prSet phldrT="[Text]"/>
      <dgm:spPr/>
      <dgm:t>
        <a:bodyPr/>
        <a:lstStyle/>
        <a:p>
          <a:r>
            <a:rPr lang="en-US" dirty="0"/>
            <a:t>2.Pre-condition for take-off</a:t>
          </a:r>
        </a:p>
      </dgm:t>
    </dgm:pt>
    <dgm:pt modelId="{5E2AB4CE-BCC8-4FCF-97F3-9854CB42BFCA}" type="parTrans" cxnId="{3EB5DDFE-17CA-4C92-81BA-B4FB7B562647}">
      <dgm:prSet/>
      <dgm:spPr/>
      <dgm:t>
        <a:bodyPr/>
        <a:lstStyle/>
        <a:p>
          <a:endParaRPr lang="en-US"/>
        </a:p>
      </dgm:t>
    </dgm:pt>
    <dgm:pt modelId="{57E0262A-8729-485C-9C28-DAEE1C011FF8}" type="sibTrans" cxnId="{3EB5DDFE-17CA-4C92-81BA-B4FB7B562647}">
      <dgm:prSet/>
      <dgm:spPr/>
      <dgm:t>
        <a:bodyPr/>
        <a:lstStyle/>
        <a:p>
          <a:endParaRPr lang="en-US"/>
        </a:p>
      </dgm:t>
    </dgm:pt>
    <dgm:pt modelId="{91D97A89-1DBA-4F62-ACF1-602CB3C33200}">
      <dgm:prSet phldrT="[Text]"/>
      <dgm:spPr/>
      <dgm:t>
        <a:bodyPr/>
        <a:lstStyle/>
        <a:p>
          <a:r>
            <a:rPr lang="en-US" dirty="0"/>
            <a:t>5.High mass consumption</a:t>
          </a:r>
        </a:p>
      </dgm:t>
    </dgm:pt>
    <dgm:pt modelId="{D3DA5252-7F10-4DBA-8B74-0A81D083A079}" type="parTrans" cxnId="{62E1AC0F-6A53-404C-9DC9-0528A7A8D33C}">
      <dgm:prSet/>
      <dgm:spPr/>
      <dgm:t>
        <a:bodyPr/>
        <a:lstStyle/>
        <a:p>
          <a:endParaRPr lang="en-US"/>
        </a:p>
      </dgm:t>
    </dgm:pt>
    <dgm:pt modelId="{60BDD031-0C50-49AE-A97B-5AB5FD2BE2F6}" type="sibTrans" cxnId="{62E1AC0F-6A53-404C-9DC9-0528A7A8D33C}">
      <dgm:prSet/>
      <dgm:spPr/>
      <dgm:t>
        <a:bodyPr/>
        <a:lstStyle/>
        <a:p>
          <a:endParaRPr lang="en-US"/>
        </a:p>
      </dgm:t>
    </dgm:pt>
    <dgm:pt modelId="{8A628E53-8805-49C0-8E22-C18CFB01CFDB}">
      <dgm:prSet phldrT="[Text]"/>
      <dgm:spPr/>
      <dgm:t>
        <a:bodyPr/>
        <a:lstStyle/>
        <a:p>
          <a:r>
            <a:rPr lang="en-US" dirty="0"/>
            <a:t>3.Take off</a:t>
          </a:r>
        </a:p>
      </dgm:t>
    </dgm:pt>
    <dgm:pt modelId="{2DE5FD82-2317-48A5-A2C0-C8EF197BE8D4}" type="parTrans" cxnId="{D4A9AB7C-76A9-4711-A1AF-C193399FFAD5}">
      <dgm:prSet/>
      <dgm:spPr/>
      <dgm:t>
        <a:bodyPr/>
        <a:lstStyle/>
        <a:p>
          <a:endParaRPr lang="en-US"/>
        </a:p>
      </dgm:t>
    </dgm:pt>
    <dgm:pt modelId="{9639C242-62A5-4384-B7AF-A5F55D361675}" type="sibTrans" cxnId="{D4A9AB7C-76A9-4711-A1AF-C193399FFAD5}">
      <dgm:prSet/>
      <dgm:spPr/>
      <dgm:t>
        <a:bodyPr/>
        <a:lstStyle/>
        <a:p>
          <a:endParaRPr lang="en-US"/>
        </a:p>
      </dgm:t>
    </dgm:pt>
    <dgm:pt modelId="{A373BCC1-4297-4244-A8EF-3C29804C7D65}">
      <dgm:prSet phldrT="[Text]"/>
      <dgm:spPr/>
      <dgm:t>
        <a:bodyPr/>
        <a:lstStyle/>
        <a:p>
          <a:r>
            <a:rPr lang="en-US" dirty="0"/>
            <a:t>4.Derived to </a:t>
          </a:r>
          <a:r>
            <a:rPr lang="en-US" dirty="0" err="1"/>
            <a:t>maturioty</a:t>
          </a:r>
          <a:endParaRPr lang="en-US" dirty="0"/>
        </a:p>
      </dgm:t>
    </dgm:pt>
    <dgm:pt modelId="{5F9CC586-A4DC-411B-BF41-6586C21857C2}" type="parTrans" cxnId="{83D1B24F-DCC0-4733-A033-C308B3AA627E}">
      <dgm:prSet/>
      <dgm:spPr/>
      <dgm:t>
        <a:bodyPr/>
        <a:lstStyle/>
        <a:p>
          <a:endParaRPr lang="en-US"/>
        </a:p>
      </dgm:t>
    </dgm:pt>
    <dgm:pt modelId="{8E67C19B-88A1-4E8B-AFA9-1AB50F5EB76F}" type="sibTrans" cxnId="{83D1B24F-DCC0-4733-A033-C308B3AA627E}">
      <dgm:prSet/>
      <dgm:spPr/>
      <dgm:t>
        <a:bodyPr/>
        <a:lstStyle/>
        <a:p>
          <a:endParaRPr lang="en-US"/>
        </a:p>
      </dgm:t>
    </dgm:pt>
    <dgm:pt modelId="{5901FDF5-8BF0-423B-9866-93128877B4D6}" type="pres">
      <dgm:prSet presAssocID="{D73D1691-08C6-43AD-9E5C-17B61B9AE969}" presName="outerComposite" presStyleCnt="0">
        <dgm:presLayoutVars>
          <dgm:chMax val="5"/>
          <dgm:dir/>
          <dgm:resizeHandles val="exact"/>
        </dgm:presLayoutVars>
      </dgm:prSet>
      <dgm:spPr/>
    </dgm:pt>
    <dgm:pt modelId="{587235D3-771D-4A6D-B2B6-85803C06827B}" type="pres">
      <dgm:prSet presAssocID="{D73D1691-08C6-43AD-9E5C-17B61B9AE969}" presName="dummyMaxCanvas" presStyleCnt="0">
        <dgm:presLayoutVars/>
      </dgm:prSet>
      <dgm:spPr/>
    </dgm:pt>
    <dgm:pt modelId="{14E8A7FF-4F20-456B-AAFE-D15C670F6599}" type="pres">
      <dgm:prSet presAssocID="{D73D1691-08C6-43AD-9E5C-17B61B9AE969}" presName="FiveNodes_1" presStyleLbl="node1" presStyleIdx="0" presStyleCnt="5" custLinFactNeighborX="664">
        <dgm:presLayoutVars>
          <dgm:bulletEnabled val="1"/>
        </dgm:presLayoutVars>
      </dgm:prSet>
      <dgm:spPr/>
    </dgm:pt>
    <dgm:pt modelId="{77F2875A-6161-44C9-9FA6-716190FA5E6F}" type="pres">
      <dgm:prSet presAssocID="{D73D1691-08C6-43AD-9E5C-17B61B9AE969}" presName="FiveNodes_2" presStyleLbl="node1" presStyleIdx="1" presStyleCnt="5">
        <dgm:presLayoutVars>
          <dgm:bulletEnabled val="1"/>
        </dgm:presLayoutVars>
      </dgm:prSet>
      <dgm:spPr/>
    </dgm:pt>
    <dgm:pt modelId="{0BB8406D-70AD-4F11-B871-F61DB9D819CF}" type="pres">
      <dgm:prSet presAssocID="{D73D1691-08C6-43AD-9E5C-17B61B9AE969}" presName="FiveNodes_3" presStyleLbl="node1" presStyleIdx="2" presStyleCnt="5">
        <dgm:presLayoutVars>
          <dgm:bulletEnabled val="1"/>
        </dgm:presLayoutVars>
      </dgm:prSet>
      <dgm:spPr/>
    </dgm:pt>
    <dgm:pt modelId="{FCB8EC8F-5907-4680-9FA7-3A8FA7C38566}" type="pres">
      <dgm:prSet presAssocID="{D73D1691-08C6-43AD-9E5C-17B61B9AE969}" presName="FiveNodes_4" presStyleLbl="node1" presStyleIdx="3" presStyleCnt="5">
        <dgm:presLayoutVars>
          <dgm:bulletEnabled val="1"/>
        </dgm:presLayoutVars>
      </dgm:prSet>
      <dgm:spPr/>
    </dgm:pt>
    <dgm:pt modelId="{A12928FE-0567-4761-9088-96428C055002}" type="pres">
      <dgm:prSet presAssocID="{D73D1691-08C6-43AD-9E5C-17B61B9AE969}" presName="FiveNodes_5" presStyleLbl="node1" presStyleIdx="4" presStyleCnt="5">
        <dgm:presLayoutVars>
          <dgm:bulletEnabled val="1"/>
        </dgm:presLayoutVars>
      </dgm:prSet>
      <dgm:spPr/>
    </dgm:pt>
    <dgm:pt modelId="{EB1BA19A-F20F-4B86-BE81-5C7BADD767AE}" type="pres">
      <dgm:prSet presAssocID="{D73D1691-08C6-43AD-9E5C-17B61B9AE969}" presName="FiveConn_1-2" presStyleLbl="fgAccFollowNode1" presStyleIdx="0" presStyleCnt="4">
        <dgm:presLayoutVars>
          <dgm:bulletEnabled val="1"/>
        </dgm:presLayoutVars>
      </dgm:prSet>
      <dgm:spPr/>
    </dgm:pt>
    <dgm:pt modelId="{9457A5B2-0253-4E61-88F8-A4A82AF450AA}" type="pres">
      <dgm:prSet presAssocID="{D73D1691-08C6-43AD-9E5C-17B61B9AE969}" presName="FiveConn_2-3" presStyleLbl="fgAccFollowNode1" presStyleIdx="1" presStyleCnt="4">
        <dgm:presLayoutVars>
          <dgm:bulletEnabled val="1"/>
        </dgm:presLayoutVars>
      </dgm:prSet>
      <dgm:spPr/>
    </dgm:pt>
    <dgm:pt modelId="{48264430-18F5-41C0-A8D1-47B0B833D174}" type="pres">
      <dgm:prSet presAssocID="{D73D1691-08C6-43AD-9E5C-17B61B9AE969}" presName="FiveConn_3-4" presStyleLbl="fgAccFollowNode1" presStyleIdx="2" presStyleCnt="4">
        <dgm:presLayoutVars>
          <dgm:bulletEnabled val="1"/>
        </dgm:presLayoutVars>
      </dgm:prSet>
      <dgm:spPr/>
    </dgm:pt>
    <dgm:pt modelId="{6685C48E-9226-4FF6-8FBE-210A5C40561F}" type="pres">
      <dgm:prSet presAssocID="{D73D1691-08C6-43AD-9E5C-17B61B9AE969}" presName="FiveConn_4-5" presStyleLbl="fgAccFollowNode1" presStyleIdx="3" presStyleCnt="4">
        <dgm:presLayoutVars>
          <dgm:bulletEnabled val="1"/>
        </dgm:presLayoutVars>
      </dgm:prSet>
      <dgm:spPr/>
    </dgm:pt>
    <dgm:pt modelId="{0CB3C489-7CF6-46F1-8F7A-93BD96FA3256}" type="pres">
      <dgm:prSet presAssocID="{D73D1691-08C6-43AD-9E5C-17B61B9AE969}" presName="FiveNodes_1_text" presStyleLbl="node1" presStyleIdx="4" presStyleCnt="5">
        <dgm:presLayoutVars>
          <dgm:bulletEnabled val="1"/>
        </dgm:presLayoutVars>
      </dgm:prSet>
      <dgm:spPr/>
    </dgm:pt>
    <dgm:pt modelId="{ADD4002D-26A3-4F0F-A5CD-E0D1BC934C00}" type="pres">
      <dgm:prSet presAssocID="{D73D1691-08C6-43AD-9E5C-17B61B9AE969}" presName="FiveNodes_2_text" presStyleLbl="node1" presStyleIdx="4" presStyleCnt="5">
        <dgm:presLayoutVars>
          <dgm:bulletEnabled val="1"/>
        </dgm:presLayoutVars>
      </dgm:prSet>
      <dgm:spPr/>
    </dgm:pt>
    <dgm:pt modelId="{4634EB06-E6D3-4E8C-8FF7-B562FD135A26}" type="pres">
      <dgm:prSet presAssocID="{D73D1691-08C6-43AD-9E5C-17B61B9AE969}" presName="FiveNodes_3_text" presStyleLbl="node1" presStyleIdx="4" presStyleCnt="5">
        <dgm:presLayoutVars>
          <dgm:bulletEnabled val="1"/>
        </dgm:presLayoutVars>
      </dgm:prSet>
      <dgm:spPr/>
    </dgm:pt>
    <dgm:pt modelId="{E58FC605-092A-4810-9DF9-30F2540E511A}" type="pres">
      <dgm:prSet presAssocID="{D73D1691-08C6-43AD-9E5C-17B61B9AE969}" presName="FiveNodes_4_text" presStyleLbl="node1" presStyleIdx="4" presStyleCnt="5">
        <dgm:presLayoutVars>
          <dgm:bulletEnabled val="1"/>
        </dgm:presLayoutVars>
      </dgm:prSet>
      <dgm:spPr/>
    </dgm:pt>
    <dgm:pt modelId="{C8AE02B5-08BD-44A3-8BC9-A12248BBF6CB}" type="pres">
      <dgm:prSet presAssocID="{D73D1691-08C6-43AD-9E5C-17B61B9AE969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6538103-2A7E-4AD3-AA70-F7DDAADAE959}" type="presOf" srcId="{A373BCC1-4297-4244-A8EF-3C29804C7D65}" destId="{FCB8EC8F-5907-4680-9FA7-3A8FA7C38566}" srcOrd="0" destOrd="0" presId="urn:microsoft.com/office/officeart/2005/8/layout/vProcess5"/>
    <dgm:cxn modelId="{AF251C07-558A-4E75-9D9F-1A7F71A5901A}" type="presOf" srcId="{57E0262A-8729-485C-9C28-DAEE1C011FF8}" destId="{9457A5B2-0253-4E61-88F8-A4A82AF450AA}" srcOrd="0" destOrd="0" presId="urn:microsoft.com/office/officeart/2005/8/layout/vProcess5"/>
    <dgm:cxn modelId="{62E1AC0F-6A53-404C-9DC9-0528A7A8D33C}" srcId="{D73D1691-08C6-43AD-9E5C-17B61B9AE969}" destId="{91D97A89-1DBA-4F62-ACF1-602CB3C33200}" srcOrd="4" destOrd="0" parTransId="{D3DA5252-7F10-4DBA-8B74-0A81D083A079}" sibTransId="{60BDD031-0C50-49AE-A97B-5AB5FD2BE2F6}"/>
    <dgm:cxn modelId="{EEF65333-8AB1-4BF7-8124-35E84F74CFB4}" type="presOf" srcId="{D73D1691-08C6-43AD-9E5C-17B61B9AE969}" destId="{5901FDF5-8BF0-423B-9866-93128877B4D6}" srcOrd="0" destOrd="0" presId="urn:microsoft.com/office/officeart/2005/8/layout/vProcess5"/>
    <dgm:cxn modelId="{7F3BCB41-CE39-4399-BC75-6ECF4B7789A6}" type="presOf" srcId="{B037149E-A700-41F2-840E-C6AC91A5C0C5}" destId="{ADD4002D-26A3-4F0F-A5CD-E0D1BC934C00}" srcOrd="1" destOrd="0" presId="urn:microsoft.com/office/officeart/2005/8/layout/vProcess5"/>
    <dgm:cxn modelId="{83D1B24F-DCC0-4733-A033-C308B3AA627E}" srcId="{D73D1691-08C6-43AD-9E5C-17B61B9AE969}" destId="{A373BCC1-4297-4244-A8EF-3C29804C7D65}" srcOrd="3" destOrd="0" parTransId="{5F9CC586-A4DC-411B-BF41-6586C21857C2}" sibTransId="{8E67C19B-88A1-4E8B-AFA9-1AB50F5EB76F}"/>
    <dgm:cxn modelId="{70819D7B-20A4-42E4-97DB-6D84B3C97AA4}" type="presOf" srcId="{9639C242-62A5-4384-B7AF-A5F55D361675}" destId="{48264430-18F5-41C0-A8D1-47B0B833D174}" srcOrd="0" destOrd="0" presId="urn:microsoft.com/office/officeart/2005/8/layout/vProcess5"/>
    <dgm:cxn modelId="{D4A9AB7C-76A9-4711-A1AF-C193399FFAD5}" srcId="{D73D1691-08C6-43AD-9E5C-17B61B9AE969}" destId="{8A628E53-8805-49C0-8E22-C18CFB01CFDB}" srcOrd="2" destOrd="0" parTransId="{2DE5FD82-2317-48A5-A2C0-C8EF197BE8D4}" sibTransId="{9639C242-62A5-4384-B7AF-A5F55D361675}"/>
    <dgm:cxn modelId="{FD934888-FBF9-4547-A078-B7A3BA460A94}" type="presOf" srcId="{7A423080-23F2-4DE7-BBAB-77D5C059E1E7}" destId="{EB1BA19A-F20F-4B86-BE81-5C7BADD767AE}" srcOrd="0" destOrd="0" presId="urn:microsoft.com/office/officeart/2005/8/layout/vProcess5"/>
    <dgm:cxn modelId="{5A02C28B-AC17-4114-B5F3-8E1C1F2BB7FA}" type="presOf" srcId="{8A628E53-8805-49C0-8E22-C18CFB01CFDB}" destId="{0BB8406D-70AD-4F11-B871-F61DB9D819CF}" srcOrd="0" destOrd="0" presId="urn:microsoft.com/office/officeart/2005/8/layout/vProcess5"/>
    <dgm:cxn modelId="{715C22A6-DFF5-4802-BBD9-15AB8C6A2F12}" type="presOf" srcId="{B037149E-A700-41F2-840E-C6AC91A5C0C5}" destId="{77F2875A-6161-44C9-9FA6-716190FA5E6F}" srcOrd="0" destOrd="0" presId="urn:microsoft.com/office/officeart/2005/8/layout/vProcess5"/>
    <dgm:cxn modelId="{717111AA-846A-4EBF-AB90-34A100D7E168}" srcId="{D73D1691-08C6-43AD-9E5C-17B61B9AE969}" destId="{42F08039-9519-48DC-A2B9-B97259F19602}" srcOrd="0" destOrd="0" parTransId="{3A716D6A-06C5-4C12-8D7A-203C069886D6}" sibTransId="{7A423080-23F2-4DE7-BBAB-77D5C059E1E7}"/>
    <dgm:cxn modelId="{5D0CE9B5-2634-47D8-A4F1-1B7FD7E9354A}" type="presOf" srcId="{91D97A89-1DBA-4F62-ACF1-602CB3C33200}" destId="{A12928FE-0567-4761-9088-96428C055002}" srcOrd="0" destOrd="0" presId="urn:microsoft.com/office/officeart/2005/8/layout/vProcess5"/>
    <dgm:cxn modelId="{99FCF3B9-2013-4731-95D1-AC641CFA37A1}" type="presOf" srcId="{42F08039-9519-48DC-A2B9-B97259F19602}" destId="{14E8A7FF-4F20-456B-AAFE-D15C670F6599}" srcOrd="0" destOrd="0" presId="urn:microsoft.com/office/officeart/2005/8/layout/vProcess5"/>
    <dgm:cxn modelId="{3B3351C2-7153-4FBB-B586-145D4518BAE0}" type="presOf" srcId="{8A628E53-8805-49C0-8E22-C18CFB01CFDB}" destId="{4634EB06-E6D3-4E8C-8FF7-B562FD135A26}" srcOrd="1" destOrd="0" presId="urn:microsoft.com/office/officeart/2005/8/layout/vProcess5"/>
    <dgm:cxn modelId="{DDE112D6-69B3-4285-88B9-39E55CE007C3}" type="presOf" srcId="{8E67C19B-88A1-4E8B-AFA9-1AB50F5EB76F}" destId="{6685C48E-9226-4FF6-8FBE-210A5C40561F}" srcOrd="0" destOrd="0" presId="urn:microsoft.com/office/officeart/2005/8/layout/vProcess5"/>
    <dgm:cxn modelId="{D0A31EE9-28DA-443A-B609-0363730AF853}" type="presOf" srcId="{A373BCC1-4297-4244-A8EF-3C29804C7D65}" destId="{E58FC605-092A-4810-9DF9-30F2540E511A}" srcOrd="1" destOrd="0" presId="urn:microsoft.com/office/officeart/2005/8/layout/vProcess5"/>
    <dgm:cxn modelId="{A99065F1-D648-4B78-BF33-A15976A7E688}" type="presOf" srcId="{42F08039-9519-48DC-A2B9-B97259F19602}" destId="{0CB3C489-7CF6-46F1-8F7A-93BD96FA3256}" srcOrd="1" destOrd="0" presId="urn:microsoft.com/office/officeart/2005/8/layout/vProcess5"/>
    <dgm:cxn modelId="{7E72A0F8-ACD6-4CA8-ACB7-EADB7B4C933F}" type="presOf" srcId="{91D97A89-1DBA-4F62-ACF1-602CB3C33200}" destId="{C8AE02B5-08BD-44A3-8BC9-A12248BBF6CB}" srcOrd="1" destOrd="0" presId="urn:microsoft.com/office/officeart/2005/8/layout/vProcess5"/>
    <dgm:cxn modelId="{3EB5DDFE-17CA-4C92-81BA-B4FB7B562647}" srcId="{D73D1691-08C6-43AD-9E5C-17B61B9AE969}" destId="{B037149E-A700-41F2-840E-C6AC91A5C0C5}" srcOrd="1" destOrd="0" parTransId="{5E2AB4CE-BCC8-4FCF-97F3-9854CB42BFCA}" sibTransId="{57E0262A-8729-485C-9C28-DAEE1C011FF8}"/>
    <dgm:cxn modelId="{B0181DBA-1297-4E64-959B-95EA37912E43}" type="presParOf" srcId="{5901FDF5-8BF0-423B-9866-93128877B4D6}" destId="{587235D3-771D-4A6D-B2B6-85803C06827B}" srcOrd="0" destOrd="0" presId="urn:microsoft.com/office/officeart/2005/8/layout/vProcess5"/>
    <dgm:cxn modelId="{E26F296B-027B-4CE3-A1F8-03E1A082FDB1}" type="presParOf" srcId="{5901FDF5-8BF0-423B-9866-93128877B4D6}" destId="{14E8A7FF-4F20-456B-AAFE-D15C670F6599}" srcOrd="1" destOrd="0" presId="urn:microsoft.com/office/officeart/2005/8/layout/vProcess5"/>
    <dgm:cxn modelId="{8AE63274-E7C3-4799-BE7C-C4FEFF560661}" type="presParOf" srcId="{5901FDF5-8BF0-423B-9866-93128877B4D6}" destId="{77F2875A-6161-44C9-9FA6-716190FA5E6F}" srcOrd="2" destOrd="0" presId="urn:microsoft.com/office/officeart/2005/8/layout/vProcess5"/>
    <dgm:cxn modelId="{4E0658C8-2215-4DC0-819F-DC7AA69CE5CE}" type="presParOf" srcId="{5901FDF5-8BF0-423B-9866-93128877B4D6}" destId="{0BB8406D-70AD-4F11-B871-F61DB9D819CF}" srcOrd="3" destOrd="0" presId="urn:microsoft.com/office/officeart/2005/8/layout/vProcess5"/>
    <dgm:cxn modelId="{E51BCEDC-D95D-4ADF-B8F7-729178363185}" type="presParOf" srcId="{5901FDF5-8BF0-423B-9866-93128877B4D6}" destId="{FCB8EC8F-5907-4680-9FA7-3A8FA7C38566}" srcOrd="4" destOrd="0" presId="urn:microsoft.com/office/officeart/2005/8/layout/vProcess5"/>
    <dgm:cxn modelId="{F8EB9433-250C-4E2D-8FBF-67D6E8CA3229}" type="presParOf" srcId="{5901FDF5-8BF0-423B-9866-93128877B4D6}" destId="{A12928FE-0567-4761-9088-96428C055002}" srcOrd="5" destOrd="0" presId="urn:microsoft.com/office/officeart/2005/8/layout/vProcess5"/>
    <dgm:cxn modelId="{993FEC92-17FD-44B5-8F2E-0FE22C706EAF}" type="presParOf" srcId="{5901FDF5-8BF0-423B-9866-93128877B4D6}" destId="{EB1BA19A-F20F-4B86-BE81-5C7BADD767AE}" srcOrd="6" destOrd="0" presId="urn:microsoft.com/office/officeart/2005/8/layout/vProcess5"/>
    <dgm:cxn modelId="{5C737300-125F-4AC0-AB47-291544E13056}" type="presParOf" srcId="{5901FDF5-8BF0-423B-9866-93128877B4D6}" destId="{9457A5B2-0253-4E61-88F8-A4A82AF450AA}" srcOrd="7" destOrd="0" presId="urn:microsoft.com/office/officeart/2005/8/layout/vProcess5"/>
    <dgm:cxn modelId="{3A1E5942-66B7-4F6E-98BE-CB60DEA678A3}" type="presParOf" srcId="{5901FDF5-8BF0-423B-9866-93128877B4D6}" destId="{48264430-18F5-41C0-A8D1-47B0B833D174}" srcOrd="8" destOrd="0" presId="urn:microsoft.com/office/officeart/2005/8/layout/vProcess5"/>
    <dgm:cxn modelId="{AD064790-10E5-4B20-8DEC-4E7F402F6638}" type="presParOf" srcId="{5901FDF5-8BF0-423B-9866-93128877B4D6}" destId="{6685C48E-9226-4FF6-8FBE-210A5C40561F}" srcOrd="9" destOrd="0" presId="urn:microsoft.com/office/officeart/2005/8/layout/vProcess5"/>
    <dgm:cxn modelId="{5D271BD0-37BB-40D3-8C41-3BE9C13B76E0}" type="presParOf" srcId="{5901FDF5-8BF0-423B-9866-93128877B4D6}" destId="{0CB3C489-7CF6-46F1-8F7A-93BD96FA3256}" srcOrd="10" destOrd="0" presId="urn:microsoft.com/office/officeart/2005/8/layout/vProcess5"/>
    <dgm:cxn modelId="{2ECC031A-2CAB-46DC-A563-437429F11A93}" type="presParOf" srcId="{5901FDF5-8BF0-423B-9866-93128877B4D6}" destId="{ADD4002D-26A3-4F0F-A5CD-E0D1BC934C00}" srcOrd="11" destOrd="0" presId="urn:microsoft.com/office/officeart/2005/8/layout/vProcess5"/>
    <dgm:cxn modelId="{CFCE804B-6DA6-41F8-8894-6EF15E74BB6F}" type="presParOf" srcId="{5901FDF5-8BF0-423B-9866-93128877B4D6}" destId="{4634EB06-E6D3-4E8C-8FF7-B562FD135A26}" srcOrd="12" destOrd="0" presId="urn:microsoft.com/office/officeart/2005/8/layout/vProcess5"/>
    <dgm:cxn modelId="{C7776541-F092-46EA-B134-D237A05B88C9}" type="presParOf" srcId="{5901FDF5-8BF0-423B-9866-93128877B4D6}" destId="{E58FC605-092A-4810-9DF9-30F2540E511A}" srcOrd="13" destOrd="0" presId="urn:microsoft.com/office/officeart/2005/8/layout/vProcess5"/>
    <dgm:cxn modelId="{58D90B57-6F8D-47FA-ACBC-169217949649}" type="presParOf" srcId="{5901FDF5-8BF0-423B-9866-93128877B4D6}" destId="{C8AE02B5-08BD-44A3-8BC9-A12248BBF6CB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529F44-0AEF-4325-B0C1-21C54766EA9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B59828-34A5-4B72-A34C-8DBD78F1CCEE}">
      <dgm:prSet phldrT="[Text]" custT="1"/>
      <dgm:spPr>
        <a:solidFill>
          <a:schemeClr val="bg2">
            <a:lumMod val="9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>
                  <a:lumMod val="95000"/>
                  <a:lumOff val="5000"/>
                </a:schemeClr>
              </a:solidFill>
            </a:rPr>
            <a:t>1st Stage</a:t>
          </a:r>
        </a:p>
      </dgm:t>
    </dgm:pt>
    <dgm:pt modelId="{B84BD78E-F1A8-424D-984D-0297D793BD43}" type="parTrans" cxnId="{957726FF-7B1A-45E5-B1F0-31814F958969}">
      <dgm:prSet/>
      <dgm:spPr/>
      <dgm:t>
        <a:bodyPr/>
        <a:lstStyle/>
        <a:p>
          <a:endParaRPr lang="en-US"/>
        </a:p>
      </dgm:t>
    </dgm:pt>
    <dgm:pt modelId="{E9BCF71C-F556-442F-BDBD-14DD27D2AA78}" type="sibTrans" cxnId="{957726FF-7B1A-45E5-B1F0-31814F958969}">
      <dgm:prSet/>
      <dgm:spPr/>
      <dgm:t>
        <a:bodyPr/>
        <a:lstStyle/>
        <a:p>
          <a:endParaRPr lang="en-US"/>
        </a:p>
      </dgm:t>
    </dgm:pt>
    <dgm:pt modelId="{0CB9889D-C4A2-4F6E-A3F6-CAF3D7133D7D}">
      <dgm:prSet phldrT="[Text]" custT="1"/>
      <dgm:spPr/>
      <dgm:t>
        <a:bodyPr/>
        <a:lstStyle/>
        <a:p>
          <a:r>
            <a:rPr lang="en-US" sz="1800" dirty="0"/>
            <a:t>Society is primitive with very limited technology and depends upon agriculture </a:t>
          </a:r>
        </a:p>
      </dgm:t>
    </dgm:pt>
    <dgm:pt modelId="{40811AF8-0027-4792-AD9C-08E888E3141F}" type="parTrans" cxnId="{6B6A28B6-D11B-4150-B992-748746C09AE8}">
      <dgm:prSet/>
      <dgm:spPr/>
      <dgm:t>
        <a:bodyPr/>
        <a:lstStyle/>
        <a:p>
          <a:endParaRPr lang="en-US"/>
        </a:p>
      </dgm:t>
    </dgm:pt>
    <dgm:pt modelId="{2805B83D-B6A1-46FE-89EC-26628EF4A613}" type="sibTrans" cxnId="{6B6A28B6-D11B-4150-B992-748746C09AE8}">
      <dgm:prSet/>
      <dgm:spPr/>
      <dgm:t>
        <a:bodyPr/>
        <a:lstStyle/>
        <a:p>
          <a:endParaRPr lang="en-US"/>
        </a:p>
      </dgm:t>
    </dgm:pt>
    <dgm:pt modelId="{B730B2CC-CCB7-4153-B9BC-DE997FF00780}">
      <dgm:prSet phldrT="[Text]" custT="1"/>
      <dgm:spPr/>
      <dgm:t>
        <a:bodyPr/>
        <a:lstStyle/>
        <a:p>
          <a:r>
            <a:rPr lang="en-US" sz="1800" dirty="0"/>
            <a:t>Society is governed by small wealthy ruling elite with strong traditional values . People rely on community bartering rather than advanced banking/coinage .</a:t>
          </a:r>
        </a:p>
      </dgm:t>
    </dgm:pt>
    <dgm:pt modelId="{B9AF4712-814E-41CB-8E12-3BCF68AAEA16}" type="parTrans" cxnId="{E006E341-C1DD-4405-A48E-C15842B20263}">
      <dgm:prSet/>
      <dgm:spPr/>
      <dgm:t>
        <a:bodyPr/>
        <a:lstStyle/>
        <a:p>
          <a:endParaRPr lang="en-US"/>
        </a:p>
      </dgm:t>
    </dgm:pt>
    <dgm:pt modelId="{65F5FD63-FC4C-441D-95EB-5D2676377D05}" type="sibTrans" cxnId="{E006E341-C1DD-4405-A48E-C15842B20263}">
      <dgm:prSet/>
      <dgm:spPr/>
      <dgm:t>
        <a:bodyPr/>
        <a:lstStyle/>
        <a:p>
          <a:endParaRPr lang="en-US"/>
        </a:p>
      </dgm:t>
    </dgm:pt>
    <dgm:pt modelId="{5C480CA1-7DDC-4978-ABFE-F2058699064F}">
      <dgm:prSet phldrT="[Text]" custT="1"/>
      <dgm:spPr>
        <a:solidFill>
          <a:srgbClr val="FF0000"/>
        </a:solidFill>
        <a:ln>
          <a:solidFill>
            <a:srgbClr val="FF0000"/>
          </a:solidFill>
        </a:ln>
      </dgm:spPr>
      <dgm:t>
        <a:bodyPr/>
        <a:lstStyle/>
        <a:p>
          <a:r>
            <a:rPr lang="en-US" sz="1400" dirty="0"/>
            <a:t>2</a:t>
          </a:r>
          <a:r>
            <a:rPr lang="en-US" sz="1400" baseline="30000" dirty="0"/>
            <a:t>nd</a:t>
          </a:r>
          <a:r>
            <a:rPr lang="en-US" sz="1400" dirty="0"/>
            <a:t> </a:t>
          </a:r>
          <a:r>
            <a:rPr lang="en-US" sz="1400" dirty="0" err="1"/>
            <a:t>satge</a:t>
          </a:r>
          <a:endParaRPr lang="en-US" sz="1400" dirty="0"/>
        </a:p>
      </dgm:t>
    </dgm:pt>
    <dgm:pt modelId="{8F115312-6FF2-4442-A4E9-79A578CA0E36}" type="parTrans" cxnId="{C19FF282-2F43-4DD4-B16C-C87CBDD96E15}">
      <dgm:prSet/>
      <dgm:spPr/>
      <dgm:t>
        <a:bodyPr/>
        <a:lstStyle/>
        <a:p>
          <a:endParaRPr lang="en-US"/>
        </a:p>
      </dgm:t>
    </dgm:pt>
    <dgm:pt modelId="{0E1104FF-29C2-45E9-B4D8-070BF5A0E909}" type="sibTrans" cxnId="{C19FF282-2F43-4DD4-B16C-C87CBDD96E15}">
      <dgm:prSet/>
      <dgm:spPr/>
      <dgm:t>
        <a:bodyPr/>
        <a:lstStyle/>
        <a:p>
          <a:endParaRPr lang="en-US"/>
        </a:p>
      </dgm:t>
    </dgm:pt>
    <dgm:pt modelId="{207EB66B-BBC1-4D2E-A876-10337F38A400}">
      <dgm:prSet phldrT="[Text]" custT="1"/>
      <dgm:spPr/>
      <dgm:t>
        <a:bodyPr/>
        <a:lstStyle/>
        <a:p>
          <a:r>
            <a:rPr lang="en-US" sz="1800" dirty="0"/>
            <a:t>Citizens see possibilities of improvement .Growing specialization &amp; commercialization of skills &amp; investment in infrastructure .</a:t>
          </a:r>
        </a:p>
      </dgm:t>
    </dgm:pt>
    <dgm:pt modelId="{3CDA2103-D322-4A0B-BAFB-370B27B74A01}" type="parTrans" cxnId="{D4AB216A-1D10-431F-A4AE-DC61251386E0}">
      <dgm:prSet/>
      <dgm:spPr/>
      <dgm:t>
        <a:bodyPr/>
        <a:lstStyle/>
        <a:p>
          <a:endParaRPr lang="en-US"/>
        </a:p>
      </dgm:t>
    </dgm:pt>
    <dgm:pt modelId="{055FB7CF-0EB7-4C11-85AA-239C20959160}" type="sibTrans" cxnId="{D4AB216A-1D10-431F-A4AE-DC61251386E0}">
      <dgm:prSet/>
      <dgm:spPr/>
      <dgm:t>
        <a:bodyPr/>
        <a:lstStyle/>
        <a:p>
          <a:endParaRPr lang="en-US"/>
        </a:p>
      </dgm:t>
    </dgm:pt>
    <dgm:pt modelId="{A63FC411-CA8E-4CB9-B1E4-B2B8A6F9A1B5}">
      <dgm:prSet phldrT="[Text]" custT="1"/>
      <dgm:spPr/>
      <dgm:t>
        <a:bodyPr/>
        <a:lstStyle/>
        <a:p>
          <a:r>
            <a:rPr lang="en-US" sz="1800" dirty="0"/>
            <a:t>3</a:t>
          </a:r>
          <a:r>
            <a:rPr lang="en-US" sz="1800" baseline="30000" dirty="0"/>
            <a:t>rd</a:t>
          </a:r>
          <a:r>
            <a:rPr lang="en-US" sz="1800" dirty="0"/>
            <a:t> </a:t>
          </a:r>
          <a:r>
            <a:rPr lang="en-US" sz="1800" dirty="0" err="1"/>
            <a:t>satge</a:t>
          </a:r>
          <a:endParaRPr lang="en-US" sz="1800" dirty="0"/>
        </a:p>
      </dgm:t>
    </dgm:pt>
    <dgm:pt modelId="{4F4586B8-C179-4E6E-965D-45094A959EAE}" type="parTrans" cxnId="{2477D4C9-83F7-4B78-8FE2-AD8CC79A127F}">
      <dgm:prSet/>
      <dgm:spPr/>
      <dgm:t>
        <a:bodyPr/>
        <a:lstStyle/>
        <a:p>
          <a:endParaRPr lang="en-US"/>
        </a:p>
      </dgm:t>
    </dgm:pt>
    <dgm:pt modelId="{9E2E0BC8-CA97-48AA-8FC3-8B2CA1F0B2EE}" type="sibTrans" cxnId="{2477D4C9-83F7-4B78-8FE2-AD8CC79A127F}">
      <dgm:prSet/>
      <dgm:spPr/>
      <dgm:t>
        <a:bodyPr/>
        <a:lstStyle/>
        <a:p>
          <a:endParaRPr lang="en-US"/>
        </a:p>
      </dgm:t>
    </dgm:pt>
    <dgm:pt modelId="{5AFBAEF6-E6B8-4C21-ACCF-B0BB6E9081CB}">
      <dgm:prSet phldrT="[Text]" custT="1"/>
      <dgm:spPr/>
      <dgm:t>
        <a:bodyPr/>
        <a:lstStyle/>
        <a:p>
          <a:r>
            <a:rPr lang="en-US" sz="1600" dirty="0"/>
            <a:t>Economic growth becomes self sustaining </a:t>
          </a:r>
        </a:p>
      </dgm:t>
    </dgm:pt>
    <dgm:pt modelId="{193DE540-638D-4475-A0D9-C16EFA76576D}" type="parTrans" cxnId="{B4EEC3DC-00EB-4337-8E17-77144DC31B94}">
      <dgm:prSet/>
      <dgm:spPr/>
      <dgm:t>
        <a:bodyPr/>
        <a:lstStyle/>
        <a:p>
          <a:endParaRPr lang="en-US"/>
        </a:p>
      </dgm:t>
    </dgm:pt>
    <dgm:pt modelId="{31881FFC-DDE6-46AB-B45F-3ABFE9C67AA3}" type="sibTrans" cxnId="{B4EEC3DC-00EB-4337-8E17-77144DC31B94}">
      <dgm:prSet/>
      <dgm:spPr/>
      <dgm:t>
        <a:bodyPr/>
        <a:lstStyle/>
        <a:p>
          <a:endParaRPr lang="en-US"/>
        </a:p>
      </dgm:t>
    </dgm:pt>
    <dgm:pt modelId="{CD60A64A-22C1-4F76-842A-D0DDC0379E30}">
      <dgm:prSet phldrT="[Text]" custT="1"/>
      <dgm:spPr/>
      <dgm:t>
        <a:bodyPr/>
        <a:lstStyle/>
        <a:p>
          <a:r>
            <a:rPr lang="en-US" sz="1800" dirty="0"/>
            <a:t>Increasing focus on export (like mining &amp; farming )and fueling investment through surplus(profit).</a:t>
          </a:r>
        </a:p>
      </dgm:t>
    </dgm:pt>
    <dgm:pt modelId="{8B894A62-227C-401D-B276-C65FCF16FB29}" type="parTrans" cxnId="{23B42F89-90C3-40DA-BA25-9C7A06A3DEC6}">
      <dgm:prSet/>
      <dgm:spPr/>
      <dgm:t>
        <a:bodyPr/>
        <a:lstStyle/>
        <a:p>
          <a:endParaRPr lang="en-US"/>
        </a:p>
      </dgm:t>
    </dgm:pt>
    <dgm:pt modelId="{7FDAE111-DBAA-4A19-8B76-1E4C3FCC56B5}" type="sibTrans" cxnId="{23B42F89-90C3-40DA-BA25-9C7A06A3DEC6}">
      <dgm:prSet/>
      <dgm:spPr/>
      <dgm:t>
        <a:bodyPr/>
        <a:lstStyle/>
        <a:p>
          <a:endParaRPr lang="en-US"/>
        </a:p>
      </dgm:t>
    </dgm:pt>
    <dgm:pt modelId="{B625D861-3288-4D92-88BD-5BFDFC98379A}">
      <dgm:prSet phldrT="[Text]" custT="1"/>
      <dgm:spPr/>
      <dgm:t>
        <a:bodyPr/>
        <a:lstStyle/>
        <a:p>
          <a:r>
            <a:rPr lang="en-US" sz="1600" dirty="0"/>
            <a:t>Huge technology </a:t>
          </a:r>
          <a:r>
            <a:rPr lang="en-US" sz="1600" dirty="0" err="1"/>
            <a:t>andvancementof</a:t>
          </a:r>
          <a:r>
            <a:rPr lang="en-US" sz="1600" dirty="0"/>
            <a:t> domestic manufacturing sector .</a:t>
          </a:r>
        </a:p>
      </dgm:t>
    </dgm:pt>
    <dgm:pt modelId="{D1317A3C-7F42-4C1A-B8B1-916A509C902B}" type="parTrans" cxnId="{4800D3BC-E5BA-4B0A-8FE6-C71FE4C238FC}">
      <dgm:prSet/>
      <dgm:spPr/>
      <dgm:t>
        <a:bodyPr/>
        <a:lstStyle/>
        <a:p>
          <a:endParaRPr lang="en-US"/>
        </a:p>
      </dgm:t>
    </dgm:pt>
    <dgm:pt modelId="{E6369FF2-3912-40C2-8398-9D841E9DB7FE}" type="sibTrans" cxnId="{4800D3BC-E5BA-4B0A-8FE6-C71FE4C238FC}">
      <dgm:prSet/>
      <dgm:spPr/>
      <dgm:t>
        <a:bodyPr/>
        <a:lstStyle/>
        <a:p>
          <a:endParaRPr lang="en-US"/>
        </a:p>
      </dgm:t>
    </dgm:pt>
    <dgm:pt modelId="{E252E65B-6EE7-4EF9-A10B-B2DCA0C73A09}">
      <dgm:prSet phldrT="[Text]" custT="1"/>
      <dgm:spPr/>
      <dgm:t>
        <a:bodyPr/>
        <a:lstStyle/>
        <a:p>
          <a:r>
            <a:rPr lang="en-US" sz="1600" dirty="0"/>
            <a:t>Urban flight and rural depopulation</a:t>
          </a:r>
        </a:p>
      </dgm:t>
    </dgm:pt>
    <dgm:pt modelId="{BB90ABB7-1D3F-4AA6-9EEE-FF27C2742352}" type="parTrans" cxnId="{83E2A819-8D92-4442-8F62-8AB8901F00AE}">
      <dgm:prSet/>
      <dgm:spPr/>
      <dgm:t>
        <a:bodyPr/>
        <a:lstStyle/>
        <a:p>
          <a:endParaRPr lang="en-US"/>
        </a:p>
      </dgm:t>
    </dgm:pt>
    <dgm:pt modelId="{645BFABB-BE76-4571-B1BC-86C94ADDC59F}" type="sibTrans" cxnId="{83E2A819-8D92-4442-8F62-8AB8901F00AE}">
      <dgm:prSet/>
      <dgm:spPr/>
      <dgm:t>
        <a:bodyPr/>
        <a:lstStyle/>
        <a:p>
          <a:endParaRPr lang="en-US"/>
        </a:p>
      </dgm:t>
    </dgm:pt>
    <dgm:pt modelId="{A559CB23-4942-4C8F-9DF5-2115720D56EF}">
      <dgm:prSet phldrT="[Text]" custT="1"/>
      <dgm:spPr/>
      <dgm:t>
        <a:bodyPr/>
        <a:lstStyle/>
        <a:p>
          <a:r>
            <a:rPr lang="en-US" sz="1600" dirty="0"/>
            <a:t>Political Modernization/ social development  </a:t>
          </a:r>
        </a:p>
      </dgm:t>
    </dgm:pt>
    <dgm:pt modelId="{D9F04083-0AC8-4E82-954C-C1AD0B40D98D}" type="parTrans" cxnId="{78D35F16-FD28-4C1C-97DB-118E8EBE51FE}">
      <dgm:prSet/>
      <dgm:spPr/>
      <dgm:t>
        <a:bodyPr/>
        <a:lstStyle/>
        <a:p>
          <a:endParaRPr lang="en-US"/>
        </a:p>
      </dgm:t>
    </dgm:pt>
    <dgm:pt modelId="{406996F4-CC12-438D-92E2-915C554E8308}" type="sibTrans" cxnId="{78D35F16-FD28-4C1C-97DB-118E8EBE51FE}">
      <dgm:prSet/>
      <dgm:spPr/>
      <dgm:t>
        <a:bodyPr/>
        <a:lstStyle/>
        <a:p>
          <a:endParaRPr lang="en-US"/>
        </a:p>
      </dgm:t>
    </dgm:pt>
    <dgm:pt modelId="{F088FED7-0BAD-4594-AD26-0CA2A652C263}">
      <dgm:prSet phldrT="[Text]" custT="1"/>
      <dgm:spPr>
        <a:solidFill>
          <a:srgbClr val="92D050"/>
        </a:solidFill>
      </dgm:spPr>
      <dgm:t>
        <a:bodyPr/>
        <a:lstStyle/>
        <a:p>
          <a:endParaRPr lang="en-US" sz="1600" dirty="0"/>
        </a:p>
        <a:p>
          <a:r>
            <a:rPr lang="en-US" sz="1600" dirty="0"/>
            <a:t>4</a:t>
          </a:r>
          <a:r>
            <a:rPr lang="en-US" sz="1600" baseline="30000" dirty="0"/>
            <a:t>th</a:t>
          </a:r>
          <a:r>
            <a:rPr lang="en-US" sz="1600" dirty="0"/>
            <a:t> stage</a:t>
          </a:r>
        </a:p>
      </dgm:t>
    </dgm:pt>
    <dgm:pt modelId="{D43DC306-09A5-4A90-8B72-F80C444D92F2}" type="parTrans" cxnId="{F463838A-0DF1-4FC4-BDD7-9223737FCF56}">
      <dgm:prSet/>
      <dgm:spPr/>
      <dgm:t>
        <a:bodyPr/>
        <a:lstStyle/>
        <a:p>
          <a:endParaRPr lang="en-US"/>
        </a:p>
      </dgm:t>
    </dgm:pt>
    <dgm:pt modelId="{9D80221A-C744-4A75-8AA9-596ABC32F355}" type="sibTrans" cxnId="{F463838A-0DF1-4FC4-BDD7-9223737FCF56}">
      <dgm:prSet/>
      <dgm:spPr/>
      <dgm:t>
        <a:bodyPr/>
        <a:lstStyle/>
        <a:p>
          <a:endParaRPr lang="en-US"/>
        </a:p>
      </dgm:t>
    </dgm:pt>
    <dgm:pt modelId="{18833AE0-63CF-494E-8A1B-6CC5F0D25879}">
      <dgm:prSet custT="1"/>
      <dgm:spPr/>
      <dgm:t>
        <a:bodyPr/>
        <a:lstStyle/>
        <a:p>
          <a:r>
            <a:rPr lang="en-US" sz="1800" dirty="0"/>
            <a:t>Range of domestic production widens</a:t>
          </a:r>
        </a:p>
      </dgm:t>
    </dgm:pt>
    <dgm:pt modelId="{FD7277C8-E415-4C37-B627-29BC5EB56619}" type="parTrans" cxnId="{AB6565A9-6C0D-46DD-A70E-9F03F6CDED32}">
      <dgm:prSet/>
      <dgm:spPr/>
      <dgm:t>
        <a:bodyPr/>
        <a:lstStyle/>
        <a:p>
          <a:endParaRPr lang="en-US"/>
        </a:p>
      </dgm:t>
    </dgm:pt>
    <dgm:pt modelId="{EBE5E265-7EB4-4439-9880-23AF8E108888}" type="sibTrans" cxnId="{AB6565A9-6C0D-46DD-A70E-9F03F6CDED32}">
      <dgm:prSet/>
      <dgm:spPr/>
      <dgm:t>
        <a:bodyPr/>
        <a:lstStyle/>
        <a:p>
          <a:endParaRPr lang="en-US"/>
        </a:p>
      </dgm:t>
    </dgm:pt>
    <dgm:pt modelId="{4AC9EEA6-3CF0-4CAB-90E6-66FF56CCE574}">
      <dgm:prSet custT="1"/>
      <dgm:spPr/>
      <dgm:t>
        <a:bodyPr/>
        <a:lstStyle/>
        <a:p>
          <a:r>
            <a:rPr lang="en-US" sz="1800" dirty="0"/>
            <a:t>Import substitution </a:t>
          </a:r>
        </a:p>
      </dgm:t>
    </dgm:pt>
    <dgm:pt modelId="{AB0ADDCB-183E-4916-B726-3F0066FEB847}" type="parTrans" cxnId="{A1944BCA-086E-4B17-99E3-8263FAC6D5FE}">
      <dgm:prSet/>
      <dgm:spPr/>
      <dgm:t>
        <a:bodyPr/>
        <a:lstStyle/>
        <a:p>
          <a:endParaRPr lang="en-US"/>
        </a:p>
      </dgm:t>
    </dgm:pt>
    <dgm:pt modelId="{8CB86A0B-1E46-442E-8FF5-A6EB93D3816D}" type="sibTrans" cxnId="{A1944BCA-086E-4B17-99E3-8263FAC6D5FE}">
      <dgm:prSet/>
      <dgm:spPr/>
      <dgm:t>
        <a:bodyPr/>
        <a:lstStyle/>
        <a:p>
          <a:endParaRPr lang="en-US"/>
        </a:p>
      </dgm:t>
    </dgm:pt>
    <dgm:pt modelId="{A8F1B762-FC2D-47F3-AA7B-1D76C614B12C}">
      <dgm:prSet custT="1"/>
      <dgm:spPr/>
      <dgm:t>
        <a:bodyPr/>
        <a:lstStyle/>
        <a:p>
          <a:r>
            <a:rPr lang="en-US" sz="1800" dirty="0" err="1"/>
            <a:t>Deverification</a:t>
          </a:r>
          <a:r>
            <a:rPr lang="en-US" sz="1800" dirty="0"/>
            <a:t> (from home &amp; aboard )</a:t>
          </a:r>
        </a:p>
      </dgm:t>
    </dgm:pt>
    <dgm:pt modelId="{6053380C-1B18-482B-80A9-CE80F318D24D}" type="parTrans" cxnId="{BC8534E3-0628-4834-87BD-1BF8969F23DB}">
      <dgm:prSet/>
      <dgm:spPr/>
      <dgm:t>
        <a:bodyPr/>
        <a:lstStyle/>
        <a:p>
          <a:endParaRPr lang="en-US"/>
        </a:p>
      </dgm:t>
    </dgm:pt>
    <dgm:pt modelId="{ABB3DDCD-D3B1-4BAA-B793-E7F5CE9BF9F9}" type="sibTrans" cxnId="{BC8534E3-0628-4834-87BD-1BF8969F23DB}">
      <dgm:prSet/>
      <dgm:spPr/>
      <dgm:t>
        <a:bodyPr/>
        <a:lstStyle/>
        <a:p>
          <a:endParaRPr lang="en-US"/>
        </a:p>
      </dgm:t>
    </dgm:pt>
    <dgm:pt modelId="{6321BA27-35CC-4304-AD1E-C55970DB37E3}">
      <dgm:prSet phldrT="[Text]" custT="1"/>
      <dgm:spPr/>
      <dgm:t>
        <a:bodyPr/>
        <a:lstStyle/>
        <a:p>
          <a:r>
            <a:rPr lang="en-US" sz="1200" b="1" dirty="0">
              <a:solidFill>
                <a:schemeClr val="tx1">
                  <a:lumMod val="95000"/>
                  <a:lumOff val="5000"/>
                </a:schemeClr>
              </a:solidFill>
            </a:rPr>
            <a:t>5</a:t>
          </a:r>
          <a:r>
            <a:rPr lang="en-US" sz="1200" b="1" baseline="30000" dirty="0">
              <a:solidFill>
                <a:schemeClr val="tx1">
                  <a:lumMod val="95000"/>
                  <a:lumOff val="5000"/>
                </a:schemeClr>
              </a:solidFill>
            </a:rPr>
            <a:t>th</a:t>
          </a:r>
          <a:r>
            <a:rPr lang="en-US" sz="1200" b="1" dirty="0">
              <a:solidFill>
                <a:schemeClr val="tx1">
                  <a:lumMod val="95000"/>
                  <a:lumOff val="5000"/>
                </a:schemeClr>
              </a:solidFill>
            </a:rPr>
            <a:t> stage</a:t>
          </a:r>
        </a:p>
      </dgm:t>
    </dgm:pt>
    <dgm:pt modelId="{D7E1AFBF-7F9D-430A-A379-008983D63D0E}" type="parTrans" cxnId="{941D03B2-25AF-4ADF-90FF-587F6B5F355B}">
      <dgm:prSet/>
      <dgm:spPr/>
      <dgm:t>
        <a:bodyPr/>
        <a:lstStyle/>
        <a:p>
          <a:endParaRPr lang="en-US"/>
        </a:p>
      </dgm:t>
    </dgm:pt>
    <dgm:pt modelId="{94B6C852-599A-4017-87CD-E9D355323A31}" type="sibTrans" cxnId="{941D03B2-25AF-4ADF-90FF-587F6B5F355B}">
      <dgm:prSet/>
      <dgm:spPr/>
      <dgm:t>
        <a:bodyPr/>
        <a:lstStyle/>
        <a:p>
          <a:endParaRPr lang="en-US"/>
        </a:p>
      </dgm:t>
    </dgm:pt>
    <dgm:pt modelId="{26FE443B-3BF5-4A50-B254-B9295C51D1A6}">
      <dgm:prSet custT="1"/>
      <dgm:spPr/>
      <dgm:t>
        <a:bodyPr/>
        <a:lstStyle/>
        <a:p>
          <a:r>
            <a:rPr lang="en-US" sz="1800" dirty="0"/>
            <a:t>Economy becomes heavily geared toward service provision </a:t>
          </a:r>
        </a:p>
      </dgm:t>
    </dgm:pt>
    <dgm:pt modelId="{4C66B9E9-F6E0-45C2-BDCA-121F6F79E7CE}" type="parTrans" cxnId="{E9FDF668-2D2C-4145-8418-B69A44B51537}">
      <dgm:prSet/>
      <dgm:spPr/>
      <dgm:t>
        <a:bodyPr/>
        <a:lstStyle/>
        <a:p>
          <a:endParaRPr lang="en-US"/>
        </a:p>
      </dgm:t>
    </dgm:pt>
    <dgm:pt modelId="{428C0C82-CD02-40BC-A59B-71BD2ECABABA}" type="sibTrans" cxnId="{E9FDF668-2D2C-4145-8418-B69A44B51537}">
      <dgm:prSet/>
      <dgm:spPr/>
      <dgm:t>
        <a:bodyPr/>
        <a:lstStyle/>
        <a:p>
          <a:endParaRPr lang="en-US"/>
        </a:p>
      </dgm:t>
    </dgm:pt>
    <dgm:pt modelId="{C287A3A2-A7A0-45A8-B158-23A8B767EEB4}">
      <dgm:prSet custT="1"/>
      <dgm:spPr/>
      <dgm:t>
        <a:bodyPr/>
        <a:lstStyle/>
        <a:p>
          <a:r>
            <a:rPr lang="en-US" sz="1800" dirty="0"/>
            <a:t>High quality world class infrastructure is now in existence </a:t>
          </a:r>
        </a:p>
      </dgm:t>
    </dgm:pt>
    <dgm:pt modelId="{74F2376C-6816-4442-9A22-B7E70862B7C1}" type="parTrans" cxnId="{FFC9094A-B8EC-4D63-858E-A35D907D479B}">
      <dgm:prSet/>
      <dgm:spPr/>
      <dgm:t>
        <a:bodyPr/>
        <a:lstStyle/>
        <a:p>
          <a:endParaRPr lang="en-US"/>
        </a:p>
      </dgm:t>
    </dgm:pt>
    <dgm:pt modelId="{BACB816D-C298-4FF8-83DA-A68C131D77E1}" type="sibTrans" cxnId="{FFC9094A-B8EC-4D63-858E-A35D907D479B}">
      <dgm:prSet/>
      <dgm:spPr/>
      <dgm:t>
        <a:bodyPr/>
        <a:lstStyle/>
        <a:p>
          <a:endParaRPr lang="en-US"/>
        </a:p>
      </dgm:t>
    </dgm:pt>
    <dgm:pt modelId="{61AAA8C8-C7A7-41EB-B28D-B678FE6AF242}">
      <dgm:prSet custT="1"/>
      <dgm:spPr/>
      <dgm:t>
        <a:bodyPr/>
        <a:lstStyle/>
        <a:p>
          <a:r>
            <a:rPr lang="en-US" sz="1800" dirty="0"/>
            <a:t>Citizenry demand consumer durable goods </a:t>
          </a:r>
        </a:p>
      </dgm:t>
    </dgm:pt>
    <dgm:pt modelId="{E994A965-81AA-495B-89CB-A55F9B3425DD}" type="parTrans" cxnId="{2D94DA1A-BEBD-4910-9465-D524E3958ABD}">
      <dgm:prSet/>
      <dgm:spPr/>
      <dgm:t>
        <a:bodyPr/>
        <a:lstStyle/>
        <a:p>
          <a:endParaRPr lang="en-US"/>
        </a:p>
      </dgm:t>
    </dgm:pt>
    <dgm:pt modelId="{A3FA3678-3626-4E82-B181-CCE5DD8D0B87}" type="sibTrans" cxnId="{2D94DA1A-BEBD-4910-9465-D524E3958ABD}">
      <dgm:prSet/>
      <dgm:spPr/>
      <dgm:t>
        <a:bodyPr/>
        <a:lstStyle/>
        <a:p>
          <a:endParaRPr lang="en-US"/>
        </a:p>
      </dgm:t>
    </dgm:pt>
    <dgm:pt modelId="{4F3C4535-EB51-48E7-B0BD-251226D4E0DA}" type="pres">
      <dgm:prSet presAssocID="{B6529F44-0AEF-4325-B0C1-21C54766EA95}" presName="linearFlow" presStyleCnt="0">
        <dgm:presLayoutVars>
          <dgm:dir/>
          <dgm:animLvl val="lvl"/>
          <dgm:resizeHandles val="exact"/>
        </dgm:presLayoutVars>
      </dgm:prSet>
      <dgm:spPr/>
    </dgm:pt>
    <dgm:pt modelId="{E9D6DFE8-5E89-4328-889F-ACF3C5A90AC4}" type="pres">
      <dgm:prSet presAssocID="{E9B59828-34A5-4B72-A34C-8DBD78F1CCEE}" presName="composite" presStyleCnt="0"/>
      <dgm:spPr/>
    </dgm:pt>
    <dgm:pt modelId="{EF8A3A47-09F8-4B87-9C2B-159F288E4559}" type="pres">
      <dgm:prSet presAssocID="{E9B59828-34A5-4B72-A34C-8DBD78F1CCEE}" presName="parentText" presStyleLbl="alignNode1" presStyleIdx="0" presStyleCnt="5" custScaleX="137893" custScaleY="99909" custLinFactNeighborX="57476" custLinFactNeighborY="13609">
        <dgm:presLayoutVars>
          <dgm:chMax val="1"/>
          <dgm:bulletEnabled val="1"/>
        </dgm:presLayoutVars>
      </dgm:prSet>
      <dgm:spPr/>
    </dgm:pt>
    <dgm:pt modelId="{D7A1AA51-421C-4866-B2B1-A36D64857930}" type="pres">
      <dgm:prSet presAssocID="{E9B59828-34A5-4B72-A34C-8DBD78F1CCEE}" presName="descendantText" presStyleLbl="alignAcc1" presStyleIdx="0" presStyleCnt="5" custScaleY="185353" custLinFactNeighborX="7667" custLinFactNeighborY="50684">
        <dgm:presLayoutVars>
          <dgm:bulletEnabled val="1"/>
        </dgm:presLayoutVars>
      </dgm:prSet>
      <dgm:spPr/>
    </dgm:pt>
    <dgm:pt modelId="{ABEE7CB7-5984-43DB-90F9-B90B412B8E33}" type="pres">
      <dgm:prSet presAssocID="{E9BCF71C-F556-442F-BDBD-14DD27D2AA78}" presName="sp" presStyleCnt="0"/>
      <dgm:spPr/>
    </dgm:pt>
    <dgm:pt modelId="{69F6AFA2-BF0C-454B-B1F0-655CE58D0283}" type="pres">
      <dgm:prSet presAssocID="{5C480CA1-7DDC-4978-ABFE-F2058699064F}" presName="composite" presStyleCnt="0"/>
      <dgm:spPr/>
    </dgm:pt>
    <dgm:pt modelId="{FEC492A0-713A-4EAF-A0A1-3861BE71ADD4}" type="pres">
      <dgm:prSet presAssocID="{5C480CA1-7DDC-4978-ABFE-F2058699064F}" presName="parentText" presStyleLbl="alignNode1" presStyleIdx="1" presStyleCnt="5" custScaleX="138351" custScaleY="115109" custLinFactNeighborX="31035" custLinFactNeighborY="7976">
        <dgm:presLayoutVars>
          <dgm:chMax val="1"/>
          <dgm:bulletEnabled val="1"/>
        </dgm:presLayoutVars>
      </dgm:prSet>
      <dgm:spPr/>
    </dgm:pt>
    <dgm:pt modelId="{B759F0F7-D953-4A94-B1BD-174BA007EAB2}" type="pres">
      <dgm:prSet presAssocID="{5C480CA1-7DDC-4978-ABFE-F2058699064F}" presName="descendantText" presStyleLbl="alignAcc1" presStyleIdx="1" presStyleCnt="5" custScaleX="95386" custScaleY="138920" custLinFactNeighborX="4988" custLinFactNeighborY="40426">
        <dgm:presLayoutVars>
          <dgm:bulletEnabled val="1"/>
        </dgm:presLayoutVars>
      </dgm:prSet>
      <dgm:spPr/>
    </dgm:pt>
    <dgm:pt modelId="{F65A61BC-8A33-4BA9-B65A-FA927C153D8E}" type="pres">
      <dgm:prSet presAssocID="{0E1104FF-29C2-45E9-B4D8-070BF5A0E909}" presName="sp" presStyleCnt="0"/>
      <dgm:spPr/>
    </dgm:pt>
    <dgm:pt modelId="{46943B3E-CE2D-4D2F-BBCE-2B0E51BF6443}" type="pres">
      <dgm:prSet presAssocID="{A63FC411-CA8E-4CB9-B1E4-B2B8A6F9A1B5}" presName="composite" presStyleCnt="0"/>
      <dgm:spPr/>
    </dgm:pt>
    <dgm:pt modelId="{DF5A88E1-F9D7-4DBA-B9A2-4A77BFE86CE2}" type="pres">
      <dgm:prSet presAssocID="{A63FC411-CA8E-4CB9-B1E4-B2B8A6F9A1B5}" presName="parentText" presStyleLbl="alignNode1" presStyleIdx="2" presStyleCnt="5" custScaleX="131909" custScaleY="131641" custLinFactNeighborX="32851" custLinFactNeighborY="-10051">
        <dgm:presLayoutVars>
          <dgm:chMax val="1"/>
          <dgm:bulletEnabled val="1"/>
        </dgm:presLayoutVars>
      </dgm:prSet>
      <dgm:spPr/>
    </dgm:pt>
    <dgm:pt modelId="{5DD4E96E-48E0-4582-84C6-DD0AB39E8C0C}" type="pres">
      <dgm:prSet presAssocID="{A63FC411-CA8E-4CB9-B1E4-B2B8A6F9A1B5}" presName="descendantText" presStyleLbl="alignAcc1" presStyleIdx="2" presStyleCnt="5" custScaleX="93071" custScaleY="147472" custLinFactNeighborX="3842" custLinFactNeighborY="6417">
        <dgm:presLayoutVars>
          <dgm:bulletEnabled val="1"/>
        </dgm:presLayoutVars>
      </dgm:prSet>
      <dgm:spPr/>
    </dgm:pt>
    <dgm:pt modelId="{0659A228-740A-4B9A-A2CC-962763D39E58}" type="pres">
      <dgm:prSet presAssocID="{9E2E0BC8-CA97-48AA-8FC3-8B2CA1F0B2EE}" presName="sp" presStyleCnt="0"/>
      <dgm:spPr/>
    </dgm:pt>
    <dgm:pt modelId="{A5814831-D932-4781-90CF-C32044754CB4}" type="pres">
      <dgm:prSet presAssocID="{F088FED7-0BAD-4594-AD26-0CA2A652C263}" presName="composite" presStyleCnt="0"/>
      <dgm:spPr/>
    </dgm:pt>
    <dgm:pt modelId="{F865E8D1-A65F-4B4C-A84A-0A9112DAE177}" type="pres">
      <dgm:prSet presAssocID="{F088FED7-0BAD-4594-AD26-0CA2A652C263}" presName="parentText" presStyleLbl="alignNode1" presStyleIdx="3" presStyleCnt="5" custScaleX="224141" custScaleY="112115" custLinFactNeighborX="-65137" custLinFactNeighborY="-36434">
        <dgm:presLayoutVars>
          <dgm:chMax val="1"/>
          <dgm:bulletEnabled val="1"/>
        </dgm:presLayoutVars>
      </dgm:prSet>
      <dgm:spPr/>
    </dgm:pt>
    <dgm:pt modelId="{52097E83-82CA-4BC1-803A-13DACFCBCF26}" type="pres">
      <dgm:prSet presAssocID="{F088FED7-0BAD-4594-AD26-0CA2A652C263}" presName="descendantText" presStyleLbl="alignAcc1" presStyleIdx="3" presStyleCnt="5" custScaleX="88770" custScaleY="116040" custLinFactNeighborX="2607" custLinFactNeighborY="-26783">
        <dgm:presLayoutVars>
          <dgm:bulletEnabled val="1"/>
        </dgm:presLayoutVars>
      </dgm:prSet>
      <dgm:spPr/>
    </dgm:pt>
    <dgm:pt modelId="{7468B8AA-F10F-4740-98B0-147D88A47085}" type="pres">
      <dgm:prSet presAssocID="{9D80221A-C744-4A75-8AA9-596ABC32F355}" presName="sp" presStyleCnt="0"/>
      <dgm:spPr/>
    </dgm:pt>
    <dgm:pt modelId="{6A8C2611-D929-4855-910A-FA6FA9145E88}" type="pres">
      <dgm:prSet presAssocID="{6321BA27-35CC-4304-AD1E-C55970DB37E3}" presName="composite" presStyleCnt="0"/>
      <dgm:spPr/>
    </dgm:pt>
    <dgm:pt modelId="{058C4DEF-940B-4FAD-AA38-5AD6EDBEEDB3}" type="pres">
      <dgm:prSet presAssocID="{6321BA27-35CC-4304-AD1E-C55970DB37E3}" presName="parentText" presStyleLbl="alignNode1" presStyleIdx="4" presStyleCnt="5" custScaleX="195802" custScaleY="139279" custLinFactNeighborX="-44844" custLinFactNeighborY="-69363">
        <dgm:presLayoutVars>
          <dgm:chMax val="1"/>
          <dgm:bulletEnabled val="1"/>
        </dgm:presLayoutVars>
      </dgm:prSet>
      <dgm:spPr/>
    </dgm:pt>
    <dgm:pt modelId="{FD4F729F-14F0-46A3-B7E4-305F6C28C90A}" type="pres">
      <dgm:prSet presAssocID="{6321BA27-35CC-4304-AD1E-C55970DB37E3}" presName="descendantText" presStyleLbl="alignAcc1" presStyleIdx="4" presStyleCnt="5" custScaleX="86520" custScaleY="141401" custLinFactNeighborX="4897" custLinFactNeighborY="-77463">
        <dgm:presLayoutVars>
          <dgm:bulletEnabled val="1"/>
        </dgm:presLayoutVars>
      </dgm:prSet>
      <dgm:spPr/>
    </dgm:pt>
  </dgm:ptLst>
  <dgm:cxnLst>
    <dgm:cxn modelId="{78D35F16-FD28-4C1C-97DB-118E8EBE51FE}" srcId="{A63FC411-CA8E-4CB9-B1E4-B2B8A6F9A1B5}" destId="{A559CB23-4942-4C8F-9DF5-2115720D56EF}" srcOrd="3" destOrd="0" parTransId="{D9F04083-0AC8-4E82-954C-C1AD0B40D98D}" sibTransId="{406996F4-CC12-438D-92E2-915C554E8308}"/>
    <dgm:cxn modelId="{83E2A819-8D92-4442-8F62-8AB8901F00AE}" srcId="{A63FC411-CA8E-4CB9-B1E4-B2B8A6F9A1B5}" destId="{E252E65B-6EE7-4EF9-A10B-B2DCA0C73A09}" srcOrd="2" destOrd="0" parTransId="{BB90ABB7-1D3F-4AA6-9EEE-FF27C2742352}" sibTransId="{645BFABB-BE76-4571-B1BC-86C94ADDC59F}"/>
    <dgm:cxn modelId="{2D94DA1A-BEBD-4910-9465-D524E3958ABD}" srcId="{6321BA27-35CC-4304-AD1E-C55970DB37E3}" destId="{61AAA8C8-C7A7-41EB-B28D-B678FE6AF242}" srcOrd="2" destOrd="0" parTransId="{E994A965-81AA-495B-89CB-A55F9B3425DD}" sibTransId="{A3FA3678-3626-4E82-B181-CCE5DD8D0B87}"/>
    <dgm:cxn modelId="{A2EC1326-9C9D-405C-8068-B39FC41D0465}" type="presOf" srcId="{207EB66B-BBC1-4D2E-A876-10337F38A400}" destId="{B759F0F7-D953-4A94-B1BD-174BA007EAB2}" srcOrd="0" destOrd="0" presId="urn:microsoft.com/office/officeart/2005/8/layout/chevron2"/>
    <dgm:cxn modelId="{F5285E32-EB30-488E-AF63-1234601CC3EB}" type="presOf" srcId="{B730B2CC-CCB7-4153-B9BC-DE997FF00780}" destId="{D7A1AA51-421C-4866-B2B1-A36D64857930}" srcOrd="0" destOrd="1" presId="urn:microsoft.com/office/officeart/2005/8/layout/chevron2"/>
    <dgm:cxn modelId="{9E3B9D32-5092-4ECE-B288-97AFA6D15759}" type="presOf" srcId="{4AC9EEA6-3CF0-4CAB-90E6-66FF56CCE574}" destId="{52097E83-82CA-4BC1-803A-13DACFCBCF26}" srcOrd="0" destOrd="1" presId="urn:microsoft.com/office/officeart/2005/8/layout/chevron2"/>
    <dgm:cxn modelId="{93EDE632-F961-4BEE-9F38-C09B5B6CAA8E}" type="presOf" srcId="{A8F1B762-FC2D-47F3-AA7B-1D76C614B12C}" destId="{52097E83-82CA-4BC1-803A-13DACFCBCF26}" srcOrd="0" destOrd="2" presId="urn:microsoft.com/office/officeart/2005/8/layout/chevron2"/>
    <dgm:cxn modelId="{8C1FE03E-CDC6-46FD-89DB-04CC638A7418}" type="presOf" srcId="{6321BA27-35CC-4304-AD1E-C55970DB37E3}" destId="{058C4DEF-940B-4FAD-AA38-5AD6EDBEEDB3}" srcOrd="0" destOrd="0" presId="urn:microsoft.com/office/officeart/2005/8/layout/chevron2"/>
    <dgm:cxn modelId="{405B8060-FF08-4EB2-9A1F-5504B94F4F17}" type="presOf" srcId="{18833AE0-63CF-494E-8A1B-6CC5F0D25879}" destId="{52097E83-82CA-4BC1-803A-13DACFCBCF26}" srcOrd="0" destOrd="0" presId="urn:microsoft.com/office/officeart/2005/8/layout/chevron2"/>
    <dgm:cxn modelId="{E006E341-C1DD-4405-A48E-C15842B20263}" srcId="{E9B59828-34A5-4B72-A34C-8DBD78F1CCEE}" destId="{B730B2CC-CCB7-4153-B9BC-DE997FF00780}" srcOrd="1" destOrd="0" parTransId="{B9AF4712-814E-41CB-8E12-3BCF68AAEA16}" sibTransId="{65F5FD63-FC4C-441D-95EB-5D2676377D05}"/>
    <dgm:cxn modelId="{8B4E9F64-7A08-409A-9E6A-F8BB11EA91F8}" type="presOf" srcId="{F088FED7-0BAD-4594-AD26-0CA2A652C263}" destId="{F865E8D1-A65F-4B4C-A84A-0A9112DAE177}" srcOrd="0" destOrd="0" presId="urn:microsoft.com/office/officeart/2005/8/layout/chevron2"/>
    <dgm:cxn modelId="{E9FDF668-2D2C-4145-8418-B69A44B51537}" srcId="{6321BA27-35CC-4304-AD1E-C55970DB37E3}" destId="{26FE443B-3BF5-4A50-B254-B9295C51D1A6}" srcOrd="0" destOrd="0" parTransId="{4C66B9E9-F6E0-45C2-BDCA-121F6F79E7CE}" sibTransId="{428C0C82-CD02-40BC-A59B-71BD2ECABABA}"/>
    <dgm:cxn modelId="{FFC9094A-B8EC-4D63-858E-A35D907D479B}" srcId="{6321BA27-35CC-4304-AD1E-C55970DB37E3}" destId="{C287A3A2-A7A0-45A8-B158-23A8B767EEB4}" srcOrd="1" destOrd="0" parTransId="{74F2376C-6816-4442-9A22-B7E70862B7C1}" sibTransId="{BACB816D-C298-4FF8-83DA-A68C131D77E1}"/>
    <dgm:cxn modelId="{D4AB216A-1D10-431F-A4AE-DC61251386E0}" srcId="{5C480CA1-7DDC-4978-ABFE-F2058699064F}" destId="{207EB66B-BBC1-4D2E-A876-10337F38A400}" srcOrd="0" destOrd="0" parTransId="{3CDA2103-D322-4A0B-BAFB-370B27B74A01}" sibTransId="{055FB7CF-0EB7-4C11-85AA-239C20959160}"/>
    <dgm:cxn modelId="{60442C4E-EC66-4EC4-ACCD-ECB55CB1233E}" type="presOf" srcId="{26FE443B-3BF5-4A50-B254-B9295C51D1A6}" destId="{FD4F729F-14F0-46A3-B7E4-305F6C28C90A}" srcOrd="0" destOrd="0" presId="urn:microsoft.com/office/officeart/2005/8/layout/chevron2"/>
    <dgm:cxn modelId="{212D0E7D-4110-4FD3-82C8-5160FE7B581C}" type="presOf" srcId="{B6529F44-0AEF-4325-B0C1-21C54766EA95}" destId="{4F3C4535-EB51-48E7-B0BD-251226D4E0DA}" srcOrd="0" destOrd="0" presId="urn:microsoft.com/office/officeart/2005/8/layout/chevron2"/>
    <dgm:cxn modelId="{C19FF282-2F43-4DD4-B16C-C87CBDD96E15}" srcId="{B6529F44-0AEF-4325-B0C1-21C54766EA95}" destId="{5C480CA1-7DDC-4978-ABFE-F2058699064F}" srcOrd="1" destOrd="0" parTransId="{8F115312-6FF2-4442-A4E9-79A578CA0E36}" sibTransId="{0E1104FF-29C2-45E9-B4D8-070BF5A0E909}"/>
    <dgm:cxn modelId="{32439586-9926-41B1-9E7F-4D25D4E7B14A}" type="presOf" srcId="{5C480CA1-7DDC-4978-ABFE-F2058699064F}" destId="{FEC492A0-713A-4EAF-A0A1-3861BE71ADD4}" srcOrd="0" destOrd="0" presId="urn:microsoft.com/office/officeart/2005/8/layout/chevron2"/>
    <dgm:cxn modelId="{23B42F89-90C3-40DA-BA25-9C7A06A3DEC6}" srcId="{5C480CA1-7DDC-4978-ABFE-F2058699064F}" destId="{CD60A64A-22C1-4F76-842A-D0DDC0379E30}" srcOrd="1" destOrd="0" parTransId="{8B894A62-227C-401D-B276-C65FCF16FB29}" sibTransId="{7FDAE111-DBAA-4A19-8B76-1E4C3FCC56B5}"/>
    <dgm:cxn modelId="{F463838A-0DF1-4FC4-BDD7-9223737FCF56}" srcId="{B6529F44-0AEF-4325-B0C1-21C54766EA95}" destId="{F088FED7-0BAD-4594-AD26-0CA2A652C263}" srcOrd="3" destOrd="0" parTransId="{D43DC306-09A5-4A90-8B72-F80C444D92F2}" sibTransId="{9D80221A-C744-4A75-8AA9-596ABC32F355}"/>
    <dgm:cxn modelId="{54172B91-97A7-483A-B641-6FC9D529F612}" type="presOf" srcId="{A559CB23-4942-4C8F-9DF5-2115720D56EF}" destId="{5DD4E96E-48E0-4582-84C6-DD0AB39E8C0C}" srcOrd="0" destOrd="3" presId="urn:microsoft.com/office/officeart/2005/8/layout/chevron2"/>
    <dgm:cxn modelId="{AB6565A9-6C0D-46DD-A70E-9F03F6CDED32}" srcId="{F088FED7-0BAD-4594-AD26-0CA2A652C263}" destId="{18833AE0-63CF-494E-8A1B-6CC5F0D25879}" srcOrd="0" destOrd="0" parTransId="{FD7277C8-E415-4C37-B627-29BC5EB56619}" sibTransId="{EBE5E265-7EB4-4439-9880-23AF8E108888}"/>
    <dgm:cxn modelId="{FC66F4A9-8ED0-4D67-ADCF-3A6D31A31806}" type="presOf" srcId="{5AFBAEF6-E6B8-4C21-ACCF-B0BB6E9081CB}" destId="{5DD4E96E-48E0-4582-84C6-DD0AB39E8C0C}" srcOrd="0" destOrd="0" presId="urn:microsoft.com/office/officeart/2005/8/layout/chevron2"/>
    <dgm:cxn modelId="{7812E4AB-0009-49C0-B046-6E814128A1F0}" type="presOf" srcId="{CD60A64A-22C1-4F76-842A-D0DDC0379E30}" destId="{B759F0F7-D953-4A94-B1BD-174BA007EAB2}" srcOrd="0" destOrd="1" presId="urn:microsoft.com/office/officeart/2005/8/layout/chevron2"/>
    <dgm:cxn modelId="{B36B2AB0-FE1E-4087-9AD0-7AC7B0F54DE0}" type="presOf" srcId="{B625D861-3288-4D92-88BD-5BFDFC98379A}" destId="{5DD4E96E-48E0-4582-84C6-DD0AB39E8C0C}" srcOrd="0" destOrd="1" presId="urn:microsoft.com/office/officeart/2005/8/layout/chevron2"/>
    <dgm:cxn modelId="{941D03B2-25AF-4ADF-90FF-587F6B5F355B}" srcId="{B6529F44-0AEF-4325-B0C1-21C54766EA95}" destId="{6321BA27-35CC-4304-AD1E-C55970DB37E3}" srcOrd="4" destOrd="0" parTransId="{D7E1AFBF-7F9D-430A-A379-008983D63D0E}" sibTransId="{94B6C852-599A-4017-87CD-E9D355323A31}"/>
    <dgm:cxn modelId="{6B6A28B6-D11B-4150-B992-748746C09AE8}" srcId="{E9B59828-34A5-4B72-A34C-8DBD78F1CCEE}" destId="{0CB9889D-C4A2-4F6E-A3F6-CAF3D7133D7D}" srcOrd="0" destOrd="0" parTransId="{40811AF8-0027-4792-AD9C-08E888E3141F}" sibTransId="{2805B83D-B6A1-46FE-89EC-26628EF4A613}"/>
    <dgm:cxn modelId="{4800D3BC-E5BA-4B0A-8FE6-C71FE4C238FC}" srcId="{A63FC411-CA8E-4CB9-B1E4-B2B8A6F9A1B5}" destId="{B625D861-3288-4D92-88BD-5BFDFC98379A}" srcOrd="1" destOrd="0" parTransId="{D1317A3C-7F42-4C1A-B8B1-916A509C902B}" sibTransId="{E6369FF2-3912-40C2-8398-9D841E9DB7FE}"/>
    <dgm:cxn modelId="{EAEA3FC0-ED88-4196-B1EE-93DBA2A59314}" type="presOf" srcId="{E252E65B-6EE7-4EF9-A10B-B2DCA0C73A09}" destId="{5DD4E96E-48E0-4582-84C6-DD0AB39E8C0C}" srcOrd="0" destOrd="2" presId="urn:microsoft.com/office/officeart/2005/8/layout/chevron2"/>
    <dgm:cxn modelId="{06A20DC4-912C-40BF-AE84-B5263030FBBE}" type="presOf" srcId="{C287A3A2-A7A0-45A8-B158-23A8B767EEB4}" destId="{FD4F729F-14F0-46A3-B7E4-305F6C28C90A}" srcOrd="0" destOrd="1" presId="urn:microsoft.com/office/officeart/2005/8/layout/chevron2"/>
    <dgm:cxn modelId="{2477D4C9-83F7-4B78-8FE2-AD8CC79A127F}" srcId="{B6529F44-0AEF-4325-B0C1-21C54766EA95}" destId="{A63FC411-CA8E-4CB9-B1E4-B2B8A6F9A1B5}" srcOrd="2" destOrd="0" parTransId="{4F4586B8-C179-4E6E-965D-45094A959EAE}" sibTransId="{9E2E0BC8-CA97-48AA-8FC3-8B2CA1F0B2EE}"/>
    <dgm:cxn modelId="{A1944BCA-086E-4B17-99E3-8263FAC6D5FE}" srcId="{F088FED7-0BAD-4594-AD26-0CA2A652C263}" destId="{4AC9EEA6-3CF0-4CAB-90E6-66FF56CCE574}" srcOrd="1" destOrd="0" parTransId="{AB0ADDCB-183E-4916-B726-3F0066FEB847}" sibTransId="{8CB86A0B-1E46-442E-8FF5-A6EB93D3816D}"/>
    <dgm:cxn modelId="{539354D6-E005-44D2-9C94-285C3B86C35E}" type="presOf" srcId="{61AAA8C8-C7A7-41EB-B28D-B678FE6AF242}" destId="{FD4F729F-14F0-46A3-B7E4-305F6C28C90A}" srcOrd="0" destOrd="2" presId="urn:microsoft.com/office/officeart/2005/8/layout/chevron2"/>
    <dgm:cxn modelId="{B4EEC3DC-00EB-4337-8E17-77144DC31B94}" srcId="{A63FC411-CA8E-4CB9-B1E4-B2B8A6F9A1B5}" destId="{5AFBAEF6-E6B8-4C21-ACCF-B0BB6E9081CB}" srcOrd="0" destOrd="0" parTransId="{193DE540-638D-4475-A0D9-C16EFA76576D}" sibTransId="{31881FFC-DDE6-46AB-B45F-3ABFE9C67AA3}"/>
    <dgm:cxn modelId="{BC8534E3-0628-4834-87BD-1BF8969F23DB}" srcId="{F088FED7-0BAD-4594-AD26-0CA2A652C263}" destId="{A8F1B762-FC2D-47F3-AA7B-1D76C614B12C}" srcOrd="2" destOrd="0" parTransId="{6053380C-1B18-482B-80A9-CE80F318D24D}" sibTransId="{ABB3DDCD-D3B1-4BAA-B793-E7F5CE9BF9F9}"/>
    <dgm:cxn modelId="{F4EE25E4-9943-4886-AF23-B40BAA915C54}" type="presOf" srcId="{0CB9889D-C4A2-4F6E-A3F6-CAF3D7133D7D}" destId="{D7A1AA51-421C-4866-B2B1-A36D64857930}" srcOrd="0" destOrd="0" presId="urn:microsoft.com/office/officeart/2005/8/layout/chevron2"/>
    <dgm:cxn modelId="{B4BD62ED-4166-43E0-91D2-DD0171C28848}" type="presOf" srcId="{A63FC411-CA8E-4CB9-B1E4-B2B8A6F9A1B5}" destId="{DF5A88E1-F9D7-4DBA-B9A2-4A77BFE86CE2}" srcOrd="0" destOrd="0" presId="urn:microsoft.com/office/officeart/2005/8/layout/chevron2"/>
    <dgm:cxn modelId="{A8F4A6F1-E32E-4563-915D-A7C983AF3A96}" type="presOf" srcId="{E9B59828-34A5-4B72-A34C-8DBD78F1CCEE}" destId="{EF8A3A47-09F8-4B87-9C2B-159F288E4559}" srcOrd="0" destOrd="0" presId="urn:microsoft.com/office/officeart/2005/8/layout/chevron2"/>
    <dgm:cxn modelId="{957726FF-7B1A-45E5-B1F0-31814F958969}" srcId="{B6529F44-0AEF-4325-B0C1-21C54766EA95}" destId="{E9B59828-34A5-4B72-A34C-8DBD78F1CCEE}" srcOrd="0" destOrd="0" parTransId="{B84BD78E-F1A8-424D-984D-0297D793BD43}" sibTransId="{E9BCF71C-F556-442F-BDBD-14DD27D2AA78}"/>
    <dgm:cxn modelId="{D6F417B8-9E71-412D-93E2-6C33CC4BFE2B}" type="presParOf" srcId="{4F3C4535-EB51-48E7-B0BD-251226D4E0DA}" destId="{E9D6DFE8-5E89-4328-889F-ACF3C5A90AC4}" srcOrd="0" destOrd="0" presId="urn:microsoft.com/office/officeart/2005/8/layout/chevron2"/>
    <dgm:cxn modelId="{5FAA4729-B00A-4678-8D73-DB184F3C1D02}" type="presParOf" srcId="{E9D6DFE8-5E89-4328-889F-ACF3C5A90AC4}" destId="{EF8A3A47-09F8-4B87-9C2B-159F288E4559}" srcOrd="0" destOrd="0" presId="urn:microsoft.com/office/officeart/2005/8/layout/chevron2"/>
    <dgm:cxn modelId="{4F1F9644-10F2-4C26-8925-D36B8AD5D0FE}" type="presParOf" srcId="{E9D6DFE8-5E89-4328-889F-ACF3C5A90AC4}" destId="{D7A1AA51-421C-4866-B2B1-A36D64857930}" srcOrd="1" destOrd="0" presId="urn:microsoft.com/office/officeart/2005/8/layout/chevron2"/>
    <dgm:cxn modelId="{53EDCD48-E129-45B7-B7C5-8CCB53C58D06}" type="presParOf" srcId="{4F3C4535-EB51-48E7-B0BD-251226D4E0DA}" destId="{ABEE7CB7-5984-43DB-90F9-B90B412B8E33}" srcOrd="1" destOrd="0" presId="urn:microsoft.com/office/officeart/2005/8/layout/chevron2"/>
    <dgm:cxn modelId="{453B7FA7-EEC5-4211-B04F-752F83D942B0}" type="presParOf" srcId="{4F3C4535-EB51-48E7-B0BD-251226D4E0DA}" destId="{69F6AFA2-BF0C-454B-B1F0-655CE58D0283}" srcOrd="2" destOrd="0" presId="urn:microsoft.com/office/officeart/2005/8/layout/chevron2"/>
    <dgm:cxn modelId="{83809FD3-CD3E-4457-99F2-A441EADB2931}" type="presParOf" srcId="{69F6AFA2-BF0C-454B-B1F0-655CE58D0283}" destId="{FEC492A0-713A-4EAF-A0A1-3861BE71ADD4}" srcOrd="0" destOrd="0" presId="urn:microsoft.com/office/officeart/2005/8/layout/chevron2"/>
    <dgm:cxn modelId="{B6B42451-0A12-4CB2-BBF8-DB1016E004AA}" type="presParOf" srcId="{69F6AFA2-BF0C-454B-B1F0-655CE58D0283}" destId="{B759F0F7-D953-4A94-B1BD-174BA007EAB2}" srcOrd="1" destOrd="0" presId="urn:microsoft.com/office/officeart/2005/8/layout/chevron2"/>
    <dgm:cxn modelId="{ABB69C2B-F593-4CA6-A3C2-BE6D783C0C4A}" type="presParOf" srcId="{4F3C4535-EB51-48E7-B0BD-251226D4E0DA}" destId="{F65A61BC-8A33-4BA9-B65A-FA927C153D8E}" srcOrd="3" destOrd="0" presId="urn:microsoft.com/office/officeart/2005/8/layout/chevron2"/>
    <dgm:cxn modelId="{49983618-8F6C-4087-8C2B-93C401125DCB}" type="presParOf" srcId="{4F3C4535-EB51-48E7-B0BD-251226D4E0DA}" destId="{46943B3E-CE2D-4D2F-BBCE-2B0E51BF6443}" srcOrd="4" destOrd="0" presId="urn:microsoft.com/office/officeart/2005/8/layout/chevron2"/>
    <dgm:cxn modelId="{2BA6BF00-CE7F-4A6D-AE2D-5EC5F03DE275}" type="presParOf" srcId="{46943B3E-CE2D-4D2F-BBCE-2B0E51BF6443}" destId="{DF5A88E1-F9D7-4DBA-B9A2-4A77BFE86CE2}" srcOrd="0" destOrd="0" presId="urn:microsoft.com/office/officeart/2005/8/layout/chevron2"/>
    <dgm:cxn modelId="{CA546D2F-A477-4C30-896B-7E4D8AC2E9DC}" type="presParOf" srcId="{46943B3E-CE2D-4D2F-BBCE-2B0E51BF6443}" destId="{5DD4E96E-48E0-4582-84C6-DD0AB39E8C0C}" srcOrd="1" destOrd="0" presId="urn:microsoft.com/office/officeart/2005/8/layout/chevron2"/>
    <dgm:cxn modelId="{216B65F3-467F-4C7D-AD01-4B2F8A580681}" type="presParOf" srcId="{4F3C4535-EB51-48E7-B0BD-251226D4E0DA}" destId="{0659A228-740A-4B9A-A2CC-962763D39E58}" srcOrd="5" destOrd="0" presId="urn:microsoft.com/office/officeart/2005/8/layout/chevron2"/>
    <dgm:cxn modelId="{2D2BA402-02C6-47E2-BA0B-2241182CF5E5}" type="presParOf" srcId="{4F3C4535-EB51-48E7-B0BD-251226D4E0DA}" destId="{A5814831-D932-4781-90CF-C32044754CB4}" srcOrd="6" destOrd="0" presId="urn:microsoft.com/office/officeart/2005/8/layout/chevron2"/>
    <dgm:cxn modelId="{0F52B3B8-4CE7-4F45-A0AF-C9A34EE35FE2}" type="presParOf" srcId="{A5814831-D932-4781-90CF-C32044754CB4}" destId="{F865E8D1-A65F-4B4C-A84A-0A9112DAE177}" srcOrd="0" destOrd="0" presId="urn:microsoft.com/office/officeart/2005/8/layout/chevron2"/>
    <dgm:cxn modelId="{0A423A13-C6E5-4378-8AFA-32BACEF9F7AB}" type="presParOf" srcId="{A5814831-D932-4781-90CF-C32044754CB4}" destId="{52097E83-82CA-4BC1-803A-13DACFCBCF26}" srcOrd="1" destOrd="0" presId="urn:microsoft.com/office/officeart/2005/8/layout/chevron2"/>
    <dgm:cxn modelId="{3D0B27D0-A81A-48AD-9B80-5CE19110DC84}" type="presParOf" srcId="{4F3C4535-EB51-48E7-B0BD-251226D4E0DA}" destId="{7468B8AA-F10F-4740-98B0-147D88A47085}" srcOrd="7" destOrd="0" presId="urn:microsoft.com/office/officeart/2005/8/layout/chevron2"/>
    <dgm:cxn modelId="{6F472C77-78E6-4D53-813A-2FE2568879A1}" type="presParOf" srcId="{4F3C4535-EB51-48E7-B0BD-251226D4E0DA}" destId="{6A8C2611-D929-4855-910A-FA6FA9145E88}" srcOrd="8" destOrd="0" presId="urn:microsoft.com/office/officeart/2005/8/layout/chevron2"/>
    <dgm:cxn modelId="{B32B7D45-02A1-4487-AB91-BFC3CB80BCA6}" type="presParOf" srcId="{6A8C2611-D929-4855-910A-FA6FA9145E88}" destId="{058C4DEF-940B-4FAD-AA38-5AD6EDBEEDB3}" srcOrd="0" destOrd="0" presId="urn:microsoft.com/office/officeart/2005/8/layout/chevron2"/>
    <dgm:cxn modelId="{9D409ABE-502B-4084-91A7-76FA78F7AA7C}" type="presParOf" srcId="{6A8C2611-D929-4855-910A-FA6FA9145E88}" destId="{FD4F729F-14F0-46A3-B7E4-305F6C28C90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4BE7EC-5860-4C3B-AEF6-BA1B4EBBBCBE}">
      <dsp:nvSpPr>
        <dsp:cNvPr id="0" name=""/>
        <dsp:cNvSpPr/>
      </dsp:nvSpPr>
      <dsp:spPr>
        <a:xfrm>
          <a:off x="3027476" y="1030052"/>
          <a:ext cx="2686207" cy="268620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Mercantilism </a:t>
          </a:r>
        </a:p>
      </dsp:txBody>
      <dsp:txXfrm>
        <a:off x="3420862" y="1423438"/>
        <a:ext cx="1899435" cy="1899435"/>
      </dsp:txXfrm>
    </dsp:sp>
    <dsp:sp modelId="{25F02935-71F9-4901-B46D-2FFE161D51BD}">
      <dsp:nvSpPr>
        <dsp:cNvPr id="0" name=""/>
        <dsp:cNvSpPr/>
      </dsp:nvSpPr>
      <dsp:spPr>
        <a:xfrm>
          <a:off x="3589088" y="-338986"/>
          <a:ext cx="1562983" cy="192560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Gold, Silver, Fur, Lumber, Food </a:t>
          </a:r>
          <a:r>
            <a:rPr lang="en-US" sz="1800" b="1" kern="1200" dirty="0" err="1"/>
            <a:t>studds</a:t>
          </a:r>
          <a:endParaRPr lang="en-US" sz="1800" b="1" kern="1200" dirty="0"/>
        </a:p>
      </dsp:txBody>
      <dsp:txXfrm>
        <a:off x="3817982" y="-56987"/>
        <a:ext cx="1105195" cy="1361610"/>
      </dsp:txXfrm>
    </dsp:sp>
    <dsp:sp modelId="{2480CEA0-847F-46E1-9DD9-ACC2F91759F4}">
      <dsp:nvSpPr>
        <dsp:cNvPr id="0" name=""/>
        <dsp:cNvSpPr/>
      </dsp:nvSpPr>
      <dsp:spPr>
        <a:xfrm>
          <a:off x="5227042" y="1849988"/>
          <a:ext cx="1971287" cy="134310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Colonies </a:t>
          </a:r>
        </a:p>
      </dsp:txBody>
      <dsp:txXfrm>
        <a:off x="5515730" y="2046681"/>
        <a:ext cx="1393911" cy="949717"/>
      </dsp:txXfrm>
    </dsp:sp>
    <dsp:sp modelId="{9FE13A81-9080-4403-9311-ADD5DDDF7AC5}">
      <dsp:nvSpPr>
        <dsp:cNvPr id="0" name=""/>
        <dsp:cNvSpPr/>
      </dsp:nvSpPr>
      <dsp:spPr>
        <a:xfrm>
          <a:off x="3439393" y="3063263"/>
          <a:ext cx="1862374" cy="211846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Manufactured Goods</a:t>
          </a:r>
        </a:p>
      </dsp:txBody>
      <dsp:txXfrm>
        <a:off x="3712131" y="3373505"/>
        <a:ext cx="1316898" cy="1497980"/>
      </dsp:txXfrm>
    </dsp:sp>
    <dsp:sp modelId="{96FE199B-6B36-4671-893B-7689B90122A1}">
      <dsp:nvSpPr>
        <dsp:cNvPr id="0" name=""/>
        <dsp:cNvSpPr/>
      </dsp:nvSpPr>
      <dsp:spPr>
        <a:xfrm>
          <a:off x="1448312" y="1613111"/>
          <a:ext cx="1911733" cy="134310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/>
            <a:t>Mother Country</a:t>
          </a:r>
        </a:p>
      </dsp:txBody>
      <dsp:txXfrm>
        <a:off x="1728279" y="1809804"/>
        <a:ext cx="1351799" cy="9497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8A7FF-4F20-456B-AAFE-D15C670F6599}">
      <dsp:nvSpPr>
        <dsp:cNvPr id="0" name=""/>
        <dsp:cNvSpPr/>
      </dsp:nvSpPr>
      <dsp:spPr>
        <a:xfrm>
          <a:off x="41556" y="0"/>
          <a:ext cx="6258560" cy="6153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1.Traditional society</a:t>
          </a:r>
        </a:p>
      </dsp:txBody>
      <dsp:txXfrm>
        <a:off x="59579" y="18023"/>
        <a:ext cx="5522554" cy="579302"/>
      </dsp:txXfrm>
    </dsp:sp>
    <dsp:sp modelId="{77F2875A-6161-44C9-9FA6-716190FA5E6F}">
      <dsp:nvSpPr>
        <dsp:cNvPr id="0" name=""/>
        <dsp:cNvSpPr/>
      </dsp:nvSpPr>
      <dsp:spPr>
        <a:xfrm>
          <a:off x="467360" y="700814"/>
          <a:ext cx="6258560" cy="615348"/>
        </a:xfrm>
        <a:prstGeom prst="roundRect">
          <a:avLst>
            <a:gd name="adj" fmla="val 10000"/>
          </a:avLst>
        </a:prstGeom>
        <a:solidFill>
          <a:schemeClr val="accent3">
            <a:hueOff val="-284339"/>
            <a:satOff val="-1172"/>
            <a:lumOff val="-2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2.Pre-condition for take-off</a:t>
          </a:r>
        </a:p>
      </dsp:txBody>
      <dsp:txXfrm>
        <a:off x="485383" y="718837"/>
        <a:ext cx="5355177" cy="579302"/>
      </dsp:txXfrm>
    </dsp:sp>
    <dsp:sp modelId="{0BB8406D-70AD-4F11-B871-F61DB9D819CF}">
      <dsp:nvSpPr>
        <dsp:cNvPr id="0" name=""/>
        <dsp:cNvSpPr/>
      </dsp:nvSpPr>
      <dsp:spPr>
        <a:xfrm>
          <a:off x="934719" y="1401628"/>
          <a:ext cx="6258560" cy="615348"/>
        </a:xfrm>
        <a:prstGeom prst="roundRect">
          <a:avLst>
            <a:gd name="adj" fmla="val 10000"/>
          </a:avLst>
        </a:prstGeom>
        <a:solidFill>
          <a:schemeClr val="accent3">
            <a:hueOff val="-568678"/>
            <a:satOff val="-2344"/>
            <a:lumOff val="-4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3.Take off</a:t>
          </a:r>
        </a:p>
      </dsp:txBody>
      <dsp:txXfrm>
        <a:off x="952742" y="1419651"/>
        <a:ext cx="5355177" cy="579302"/>
      </dsp:txXfrm>
    </dsp:sp>
    <dsp:sp modelId="{FCB8EC8F-5907-4680-9FA7-3A8FA7C38566}">
      <dsp:nvSpPr>
        <dsp:cNvPr id="0" name=""/>
        <dsp:cNvSpPr/>
      </dsp:nvSpPr>
      <dsp:spPr>
        <a:xfrm>
          <a:off x="1402079" y="2102442"/>
          <a:ext cx="6258560" cy="615348"/>
        </a:xfrm>
        <a:prstGeom prst="roundRect">
          <a:avLst>
            <a:gd name="adj" fmla="val 10000"/>
          </a:avLst>
        </a:prstGeom>
        <a:solidFill>
          <a:schemeClr val="accent3">
            <a:hueOff val="-853018"/>
            <a:satOff val="-3517"/>
            <a:lumOff val="-73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4.Derived to </a:t>
          </a:r>
          <a:r>
            <a:rPr lang="en-US" sz="2700" kern="1200" dirty="0" err="1"/>
            <a:t>maturioty</a:t>
          </a:r>
          <a:endParaRPr lang="en-US" sz="2700" kern="1200" dirty="0"/>
        </a:p>
      </dsp:txBody>
      <dsp:txXfrm>
        <a:off x="1420102" y="2120465"/>
        <a:ext cx="5355177" cy="579302"/>
      </dsp:txXfrm>
    </dsp:sp>
    <dsp:sp modelId="{A12928FE-0567-4761-9088-96428C055002}">
      <dsp:nvSpPr>
        <dsp:cNvPr id="0" name=""/>
        <dsp:cNvSpPr/>
      </dsp:nvSpPr>
      <dsp:spPr>
        <a:xfrm>
          <a:off x="1869439" y="2803256"/>
          <a:ext cx="6258560" cy="615348"/>
        </a:xfrm>
        <a:prstGeom prst="roundRect">
          <a:avLst>
            <a:gd name="adj" fmla="val 10000"/>
          </a:avLst>
        </a:prstGeom>
        <a:solidFill>
          <a:schemeClr val="accent3">
            <a:hueOff val="-1137357"/>
            <a:satOff val="-4689"/>
            <a:lumOff val="-9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5.High mass consumption</a:t>
          </a:r>
        </a:p>
      </dsp:txBody>
      <dsp:txXfrm>
        <a:off x="1887462" y="2821279"/>
        <a:ext cx="5355177" cy="579302"/>
      </dsp:txXfrm>
    </dsp:sp>
    <dsp:sp modelId="{EB1BA19A-F20F-4B86-BE81-5C7BADD767AE}">
      <dsp:nvSpPr>
        <dsp:cNvPr id="0" name=""/>
        <dsp:cNvSpPr/>
      </dsp:nvSpPr>
      <dsp:spPr>
        <a:xfrm>
          <a:off x="5858583" y="449546"/>
          <a:ext cx="399976" cy="39997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5948578" y="449546"/>
        <a:ext cx="219986" cy="300982"/>
      </dsp:txXfrm>
    </dsp:sp>
    <dsp:sp modelId="{9457A5B2-0253-4E61-88F8-A4A82AF450AA}">
      <dsp:nvSpPr>
        <dsp:cNvPr id="0" name=""/>
        <dsp:cNvSpPr/>
      </dsp:nvSpPr>
      <dsp:spPr>
        <a:xfrm>
          <a:off x="6325943" y="1150360"/>
          <a:ext cx="399976" cy="39997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644118"/>
            <a:satOff val="-2609"/>
            <a:lumOff val="-216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644118"/>
              <a:satOff val="-2609"/>
              <a:lumOff val="-2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6415938" y="1150360"/>
        <a:ext cx="219986" cy="300982"/>
      </dsp:txXfrm>
    </dsp:sp>
    <dsp:sp modelId="{48264430-18F5-41C0-A8D1-47B0B833D174}">
      <dsp:nvSpPr>
        <dsp:cNvPr id="0" name=""/>
        <dsp:cNvSpPr/>
      </dsp:nvSpPr>
      <dsp:spPr>
        <a:xfrm>
          <a:off x="6793303" y="1840918"/>
          <a:ext cx="399976" cy="39997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1288236"/>
            <a:satOff val="-5218"/>
            <a:lumOff val="-432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1288236"/>
              <a:satOff val="-5218"/>
              <a:lumOff val="-4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6883298" y="1840918"/>
        <a:ext cx="219986" cy="300982"/>
      </dsp:txXfrm>
    </dsp:sp>
    <dsp:sp modelId="{6685C48E-9226-4FF6-8FBE-210A5C40561F}">
      <dsp:nvSpPr>
        <dsp:cNvPr id="0" name=""/>
        <dsp:cNvSpPr/>
      </dsp:nvSpPr>
      <dsp:spPr>
        <a:xfrm>
          <a:off x="7260663" y="2548570"/>
          <a:ext cx="399976" cy="39997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-1932354"/>
            <a:satOff val="-7827"/>
            <a:lumOff val="-648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1932354"/>
              <a:satOff val="-7827"/>
              <a:lumOff val="-6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/>
        </a:p>
      </dsp:txBody>
      <dsp:txXfrm>
        <a:off x="7350658" y="2548570"/>
        <a:ext cx="219986" cy="30098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8A3A47-09F8-4B87-9C2B-159F288E4559}">
      <dsp:nvSpPr>
        <dsp:cNvPr id="0" name=""/>
        <dsp:cNvSpPr/>
      </dsp:nvSpPr>
      <dsp:spPr>
        <a:xfrm rot="5400000">
          <a:off x="470312" y="494752"/>
          <a:ext cx="1094923" cy="1058802"/>
        </a:xfrm>
        <a:prstGeom prst="chevron">
          <a:avLst/>
        </a:prstGeom>
        <a:solidFill>
          <a:schemeClr val="bg2">
            <a:lumMod val="9000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1st Stage</a:t>
          </a:r>
        </a:p>
      </dsp:txBody>
      <dsp:txXfrm rot="-5400000">
        <a:off x="488373" y="1006092"/>
        <a:ext cx="1058802" cy="36121"/>
      </dsp:txXfrm>
    </dsp:sp>
    <dsp:sp modelId="{D7A1AA51-421C-4866-B2B1-A36D64857930}">
      <dsp:nvSpPr>
        <dsp:cNvPr id="0" name=""/>
        <dsp:cNvSpPr/>
      </dsp:nvSpPr>
      <dsp:spPr>
        <a:xfrm rot="5400000">
          <a:off x="5718754" y="-3798977"/>
          <a:ext cx="1320359" cy="968649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Society is primitive with very limited technology and depends upon agriculture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Society is governed by small wealthy ruling elite with strong traditional values . People rely on community bartering rather than advanced banking/coinage .</a:t>
          </a:r>
        </a:p>
      </dsp:txBody>
      <dsp:txXfrm rot="-5400000">
        <a:off x="1535687" y="448545"/>
        <a:ext cx="9622039" cy="1191449"/>
      </dsp:txXfrm>
    </dsp:sp>
    <dsp:sp modelId="{FEC492A0-713A-4EAF-A0A1-3861BE71ADD4}">
      <dsp:nvSpPr>
        <dsp:cNvPr id="0" name=""/>
        <dsp:cNvSpPr/>
      </dsp:nvSpPr>
      <dsp:spPr>
        <a:xfrm rot="5400000">
          <a:off x="184480" y="1577326"/>
          <a:ext cx="1262652" cy="1061352"/>
        </a:xfrm>
        <a:prstGeom prst="chevron">
          <a:avLst/>
        </a:prstGeom>
        <a:solidFill>
          <a:srgbClr val="FF0000"/>
        </a:solidFill>
        <a:ln w="15875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2</a:t>
          </a:r>
          <a:r>
            <a:rPr lang="en-US" sz="1400" kern="1200" baseline="30000" dirty="0"/>
            <a:t>nd</a:t>
          </a:r>
          <a:r>
            <a:rPr lang="en-US" sz="1400" kern="1200" dirty="0"/>
            <a:t> </a:t>
          </a:r>
          <a:r>
            <a:rPr lang="en-US" sz="1400" kern="1200" dirty="0" err="1"/>
            <a:t>satge</a:t>
          </a:r>
          <a:endParaRPr lang="en-US" sz="1400" kern="1200" dirty="0"/>
        </a:p>
      </dsp:txBody>
      <dsp:txXfrm rot="-5400000">
        <a:off x="285130" y="2007352"/>
        <a:ext cx="1061352" cy="201300"/>
      </dsp:txXfrm>
    </dsp:sp>
    <dsp:sp modelId="{B759F0F7-D953-4A94-B1BD-174BA007EAB2}">
      <dsp:nvSpPr>
        <dsp:cNvPr id="0" name=""/>
        <dsp:cNvSpPr/>
      </dsp:nvSpPr>
      <dsp:spPr>
        <a:xfrm rot="5400000">
          <a:off x="5740370" y="-2869217"/>
          <a:ext cx="990981" cy="99726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Citizens see possibilities of improvement .Growing specialization &amp; commercialization of skills &amp; investment in infrastructure 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Increasing focus on export (like mining &amp; farming )and fueling investment through surplus(profit).</a:t>
          </a:r>
        </a:p>
      </dsp:txBody>
      <dsp:txXfrm rot="-5400000">
        <a:off x="1249540" y="1669989"/>
        <a:ext cx="9924265" cy="894229"/>
      </dsp:txXfrm>
    </dsp:sp>
    <dsp:sp modelId="{DF5A88E1-F9D7-4DBA-B9A2-4A77BFE86CE2}">
      <dsp:nvSpPr>
        <dsp:cNvPr id="0" name=""/>
        <dsp:cNvSpPr/>
      </dsp:nvSpPr>
      <dsp:spPr>
        <a:xfrm rot="5400000">
          <a:off x="83030" y="2668382"/>
          <a:ext cx="1443995" cy="101193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3</a:t>
          </a:r>
          <a:r>
            <a:rPr lang="en-US" sz="1800" kern="1200" baseline="30000" dirty="0"/>
            <a:t>rd</a:t>
          </a:r>
          <a:r>
            <a:rPr lang="en-US" sz="1800" kern="1200" dirty="0"/>
            <a:t> </a:t>
          </a:r>
          <a:r>
            <a:rPr lang="en-US" sz="1800" kern="1200" dirty="0" err="1"/>
            <a:t>satge</a:t>
          </a:r>
          <a:endParaRPr lang="en-US" sz="1800" kern="1200" dirty="0"/>
        </a:p>
      </dsp:txBody>
      <dsp:txXfrm rot="-5400000">
        <a:off x="299062" y="2958318"/>
        <a:ext cx="1011933" cy="432062"/>
      </dsp:txXfrm>
    </dsp:sp>
    <dsp:sp modelId="{5DD4E96E-48E0-4582-84C6-DD0AB39E8C0C}">
      <dsp:nvSpPr>
        <dsp:cNvPr id="0" name=""/>
        <dsp:cNvSpPr/>
      </dsp:nvSpPr>
      <dsp:spPr>
        <a:xfrm rot="5400000">
          <a:off x="5835743" y="-1721856"/>
          <a:ext cx="1051987" cy="972089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Economic growth becomes self sustaining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Huge technology </a:t>
          </a:r>
          <a:r>
            <a:rPr lang="en-US" sz="1600" kern="1200" dirty="0" err="1"/>
            <a:t>andvancementof</a:t>
          </a:r>
          <a:r>
            <a:rPr lang="en-US" sz="1600" kern="1200" dirty="0"/>
            <a:t> domestic manufacturing sector 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Urban flight and rural depopulation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Political Modernization/ social development  </a:t>
          </a:r>
        </a:p>
      </dsp:txBody>
      <dsp:txXfrm rot="-5400000">
        <a:off x="1501292" y="2663949"/>
        <a:ext cx="9669536" cy="949279"/>
      </dsp:txXfrm>
    </dsp:sp>
    <dsp:sp modelId="{F865E8D1-A65F-4B4C-A84A-0A9112DAE177}">
      <dsp:nvSpPr>
        <dsp:cNvPr id="0" name=""/>
        <dsp:cNvSpPr/>
      </dsp:nvSpPr>
      <dsp:spPr>
        <a:xfrm rot="5400000">
          <a:off x="244837" y="3272872"/>
          <a:ext cx="1229811" cy="1719486"/>
        </a:xfrm>
        <a:prstGeom prst="chevron">
          <a:avLst/>
        </a:prstGeom>
        <a:solidFill>
          <a:srgbClr val="92D050"/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4</a:t>
          </a:r>
          <a:r>
            <a:rPr lang="en-US" sz="1600" kern="1200" baseline="30000" dirty="0"/>
            <a:t>th</a:t>
          </a:r>
          <a:r>
            <a:rPr lang="en-US" sz="1600" kern="1200" dirty="0"/>
            <a:t> stage</a:t>
          </a:r>
        </a:p>
      </dsp:txBody>
      <dsp:txXfrm rot="-5400000">
        <a:off x="0" y="3517709"/>
        <a:ext cx="1719486" cy="1229811"/>
      </dsp:txXfrm>
    </dsp:sp>
    <dsp:sp modelId="{52097E83-82CA-4BC1-803A-13DACFCBCF26}">
      <dsp:nvSpPr>
        <dsp:cNvPr id="0" name=""/>
        <dsp:cNvSpPr/>
      </dsp:nvSpPr>
      <dsp:spPr>
        <a:xfrm rot="5400000">
          <a:off x="6117151" y="-272177"/>
          <a:ext cx="827767" cy="88432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Range of domestic production widens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Import substitution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/>
            <a:t>Deverification</a:t>
          </a:r>
          <a:r>
            <a:rPr lang="en-US" sz="1800" kern="1200" dirty="0"/>
            <a:t> (from home &amp; aboard )</a:t>
          </a:r>
        </a:p>
      </dsp:txBody>
      <dsp:txXfrm rot="-5400000">
        <a:off x="2109432" y="3775950"/>
        <a:ext cx="8802798" cy="746951"/>
      </dsp:txXfrm>
    </dsp:sp>
    <dsp:sp modelId="{058C4DEF-940B-4FAD-AA38-5AD6EDBEEDB3}">
      <dsp:nvSpPr>
        <dsp:cNvPr id="0" name=""/>
        <dsp:cNvSpPr/>
      </dsp:nvSpPr>
      <dsp:spPr>
        <a:xfrm rot="5400000">
          <a:off x="-12846" y="4309926"/>
          <a:ext cx="1527778" cy="150208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5</a:t>
          </a:r>
          <a:r>
            <a:rPr lang="en-US" sz="1200" b="1" kern="1200" baseline="30000" dirty="0">
              <a:solidFill>
                <a:schemeClr val="tx1">
                  <a:lumMod val="95000"/>
                  <a:lumOff val="5000"/>
                </a:schemeClr>
              </a:solidFill>
            </a:rPr>
            <a:t>th</a:t>
          </a:r>
          <a:r>
            <a:rPr lang="en-US" sz="12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 stage</a:t>
          </a:r>
        </a:p>
      </dsp:txBody>
      <dsp:txXfrm rot="-5400000">
        <a:off x="1" y="5048121"/>
        <a:ext cx="1502084" cy="25694"/>
      </dsp:txXfrm>
    </dsp:sp>
    <dsp:sp modelId="{FD4F729F-14F0-46A3-B7E4-305F6C28C90A}">
      <dsp:nvSpPr>
        <dsp:cNvPr id="0" name=""/>
        <dsp:cNvSpPr/>
      </dsp:nvSpPr>
      <dsp:spPr>
        <a:xfrm rot="5400000">
          <a:off x="6007508" y="877159"/>
          <a:ext cx="1008679" cy="840060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Economy becomes heavily geared toward service provision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High quality world class infrastructure is now in existence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Citizenry demand consumer durable goods </a:t>
          </a:r>
        </a:p>
      </dsp:txBody>
      <dsp:txXfrm rot="-5400000">
        <a:off x="2311548" y="4622359"/>
        <a:ext cx="8351360" cy="9101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010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4930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7316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92354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1398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29027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93276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2365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0114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330798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2539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105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67877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5618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40817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50158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76974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7880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56200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3411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5486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2170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762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9538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4317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51880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9939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32241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8623427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88926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39440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05017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97109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9932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1301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19195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5738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42196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6654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13919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7943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89668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35261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53192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9269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00227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68664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083708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5961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15961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79692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2224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61102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6607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73819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139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68471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63536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5227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5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6876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83364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65382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12137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0854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29846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1849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42013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4318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37556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1904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450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459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771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02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7750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100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315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0436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1206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577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1615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80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910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234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753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10685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7919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4287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0319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9053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0448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408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7654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5158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2622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11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0433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118920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913" y="1143293"/>
            <a:ext cx="7034362" cy="4268965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77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8914" y="5537925"/>
            <a:ext cx="7034362" cy="706355"/>
          </a:xfrm>
        </p:spPr>
        <p:txBody>
          <a:bodyPr>
            <a:norm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20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88913" y="6314440"/>
            <a:ext cx="1596622" cy="365125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00591" y="6314440"/>
            <a:ext cx="5122683" cy="3651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416216"/>
            <a:ext cx="407988" cy="365125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Verticle Rule Line"/>
          <p:cNvCxnSpPr/>
          <p:nvPr/>
        </p:nvCxnSpPr>
        <p:spPr>
          <a:xfrm>
            <a:off x="773855" y="1257300"/>
            <a:ext cx="0" cy="5600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2649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08500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 title="Page Number Shape"/>
          <p:cNvSpPr/>
          <p:nvPr/>
        </p:nvSpPr>
        <p:spPr bwMode="auto">
          <a:xfrm>
            <a:off x="11784011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7673" y="2571722"/>
            <a:ext cx="8296654" cy="3286153"/>
          </a:xfrm>
        </p:spPr>
        <p:txBody>
          <a:bodyPr anchor="t">
            <a:normAutofit/>
          </a:bodyPr>
          <a:lstStyle>
            <a:lvl1pPr>
              <a:lnSpc>
                <a:spcPct val="85000"/>
              </a:lnSpc>
              <a:defRPr sz="7700" cap="all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673" y="1393748"/>
            <a:ext cx="8401429" cy="819150"/>
          </a:xfrm>
        </p:spPr>
        <p:txBody>
          <a:bodyPr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20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2955" y="6314439"/>
            <a:ext cx="1596622" cy="365125"/>
          </a:xfrm>
        </p:spPr>
        <p:txBody>
          <a:bodyPr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47673" y="6314440"/>
            <a:ext cx="6480226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620760"/>
            <a:ext cx="407988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 flipH="1">
            <a:off x="1" y="6178167"/>
            <a:ext cx="10244326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8905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00" y="540628"/>
            <a:ext cx="6248400" cy="248894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3712467"/>
            <a:ext cx="6248400" cy="24822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954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7784"/>
            <a:ext cx="3831336" cy="49560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58065"/>
            <a:ext cx="6245352" cy="914400"/>
          </a:xfrm>
        </p:spPr>
        <p:txBody>
          <a:bodyPr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526671"/>
            <a:ext cx="6245352" cy="17556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1600" y="3700826"/>
            <a:ext cx="6248400" cy="914400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4669432"/>
            <a:ext cx="6245352" cy="175564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73370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088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6220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5479"/>
            <a:ext cx="3838776" cy="1921022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564147"/>
            <a:ext cx="6248400" cy="5622644"/>
          </a:xfrm>
        </p:spPr>
        <p:txBody>
          <a:bodyPr/>
          <a:lstStyle>
            <a:lvl1pPr>
              <a:lnSpc>
                <a:spcPct val="112000"/>
              </a:lnSpc>
              <a:defRPr sz="2000"/>
            </a:lvl1pPr>
            <a:lvl2pPr>
              <a:lnSpc>
                <a:spcPct val="112000"/>
              </a:lnSpc>
              <a:defRPr sz="1800"/>
            </a:lvl2pPr>
            <a:lvl3pPr>
              <a:lnSpc>
                <a:spcPct val="112000"/>
              </a:lnSpc>
              <a:defRPr sz="1600"/>
            </a:lvl3pPr>
            <a:lvl4pPr>
              <a:lnSpc>
                <a:spcPct val="112000"/>
              </a:lnSpc>
              <a:defRPr sz="1400"/>
            </a:lvl4pPr>
            <a:lvl5pPr>
              <a:lnSpc>
                <a:spcPct val="112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621512"/>
            <a:ext cx="3838776" cy="3239537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2404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557261"/>
            <a:ext cx="3840480" cy="1919239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57800" y="0"/>
            <a:ext cx="6172200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952" y="2621512"/>
            <a:ext cx="3840480" cy="3236976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08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81600" y="640080"/>
            <a:ext cx="6248398" cy="558414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084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11709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0765" y="642931"/>
            <a:ext cx="2446670" cy="467810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42932"/>
            <a:ext cx="7070678" cy="467810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36187" y="5927131"/>
            <a:ext cx="3814856" cy="365125"/>
          </a:xfrm>
        </p:spPr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36187" y="6315949"/>
            <a:ext cx="38148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5607592"/>
            <a:ext cx="407988" cy="365125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 title="Horizontal Rule Line"/>
          <p:cNvCxnSpPr/>
          <p:nvPr/>
        </p:nvCxnSpPr>
        <p:spPr>
          <a:xfrm>
            <a:off x="0" y="6199730"/>
            <a:ext cx="10260011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59414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06667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6085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93147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305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88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258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095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040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430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4189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278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2327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214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1748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493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82807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43615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34485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84920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418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715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718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621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24683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420653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78375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5607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581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527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3119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84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63728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0070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808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2509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7378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90366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82345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81676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87817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53586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765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60549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77010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2045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773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2797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12769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67394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6189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44803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87847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661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2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41.xml"/><Relationship Id="rId17" Type="http://schemas.openxmlformats.org/officeDocument/2006/relationships/slideLayout" Target="../slideLayouts/slideLayout146.xml"/><Relationship Id="rId2" Type="http://schemas.openxmlformats.org/officeDocument/2006/relationships/slideLayout" Target="../slideLayouts/slideLayout131.xml"/><Relationship Id="rId16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40.xml"/><Relationship Id="rId5" Type="http://schemas.openxmlformats.org/officeDocument/2006/relationships/slideLayout" Target="../slideLayouts/slideLayout134.xml"/><Relationship Id="rId15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39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33.xml"/><Relationship Id="rId9" Type="http://schemas.openxmlformats.org/officeDocument/2006/relationships/slideLayout" Target="../slideLayouts/slideLayout138.xml"/><Relationship Id="rId14" Type="http://schemas.openxmlformats.org/officeDocument/2006/relationships/slideLayout" Target="../slideLayouts/slideLayout14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slideLayout" Target="../slideLayouts/slideLayout159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slideLayout" Target="../slideLayouts/slideLayout158.xml"/><Relationship Id="rId17" Type="http://schemas.openxmlformats.org/officeDocument/2006/relationships/slideLayout" Target="../slideLayouts/slideLayout163.xml"/><Relationship Id="rId2" Type="http://schemas.openxmlformats.org/officeDocument/2006/relationships/slideLayout" Target="../slideLayouts/slideLayout148.xml"/><Relationship Id="rId16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5" Type="http://schemas.openxmlformats.org/officeDocument/2006/relationships/slideLayout" Target="../slideLayouts/slideLayout161.xml"/><Relationship Id="rId10" Type="http://schemas.openxmlformats.org/officeDocument/2006/relationships/slideLayout" Target="../slideLayouts/slideLayout156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Relationship Id="rId14" Type="http://schemas.openxmlformats.org/officeDocument/2006/relationships/slideLayout" Target="../slideLayouts/slideLayout16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1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0.xml"/><Relationship Id="rId16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88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slideLayout" Target="../slideLayouts/slideLayout9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17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97.xml"/><Relationship Id="rId16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17" Type="http://schemas.openxmlformats.org/officeDocument/2006/relationships/slideLayout" Target="../slideLayouts/slideLayout129.xml"/><Relationship Id="rId2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038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7301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  <p:sldLayoutId id="2147483851" r:id="rId12"/>
    <p:sldLayoutId id="2147483852" r:id="rId13"/>
    <p:sldLayoutId id="2147483853" r:id="rId14"/>
    <p:sldLayoutId id="2147483854" r:id="rId15"/>
    <p:sldLayoutId id="2147483855" r:id="rId16"/>
    <p:sldLayoutId id="214748385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1386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  <p:sldLayoutId id="2147483869" r:id="rId12"/>
    <p:sldLayoutId id="2147483870" r:id="rId13"/>
    <p:sldLayoutId id="2147483871" r:id="rId14"/>
    <p:sldLayoutId id="2147483872" r:id="rId15"/>
    <p:sldLayoutId id="2147483873" r:id="rId16"/>
    <p:sldLayoutId id="214748387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492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42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69066"/>
            <a:ext cx="6248398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1" y="593006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1" y="631444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 b="1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84011" y="5607592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39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5000" b="0" i="1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9718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3429000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3886200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pos="7200">
          <p15:clr>
            <a:srgbClr val="F26B43"/>
          </p15:clr>
        </p15:guide>
        <p15:guide id="5" pos="32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588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220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2456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65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E233F-D3D3-42CA-AFFA-BC5E60406E8C}" type="datetimeFigureOut">
              <a:rPr lang="en-US" smtClean="0"/>
              <a:t>1/21/2020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798F8-8E83-49EA-81B6-3B7224BDD5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92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834" r:id="rId13"/>
    <p:sldLayoutId id="2147483835" r:id="rId14"/>
    <p:sldLayoutId id="2147483836" r:id="rId15"/>
    <p:sldLayoutId id="2147483837" r:id="rId16"/>
    <p:sldLayoutId id="214748383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B102B-E515-47EE-B9DA-F781F7C9F2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Theories of Economic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8EE52D-905D-4B17-B6D9-3AE341D73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b="1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723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AA581-758C-41AB-B3B7-4C5F2CB6B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Ricardo theory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284DE-8DA1-43DE-859F-B04FDDB2C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1991932"/>
            <a:ext cx="9613861" cy="487143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It based on Malthus theory . </a:t>
            </a:r>
          </a:p>
          <a:p>
            <a:r>
              <a:rPr lang="en-US" dirty="0"/>
              <a:t>He looks economy as a dynamic.</a:t>
            </a:r>
          </a:p>
          <a:p>
            <a:r>
              <a:rPr lang="en-US" dirty="0"/>
              <a:t>He was more concern with income distribution &amp; foreign trade .</a:t>
            </a:r>
          </a:p>
          <a:p>
            <a:r>
              <a:rPr lang="en-US" dirty="0"/>
              <a:t>Acc. to him there are 3 agents of development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Capitalist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Laborer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Landlord</a:t>
            </a:r>
          </a:p>
          <a:p>
            <a:r>
              <a:rPr lang="en-US" dirty="0"/>
              <a:t>Wage rate is determined by minimum subsistence level not by MP(L) .</a:t>
            </a:r>
          </a:p>
          <a:p>
            <a:r>
              <a:rPr lang="en-US" dirty="0"/>
              <a:t> In short run wage rate is rise or fall but in long </a:t>
            </a:r>
            <a:r>
              <a:rPr lang="en-US" dirty="0" err="1"/>
              <a:t>runwage</a:t>
            </a:r>
            <a:r>
              <a:rPr lang="en-US" dirty="0"/>
              <a:t> rate should be equal to subsistence level . </a:t>
            </a:r>
          </a:p>
          <a:p>
            <a:r>
              <a:rPr lang="en-US" dirty="0"/>
              <a:t> Real wages are fixed.</a:t>
            </a:r>
          </a:p>
          <a:p>
            <a:r>
              <a:rPr lang="en-US" dirty="0"/>
              <a:t>Primary source of capital is – Profit.</a:t>
            </a:r>
          </a:p>
          <a:p>
            <a:r>
              <a:rPr lang="en-US" dirty="0"/>
              <a:t>Profit depends upon only wages.</a:t>
            </a:r>
          </a:p>
          <a:p>
            <a:r>
              <a:rPr lang="en-US" dirty="0"/>
              <a:t>Profit of industry and agriculture will be same .</a:t>
            </a:r>
          </a:p>
          <a:p>
            <a:r>
              <a:rPr lang="en-US" dirty="0"/>
              <a:t>Agriculture sector profit determined by industrial sector profit .</a:t>
            </a:r>
          </a:p>
          <a:p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F76D39-F2F6-274C-A3B1-24FBD24A8AD1}"/>
              </a:ext>
            </a:extLst>
          </p:cNvPr>
          <p:cNvSpPr txBox="1"/>
          <p:nvPr/>
        </p:nvSpPr>
        <p:spPr>
          <a:xfrm>
            <a:off x="3841254" y="1109031"/>
            <a:ext cx="60989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ZA" b="0" i="0">
                <a:solidFill>
                  <a:srgbClr val="FFFFFF"/>
                </a:solidFill>
                <a:effectLst/>
                <a:latin typeface="Helvetica Neue"/>
              </a:rPr>
              <a:t> (18 April 1772 – 11 September 1823) 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40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8144A-E6AE-425B-A1D4-1B009C44C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</a:t>
            </a:r>
            <a:r>
              <a:rPr lang="en-US" dirty="0"/>
              <a:t>arl Marx theory</a:t>
            </a:r>
            <a:r>
              <a:rPr lang="en-GB" dirty="0"/>
              <a:t> </a:t>
            </a:r>
            <a:r>
              <a:rPr lang="en-ZA" b="0" i="0">
                <a:solidFill>
                  <a:srgbClr val="FFFFFF"/>
                </a:solidFill>
                <a:effectLst/>
                <a:latin typeface="Helvetica Neue"/>
              </a:rPr>
              <a:t> </a:t>
            </a:r>
            <a:r>
              <a:rPr lang="en-GB" b="0" i="0">
                <a:solidFill>
                  <a:srgbClr val="FFFFFF"/>
                </a:solidFill>
                <a:effectLst/>
                <a:latin typeface="Helvetica Neue"/>
              </a:rPr>
              <a:t>[</a:t>
            </a:r>
            <a:r>
              <a:rPr lang="en-ZA" b="0" i="0">
                <a:solidFill>
                  <a:srgbClr val="FFFFFF"/>
                </a:solidFill>
                <a:effectLst/>
                <a:latin typeface="Helvetica Neue"/>
              </a:rPr>
              <a:t>1818 – 1883</a:t>
            </a:r>
            <a:r>
              <a:rPr lang="en-GB" dirty="0"/>
              <a:t>]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4F793-671D-4FB5-B13A-F6422BF9C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Carl </a:t>
            </a:r>
            <a:r>
              <a:rPr lang="en-US" dirty="0" err="1"/>
              <a:t>marx</a:t>
            </a:r>
            <a:r>
              <a:rPr lang="en-US" dirty="0"/>
              <a:t> derived theory from Ricardo .</a:t>
            </a:r>
            <a:endParaRPr lang="en-GB" dirty="0"/>
          </a:p>
          <a:p>
            <a:pPr fontAlgn="base"/>
            <a:r>
              <a:rPr lang="en-ZA" b="1" i="0">
                <a:solidFill>
                  <a:schemeClr val="accent4">
                    <a:lumMod val="75000"/>
                  </a:schemeClr>
                </a:solidFill>
                <a:effectLst/>
                <a:latin typeface="PT Sans Narrow"/>
              </a:rPr>
              <a:t>One of his greatest accomplishment was the Communist Manifesto</a:t>
            </a:r>
            <a:r>
              <a:rPr lang="en-GB" b="1" i="0">
                <a:solidFill>
                  <a:schemeClr val="accent4">
                    <a:lumMod val="75000"/>
                  </a:schemeClr>
                </a:solidFill>
                <a:effectLst/>
                <a:latin typeface="PT Sans Narrow"/>
              </a:rPr>
              <a:t> written in </a:t>
            </a:r>
            <a:r>
              <a:rPr lang="en-ZA" b="1" i="0">
                <a:solidFill>
                  <a:schemeClr val="accent4">
                    <a:lumMod val="75000"/>
                  </a:schemeClr>
                </a:solidFill>
                <a:effectLst/>
                <a:latin typeface="Roboto"/>
              </a:rPr>
              <a:t>February 21, 1848</a:t>
            </a:r>
            <a:endParaRPr lang="en-GB" b="1" i="0">
              <a:solidFill>
                <a:schemeClr val="accent4">
                  <a:lumMod val="75000"/>
                </a:schemeClr>
              </a:solidFill>
              <a:effectLst/>
              <a:latin typeface="Roboto"/>
            </a:endParaRPr>
          </a:p>
          <a:p>
            <a:pPr fontAlgn="base"/>
            <a:r>
              <a:rPr lang="en-ZA" b="0" i="0">
                <a:solidFill>
                  <a:srgbClr val="000000"/>
                </a:solidFill>
                <a:effectLst/>
                <a:latin typeface="PT Sans Narrow"/>
              </a:rPr>
              <a:t> He along with Frederick Englels wrote the book. Together they revolutionized the idea of communism.The communist manifesto spread to thousands and made communism popular</a:t>
            </a:r>
          </a:p>
          <a:p>
            <a:r>
              <a:rPr lang="en-US" dirty="0"/>
              <a:t>His theory also known as theory of surplus value.</a:t>
            </a:r>
          </a:p>
          <a:p>
            <a:r>
              <a:rPr lang="en-US" dirty="0"/>
              <a:t>Marxian theory is rest upon the labour theory of value.</a:t>
            </a:r>
          </a:p>
          <a:p>
            <a:r>
              <a:rPr lang="en-US" dirty="0"/>
              <a:t>Marx contributed to the theory of economic development in three ways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Providing an economic interpretation of history &amp; his stages of growth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Motivating an alternative forces of capitalist growth 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Suggesting an alternative path of economic growth via planning </a:t>
            </a:r>
          </a:p>
        </p:txBody>
      </p:sp>
    </p:spTree>
    <p:extLst>
      <p:ext uri="{BB962C8B-B14F-4D97-AF65-F5344CB8AC3E}">
        <p14:creationId xmlns:p14="http://schemas.microsoft.com/office/powerpoint/2010/main" val="2567434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73872-99DC-420D-8A26-684DF5130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Marx five stages of economic growth.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8D7378-E73C-4789-96F4-7C6C02DCAB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Marx has analyzed the main stages which have taken place in human history of economic growth . Acc. to him all historical events are the result of a continues economic struggle b/w different classes in society . Acc to Marx historically society has passed through five stages are given below 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Primitive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Slave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Fedual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Capatalist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Socialist</a:t>
            </a:r>
          </a:p>
        </p:txBody>
      </p:sp>
    </p:spTree>
    <p:extLst>
      <p:ext uri="{BB962C8B-B14F-4D97-AF65-F5344CB8AC3E}">
        <p14:creationId xmlns:p14="http://schemas.microsoft.com/office/powerpoint/2010/main" val="3683326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20208-02B0-453A-984C-ECB629390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Marx theory of Surplus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F752B-3B8F-4F11-BFF8-D222D4501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2"/>
            <a:ext cx="9613861" cy="41747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idea of surplus value which is related to capitalism is important in Marxian theory of economic growth.</a:t>
            </a:r>
          </a:p>
          <a:p>
            <a:r>
              <a:rPr lang="en-US" dirty="0"/>
              <a:t>Acc to Marx , workers get only a part of total value of output &amp; the remaining part of value goes to the capitalist . It is this that Marx’s calls, “Exploitation of labour” .</a:t>
            </a:r>
          </a:p>
          <a:p>
            <a:r>
              <a:rPr lang="en-US" dirty="0"/>
              <a:t>The main aim of capitalist is always to increase the surplus value(profit) . </a:t>
            </a:r>
          </a:p>
          <a:p>
            <a:r>
              <a:rPr lang="en-US" dirty="0"/>
              <a:t>The Capitalist adopt 3 methods to increase the surplus value (profit).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They may increase the working hours of labour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They may reduce the wages below the subsistence level (lowering the wages is adversely affect the labor).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Improving the productivity of the working class improvement in the state of technology which causes unemployment . </a:t>
            </a:r>
          </a:p>
        </p:txBody>
      </p:sp>
    </p:spTree>
    <p:extLst>
      <p:ext uri="{BB962C8B-B14F-4D97-AF65-F5344CB8AC3E}">
        <p14:creationId xmlns:p14="http://schemas.microsoft.com/office/powerpoint/2010/main" val="169599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785D-34DC-4DDF-9172-FB8E75626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Criticism over Marxism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2664F7-D58B-4254-9413-9B48EA9CF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This theory has been criticized because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Surplus value is difficult to understand and unrealistic concept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Marx belief that in final stage capitalism will end has not come true. Capitalism has shown flexibility to survive and still in democratic setup wages have increased &amp; working condition improved of workers . </a:t>
            </a:r>
          </a:p>
        </p:txBody>
      </p:sp>
    </p:spTree>
    <p:extLst>
      <p:ext uri="{BB962C8B-B14F-4D97-AF65-F5344CB8AC3E}">
        <p14:creationId xmlns:p14="http://schemas.microsoft.com/office/powerpoint/2010/main" val="718511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F955B-24CA-4B4D-9511-A7C527DAB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Rostow stages of growth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1A136-3646-46A9-8AA8-76A30B495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000420"/>
            <a:ext cx="9613861" cy="35993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This theory was published in 1960. he focused on social institutional factors as important for economic growth.</a:t>
            </a:r>
          </a:p>
          <a:p>
            <a:pPr marL="0" indent="0">
              <a:buNone/>
            </a:pPr>
            <a:r>
              <a:rPr lang="en-US" sz="1800" dirty="0"/>
              <a:t>		 He developed five stage of economic growth 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Traditional society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Pre-condition of take-off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Take off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Derived to maturity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High mass consumption 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43DEB23-0C43-406A-BC7E-CC7D6D0D76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3998446"/>
              </p:ext>
            </p:extLst>
          </p:nvPr>
        </p:nvGraphicFramePr>
        <p:xfrm>
          <a:off x="3874654" y="3095815"/>
          <a:ext cx="8128000" cy="3418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599559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12112-2C31-46DF-862F-2B9B5CEAF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9266" y="-401782"/>
            <a:ext cx="9613861" cy="1080938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600" dirty="0"/>
              <a:t>Rostow 5 stages of economic growth 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1457E3B-A9EB-4FC0-B256-E40D97175D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1406042"/>
              </p:ext>
            </p:extLst>
          </p:nvPr>
        </p:nvGraphicFramePr>
        <p:xfrm>
          <a:off x="1292047" y="679156"/>
          <a:ext cx="11222182" cy="6608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7311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71C1C-68C0-41B0-8BCD-05B8EA25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Neo Classic theory of economic growth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89556-57C1-4482-B464-9857C5ACB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Without technological change, no long term growth in real GDP will occur</a:t>
            </a:r>
          </a:p>
          <a:p>
            <a:r>
              <a:rPr lang="en-US" dirty="0"/>
              <a:t>Saving &amp; investment are increased due to changes in technology which lead to higher capital per labor hour . </a:t>
            </a:r>
          </a:p>
          <a:p>
            <a:r>
              <a:rPr lang="en-US" dirty="0"/>
              <a:t>Economic growth will only decline if technology stops advancing </a:t>
            </a:r>
          </a:p>
          <a:p>
            <a:r>
              <a:rPr lang="en-US" dirty="0"/>
              <a:t>Population growth is independent of economic growth </a:t>
            </a:r>
          </a:p>
          <a:p>
            <a:r>
              <a:rPr lang="en-US" dirty="0"/>
              <a:t>Growth in labour productivity</a:t>
            </a:r>
          </a:p>
        </p:txBody>
      </p:sp>
    </p:spTree>
    <p:extLst>
      <p:ext uri="{BB962C8B-B14F-4D97-AF65-F5344CB8AC3E}">
        <p14:creationId xmlns:p14="http://schemas.microsoft.com/office/powerpoint/2010/main" val="8552666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131BB-091A-4349-9846-0EFF398E4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4322" y="2888531"/>
            <a:ext cx="9613861" cy="1080938"/>
          </a:xfrm>
        </p:spPr>
        <p:txBody>
          <a:bodyPr/>
          <a:lstStyle/>
          <a:p>
            <a:r>
              <a:rPr lang="en-US" dirty="0"/>
              <a:t>Any Question ???</a:t>
            </a:r>
          </a:p>
        </p:txBody>
      </p:sp>
    </p:spTree>
    <p:extLst>
      <p:ext uri="{BB962C8B-B14F-4D97-AF65-F5344CB8AC3E}">
        <p14:creationId xmlns:p14="http://schemas.microsoft.com/office/powerpoint/2010/main" val="427568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F7BB5-AE9D-414A-A84F-CF862C6D1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1509" y="2599964"/>
            <a:ext cx="10515600" cy="1325563"/>
          </a:xfrm>
        </p:spPr>
        <p:txBody>
          <a:bodyPr/>
          <a:lstStyle/>
          <a:p>
            <a:r>
              <a:rPr lang="en-US" dirty="0"/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759132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DEDADB-0798-4632-A9B1-241D3FC10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Theories of economic growth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5D401-6763-4579-BD0A-A8FBDF7A3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Under the theories of economic growth , economists have explained economic factors and their impacts on economic growth . </a:t>
            </a:r>
          </a:p>
          <a:p>
            <a:pPr marL="0" indent="0">
              <a:buNone/>
            </a:pPr>
            <a:r>
              <a:rPr lang="en-US" dirty="0"/>
              <a:t>Different models of economic growth stress alternative causes of economic growth . The principal theories of economic growth include 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Mercantilism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Classical Theory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Neo-classical theory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Endogenous growth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Keynesian demand side</a:t>
            </a:r>
          </a:p>
        </p:txBody>
      </p:sp>
    </p:spTree>
    <p:extLst>
      <p:ext uri="{BB962C8B-B14F-4D97-AF65-F5344CB8AC3E}">
        <p14:creationId xmlns:p14="http://schemas.microsoft.com/office/powerpoint/2010/main" val="4000257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0E463-68B0-4438-BD4B-E24FEE61E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28898" y="69273"/>
            <a:ext cx="8770571" cy="692727"/>
          </a:xfrm>
        </p:spPr>
        <p:txBody>
          <a:bodyPr>
            <a:normAutofit/>
          </a:bodyPr>
          <a:lstStyle/>
          <a:p>
            <a:r>
              <a:rPr lang="en-US" sz="3200" dirty="0"/>
              <a:t>1.Mercantilism </a:t>
            </a:r>
            <a:r>
              <a:rPr lang="en-US" sz="2800" dirty="0"/>
              <a:t>theory</a:t>
            </a:r>
            <a:r>
              <a:rPr lang="en-US" sz="3200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C2295-160E-4922-956B-403391533C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3854" y="762000"/>
            <a:ext cx="12205854" cy="591589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000" b="1" dirty="0"/>
              <a:t> Mercantilism is an economic theory and practice where the govt. seeks to regulate the economy &amp; trade in order to promote domestic industry </a:t>
            </a:r>
            <a:r>
              <a:rPr lang="en-US" sz="2000" b="1" u="sng" dirty="0">
                <a:solidFill>
                  <a:srgbClr val="FF0000"/>
                </a:solidFill>
              </a:rPr>
              <a:t>often at the expense of other countries</a:t>
            </a:r>
            <a:r>
              <a:rPr lang="en-ZA" b="0" i="0">
                <a:solidFill>
                  <a:srgbClr val="3C4043"/>
                </a:solidFill>
                <a:effectLst/>
                <a:latin typeface="Roboto"/>
              </a:rPr>
              <a:t>.</a:t>
            </a:r>
            <a:endParaRPr lang="en-GB" b="0" i="0">
              <a:solidFill>
                <a:srgbClr val="3C4043"/>
              </a:solidFill>
              <a:effectLst/>
              <a:latin typeface="Roboto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ZA" b="0" i="0">
                <a:solidFill>
                  <a:srgbClr val="3C4043"/>
                </a:solidFill>
                <a:effectLst/>
                <a:latin typeface="Roboto"/>
              </a:rPr>
              <a:t> </a:t>
            </a:r>
            <a:r>
              <a:rPr lang="en-ZA" b="1" i="0">
                <a:solidFill>
                  <a:srgbClr val="3C4043"/>
                </a:solidFill>
                <a:effectLst/>
                <a:latin typeface="Roboto"/>
              </a:rPr>
              <a:t>Mercantilism</a:t>
            </a:r>
            <a:r>
              <a:rPr lang="en-ZA" b="0" i="0">
                <a:solidFill>
                  <a:srgbClr val="3C4043"/>
                </a:solidFill>
                <a:effectLst/>
                <a:latin typeface="Roboto"/>
              </a:rPr>
              <a:t>, economic theory and practice common in </a:t>
            </a:r>
            <a:r>
              <a:rPr lang="en-ZA" b="1" i="0">
                <a:solidFill>
                  <a:srgbClr val="FF0000"/>
                </a:solidFill>
                <a:effectLst/>
                <a:latin typeface="Roboto"/>
              </a:rPr>
              <a:t>Europe</a:t>
            </a:r>
            <a:r>
              <a:rPr lang="en-ZA" b="0" i="0">
                <a:solidFill>
                  <a:srgbClr val="3C4043"/>
                </a:solidFill>
                <a:effectLst/>
                <a:latin typeface="Roboto"/>
              </a:rPr>
              <a:t> from the 16th to the 18th century </a:t>
            </a:r>
            <a:r>
              <a:rPr lang="en-US" sz="2000" b="1" dirty="0"/>
              <a:t>Mercantilism is associated with the policies in which: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b="1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restrict imports(</a:t>
            </a:r>
            <a:r>
              <a:rPr lang="en-US" sz="2000" b="1" dirty="0" err="1">
                <a:solidFill>
                  <a:srgbClr val="FF0000"/>
                </a:solidFill>
              </a:rPr>
              <a:t>trariff</a:t>
            </a:r>
            <a:r>
              <a:rPr lang="en-US" sz="2000" b="1" dirty="0">
                <a:solidFill>
                  <a:srgbClr val="FF0000"/>
                </a:solidFill>
              </a:rPr>
              <a:t> barriers ) 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rgbClr val="FF0000"/>
                </a:solidFill>
              </a:rPr>
              <a:t> increase stock of gold &amp; Silvers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rgbClr val="FF0000"/>
                </a:solidFill>
              </a:rPr>
              <a:t>protect domestic industries </a:t>
            </a:r>
            <a:endParaRPr lang="en-US" sz="2000" b="1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000" b="1" dirty="0"/>
              <a:t>Accumulation of foreign reserves  Gold &amp; Silver (also known as </a:t>
            </a:r>
            <a:r>
              <a:rPr lang="en-US" sz="2000" b="1" dirty="0" err="1"/>
              <a:t>Bullionism</a:t>
            </a:r>
            <a:r>
              <a:rPr lang="en-US" sz="2000" b="1" dirty="0"/>
              <a:t>  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b="1" dirty="0"/>
              <a:t>In 16</a:t>
            </a:r>
            <a:r>
              <a:rPr lang="en-US" sz="2000" b="1" baseline="30000" dirty="0"/>
              <a:t>th</a:t>
            </a:r>
            <a:r>
              <a:rPr lang="en-US" sz="2000" b="1" dirty="0"/>
              <a:t>  &amp; 17</a:t>
            </a:r>
            <a:r>
              <a:rPr lang="en-US" sz="2000" b="1" baseline="30000" dirty="0"/>
              <a:t>th</a:t>
            </a:r>
            <a:r>
              <a:rPr lang="en-US" sz="2000" b="1" dirty="0"/>
              <a:t> century it was believed that accumulation of gold reserves was the best way to increase the prosperity of country 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b="1" dirty="0"/>
              <a:t>Limiting the wages and consumptions of the working class to enable greater profits to stay with merchant classes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b="1" dirty="0"/>
              <a:t>Control of colonies , e.g. making colonies buy from Empire country and taking control of colonies wealth 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000" b="1" dirty="0"/>
              <a:t>Mercantilism stands in contrast to the theory of free trade 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sz="2000" b="1" dirty="0"/>
          </a:p>
          <a:p>
            <a:pPr>
              <a:buFont typeface="Wingdings" panose="05000000000000000000" pitchFamily="2" charset="2"/>
              <a:buChar char="v"/>
            </a:pPr>
            <a:endParaRPr lang="en-US" sz="2000" b="1" u="sng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en-US" sz="20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24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780CD-9241-4D19-A41F-533AF6C2D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mercantilism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805D5-337B-41E6-973A-A4666D247A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 East India company .</a:t>
            </a:r>
          </a:p>
          <a:p>
            <a:r>
              <a:rPr lang="en-US" dirty="0"/>
              <a:t> Under the British Empire India was restricted in buying from domestic industries &amp; were forced to import salt from the UK. </a:t>
            </a:r>
          </a:p>
          <a:p>
            <a:r>
              <a:rPr lang="en-US" dirty="0"/>
              <a:t>England Navigation act of 1651 prohibited foreign vessels engaging in coastal trade.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692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08A7C-0E41-493A-A7F1-D712E1F3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53234"/>
            <a:ext cx="3546764" cy="2406788"/>
          </a:xfrm>
        </p:spPr>
        <p:txBody>
          <a:bodyPr>
            <a:normAutofit/>
          </a:bodyPr>
          <a:lstStyle/>
          <a:p>
            <a:r>
              <a:rPr lang="en-US" b="1" dirty="0">
                <a:latin typeface="Algerian" panose="04020705040A02060702" pitchFamily="82" charset="0"/>
                <a:cs typeface="Aldhabi" panose="020B0604020202020204" pitchFamily="2" charset="-78"/>
              </a:rPr>
              <a:t>Import and Export in Mercantilism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1C00CFF-8103-40FD-BFE5-18818B277A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7754677"/>
              </p:ext>
            </p:extLst>
          </p:nvPr>
        </p:nvGraphicFramePr>
        <p:xfrm>
          <a:off x="2933700" y="1246909"/>
          <a:ext cx="8770938" cy="4842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rrow: Curved Right 4">
            <a:extLst>
              <a:ext uri="{FF2B5EF4-FFF2-40B4-BE49-F238E27FC236}">
                <a16:creationId xmlns:a16="http://schemas.microsoft.com/office/drawing/2014/main" id="{880EDAD1-B855-4D1E-ACD7-7EEC14C6F4EA}"/>
              </a:ext>
            </a:extLst>
          </p:cNvPr>
          <p:cNvSpPr/>
          <p:nvPr/>
        </p:nvSpPr>
        <p:spPr>
          <a:xfrm rot="18950176">
            <a:off x="5117529" y="4092821"/>
            <a:ext cx="1042291" cy="2822745"/>
          </a:xfrm>
          <a:prstGeom prst="curvedRightArrow">
            <a:avLst>
              <a:gd name="adj1" fmla="val 25000"/>
              <a:gd name="adj2" fmla="val 97784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Arrow: Curved Right 5">
            <a:extLst>
              <a:ext uri="{FF2B5EF4-FFF2-40B4-BE49-F238E27FC236}">
                <a16:creationId xmlns:a16="http://schemas.microsoft.com/office/drawing/2014/main" id="{6346B676-7CB8-49EC-BB4E-B09230CCFD44}"/>
              </a:ext>
            </a:extLst>
          </p:cNvPr>
          <p:cNvSpPr/>
          <p:nvPr/>
        </p:nvSpPr>
        <p:spPr>
          <a:xfrm rot="13327704">
            <a:off x="8658837" y="4484974"/>
            <a:ext cx="1251182" cy="2243149"/>
          </a:xfrm>
          <a:prstGeom prst="curvedRightArrow">
            <a:avLst>
              <a:gd name="adj1" fmla="val 25640"/>
              <a:gd name="adj2" fmla="val 50000"/>
              <a:gd name="adj3" fmla="val 591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Arrow: Curved Right 6">
            <a:extLst>
              <a:ext uri="{FF2B5EF4-FFF2-40B4-BE49-F238E27FC236}">
                <a16:creationId xmlns:a16="http://schemas.microsoft.com/office/drawing/2014/main" id="{6CF0DF24-88E2-4B8C-A977-100E702252A4}"/>
              </a:ext>
            </a:extLst>
          </p:cNvPr>
          <p:cNvSpPr/>
          <p:nvPr/>
        </p:nvSpPr>
        <p:spPr>
          <a:xfrm rot="8364844">
            <a:off x="8384328" y="398176"/>
            <a:ext cx="1467063" cy="2516905"/>
          </a:xfrm>
          <a:prstGeom prst="curvedRightArrow">
            <a:avLst>
              <a:gd name="adj1" fmla="val 18358"/>
              <a:gd name="adj2" fmla="val 50394"/>
              <a:gd name="adj3" fmla="val 4891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rrow: Curved Right 9">
            <a:extLst>
              <a:ext uri="{FF2B5EF4-FFF2-40B4-BE49-F238E27FC236}">
                <a16:creationId xmlns:a16="http://schemas.microsoft.com/office/drawing/2014/main" id="{0B1D94DE-C946-4DEA-8461-8D4357EFFCEC}"/>
              </a:ext>
            </a:extLst>
          </p:cNvPr>
          <p:cNvSpPr/>
          <p:nvPr/>
        </p:nvSpPr>
        <p:spPr>
          <a:xfrm rot="1844509">
            <a:off x="4563641" y="449169"/>
            <a:ext cx="1548478" cy="2779339"/>
          </a:xfrm>
          <a:prstGeom prst="curvedRightArrow">
            <a:avLst>
              <a:gd name="adj1" fmla="val 22713"/>
              <a:gd name="adj2" fmla="val 75679"/>
              <a:gd name="adj3" fmla="val 518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00EC0E-B905-43B0-BE1E-8F2941F41565}"/>
              </a:ext>
            </a:extLst>
          </p:cNvPr>
          <p:cNvSpPr txBox="1"/>
          <p:nvPr/>
        </p:nvSpPr>
        <p:spPr>
          <a:xfrm>
            <a:off x="5668422" y="1219841"/>
            <a:ext cx="57997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</a:t>
            </a:r>
          </a:p>
          <a:p>
            <a:r>
              <a:rPr lang="en-US" sz="1600" dirty="0"/>
              <a:t>M</a:t>
            </a:r>
          </a:p>
          <a:p>
            <a:r>
              <a:rPr lang="en-US" sz="1600" dirty="0"/>
              <a:t>P</a:t>
            </a:r>
          </a:p>
          <a:p>
            <a:r>
              <a:rPr lang="en-US" sz="1600" dirty="0"/>
              <a:t>O</a:t>
            </a:r>
          </a:p>
          <a:p>
            <a:r>
              <a:rPr lang="en-US" sz="1600" dirty="0"/>
              <a:t>R</a:t>
            </a:r>
          </a:p>
          <a:p>
            <a:r>
              <a:rPr lang="en-US" sz="1600" dirty="0"/>
              <a:t>T</a:t>
            </a:r>
          </a:p>
          <a:p>
            <a:endParaRPr lang="en-US" sz="1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07102A-8E39-4943-AB44-BDD3F3169DF7}"/>
              </a:ext>
            </a:extLst>
          </p:cNvPr>
          <p:cNvSpPr txBox="1"/>
          <p:nvPr/>
        </p:nvSpPr>
        <p:spPr>
          <a:xfrm>
            <a:off x="5668421" y="4281612"/>
            <a:ext cx="30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</a:t>
            </a:r>
          </a:p>
          <a:p>
            <a:r>
              <a:rPr lang="en-US" dirty="0"/>
              <a:t>X</a:t>
            </a:r>
          </a:p>
          <a:p>
            <a:r>
              <a:rPr lang="en-US" dirty="0"/>
              <a:t>P</a:t>
            </a:r>
          </a:p>
          <a:p>
            <a:r>
              <a:rPr lang="en-US" dirty="0"/>
              <a:t>O</a:t>
            </a:r>
          </a:p>
          <a:p>
            <a:r>
              <a:rPr lang="en-US" dirty="0"/>
              <a:t>R</a:t>
            </a:r>
          </a:p>
          <a:p>
            <a:r>
              <a:rPr lang="en-US" dirty="0"/>
              <a:t>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522B0B-A71B-4F05-9DB1-798AE6FE4EFA}"/>
              </a:ext>
            </a:extLst>
          </p:cNvPr>
          <p:cNvSpPr txBox="1"/>
          <p:nvPr/>
        </p:nvSpPr>
        <p:spPr>
          <a:xfrm>
            <a:off x="8562109" y="4281612"/>
            <a:ext cx="3429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IMPORT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2B1BDD-E560-4180-8777-59E9E4A5BD7F}"/>
              </a:ext>
            </a:extLst>
          </p:cNvPr>
          <p:cNvSpPr txBox="1"/>
          <p:nvPr/>
        </p:nvSpPr>
        <p:spPr>
          <a:xfrm>
            <a:off x="8829118" y="1312174"/>
            <a:ext cx="3529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</a:t>
            </a:r>
          </a:p>
          <a:p>
            <a:r>
              <a:rPr lang="en-US" dirty="0"/>
              <a:t>X</a:t>
            </a:r>
          </a:p>
          <a:p>
            <a:r>
              <a:rPr lang="en-US" dirty="0"/>
              <a:t>P</a:t>
            </a:r>
          </a:p>
          <a:p>
            <a:r>
              <a:rPr lang="en-US" dirty="0"/>
              <a:t>O</a:t>
            </a:r>
          </a:p>
          <a:p>
            <a:r>
              <a:rPr lang="en-US" dirty="0"/>
              <a:t>R</a:t>
            </a:r>
          </a:p>
          <a:p>
            <a:r>
              <a:rPr lang="en-US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1524809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D7F47-2662-4DCA-BF66-30C6B9CC3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Criticism of mercantilism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F2FD52-69CD-463C-9C82-7502421B2B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03774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Mercantilism is the theory of zero sum game .</a:t>
            </a:r>
          </a:p>
          <a:p>
            <a:r>
              <a:rPr lang="en-US" dirty="0"/>
              <a:t>Adam Smith argued that trade should be a positive sum game instead of zero sum game .</a:t>
            </a:r>
          </a:p>
          <a:p>
            <a:r>
              <a:rPr lang="en-US" dirty="0"/>
              <a:t>Mercantilism is a philosophy where people benefit at the expense of other . It is not a philosophy of increasing global growth and reducing global problems</a:t>
            </a:r>
          </a:p>
          <a:p>
            <a:r>
              <a:rPr lang="en-US" dirty="0"/>
              <a:t>The working class was exploited.</a:t>
            </a:r>
          </a:p>
          <a:p>
            <a:r>
              <a:rPr lang="en-US" dirty="0"/>
              <a:t>In this philosophy the mother country try to gain all benefit of trade of colonies and  to take full command over the colonies. </a:t>
            </a:r>
          </a:p>
          <a:p>
            <a:r>
              <a:rPr lang="en-US" dirty="0"/>
              <a:t>Make the empire strong by the wealth of colonies . </a:t>
            </a:r>
          </a:p>
          <a:p>
            <a:r>
              <a:rPr lang="en-US" dirty="0"/>
              <a:t>Non-sensical and untenable idea of wealth.</a:t>
            </a:r>
          </a:p>
        </p:txBody>
      </p:sp>
    </p:spTree>
    <p:extLst>
      <p:ext uri="{BB962C8B-B14F-4D97-AF65-F5344CB8AC3E}">
        <p14:creationId xmlns:p14="http://schemas.microsoft.com/office/powerpoint/2010/main" val="1097494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85299-3D92-4CD6-859B-B33B035F2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Classical theories of Economic growth.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A1EDE2-9301-4330-AF6D-D900094DB0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Classical economics is the school of thought in economics that flourished in BRITIAN , in the late 18</a:t>
            </a:r>
            <a:r>
              <a:rPr lang="en-US" baseline="30000" dirty="0"/>
              <a:t>th</a:t>
            </a:r>
            <a:r>
              <a:rPr lang="en-US" dirty="0"/>
              <a:t> and early to mid 19</a:t>
            </a:r>
            <a:r>
              <a:rPr lang="en-US" baseline="30000" dirty="0"/>
              <a:t>th</a:t>
            </a:r>
            <a:r>
              <a:rPr lang="en-US" dirty="0"/>
              <a:t> century . Its main thinkers are held to be 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Adam Smith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David Ricardo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Thomas Rebert Malthus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Carl Marx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Rostow  </a:t>
            </a:r>
          </a:p>
        </p:txBody>
      </p:sp>
    </p:spTree>
    <p:extLst>
      <p:ext uri="{BB962C8B-B14F-4D97-AF65-F5344CB8AC3E}">
        <p14:creationId xmlns:p14="http://schemas.microsoft.com/office/powerpoint/2010/main" val="565876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F22FC-CC0D-4D46-8C2B-F96F08D01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0" y="921811"/>
            <a:ext cx="9613861" cy="756970"/>
          </a:xfrm>
        </p:spPr>
        <p:txBody>
          <a:bodyPr>
            <a:normAutofit fontScale="90000"/>
          </a:bodyPr>
          <a:lstStyle/>
          <a:p>
            <a:r>
              <a:rPr lang="en-US" dirty="0"/>
              <a:t>Adam Smith theory </a:t>
            </a:r>
            <a:r>
              <a:rPr lang="en-GB" dirty="0"/>
              <a:t>[</a:t>
            </a:r>
            <a:r>
              <a:rPr lang="en-ZA" b="0" i="0">
                <a:solidFill>
                  <a:srgbClr val="FFFFFF"/>
                </a:solidFill>
                <a:effectLst/>
                <a:latin typeface="Helvetica Neue"/>
              </a:rPr>
              <a:t>June 1723– 17 July 1790</a:t>
            </a:r>
            <a:r>
              <a:rPr lang="en-GB" b="0" i="0">
                <a:solidFill>
                  <a:srgbClr val="FFFFFF"/>
                </a:solidFill>
                <a:effectLst/>
                <a:latin typeface="Helvetica Neue"/>
              </a:rPr>
              <a:t>]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C8244-ECA8-46A0-83BF-7F84AB37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ZA" b="1" i="0">
                <a:solidFill>
                  <a:srgbClr val="FF0000"/>
                </a:solidFill>
                <a:effectLst/>
                <a:latin typeface="Roboto"/>
              </a:rPr>
              <a:t>On March 9, 1776</a:t>
            </a:r>
            <a:r>
              <a:rPr lang="en-ZA" b="0" i="0">
                <a:effectLst/>
                <a:latin typeface="Roboto"/>
              </a:rPr>
              <a:t>, "An Inquiry into the Nature and Causes of the Wealth of Nations" (commonly referred to as simply "The Wealth of Nations") was first </a:t>
            </a:r>
            <a:r>
              <a:rPr lang="en-GB" b="0" i="0">
                <a:effectLst/>
                <a:latin typeface="Roboto"/>
              </a:rPr>
              <a:t>great work of Adim Smith in the field of Economics .</a:t>
            </a:r>
          </a:p>
          <a:p>
            <a:r>
              <a:rPr lang="en-US" dirty="0"/>
              <a:t>Adam Smith emphasis upon the </a:t>
            </a:r>
            <a:r>
              <a:rPr lang="en-US" b="1" dirty="0">
                <a:solidFill>
                  <a:schemeClr val="bg1"/>
                </a:solidFill>
              </a:rPr>
              <a:t>capital accumulation. </a:t>
            </a:r>
          </a:p>
          <a:p>
            <a:r>
              <a:rPr lang="en-US" dirty="0">
                <a:solidFill>
                  <a:srgbClr val="FFFFFF"/>
                </a:solidFill>
              </a:rPr>
              <a:t>Capital is accumulated by </a:t>
            </a:r>
            <a:r>
              <a:rPr lang="en-US" b="1" dirty="0">
                <a:solidFill>
                  <a:schemeClr val="bg1"/>
                </a:solidFill>
              </a:rPr>
              <a:t>saving.</a:t>
            </a:r>
          </a:p>
          <a:p>
            <a:r>
              <a:rPr lang="en-US" dirty="0">
                <a:solidFill>
                  <a:srgbClr val="FFFFFF"/>
                </a:solidFill>
              </a:rPr>
              <a:t>Acc. To him wealth is considered as index of country’s prosperity .</a:t>
            </a:r>
          </a:p>
          <a:p>
            <a:r>
              <a:rPr lang="en-US" dirty="0">
                <a:solidFill>
                  <a:srgbClr val="FFFFFF"/>
                </a:solidFill>
              </a:rPr>
              <a:t>Wealth is increases by </a:t>
            </a:r>
            <a:r>
              <a:rPr lang="en-US" b="1" dirty="0">
                <a:solidFill>
                  <a:schemeClr val="bg1"/>
                </a:solidFill>
              </a:rPr>
              <a:t>produce more.</a:t>
            </a:r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To produce more capital , he stress on </a:t>
            </a:r>
            <a:r>
              <a:rPr lang="en-US" b="1" dirty="0">
                <a:solidFill>
                  <a:schemeClr val="bg1"/>
                </a:solidFill>
              </a:rPr>
              <a:t>role of parsimony </a:t>
            </a:r>
            <a:r>
              <a:rPr lang="en-US" dirty="0">
                <a:solidFill>
                  <a:srgbClr val="FFFFFF"/>
                </a:solidFill>
              </a:rPr>
              <a:t>which increases capital accumulation .</a:t>
            </a:r>
          </a:p>
          <a:p>
            <a:r>
              <a:rPr lang="en-US" dirty="0">
                <a:solidFill>
                  <a:srgbClr val="FFFFFF"/>
                </a:solidFill>
              </a:rPr>
              <a:t>Level of output increased by </a:t>
            </a:r>
            <a:r>
              <a:rPr lang="en-US" b="1" dirty="0">
                <a:solidFill>
                  <a:schemeClr val="bg1"/>
                </a:solidFill>
              </a:rPr>
              <a:t>division of labour </a:t>
            </a:r>
            <a:r>
              <a:rPr lang="en-US" dirty="0">
                <a:solidFill>
                  <a:srgbClr val="FFFFFF"/>
                </a:solidFill>
              </a:rPr>
              <a:t>which result in specialization 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415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7B7C7-9840-43C6-9BC2-1123383C9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616148"/>
            <a:ext cx="9613861" cy="1218017"/>
          </a:xfrm>
        </p:spPr>
        <p:txBody>
          <a:bodyPr>
            <a:normAutofit/>
          </a:bodyPr>
          <a:lstStyle/>
          <a:p>
            <a:r>
              <a:rPr lang="en-US" dirty="0"/>
              <a:t>Malthus theory </a:t>
            </a:r>
            <a:r>
              <a:rPr lang="en-GB" dirty="0"/>
              <a:t>[</a:t>
            </a:r>
            <a:r>
              <a:rPr lang="en-ZA" b="0" i="0">
                <a:solidFill>
                  <a:srgbClr val="FFFFFF"/>
                </a:solidFill>
                <a:effectLst/>
                <a:latin typeface="Helvetica Neue"/>
              </a:rPr>
              <a:t>1766 –  1834</a:t>
            </a:r>
            <a:r>
              <a:rPr lang="en-GB" b="0" i="0">
                <a:solidFill>
                  <a:srgbClr val="FFFFFF"/>
                </a:solidFill>
                <a:effectLst/>
                <a:latin typeface="Helvetica Neue"/>
              </a:rPr>
              <a:t>]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AD667-E1DF-4295-9D3B-05CDEA627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229" y="2240272"/>
            <a:ext cx="11151461" cy="468283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He wrote book “Essay on the principal of population”</a:t>
            </a:r>
            <a:r>
              <a:rPr lang="en-GB" dirty="0"/>
              <a:t> in </a:t>
            </a:r>
            <a:r>
              <a:rPr lang="en-ZA" b="0" i="0">
                <a:solidFill>
                  <a:srgbClr val="000000"/>
                </a:solidFill>
                <a:effectLst/>
                <a:latin typeface="Montserrat"/>
              </a:rPr>
              <a:t>In 1798</a:t>
            </a:r>
            <a:endParaRPr lang="en-GB" b="0" i="0">
              <a:solidFill>
                <a:srgbClr val="000000"/>
              </a:solidFill>
              <a:effectLst/>
              <a:latin typeface="Montserrat"/>
            </a:endParaRPr>
          </a:p>
          <a:p>
            <a:r>
              <a:rPr lang="en-US" dirty="0"/>
              <a:t>There are two views of Malthus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Theory of population</a:t>
            </a:r>
          </a:p>
          <a:p>
            <a:pPr marL="0" indent="0">
              <a:buNone/>
            </a:pPr>
            <a:r>
              <a:rPr lang="en-US" dirty="0"/>
              <a:t>Acc. to him there is imbalance b/w population growth &amp; growth of food supply.Population growth is geometrical(1,2,4,16,64). Food supply is grow at arithmetic ratio(2,5,8,11) . Acc. to him population goes to be doubled after 25 years . He gave 2 controls of population </a:t>
            </a:r>
          </a:p>
          <a:p>
            <a:r>
              <a:rPr lang="en-US" dirty="0"/>
              <a:t>Positive check ( natural calamities , wars </a:t>
            </a:r>
            <a:r>
              <a:rPr lang="en-US" dirty="0" err="1"/>
              <a:t>etc</a:t>
            </a:r>
            <a:r>
              <a:rPr lang="en-US" dirty="0"/>
              <a:t>) </a:t>
            </a:r>
          </a:p>
          <a:p>
            <a:r>
              <a:rPr lang="en-US" dirty="0"/>
              <a:t>Preservative measures ( late marriages , family planning &amp; celibacy)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2. Effective demand</a:t>
            </a:r>
          </a:p>
          <a:p>
            <a:pPr marL="0" indent="0">
              <a:buNone/>
            </a:pPr>
            <a:r>
              <a:rPr lang="en-US" dirty="0"/>
              <a:t> 	Malthus was only classical to focus on imp. of Demand for determination of output. Malthus idea suggests that the amount of goods supplied may be a result of the demand.</a:t>
            </a:r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729665292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10.xml><?xml version="1.0" encoding="utf-8"?>
<a:theme xmlns:a="http://schemas.openxmlformats.org/drawingml/2006/main" name="3_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ppt/theme/theme11.xml><?xml version="1.0" encoding="utf-8"?>
<a:theme xmlns:a="http://schemas.openxmlformats.org/drawingml/2006/main" name="4_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Berlin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3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4.xml><?xml version="1.0" encoding="utf-8"?>
<a:theme xmlns:a="http://schemas.openxmlformats.org/drawingml/2006/main" name="Headlines">
  <a:themeElements>
    <a:clrScheme name="Headlines">
      <a:dk1>
        <a:sysClr val="windowText" lastClr="000000"/>
      </a:dk1>
      <a:lt1>
        <a:sysClr val="window" lastClr="FFFFFF"/>
      </a:lt1>
      <a:dk2>
        <a:srgbClr val="1D1A1D"/>
      </a:dk2>
      <a:lt2>
        <a:srgbClr val="F5F5F5"/>
      </a:lt2>
      <a:accent1>
        <a:srgbClr val="439EB7"/>
      </a:accent1>
      <a:accent2>
        <a:srgbClr val="E28B55"/>
      </a:accent2>
      <a:accent3>
        <a:srgbClr val="DCB64D"/>
      </a:accent3>
      <a:accent4>
        <a:srgbClr val="4CA198"/>
      </a:accent4>
      <a:accent5>
        <a:srgbClr val="835B82"/>
      </a:accent5>
      <a:accent6>
        <a:srgbClr val="645135"/>
      </a:accent6>
      <a:hlink>
        <a:srgbClr val="439EB7"/>
      </a:hlink>
      <a:folHlink>
        <a:srgbClr val="835B82"/>
      </a:folHlink>
    </a:clrScheme>
    <a:fontScheme name="Headlines">
      <a:majorFont>
        <a:latin typeface="Century Schoolbook" panose="020406040505050203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eadlines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100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88900" dist="25400" dir="10800000">
              <a:srgbClr val="000000">
                <a:alpha val="25000"/>
              </a:srgbClr>
            </a:innerShdw>
            <a:outerShdw blurRad="25400" dist="25400" dir="5400000" rotWithShape="0">
              <a:srgbClr val="FFFFFF">
                <a:alpha val="1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" id="{3841520A-25F2-4EB8-BE4C-611DB5ABEED9}" vid="{ECD25A4C-D97E-4C12-84B1-63580BFFAEEB}"/>
    </a:ext>
  </a:extLst>
</a:theme>
</file>

<file path=ppt/theme/theme5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6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7.xml><?xml version="1.0" encoding="utf-8"?>
<a:theme xmlns:a="http://schemas.openxmlformats.org/drawingml/2006/main" name="1_Depth">
  <a:themeElements>
    <a:clrScheme name="Depth">
      <a:dk1>
        <a:sysClr val="windowText" lastClr="000000"/>
      </a:dk1>
      <a:lt1>
        <a:sysClr val="window" lastClr="FFFFFF"/>
      </a:lt1>
      <a:dk2>
        <a:srgbClr val="4E3B30"/>
      </a:dk2>
      <a:lt2>
        <a:srgbClr val="FFDB82"/>
      </a:lt2>
      <a:accent1>
        <a:srgbClr val="F0A22E"/>
      </a:accent1>
      <a:accent2>
        <a:srgbClr val="E4D9B2"/>
      </a:accent2>
      <a:accent3>
        <a:srgbClr val="AA986C"/>
      </a:accent3>
      <a:accent4>
        <a:srgbClr val="8FB977"/>
      </a:accent4>
      <a:accent5>
        <a:srgbClr val="778F9F"/>
      </a:accent5>
      <a:accent6>
        <a:srgbClr val="8A6087"/>
      </a:accent6>
      <a:hlink>
        <a:srgbClr val="AD1F1F"/>
      </a:hlink>
      <a:folHlink>
        <a:srgbClr val="FFC42F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C473073F-34A4-486A-BBA1-2A70AE921EB6}"/>
    </a:ext>
  </a:extLst>
</a:theme>
</file>

<file path=ppt/theme/theme8.xml><?xml version="1.0" encoding="utf-8"?>
<a:theme xmlns:a="http://schemas.openxmlformats.org/drawingml/2006/main" name="1_Berlin">
  <a:themeElements>
    <a:clrScheme name="Berlin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ppt/theme/theme9.xml><?xml version="1.0" encoding="utf-8"?>
<a:theme xmlns:a="http://schemas.openxmlformats.org/drawingml/2006/main" name="2_Berlin">
  <a:themeElements>
    <a:clrScheme name="Berlin">
      <a:dk1>
        <a:sysClr val="windowText" lastClr="000000"/>
      </a:dk1>
      <a:lt1>
        <a:sysClr val="window" lastClr="FFFFFF"/>
      </a:lt1>
      <a:dk2>
        <a:srgbClr val="8D4585"/>
      </a:dk2>
      <a:lt2>
        <a:srgbClr val="E7E6E6"/>
      </a:lt2>
      <a:accent1>
        <a:srgbClr val="F35AE6"/>
      </a:accent1>
      <a:accent2>
        <a:srgbClr val="FC5283"/>
      </a:accent2>
      <a:accent3>
        <a:srgbClr val="F67C64"/>
      </a:accent3>
      <a:accent4>
        <a:srgbClr val="F89F65"/>
      </a:accent4>
      <a:accent5>
        <a:srgbClr val="55C6BA"/>
      </a:accent5>
      <a:accent6>
        <a:srgbClr val="84A3FD"/>
      </a:accent6>
      <a:hlink>
        <a:srgbClr val="6ED4F6"/>
      </a:hlink>
      <a:folHlink>
        <a:srgbClr val="9FECFC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106000"/>
                <a:satMod val="220000"/>
                <a:lumMod val="140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69000"/>
                <a:hueMod val="88000"/>
                <a:satMod val="16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7D30EEFE-7128-4DE5-8A0D-8D4EF32CB0AF}"/>
    </a:ext>
  </a:extLst>
</a:theme>
</file>

<file path=ppt/theme/themeOverride1.xml><?xml version="1.0" encoding="utf-8"?>
<a:themeOverride xmlns:a="http://schemas.openxmlformats.org/drawingml/2006/main">
  <a:clrScheme name="Blue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</a:themeOverride>
</file>

<file path=ppt/theme/themeOverride3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</a:themeOverride>
</file>

<file path=ppt/theme/themeOverride4.xml><?xml version="1.0" encoding="utf-8"?>
<a:themeOverride xmlns:a="http://schemas.openxmlformats.org/drawingml/2006/main">
  <a:clrScheme name="Blue">
    <a:dk1>
      <a:sysClr val="windowText" lastClr="000000"/>
    </a:dk1>
    <a:lt1>
      <a:sysClr val="window" lastClr="FFFFFF"/>
    </a:lt1>
    <a:dk2>
      <a:srgbClr val="17406D"/>
    </a:dk2>
    <a:lt2>
      <a:srgbClr val="DBEF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423</TotalTime>
  <Words>1185</Words>
  <Application>Microsoft Office PowerPoint</Application>
  <PresentationFormat>Widescreen</PresentationFormat>
  <Paragraphs>173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19</vt:i4>
      </vt:variant>
    </vt:vector>
  </HeadingPairs>
  <TitlesOfParts>
    <vt:vector size="45" baseType="lpstr">
      <vt:lpstr>Agency FB</vt:lpstr>
      <vt:lpstr>Algerian</vt:lpstr>
      <vt:lpstr>Arial</vt:lpstr>
      <vt:lpstr>Calibri</vt:lpstr>
      <vt:lpstr>Calibri Light</vt:lpstr>
      <vt:lpstr>Century Schoolbook</vt:lpstr>
      <vt:lpstr>Corbel</vt:lpstr>
      <vt:lpstr>Gill Sans MT</vt:lpstr>
      <vt:lpstr>Helvetica Neue</vt:lpstr>
      <vt:lpstr>Montserrat</vt:lpstr>
      <vt:lpstr>PT Sans Narrow</vt:lpstr>
      <vt:lpstr>Roboto</vt:lpstr>
      <vt:lpstr>Trebuchet MS</vt:lpstr>
      <vt:lpstr>Wingdings</vt:lpstr>
      <vt:lpstr>Wingdings 2</vt:lpstr>
      <vt:lpstr>Gallery</vt:lpstr>
      <vt:lpstr>Berlin</vt:lpstr>
      <vt:lpstr>Frame</vt:lpstr>
      <vt:lpstr>Headlines</vt:lpstr>
      <vt:lpstr>Retrospect</vt:lpstr>
      <vt:lpstr>Depth</vt:lpstr>
      <vt:lpstr>1_Depth</vt:lpstr>
      <vt:lpstr>1_Berlin</vt:lpstr>
      <vt:lpstr>2_Berlin</vt:lpstr>
      <vt:lpstr>3_Berlin</vt:lpstr>
      <vt:lpstr>4_Berlin</vt:lpstr>
      <vt:lpstr>Theories of Economic </vt:lpstr>
      <vt:lpstr>Theories of economic growth </vt:lpstr>
      <vt:lpstr>1.Mercantilism theory </vt:lpstr>
      <vt:lpstr>Examples of mercantilism</vt:lpstr>
      <vt:lpstr>Import and Export in Mercantilism</vt:lpstr>
      <vt:lpstr>Criticism of mercantilism</vt:lpstr>
      <vt:lpstr>Classical theories of Economic growth.</vt:lpstr>
      <vt:lpstr>Adam Smith theory [June 1723– 17 July 1790]</vt:lpstr>
      <vt:lpstr>Malthus theory [1766 –  1834]</vt:lpstr>
      <vt:lpstr>Ricardo theory </vt:lpstr>
      <vt:lpstr>Karl Marx theory  [1818 – 1883]</vt:lpstr>
      <vt:lpstr>Marx five stages of economic growth. </vt:lpstr>
      <vt:lpstr>Marx theory of Surplus value</vt:lpstr>
      <vt:lpstr>Criticism over Marxism </vt:lpstr>
      <vt:lpstr>Rostow stages of growth</vt:lpstr>
      <vt:lpstr>Rostow 5 stages of economic growth  </vt:lpstr>
      <vt:lpstr>Neo Classic theory of economic growth</vt:lpstr>
      <vt:lpstr>Any Question ???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Theories of Economic</dc:title>
  <dc:creator>Shoukat Ali</dc:creator>
  <cp:lastModifiedBy>Asad Abbas Arshad</cp:lastModifiedBy>
  <cp:revision>46</cp:revision>
  <dcterms:created xsi:type="dcterms:W3CDTF">2019-01-06T17:44:15Z</dcterms:created>
  <dcterms:modified xsi:type="dcterms:W3CDTF">2020-01-21T08:12:35Z</dcterms:modified>
</cp:coreProperties>
</file>